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89613" cy="32907288"/>
  <p:notesSz cx="6858000" cy="9144000"/>
  <p:defaultTextStyle>
    <a:defPPr>
      <a:defRPr lang="en-US"/>
    </a:defPPr>
    <a:lvl1pPr algn="l" defTabSz="4597400" rtl="0" fontAlgn="base">
      <a:spcBef>
        <a:spcPct val="0"/>
      </a:spcBef>
      <a:spcAft>
        <a:spcPct val="0"/>
      </a:spcAft>
      <a:defRPr sz="9100" kern="1200">
        <a:solidFill>
          <a:schemeClr val="tx1"/>
        </a:solidFill>
        <a:latin typeface="Arial" charset="0"/>
        <a:ea typeface="+mn-ea"/>
        <a:cs typeface="+mn-cs"/>
      </a:defRPr>
    </a:lvl1pPr>
    <a:lvl2pPr marL="2298700" indent="-1841500" algn="l" defTabSz="4597400" rtl="0" fontAlgn="base">
      <a:spcBef>
        <a:spcPct val="0"/>
      </a:spcBef>
      <a:spcAft>
        <a:spcPct val="0"/>
      </a:spcAft>
      <a:defRPr sz="9100" kern="1200">
        <a:solidFill>
          <a:schemeClr val="tx1"/>
        </a:solidFill>
        <a:latin typeface="Arial" charset="0"/>
        <a:ea typeface="+mn-ea"/>
        <a:cs typeface="+mn-cs"/>
      </a:defRPr>
    </a:lvl2pPr>
    <a:lvl3pPr marL="4597400" indent="-3683000" algn="l" defTabSz="4597400" rtl="0" fontAlgn="base">
      <a:spcBef>
        <a:spcPct val="0"/>
      </a:spcBef>
      <a:spcAft>
        <a:spcPct val="0"/>
      </a:spcAft>
      <a:defRPr sz="9100" kern="1200">
        <a:solidFill>
          <a:schemeClr val="tx1"/>
        </a:solidFill>
        <a:latin typeface="Arial" charset="0"/>
        <a:ea typeface="+mn-ea"/>
        <a:cs typeface="+mn-cs"/>
      </a:defRPr>
    </a:lvl3pPr>
    <a:lvl4pPr marL="6896100" indent="-5524500" algn="l" defTabSz="4597400" rtl="0" fontAlgn="base">
      <a:spcBef>
        <a:spcPct val="0"/>
      </a:spcBef>
      <a:spcAft>
        <a:spcPct val="0"/>
      </a:spcAft>
      <a:defRPr sz="9100" kern="1200">
        <a:solidFill>
          <a:schemeClr val="tx1"/>
        </a:solidFill>
        <a:latin typeface="Arial" charset="0"/>
        <a:ea typeface="+mn-ea"/>
        <a:cs typeface="+mn-cs"/>
      </a:defRPr>
    </a:lvl4pPr>
    <a:lvl5pPr marL="9194800" indent="-7366000" algn="l" defTabSz="4597400" rtl="0" fontAlgn="base">
      <a:spcBef>
        <a:spcPct val="0"/>
      </a:spcBef>
      <a:spcAft>
        <a:spcPct val="0"/>
      </a:spcAft>
      <a:defRPr sz="9100" kern="1200">
        <a:solidFill>
          <a:schemeClr val="tx1"/>
        </a:solidFill>
        <a:latin typeface="Arial" charset="0"/>
        <a:ea typeface="+mn-ea"/>
        <a:cs typeface="+mn-cs"/>
      </a:defRPr>
    </a:lvl5pPr>
    <a:lvl6pPr marL="2286000" algn="l" defTabSz="914400" rtl="0" eaLnBrk="1" latinLnBrk="0" hangingPunct="1">
      <a:defRPr sz="9100" kern="1200">
        <a:solidFill>
          <a:schemeClr val="tx1"/>
        </a:solidFill>
        <a:latin typeface="Arial" charset="0"/>
        <a:ea typeface="+mn-ea"/>
        <a:cs typeface="+mn-cs"/>
      </a:defRPr>
    </a:lvl6pPr>
    <a:lvl7pPr marL="2743200" algn="l" defTabSz="914400" rtl="0" eaLnBrk="1" latinLnBrk="0" hangingPunct="1">
      <a:defRPr sz="9100" kern="1200">
        <a:solidFill>
          <a:schemeClr val="tx1"/>
        </a:solidFill>
        <a:latin typeface="Arial" charset="0"/>
        <a:ea typeface="+mn-ea"/>
        <a:cs typeface="+mn-cs"/>
      </a:defRPr>
    </a:lvl7pPr>
    <a:lvl8pPr marL="3200400" algn="l" defTabSz="914400" rtl="0" eaLnBrk="1" latinLnBrk="0" hangingPunct="1">
      <a:defRPr sz="9100" kern="1200">
        <a:solidFill>
          <a:schemeClr val="tx1"/>
        </a:solidFill>
        <a:latin typeface="Arial" charset="0"/>
        <a:ea typeface="+mn-ea"/>
        <a:cs typeface="+mn-cs"/>
      </a:defRPr>
    </a:lvl8pPr>
    <a:lvl9pPr marL="3657600" algn="l" defTabSz="914400" rtl="0" eaLnBrk="1" latinLnBrk="0" hangingPunct="1">
      <a:defRPr sz="9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B7C0"/>
    <a:srgbClr val="D13B66"/>
    <a:srgbClr val="E52786"/>
    <a:srgbClr val="D89716"/>
    <a:srgbClr val="71D03C"/>
    <a:srgbClr val="C64661"/>
    <a:srgbClr val="A468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8858" autoAdjust="0"/>
  </p:normalViewPr>
  <p:slideViewPr>
    <p:cSldViewPr>
      <p:cViewPr>
        <p:scale>
          <a:sx n="100" d="100"/>
          <a:sy n="100" d="100"/>
        </p:scale>
        <p:origin x="17112" y="3112"/>
      </p:cViewPr>
      <p:guideLst>
        <p:guide orient="horz" pos="10365"/>
        <p:guide pos="1382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722" y="10222590"/>
            <a:ext cx="37306171" cy="7053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442" y="18647463"/>
            <a:ext cx="30722730" cy="8409640"/>
          </a:xfrm>
        </p:spPr>
        <p:txBody>
          <a:bodyPr/>
          <a:lstStyle>
            <a:lvl1pPr marL="0" indent="0" algn="ctr">
              <a:buNone/>
              <a:defRPr>
                <a:solidFill>
                  <a:schemeClr val="tx1">
                    <a:tint val="75000"/>
                  </a:schemeClr>
                </a:solidFill>
              </a:defRPr>
            </a:lvl1pPr>
            <a:lvl2pPr marL="2299076" indent="0" algn="ctr">
              <a:buNone/>
              <a:defRPr>
                <a:solidFill>
                  <a:schemeClr val="tx1">
                    <a:tint val="75000"/>
                  </a:schemeClr>
                </a:solidFill>
              </a:defRPr>
            </a:lvl2pPr>
            <a:lvl3pPr marL="4598152" indent="0" algn="ctr">
              <a:buNone/>
              <a:defRPr>
                <a:solidFill>
                  <a:schemeClr val="tx1">
                    <a:tint val="75000"/>
                  </a:schemeClr>
                </a:solidFill>
              </a:defRPr>
            </a:lvl3pPr>
            <a:lvl4pPr marL="6897228" indent="0" algn="ctr">
              <a:buNone/>
              <a:defRPr>
                <a:solidFill>
                  <a:schemeClr val="tx1">
                    <a:tint val="75000"/>
                  </a:schemeClr>
                </a:solidFill>
              </a:defRPr>
            </a:lvl4pPr>
            <a:lvl5pPr marL="9196304" indent="0" algn="ctr">
              <a:buNone/>
              <a:defRPr>
                <a:solidFill>
                  <a:schemeClr val="tx1">
                    <a:tint val="75000"/>
                  </a:schemeClr>
                </a:solidFill>
              </a:defRPr>
            </a:lvl5pPr>
            <a:lvl6pPr marL="11495380" indent="0" algn="ctr">
              <a:buNone/>
              <a:defRPr>
                <a:solidFill>
                  <a:schemeClr val="tx1">
                    <a:tint val="75000"/>
                  </a:schemeClr>
                </a:solidFill>
              </a:defRPr>
            </a:lvl6pPr>
            <a:lvl7pPr marL="13794456" indent="0" algn="ctr">
              <a:buNone/>
              <a:defRPr>
                <a:solidFill>
                  <a:schemeClr val="tx1">
                    <a:tint val="75000"/>
                  </a:schemeClr>
                </a:solidFill>
              </a:defRPr>
            </a:lvl7pPr>
            <a:lvl8pPr marL="16093531" indent="0" algn="ctr">
              <a:buNone/>
              <a:defRPr>
                <a:solidFill>
                  <a:schemeClr val="tx1">
                    <a:tint val="75000"/>
                  </a:schemeClr>
                </a:solidFill>
              </a:defRPr>
            </a:lvl8pPr>
            <a:lvl9pPr marL="18392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81D5AD-B945-4281-85BF-4731F92CDA65}" type="datetimeFigureOut">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4FE098-BBEE-4EDA-B485-86DC5340EFC6}" type="slidenum">
              <a:rPr lang="en-US"/>
              <a:pPr>
                <a:defRPr/>
              </a:pPr>
              <a:t>‹#›</a:t>
            </a:fld>
            <a:endParaRPr lang="en-US"/>
          </a:p>
        </p:txBody>
      </p:sp>
    </p:spTree>
    <p:extLst>
      <p:ext uri="{BB962C8B-B14F-4D97-AF65-F5344CB8AC3E}">
        <p14:creationId xmlns:p14="http://schemas.microsoft.com/office/powerpoint/2010/main" val="264988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E99114-2295-4443-8236-DDF82FA69E20}" type="datetimeFigureOut">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E4F10-EB30-4D13-AA5E-3A7620F49FD9}" type="slidenum">
              <a:rPr lang="en-US"/>
              <a:pPr>
                <a:defRPr/>
              </a:pPr>
              <a:t>‹#›</a:t>
            </a:fld>
            <a:endParaRPr lang="en-US"/>
          </a:p>
        </p:txBody>
      </p:sp>
    </p:spTree>
    <p:extLst>
      <p:ext uri="{BB962C8B-B14F-4D97-AF65-F5344CB8AC3E}">
        <p14:creationId xmlns:p14="http://schemas.microsoft.com/office/powerpoint/2010/main" val="404004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344428" y="7381290"/>
            <a:ext cx="45413558" cy="1572846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140" y="7381290"/>
            <a:ext cx="135516797" cy="1572846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EA2C22-4046-475F-9E9B-7AC54F803E3E}" type="datetimeFigureOut">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C753C-4FDD-49A9-8FC0-796DBE347A80}" type="slidenum">
              <a:rPr lang="en-US"/>
              <a:pPr>
                <a:defRPr/>
              </a:pPr>
              <a:t>‹#›</a:t>
            </a:fld>
            <a:endParaRPr lang="en-US"/>
          </a:p>
        </p:txBody>
      </p:sp>
    </p:spTree>
    <p:extLst>
      <p:ext uri="{BB962C8B-B14F-4D97-AF65-F5344CB8AC3E}">
        <p14:creationId xmlns:p14="http://schemas.microsoft.com/office/powerpoint/2010/main" val="322048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FBEF0-D69B-411E-AC53-9B3433A696F3}" type="datetimeFigureOut">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92341-FEE6-441C-B3EC-1AED5797927F}" type="slidenum">
              <a:rPr lang="en-US"/>
              <a:pPr>
                <a:defRPr/>
              </a:pPr>
              <a:t>‹#›</a:t>
            </a:fld>
            <a:endParaRPr lang="en-US"/>
          </a:p>
        </p:txBody>
      </p:sp>
    </p:spTree>
    <p:extLst>
      <p:ext uri="{BB962C8B-B14F-4D97-AF65-F5344CB8AC3E}">
        <p14:creationId xmlns:p14="http://schemas.microsoft.com/office/powerpoint/2010/main" val="231445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977" y="21145982"/>
            <a:ext cx="37306171" cy="6535753"/>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466977" y="13947515"/>
            <a:ext cx="37306171" cy="7198467"/>
          </a:xfrm>
        </p:spPr>
        <p:txBody>
          <a:bodyPr anchor="b"/>
          <a:lstStyle>
            <a:lvl1pPr marL="0" indent="0">
              <a:buNone/>
              <a:defRPr sz="10100">
                <a:solidFill>
                  <a:schemeClr val="tx1">
                    <a:tint val="75000"/>
                  </a:schemeClr>
                </a:solidFill>
              </a:defRPr>
            </a:lvl1pPr>
            <a:lvl2pPr marL="2299076" indent="0">
              <a:buNone/>
              <a:defRPr sz="9100">
                <a:solidFill>
                  <a:schemeClr val="tx1">
                    <a:tint val="75000"/>
                  </a:schemeClr>
                </a:solidFill>
              </a:defRPr>
            </a:lvl2pPr>
            <a:lvl3pPr marL="4598152" indent="0">
              <a:buNone/>
              <a:defRPr sz="8000">
                <a:solidFill>
                  <a:schemeClr val="tx1">
                    <a:tint val="75000"/>
                  </a:schemeClr>
                </a:solidFill>
              </a:defRPr>
            </a:lvl3pPr>
            <a:lvl4pPr marL="6897228" indent="0">
              <a:buNone/>
              <a:defRPr sz="7000">
                <a:solidFill>
                  <a:schemeClr val="tx1">
                    <a:tint val="75000"/>
                  </a:schemeClr>
                </a:solidFill>
              </a:defRPr>
            </a:lvl4pPr>
            <a:lvl5pPr marL="9196304" indent="0">
              <a:buNone/>
              <a:defRPr sz="7000">
                <a:solidFill>
                  <a:schemeClr val="tx1">
                    <a:tint val="75000"/>
                  </a:schemeClr>
                </a:solidFill>
              </a:defRPr>
            </a:lvl5pPr>
            <a:lvl6pPr marL="11495380" indent="0">
              <a:buNone/>
              <a:defRPr sz="7000">
                <a:solidFill>
                  <a:schemeClr val="tx1">
                    <a:tint val="75000"/>
                  </a:schemeClr>
                </a:solidFill>
              </a:defRPr>
            </a:lvl6pPr>
            <a:lvl7pPr marL="13794456" indent="0">
              <a:buNone/>
              <a:defRPr sz="7000">
                <a:solidFill>
                  <a:schemeClr val="tx1">
                    <a:tint val="75000"/>
                  </a:schemeClr>
                </a:solidFill>
              </a:defRPr>
            </a:lvl7pPr>
            <a:lvl8pPr marL="16093531" indent="0">
              <a:buNone/>
              <a:defRPr sz="7000">
                <a:solidFill>
                  <a:schemeClr val="tx1">
                    <a:tint val="75000"/>
                  </a:schemeClr>
                </a:solidFill>
              </a:defRPr>
            </a:lvl8pPr>
            <a:lvl9pPr marL="18392607"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E5C5F6-33A4-4039-BA31-BF3AF9BEA55A}" type="datetimeFigureOut">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0DB004-5AE1-4575-9D4C-018372C42B2A}" type="slidenum">
              <a:rPr lang="en-US"/>
              <a:pPr>
                <a:defRPr/>
              </a:pPr>
              <a:t>‹#›</a:t>
            </a:fld>
            <a:endParaRPr lang="en-US"/>
          </a:p>
        </p:txBody>
      </p:sp>
    </p:spTree>
    <p:extLst>
      <p:ext uri="{BB962C8B-B14F-4D97-AF65-F5344CB8AC3E}">
        <p14:creationId xmlns:p14="http://schemas.microsoft.com/office/powerpoint/2010/main" val="27492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138" y="43008000"/>
            <a:ext cx="90461369" cy="121657941"/>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289002" y="43008000"/>
            <a:ext cx="90468986" cy="121657941"/>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C52C71-50D1-4DDC-BE16-76534995A35F}" type="datetimeFigureOut">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8C140F-F360-4B82-BD4C-B40D192678EF}" type="slidenum">
              <a:rPr lang="en-US"/>
              <a:pPr>
                <a:defRPr/>
              </a:pPr>
              <a:t>‹#›</a:t>
            </a:fld>
            <a:endParaRPr lang="en-US"/>
          </a:p>
        </p:txBody>
      </p:sp>
    </p:spTree>
    <p:extLst>
      <p:ext uri="{BB962C8B-B14F-4D97-AF65-F5344CB8AC3E}">
        <p14:creationId xmlns:p14="http://schemas.microsoft.com/office/powerpoint/2010/main" val="318350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481" y="1317817"/>
            <a:ext cx="39500652" cy="54845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481" y="7366055"/>
            <a:ext cx="19392201" cy="3069821"/>
          </a:xfrm>
        </p:spPr>
        <p:txBody>
          <a:bodyPr anchor="b"/>
          <a:lstStyle>
            <a:lvl1pPr marL="0" indent="0">
              <a:buNone/>
              <a:defRPr sz="12100" b="1"/>
            </a:lvl1pPr>
            <a:lvl2pPr marL="2299076" indent="0">
              <a:buNone/>
              <a:defRPr sz="10100" b="1"/>
            </a:lvl2pPr>
            <a:lvl3pPr marL="4598152" indent="0">
              <a:buNone/>
              <a:defRPr sz="9100" b="1"/>
            </a:lvl3pPr>
            <a:lvl4pPr marL="6897228" indent="0">
              <a:buNone/>
              <a:defRPr sz="8000" b="1"/>
            </a:lvl4pPr>
            <a:lvl5pPr marL="9196304" indent="0">
              <a:buNone/>
              <a:defRPr sz="8000" b="1"/>
            </a:lvl5pPr>
            <a:lvl6pPr marL="11495380" indent="0">
              <a:buNone/>
              <a:defRPr sz="8000" b="1"/>
            </a:lvl6pPr>
            <a:lvl7pPr marL="13794456" indent="0">
              <a:buNone/>
              <a:defRPr sz="8000" b="1"/>
            </a:lvl7pPr>
            <a:lvl8pPr marL="16093531" indent="0">
              <a:buNone/>
              <a:defRPr sz="8000" b="1"/>
            </a:lvl8pPr>
            <a:lvl9pPr marL="18392607"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481" y="10435876"/>
            <a:ext cx="19392201" cy="18959780"/>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317" y="7366055"/>
            <a:ext cx="19399819" cy="3069821"/>
          </a:xfrm>
        </p:spPr>
        <p:txBody>
          <a:bodyPr anchor="b"/>
          <a:lstStyle>
            <a:lvl1pPr marL="0" indent="0">
              <a:buNone/>
              <a:defRPr sz="12100" b="1"/>
            </a:lvl1pPr>
            <a:lvl2pPr marL="2299076" indent="0">
              <a:buNone/>
              <a:defRPr sz="10100" b="1"/>
            </a:lvl2pPr>
            <a:lvl3pPr marL="4598152" indent="0">
              <a:buNone/>
              <a:defRPr sz="9100" b="1"/>
            </a:lvl3pPr>
            <a:lvl4pPr marL="6897228" indent="0">
              <a:buNone/>
              <a:defRPr sz="8000" b="1"/>
            </a:lvl4pPr>
            <a:lvl5pPr marL="9196304" indent="0">
              <a:buNone/>
              <a:defRPr sz="8000" b="1"/>
            </a:lvl5pPr>
            <a:lvl6pPr marL="11495380" indent="0">
              <a:buNone/>
              <a:defRPr sz="8000" b="1"/>
            </a:lvl6pPr>
            <a:lvl7pPr marL="13794456" indent="0">
              <a:buNone/>
              <a:defRPr sz="8000" b="1"/>
            </a:lvl7pPr>
            <a:lvl8pPr marL="16093531" indent="0">
              <a:buNone/>
              <a:defRPr sz="8000" b="1"/>
            </a:lvl8pPr>
            <a:lvl9pPr marL="18392607"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5317" y="10435876"/>
            <a:ext cx="19399819" cy="18959780"/>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C9FC64-2AB9-44EA-95DA-9F2EA153B3B4}" type="datetimeFigureOut">
              <a:rPr lang="en-US"/>
              <a:pPr>
                <a:defRPr/>
              </a:pPr>
              <a:t>10/8/13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FE2997-07FA-4BEC-885F-E96A0F8062D5}" type="slidenum">
              <a:rPr lang="en-US"/>
              <a:pPr>
                <a:defRPr/>
              </a:pPr>
              <a:t>‹#›</a:t>
            </a:fld>
            <a:endParaRPr lang="en-US"/>
          </a:p>
        </p:txBody>
      </p:sp>
    </p:spTree>
    <p:extLst>
      <p:ext uri="{BB962C8B-B14F-4D97-AF65-F5344CB8AC3E}">
        <p14:creationId xmlns:p14="http://schemas.microsoft.com/office/powerpoint/2010/main" val="163615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C80467-0C78-473A-92F4-BA65CFE4A3C8}" type="datetimeFigureOut">
              <a:rPr lang="en-US"/>
              <a:pPr>
                <a:defRPr/>
              </a:pPr>
              <a:t>10/8/13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D94D84-9266-459E-8CB6-B40513ACDE39}" type="slidenum">
              <a:rPr lang="en-US"/>
              <a:pPr>
                <a:defRPr/>
              </a:pPr>
              <a:t>‹#›</a:t>
            </a:fld>
            <a:endParaRPr lang="en-US"/>
          </a:p>
        </p:txBody>
      </p:sp>
    </p:spTree>
    <p:extLst>
      <p:ext uri="{BB962C8B-B14F-4D97-AF65-F5344CB8AC3E}">
        <p14:creationId xmlns:p14="http://schemas.microsoft.com/office/powerpoint/2010/main" val="329554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208245-E099-4FB5-9660-D15FBCD3E93F}" type="datetimeFigureOut">
              <a:rPr lang="en-US"/>
              <a:pPr>
                <a:defRPr/>
              </a:pPr>
              <a:t>10/8/13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0EBBE8-8033-44FC-9994-1765E1CB5918}" type="slidenum">
              <a:rPr lang="en-US"/>
              <a:pPr>
                <a:defRPr/>
              </a:pPr>
              <a:t>‹#›</a:t>
            </a:fld>
            <a:endParaRPr lang="en-US"/>
          </a:p>
        </p:txBody>
      </p:sp>
    </p:spTree>
    <p:extLst>
      <p:ext uri="{BB962C8B-B14F-4D97-AF65-F5344CB8AC3E}">
        <p14:creationId xmlns:p14="http://schemas.microsoft.com/office/powerpoint/2010/main" val="202703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483" y="1310198"/>
            <a:ext cx="14439380" cy="5575957"/>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7159620" y="1310200"/>
            <a:ext cx="24535513" cy="28085458"/>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483" y="6886157"/>
            <a:ext cx="14439380" cy="22509501"/>
          </a:xfrm>
        </p:spPr>
        <p:txBody>
          <a:bodyPr/>
          <a:lstStyle>
            <a:lvl1pPr marL="0" indent="0">
              <a:buNone/>
              <a:defRPr sz="7000"/>
            </a:lvl1pPr>
            <a:lvl2pPr marL="2299076" indent="0">
              <a:buNone/>
              <a:defRPr sz="6000"/>
            </a:lvl2pPr>
            <a:lvl3pPr marL="4598152" indent="0">
              <a:buNone/>
              <a:defRPr sz="5000"/>
            </a:lvl3pPr>
            <a:lvl4pPr marL="6897228" indent="0">
              <a:buNone/>
              <a:defRPr sz="4500"/>
            </a:lvl4pPr>
            <a:lvl5pPr marL="9196304" indent="0">
              <a:buNone/>
              <a:defRPr sz="4500"/>
            </a:lvl5pPr>
            <a:lvl6pPr marL="11495380" indent="0">
              <a:buNone/>
              <a:defRPr sz="4500"/>
            </a:lvl6pPr>
            <a:lvl7pPr marL="13794456" indent="0">
              <a:buNone/>
              <a:defRPr sz="4500"/>
            </a:lvl7pPr>
            <a:lvl8pPr marL="16093531" indent="0">
              <a:buNone/>
              <a:defRPr sz="4500"/>
            </a:lvl8pPr>
            <a:lvl9pPr marL="18392607"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0113FC-09D9-4F66-B097-F89E7D7EC60F}" type="datetimeFigureOut">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D8A4-5768-4B99-AAE2-6AAC958C60EA}" type="slidenum">
              <a:rPr lang="en-US"/>
              <a:pPr>
                <a:defRPr/>
              </a:pPr>
              <a:t>‹#›</a:t>
            </a:fld>
            <a:endParaRPr lang="en-US"/>
          </a:p>
        </p:txBody>
      </p:sp>
    </p:spTree>
    <p:extLst>
      <p:ext uri="{BB962C8B-B14F-4D97-AF65-F5344CB8AC3E}">
        <p14:creationId xmlns:p14="http://schemas.microsoft.com/office/powerpoint/2010/main" val="186649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72" y="23035102"/>
            <a:ext cx="26333768" cy="2719424"/>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8602672" y="2940327"/>
            <a:ext cx="26333768" cy="19744373"/>
          </a:xfrm>
        </p:spPr>
        <p:txBody>
          <a:bodyPr rtlCol="0">
            <a:normAutofit/>
          </a:bodyPr>
          <a:lstStyle>
            <a:lvl1pPr marL="0" indent="0">
              <a:buNone/>
              <a:defRPr sz="16100"/>
            </a:lvl1pPr>
            <a:lvl2pPr marL="2299076" indent="0">
              <a:buNone/>
              <a:defRPr sz="14100"/>
            </a:lvl2pPr>
            <a:lvl3pPr marL="4598152" indent="0">
              <a:buNone/>
              <a:defRPr sz="12100"/>
            </a:lvl3pPr>
            <a:lvl4pPr marL="6897228" indent="0">
              <a:buNone/>
              <a:defRPr sz="10100"/>
            </a:lvl4pPr>
            <a:lvl5pPr marL="9196304" indent="0">
              <a:buNone/>
              <a:defRPr sz="10100"/>
            </a:lvl5pPr>
            <a:lvl6pPr marL="11495380" indent="0">
              <a:buNone/>
              <a:defRPr sz="10100"/>
            </a:lvl6pPr>
            <a:lvl7pPr marL="13794456" indent="0">
              <a:buNone/>
              <a:defRPr sz="10100"/>
            </a:lvl7pPr>
            <a:lvl8pPr marL="16093531" indent="0">
              <a:buNone/>
              <a:defRPr sz="10100"/>
            </a:lvl8pPr>
            <a:lvl9pPr marL="18392607" indent="0">
              <a:buNone/>
              <a:defRPr sz="10100"/>
            </a:lvl9pPr>
          </a:lstStyle>
          <a:p>
            <a:pPr lvl="0"/>
            <a:endParaRPr lang="en-US" noProof="0"/>
          </a:p>
        </p:txBody>
      </p:sp>
      <p:sp>
        <p:nvSpPr>
          <p:cNvPr id="4" name="Text Placeholder 3"/>
          <p:cNvSpPr>
            <a:spLocks noGrp="1"/>
          </p:cNvSpPr>
          <p:nvPr>
            <p:ph type="body" sz="half" idx="2"/>
          </p:nvPr>
        </p:nvSpPr>
        <p:spPr>
          <a:xfrm>
            <a:off x="8602672" y="25754526"/>
            <a:ext cx="26333768" cy="3862033"/>
          </a:xfrm>
        </p:spPr>
        <p:txBody>
          <a:bodyPr/>
          <a:lstStyle>
            <a:lvl1pPr marL="0" indent="0">
              <a:buNone/>
              <a:defRPr sz="7000"/>
            </a:lvl1pPr>
            <a:lvl2pPr marL="2299076" indent="0">
              <a:buNone/>
              <a:defRPr sz="6000"/>
            </a:lvl2pPr>
            <a:lvl3pPr marL="4598152" indent="0">
              <a:buNone/>
              <a:defRPr sz="5000"/>
            </a:lvl3pPr>
            <a:lvl4pPr marL="6897228" indent="0">
              <a:buNone/>
              <a:defRPr sz="4500"/>
            </a:lvl4pPr>
            <a:lvl5pPr marL="9196304" indent="0">
              <a:buNone/>
              <a:defRPr sz="4500"/>
            </a:lvl5pPr>
            <a:lvl6pPr marL="11495380" indent="0">
              <a:buNone/>
              <a:defRPr sz="4500"/>
            </a:lvl6pPr>
            <a:lvl7pPr marL="13794456" indent="0">
              <a:buNone/>
              <a:defRPr sz="4500"/>
            </a:lvl7pPr>
            <a:lvl8pPr marL="16093531" indent="0">
              <a:buNone/>
              <a:defRPr sz="4500"/>
            </a:lvl8pPr>
            <a:lvl9pPr marL="18392607"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EAA56-76A9-494E-81B6-DF75A3B989DA}" type="datetimeFigureOut">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1443DA-6C21-45E0-BD61-FD565F402F57}" type="slidenum">
              <a:rPr lang="en-US"/>
              <a:pPr>
                <a:defRPr/>
              </a:pPr>
              <a:t>‹#›</a:t>
            </a:fld>
            <a:endParaRPr lang="en-US"/>
          </a:p>
        </p:txBody>
      </p:sp>
    </p:spTree>
    <p:extLst>
      <p:ext uri="{BB962C8B-B14F-4D97-AF65-F5344CB8AC3E}">
        <p14:creationId xmlns:p14="http://schemas.microsoft.com/office/powerpoint/2010/main" val="27613352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2941"/>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1763"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9815" tIns="229908" rIns="459815" bIns="22990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78738"/>
            <a:ext cx="39501763" cy="2171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9815" tIns="229908" rIns="459815" bIns="2299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00638"/>
            <a:ext cx="10240963" cy="1751012"/>
          </a:xfrm>
          <a:prstGeom prst="rect">
            <a:avLst/>
          </a:prstGeom>
        </p:spPr>
        <p:txBody>
          <a:bodyPr vert="horz" lIns="459815" tIns="229908" rIns="459815" bIns="229908" rtlCol="0" anchor="ctr"/>
          <a:lstStyle>
            <a:lvl1pPr algn="l" defTabSz="4598152" fontAlgn="auto">
              <a:spcBef>
                <a:spcPts val="0"/>
              </a:spcBef>
              <a:spcAft>
                <a:spcPts val="0"/>
              </a:spcAft>
              <a:defRPr sz="6000">
                <a:solidFill>
                  <a:schemeClr val="tx1">
                    <a:tint val="75000"/>
                  </a:schemeClr>
                </a:solidFill>
                <a:latin typeface="+mn-lt"/>
              </a:defRPr>
            </a:lvl1pPr>
          </a:lstStyle>
          <a:p>
            <a:pPr>
              <a:defRPr/>
            </a:pPr>
            <a:fld id="{008ADAB3-7F63-4989-8F32-C5C88833BFCB}" type="datetimeFigureOut">
              <a:rPr lang="en-US"/>
              <a:pPr>
                <a:defRPr/>
              </a:pPr>
              <a:t>10/8/13</a:t>
            </a:fld>
            <a:endParaRPr lang="en-US"/>
          </a:p>
        </p:txBody>
      </p:sp>
      <p:sp>
        <p:nvSpPr>
          <p:cNvPr id="5" name="Footer Placeholder 4"/>
          <p:cNvSpPr>
            <a:spLocks noGrp="1"/>
          </p:cNvSpPr>
          <p:nvPr>
            <p:ph type="ftr" sz="quarter" idx="3"/>
          </p:nvPr>
        </p:nvSpPr>
        <p:spPr>
          <a:xfrm>
            <a:off x="14995525" y="30500638"/>
            <a:ext cx="13898563" cy="1751012"/>
          </a:xfrm>
          <a:prstGeom prst="rect">
            <a:avLst/>
          </a:prstGeom>
        </p:spPr>
        <p:txBody>
          <a:bodyPr vert="horz" lIns="459815" tIns="229908" rIns="459815" bIns="229908" rtlCol="0" anchor="ctr"/>
          <a:lstStyle>
            <a:lvl1pPr algn="ctr" defTabSz="4598152" fontAlgn="auto">
              <a:spcBef>
                <a:spcPts val="0"/>
              </a:spcBef>
              <a:spcAft>
                <a:spcPts val="0"/>
              </a:spcAft>
              <a:defRPr sz="6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725" y="30500638"/>
            <a:ext cx="10240963" cy="1751012"/>
          </a:xfrm>
          <a:prstGeom prst="rect">
            <a:avLst/>
          </a:prstGeom>
        </p:spPr>
        <p:txBody>
          <a:bodyPr vert="horz" lIns="459815" tIns="229908" rIns="459815" bIns="229908" rtlCol="0" anchor="ctr"/>
          <a:lstStyle>
            <a:lvl1pPr algn="r" defTabSz="4598152" fontAlgn="auto">
              <a:spcBef>
                <a:spcPts val="0"/>
              </a:spcBef>
              <a:spcAft>
                <a:spcPts val="0"/>
              </a:spcAft>
              <a:defRPr sz="6000">
                <a:solidFill>
                  <a:schemeClr val="tx1">
                    <a:tint val="75000"/>
                  </a:schemeClr>
                </a:solidFill>
                <a:latin typeface="+mn-lt"/>
              </a:defRPr>
            </a:lvl1pPr>
          </a:lstStyle>
          <a:p>
            <a:pPr>
              <a:defRPr/>
            </a:pPr>
            <a:fld id="{B633EA89-486F-44FD-9DE5-791F404608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400" rtl="0" eaLnBrk="0" fontAlgn="base" hangingPunct="0">
        <a:spcBef>
          <a:spcPct val="0"/>
        </a:spcBef>
        <a:spcAft>
          <a:spcPct val="0"/>
        </a:spcAft>
        <a:defRPr sz="22100" kern="1200">
          <a:solidFill>
            <a:schemeClr val="tx1"/>
          </a:solidFill>
          <a:latin typeface="+mj-lt"/>
          <a:ea typeface="+mj-ea"/>
          <a:cs typeface="+mj-cs"/>
        </a:defRPr>
      </a:lvl1pPr>
      <a:lvl2pPr algn="ctr" defTabSz="4597400" rtl="0" eaLnBrk="0" fontAlgn="base" hangingPunct="0">
        <a:spcBef>
          <a:spcPct val="0"/>
        </a:spcBef>
        <a:spcAft>
          <a:spcPct val="0"/>
        </a:spcAft>
        <a:defRPr sz="22100">
          <a:solidFill>
            <a:schemeClr val="tx1"/>
          </a:solidFill>
          <a:latin typeface="Calibri" pitchFamily="34" charset="0"/>
        </a:defRPr>
      </a:lvl2pPr>
      <a:lvl3pPr algn="ctr" defTabSz="4597400" rtl="0" eaLnBrk="0" fontAlgn="base" hangingPunct="0">
        <a:spcBef>
          <a:spcPct val="0"/>
        </a:spcBef>
        <a:spcAft>
          <a:spcPct val="0"/>
        </a:spcAft>
        <a:defRPr sz="22100">
          <a:solidFill>
            <a:schemeClr val="tx1"/>
          </a:solidFill>
          <a:latin typeface="Calibri" pitchFamily="34" charset="0"/>
        </a:defRPr>
      </a:lvl3pPr>
      <a:lvl4pPr algn="ctr" defTabSz="4597400" rtl="0" eaLnBrk="0" fontAlgn="base" hangingPunct="0">
        <a:spcBef>
          <a:spcPct val="0"/>
        </a:spcBef>
        <a:spcAft>
          <a:spcPct val="0"/>
        </a:spcAft>
        <a:defRPr sz="22100">
          <a:solidFill>
            <a:schemeClr val="tx1"/>
          </a:solidFill>
          <a:latin typeface="Calibri" pitchFamily="34" charset="0"/>
        </a:defRPr>
      </a:lvl4pPr>
      <a:lvl5pPr algn="ctr" defTabSz="4597400" rtl="0" eaLnBrk="0" fontAlgn="base" hangingPunct="0">
        <a:spcBef>
          <a:spcPct val="0"/>
        </a:spcBef>
        <a:spcAft>
          <a:spcPct val="0"/>
        </a:spcAft>
        <a:defRPr sz="22100">
          <a:solidFill>
            <a:schemeClr val="tx1"/>
          </a:solidFill>
          <a:latin typeface="Calibri" pitchFamily="34" charset="0"/>
        </a:defRPr>
      </a:lvl5pPr>
      <a:lvl6pPr marL="457200" algn="ctr" defTabSz="4597400" rtl="0" fontAlgn="base">
        <a:spcBef>
          <a:spcPct val="0"/>
        </a:spcBef>
        <a:spcAft>
          <a:spcPct val="0"/>
        </a:spcAft>
        <a:defRPr sz="22100">
          <a:solidFill>
            <a:schemeClr val="tx1"/>
          </a:solidFill>
          <a:latin typeface="Calibri" pitchFamily="34" charset="0"/>
        </a:defRPr>
      </a:lvl6pPr>
      <a:lvl7pPr marL="914400" algn="ctr" defTabSz="4597400" rtl="0" fontAlgn="base">
        <a:spcBef>
          <a:spcPct val="0"/>
        </a:spcBef>
        <a:spcAft>
          <a:spcPct val="0"/>
        </a:spcAft>
        <a:defRPr sz="22100">
          <a:solidFill>
            <a:schemeClr val="tx1"/>
          </a:solidFill>
          <a:latin typeface="Calibri" pitchFamily="34" charset="0"/>
        </a:defRPr>
      </a:lvl7pPr>
      <a:lvl8pPr marL="1371600" algn="ctr" defTabSz="4597400" rtl="0" fontAlgn="base">
        <a:spcBef>
          <a:spcPct val="0"/>
        </a:spcBef>
        <a:spcAft>
          <a:spcPct val="0"/>
        </a:spcAft>
        <a:defRPr sz="22100">
          <a:solidFill>
            <a:schemeClr val="tx1"/>
          </a:solidFill>
          <a:latin typeface="Calibri" pitchFamily="34" charset="0"/>
        </a:defRPr>
      </a:lvl8pPr>
      <a:lvl9pPr marL="1828800" algn="ctr" defTabSz="4597400" rtl="0" fontAlgn="base">
        <a:spcBef>
          <a:spcPct val="0"/>
        </a:spcBef>
        <a:spcAft>
          <a:spcPct val="0"/>
        </a:spcAft>
        <a:defRPr sz="22100">
          <a:solidFill>
            <a:schemeClr val="tx1"/>
          </a:solidFill>
          <a:latin typeface="Calibri" pitchFamily="34" charset="0"/>
        </a:defRPr>
      </a:lvl9pPr>
    </p:titleStyle>
    <p:bodyStyle>
      <a:lvl1pPr marL="1724025" indent="-1724025" algn="l" defTabSz="4597400" rtl="0" eaLnBrk="0" fontAlgn="base" hangingPunct="0">
        <a:spcBef>
          <a:spcPct val="20000"/>
        </a:spcBef>
        <a:spcAft>
          <a:spcPct val="0"/>
        </a:spcAft>
        <a:buFont typeface="Arial" charset="0"/>
        <a:buChar char="•"/>
        <a:defRPr sz="16100" kern="1200">
          <a:solidFill>
            <a:schemeClr val="tx1"/>
          </a:solidFill>
          <a:latin typeface="+mn-lt"/>
          <a:ea typeface="+mn-ea"/>
          <a:cs typeface="+mn-cs"/>
        </a:defRPr>
      </a:lvl1pPr>
      <a:lvl2pPr marL="3735388" indent="-1436688" algn="l" defTabSz="4597400" rtl="0" eaLnBrk="0" fontAlgn="base" hangingPunct="0">
        <a:spcBef>
          <a:spcPct val="20000"/>
        </a:spcBef>
        <a:spcAft>
          <a:spcPct val="0"/>
        </a:spcAft>
        <a:buFont typeface="Arial" charset="0"/>
        <a:buChar char="–"/>
        <a:defRPr sz="14100" kern="1200">
          <a:solidFill>
            <a:schemeClr val="tx1"/>
          </a:solidFill>
          <a:latin typeface="+mn-lt"/>
          <a:ea typeface="+mn-ea"/>
          <a:cs typeface="+mn-cs"/>
        </a:defRPr>
      </a:lvl2pPr>
      <a:lvl3pPr marL="5746750" indent="-1149350" algn="l" defTabSz="4597400" rtl="0" eaLnBrk="0" fontAlgn="base" hangingPunct="0">
        <a:spcBef>
          <a:spcPct val="20000"/>
        </a:spcBef>
        <a:spcAft>
          <a:spcPct val="0"/>
        </a:spcAft>
        <a:buFont typeface="Arial" charset="0"/>
        <a:buChar char="•"/>
        <a:defRPr sz="12100" kern="1200">
          <a:solidFill>
            <a:schemeClr val="tx1"/>
          </a:solidFill>
          <a:latin typeface="+mn-lt"/>
          <a:ea typeface="+mn-ea"/>
          <a:cs typeface="+mn-cs"/>
        </a:defRPr>
      </a:lvl3pPr>
      <a:lvl4pPr marL="8045450"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4pPr>
      <a:lvl5pPr marL="10345738" indent="-1149350" algn="l" defTabSz="4597400" rtl="0" eaLnBrk="0" fontAlgn="base" hangingPunct="0">
        <a:spcBef>
          <a:spcPct val="20000"/>
        </a:spcBef>
        <a:spcAft>
          <a:spcPct val="0"/>
        </a:spcAft>
        <a:buFont typeface="Arial" charset="0"/>
        <a:buChar char="»"/>
        <a:defRPr sz="10100" kern="1200">
          <a:solidFill>
            <a:schemeClr val="tx1"/>
          </a:solidFill>
          <a:latin typeface="+mn-lt"/>
          <a:ea typeface="+mn-ea"/>
          <a:cs typeface="+mn-cs"/>
        </a:defRPr>
      </a:lvl5pPr>
      <a:lvl6pPr marL="12644918" indent="-1149538" algn="l" defTabSz="4598152"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993" indent="-1149538" algn="l" defTabSz="4598152"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3069" indent="-1149538" algn="l" defTabSz="4598152"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2145" indent="-1149538" algn="l" defTabSz="4598152"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152" rtl="0" eaLnBrk="1" latinLnBrk="0" hangingPunct="1">
        <a:defRPr sz="9100" kern="1200">
          <a:solidFill>
            <a:schemeClr val="tx1"/>
          </a:solidFill>
          <a:latin typeface="+mn-lt"/>
          <a:ea typeface="+mn-ea"/>
          <a:cs typeface="+mn-cs"/>
        </a:defRPr>
      </a:lvl1pPr>
      <a:lvl2pPr marL="2299076" algn="l" defTabSz="4598152" rtl="0" eaLnBrk="1" latinLnBrk="0" hangingPunct="1">
        <a:defRPr sz="9100" kern="1200">
          <a:solidFill>
            <a:schemeClr val="tx1"/>
          </a:solidFill>
          <a:latin typeface="+mn-lt"/>
          <a:ea typeface="+mn-ea"/>
          <a:cs typeface="+mn-cs"/>
        </a:defRPr>
      </a:lvl2pPr>
      <a:lvl3pPr marL="4598152" algn="l" defTabSz="4598152" rtl="0" eaLnBrk="1" latinLnBrk="0" hangingPunct="1">
        <a:defRPr sz="9100" kern="1200">
          <a:solidFill>
            <a:schemeClr val="tx1"/>
          </a:solidFill>
          <a:latin typeface="+mn-lt"/>
          <a:ea typeface="+mn-ea"/>
          <a:cs typeface="+mn-cs"/>
        </a:defRPr>
      </a:lvl3pPr>
      <a:lvl4pPr marL="6897228" algn="l" defTabSz="4598152" rtl="0" eaLnBrk="1" latinLnBrk="0" hangingPunct="1">
        <a:defRPr sz="9100" kern="1200">
          <a:solidFill>
            <a:schemeClr val="tx1"/>
          </a:solidFill>
          <a:latin typeface="+mn-lt"/>
          <a:ea typeface="+mn-ea"/>
          <a:cs typeface="+mn-cs"/>
        </a:defRPr>
      </a:lvl4pPr>
      <a:lvl5pPr marL="9196304" algn="l" defTabSz="4598152" rtl="0" eaLnBrk="1" latinLnBrk="0" hangingPunct="1">
        <a:defRPr sz="9100" kern="1200">
          <a:solidFill>
            <a:schemeClr val="tx1"/>
          </a:solidFill>
          <a:latin typeface="+mn-lt"/>
          <a:ea typeface="+mn-ea"/>
          <a:cs typeface="+mn-cs"/>
        </a:defRPr>
      </a:lvl5pPr>
      <a:lvl6pPr marL="11495380" algn="l" defTabSz="4598152" rtl="0" eaLnBrk="1" latinLnBrk="0" hangingPunct="1">
        <a:defRPr sz="9100" kern="1200">
          <a:solidFill>
            <a:schemeClr val="tx1"/>
          </a:solidFill>
          <a:latin typeface="+mn-lt"/>
          <a:ea typeface="+mn-ea"/>
          <a:cs typeface="+mn-cs"/>
        </a:defRPr>
      </a:lvl6pPr>
      <a:lvl7pPr marL="13794456" algn="l" defTabSz="4598152" rtl="0" eaLnBrk="1" latinLnBrk="0" hangingPunct="1">
        <a:defRPr sz="9100" kern="1200">
          <a:solidFill>
            <a:schemeClr val="tx1"/>
          </a:solidFill>
          <a:latin typeface="+mn-lt"/>
          <a:ea typeface="+mn-ea"/>
          <a:cs typeface="+mn-cs"/>
        </a:defRPr>
      </a:lvl7pPr>
      <a:lvl8pPr marL="16093531" algn="l" defTabSz="4598152" rtl="0" eaLnBrk="1" latinLnBrk="0" hangingPunct="1">
        <a:defRPr sz="9100" kern="1200">
          <a:solidFill>
            <a:schemeClr val="tx1"/>
          </a:solidFill>
          <a:latin typeface="+mn-lt"/>
          <a:ea typeface="+mn-ea"/>
          <a:cs typeface="+mn-cs"/>
        </a:defRPr>
      </a:lvl8pPr>
      <a:lvl9pPr marL="18392607" algn="l" defTabSz="4598152"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emf"/><Relationship Id="rId25" Type="http://schemas.openxmlformats.org/officeDocument/2006/relationships/image" Target="../media/image24.emf"/><Relationship Id="rId26" Type="http://schemas.openxmlformats.org/officeDocument/2006/relationships/image" Target="../media/image25.emf"/><Relationship Id="rId27" Type="http://schemas.openxmlformats.org/officeDocument/2006/relationships/image" Target="../media/image26.emf"/><Relationship Id="rId10" Type="http://schemas.openxmlformats.org/officeDocument/2006/relationships/image" Target="../media/image9.emf"/><Relationship Id="rId11" Type="http://schemas.openxmlformats.org/officeDocument/2006/relationships/image" Target="../media/image10.emf"/><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jpe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jpe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2304156" y="554038"/>
            <a:ext cx="382365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100">
                <a:solidFill>
                  <a:schemeClr val="tx1"/>
                </a:solidFill>
                <a:latin typeface="Arial" charset="0"/>
              </a:defRPr>
            </a:lvl1pPr>
            <a:lvl2pPr marL="742950" indent="-285750" eaLnBrk="0" hangingPunct="0">
              <a:defRPr sz="9100">
                <a:solidFill>
                  <a:schemeClr val="tx1"/>
                </a:solidFill>
                <a:latin typeface="Arial" charset="0"/>
              </a:defRPr>
            </a:lvl2pPr>
            <a:lvl3pPr marL="1143000" indent="-228600" eaLnBrk="0" hangingPunct="0">
              <a:defRPr sz="9100">
                <a:solidFill>
                  <a:schemeClr val="tx1"/>
                </a:solidFill>
                <a:latin typeface="Arial" charset="0"/>
              </a:defRPr>
            </a:lvl3pPr>
            <a:lvl4pPr marL="1600200" indent="-228600" eaLnBrk="0" hangingPunct="0">
              <a:defRPr sz="9100">
                <a:solidFill>
                  <a:schemeClr val="tx1"/>
                </a:solidFill>
                <a:latin typeface="Arial" charset="0"/>
              </a:defRPr>
            </a:lvl4pPr>
            <a:lvl5pPr marL="2057400" indent="-228600" eaLnBrk="0" hangingPunct="0">
              <a:defRPr sz="9100">
                <a:solidFill>
                  <a:schemeClr val="tx1"/>
                </a:solidFill>
                <a:latin typeface="Arial" charset="0"/>
              </a:defRPr>
            </a:lvl5pPr>
            <a:lvl6pPr marL="2514600" indent="-228600" defTabSz="4597400" eaLnBrk="0" fontAlgn="base" hangingPunct="0">
              <a:spcBef>
                <a:spcPct val="0"/>
              </a:spcBef>
              <a:spcAft>
                <a:spcPct val="0"/>
              </a:spcAft>
              <a:defRPr sz="9100">
                <a:solidFill>
                  <a:schemeClr val="tx1"/>
                </a:solidFill>
                <a:latin typeface="Arial" charset="0"/>
              </a:defRPr>
            </a:lvl6pPr>
            <a:lvl7pPr marL="2971800" indent="-228600" defTabSz="4597400" eaLnBrk="0" fontAlgn="base" hangingPunct="0">
              <a:spcBef>
                <a:spcPct val="0"/>
              </a:spcBef>
              <a:spcAft>
                <a:spcPct val="0"/>
              </a:spcAft>
              <a:defRPr sz="9100">
                <a:solidFill>
                  <a:schemeClr val="tx1"/>
                </a:solidFill>
                <a:latin typeface="Arial" charset="0"/>
              </a:defRPr>
            </a:lvl7pPr>
            <a:lvl8pPr marL="3429000" indent="-228600" defTabSz="4597400" eaLnBrk="0" fontAlgn="base" hangingPunct="0">
              <a:spcBef>
                <a:spcPct val="0"/>
              </a:spcBef>
              <a:spcAft>
                <a:spcPct val="0"/>
              </a:spcAft>
              <a:defRPr sz="9100">
                <a:solidFill>
                  <a:schemeClr val="tx1"/>
                </a:solidFill>
                <a:latin typeface="Arial" charset="0"/>
              </a:defRPr>
            </a:lvl8pPr>
            <a:lvl9pPr marL="3886200" indent="-228600" defTabSz="4597400" eaLnBrk="0" fontAlgn="base" hangingPunct="0">
              <a:spcBef>
                <a:spcPct val="0"/>
              </a:spcBef>
              <a:spcAft>
                <a:spcPct val="0"/>
              </a:spcAft>
              <a:defRPr sz="9100">
                <a:solidFill>
                  <a:schemeClr val="tx1"/>
                </a:solidFill>
                <a:latin typeface="Arial" charset="0"/>
              </a:defRPr>
            </a:lvl9pPr>
          </a:lstStyle>
          <a:p>
            <a:pPr algn="ctr" eaLnBrk="1" hangingPunct="1"/>
            <a:r>
              <a:rPr lang="en-US" sz="7000" b="1" dirty="0">
                <a:cs typeface="Arial" charset="0"/>
              </a:rPr>
              <a:t>Coordinated Resource Management of Cyber-Physical-Social Power Systems</a:t>
            </a:r>
          </a:p>
        </p:txBody>
      </p:sp>
      <p:sp>
        <p:nvSpPr>
          <p:cNvPr id="2051" name="Rectangle 21"/>
          <p:cNvSpPr>
            <a:spLocks noChangeArrowheads="1"/>
          </p:cNvSpPr>
          <p:nvPr/>
        </p:nvSpPr>
        <p:spPr bwMode="auto">
          <a:xfrm>
            <a:off x="0" y="-746125"/>
            <a:ext cx="1841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52" name="Rectangle 23"/>
          <p:cNvSpPr>
            <a:spLocks noChangeArrowheads="1"/>
          </p:cNvSpPr>
          <p:nvPr/>
        </p:nvSpPr>
        <p:spPr bwMode="auto">
          <a:xfrm>
            <a:off x="0" y="-746125"/>
            <a:ext cx="1841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53" name="Rectangle 24"/>
          <p:cNvSpPr>
            <a:spLocks noChangeArrowheads="1"/>
          </p:cNvSpPr>
          <p:nvPr/>
        </p:nvSpPr>
        <p:spPr bwMode="auto">
          <a:xfrm>
            <a:off x="0" y="-746125"/>
            <a:ext cx="1841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54" name="TextBox 86"/>
          <p:cNvSpPr txBox="1">
            <a:spLocks noChangeArrowheads="1"/>
          </p:cNvSpPr>
          <p:nvPr/>
        </p:nvSpPr>
        <p:spPr bwMode="auto">
          <a:xfrm>
            <a:off x="3478111" y="1854994"/>
            <a:ext cx="371887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100">
                <a:solidFill>
                  <a:schemeClr val="tx1"/>
                </a:solidFill>
                <a:latin typeface="Arial" charset="0"/>
              </a:defRPr>
            </a:lvl1pPr>
            <a:lvl2pPr marL="742950" indent="-285750" eaLnBrk="0" hangingPunct="0">
              <a:defRPr sz="9100">
                <a:solidFill>
                  <a:schemeClr val="tx1"/>
                </a:solidFill>
                <a:latin typeface="Arial" charset="0"/>
              </a:defRPr>
            </a:lvl2pPr>
            <a:lvl3pPr marL="1143000" indent="-228600" eaLnBrk="0" hangingPunct="0">
              <a:defRPr sz="9100">
                <a:solidFill>
                  <a:schemeClr val="tx1"/>
                </a:solidFill>
                <a:latin typeface="Arial" charset="0"/>
              </a:defRPr>
            </a:lvl3pPr>
            <a:lvl4pPr marL="1600200" indent="-228600" eaLnBrk="0" hangingPunct="0">
              <a:defRPr sz="9100">
                <a:solidFill>
                  <a:schemeClr val="tx1"/>
                </a:solidFill>
                <a:latin typeface="Arial" charset="0"/>
              </a:defRPr>
            </a:lvl4pPr>
            <a:lvl5pPr marL="2057400" indent="-228600" eaLnBrk="0" hangingPunct="0">
              <a:defRPr sz="9100">
                <a:solidFill>
                  <a:schemeClr val="tx1"/>
                </a:solidFill>
                <a:latin typeface="Arial" charset="0"/>
              </a:defRPr>
            </a:lvl5pPr>
            <a:lvl6pPr marL="2514600" indent="-228600" defTabSz="4597400" eaLnBrk="0" fontAlgn="base" hangingPunct="0">
              <a:spcBef>
                <a:spcPct val="0"/>
              </a:spcBef>
              <a:spcAft>
                <a:spcPct val="0"/>
              </a:spcAft>
              <a:defRPr sz="9100">
                <a:solidFill>
                  <a:schemeClr val="tx1"/>
                </a:solidFill>
                <a:latin typeface="Arial" charset="0"/>
              </a:defRPr>
            </a:lvl6pPr>
            <a:lvl7pPr marL="2971800" indent="-228600" defTabSz="4597400" eaLnBrk="0" fontAlgn="base" hangingPunct="0">
              <a:spcBef>
                <a:spcPct val="0"/>
              </a:spcBef>
              <a:spcAft>
                <a:spcPct val="0"/>
              </a:spcAft>
              <a:defRPr sz="9100">
                <a:solidFill>
                  <a:schemeClr val="tx1"/>
                </a:solidFill>
                <a:latin typeface="Arial" charset="0"/>
              </a:defRPr>
            </a:lvl7pPr>
            <a:lvl8pPr marL="3429000" indent="-228600" defTabSz="4597400" eaLnBrk="0" fontAlgn="base" hangingPunct="0">
              <a:spcBef>
                <a:spcPct val="0"/>
              </a:spcBef>
              <a:spcAft>
                <a:spcPct val="0"/>
              </a:spcAft>
              <a:defRPr sz="9100">
                <a:solidFill>
                  <a:schemeClr val="tx1"/>
                </a:solidFill>
                <a:latin typeface="Arial" charset="0"/>
              </a:defRPr>
            </a:lvl8pPr>
            <a:lvl9pPr marL="3886200" indent="-228600" defTabSz="4597400" eaLnBrk="0" fontAlgn="base" hangingPunct="0">
              <a:spcBef>
                <a:spcPct val="0"/>
              </a:spcBef>
              <a:spcAft>
                <a:spcPct val="0"/>
              </a:spcAft>
              <a:defRPr sz="9100">
                <a:solidFill>
                  <a:schemeClr val="tx1"/>
                </a:solidFill>
                <a:latin typeface="Arial" charset="0"/>
              </a:defRPr>
            </a:lvl9pPr>
          </a:lstStyle>
          <a:p>
            <a:pPr algn="ctr" eaLnBrk="1" hangingPunct="1"/>
            <a:r>
              <a:rPr lang="en-US" sz="5000" dirty="0">
                <a:cs typeface="Arial" charset="0"/>
              </a:rPr>
              <a:t>Duncan Callaway (PI), </a:t>
            </a:r>
            <a:r>
              <a:rPr lang="en-US" sz="5000" dirty="0" err="1">
                <a:cs typeface="Arial" charset="0"/>
              </a:rPr>
              <a:t>Kameshwar</a:t>
            </a:r>
            <a:r>
              <a:rPr lang="en-US" sz="5000" dirty="0">
                <a:cs typeface="Arial" charset="0"/>
              </a:rPr>
              <a:t> </a:t>
            </a:r>
            <a:r>
              <a:rPr lang="en-US" sz="5000" dirty="0" err="1">
                <a:cs typeface="Arial" charset="0"/>
              </a:rPr>
              <a:t>Poolla</a:t>
            </a:r>
            <a:r>
              <a:rPr lang="en-US" sz="5000" dirty="0">
                <a:cs typeface="Arial" charset="0"/>
              </a:rPr>
              <a:t>, </a:t>
            </a:r>
            <a:r>
              <a:rPr lang="en-US" sz="5000" dirty="0" err="1">
                <a:cs typeface="Arial" charset="0"/>
              </a:rPr>
              <a:t>Pravin</a:t>
            </a:r>
            <a:r>
              <a:rPr lang="en-US" sz="5000" dirty="0">
                <a:cs typeface="Arial" charset="0"/>
              </a:rPr>
              <a:t> </a:t>
            </a:r>
            <a:r>
              <a:rPr lang="en-US" sz="5000" dirty="0" err="1">
                <a:cs typeface="Arial" charset="0"/>
              </a:rPr>
              <a:t>Varaiya</a:t>
            </a:r>
            <a:r>
              <a:rPr lang="en-US" sz="5000" dirty="0">
                <a:cs typeface="Arial" charset="0"/>
              </a:rPr>
              <a:t> (Berkeley)</a:t>
            </a:r>
          </a:p>
          <a:p>
            <a:pPr algn="ctr" eaLnBrk="1" hangingPunct="1"/>
            <a:r>
              <a:rPr lang="en-US" sz="5000" dirty="0" err="1">
                <a:cs typeface="Arial" charset="0"/>
              </a:rPr>
              <a:t>Eilyan</a:t>
            </a:r>
            <a:r>
              <a:rPr lang="en-US" sz="5000" dirty="0">
                <a:cs typeface="Arial" charset="0"/>
              </a:rPr>
              <a:t> </a:t>
            </a:r>
            <a:r>
              <a:rPr lang="en-US" sz="5000" dirty="0" err="1">
                <a:cs typeface="Arial" charset="0"/>
              </a:rPr>
              <a:t>Bitar</a:t>
            </a:r>
            <a:r>
              <a:rPr lang="en-US" sz="5000" dirty="0">
                <a:cs typeface="Arial" charset="0"/>
              </a:rPr>
              <a:t> (Cornell)</a:t>
            </a:r>
          </a:p>
          <a:p>
            <a:pPr algn="ctr" eaLnBrk="1" hangingPunct="1"/>
            <a:r>
              <a:rPr lang="en-US" sz="5000" dirty="0" err="1">
                <a:cs typeface="Arial" charset="0"/>
              </a:rPr>
              <a:t>Pramod</a:t>
            </a:r>
            <a:r>
              <a:rPr lang="en-US" sz="5000" dirty="0">
                <a:cs typeface="Arial" charset="0"/>
              </a:rPr>
              <a:t> </a:t>
            </a:r>
            <a:r>
              <a:rPr lang="en-US" sz="5000" dirty="0" err="1">
                <a:cs typeface="Arial" charset="0"/>
              </a:rPr>
              <a:t>Khargonekar</a:t>
            </a:r>
            <a:r>
              <a:rPr lang="en-US" sz="5000" dirty="0">
                <a:cs typeface="Arial" charset="0"/>
              </a:rPr>
              <a:t> (Florida)</a:t>
            </a:r>
          </a:p>
        </p:txBody>
      </p:sp>
      <p:sp>
        <p:nvSpPr>
          <p:cNvPr id="12" name="Rounded Rectangle 11"/>
          <p:cNvSpPr/>
          <p:nvPr/>
        </p:nvSpPr>
        <p:spPr>
          <a:xfrm>
            <a:off x="723806" y="12349188"/>
            <a:ext cx="13308108" cy="11161240"/>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smtClean="0">
                <a:solidFill>
                  <a:srgbClr val="C00000"/>
                </a:solidFill>
              </a:rPr>
              <a:t>Vision: </a:t>
            </a:r>
            <a:r>
              <a:rPr lang="en-US" sz="4800" dirty="0">
                <a:solidFill>
                  <a:srgbClr val="C00000"/>
                </a:solidFill>
              </a:rPr>
              <a:t>Coordinated Resource </a:t>
            </a:r>
            <a:r>
              <a:rPr lang="en-US" sz="4800" dirty="0" smtClean="0">
                <a:solidFill>
                  <a:srgbClr val="C00000"/>
                </a:solidFill>
              </a:rPr>
              <a:t>Management</a:t>
            </a:r>
          </a:p>
          <a:p>
            <a:pPr algn="ctr" defTabSz="4598152" fontAlgn="auto">
              <a:spcBef>
                <a:spcPts val="0"/>
              </a:spcBef>
              <a:spcAft>
                <a:spcPts val="0"/>
              </a:spcAft>
              <a:defRPr/>
            </a:pPr>
            <a:endParaRPr lang="en-US" sz="2000" dirty="0">
              <a:solidFill>
                <a:schemeClr val="tx1"/>
              </a:solidFill>
            </a:endParaRPr>
          </a:p>
          <a:p>
            <a:pPr algn="just" defTabSz="4598152" fontAlgn="auto">
              <a:spcBef>
                <a:spcPts val="0"/>
              </a:spcBef>
              <a:spcAft>
                <a:spcPts val="0"/>
              </a:spcAft>
              <a:defRPr/>
            </a:pPr>
            <a:r>
              <a:rPr lang="en-US" sz="3600" dirty="0" smtClean="0">
                <a:solidFill>
                  <a:schemeClr val="tx1"/>
                </a:solidFill>
              </a:rPr>
              <a:t>Coordinated </a:t>
            </a:r>
            <a:r>
              <a:rPr lang="en-US" sz="3600" dirty="0">
                <a:solidFill>
                  <a:schemeClr val="tx1"/>
                </a:solidFill>
              </a:rPr>
              <a:t>management of large numbers of resources will dramatically improve system operations over the current practice of naïve statistical averaging of large numbers of uncoordinated random decisions. Our central construct is that of a </a:t>
            </a:r>
            <a:r>
              <a:rPr lang="en-US" sz="3600" b="1" dirty="0">
                <a:solidFill>
                  <a:srgbClr val="C00000"/>
                </a:solidFill>
              </a:rPr>
              <a:t>cluster manager (CM)</a:t>
            </a:r>
            <a:r>
              <a:rPr lang="en-US" sz="3600" dirty="0">
                <a:solidFill>
                  <a:schemeClr val="tx1"/>
                </a:solidFill>
              </a:rPr>
              <a:t>. In the grid context, CMs are elevated to the status of a </a:t>
            </a:r>
            <a:r>
              <a:rPr lang="en-US" sz="3600" dirty="0" err="1">
                <a:solidFill>
                  <a:schemeClr val="tx1"/>
                </a:solidFill>
              </a:rPr>
              <a:t>dispatchable</a:t>
            </a:r>
            <a:r>
              <a:rPr lang="en-US" sz="3600" dirty="0">
                <a:solidFill>
                  <a:schemeClr val="tx1"/>
                </a:solidFill>
              </a:rPr>
              <a:t> generator by managing distributed generation, storage, and responsive loads</a:t>
            </a:r>
            <a:r>
              <a:rPr lang="en-US" sz="3600" dirty="0" smtClean="0">
                <a:solidFill>
                  <a:schemeClr val="tx1"/>
                </a:solidFill>
              </a:rPr>
              <a:t>.</a:t>
            </a:r>
            <a:endParaRPr lang="en-US" sz="3600" dirty="0">
              <a:solidFill>
                <a:schemeClr val="tx1"/>
              </a:solidFill>
            </a:endParaRPr>
          </a:p>
        </p:txBody>
      </p:sp>
      <p:sp>
        <p:nvSpPr>
          <p:cNvPr id="13" name="Rounded Rectangle 12"/>
          <p:cNvSpPr/>
          <p:nvPr/>
        </p:nvSpPr>
        <p:spPr>
          <a:xfrm>
            <a:off x="768951" y="5219698"/>
            <a:ext cx="13262962" cy="679767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598152" fontAlgn="auto">
              <a:spcBef>
                <a:spcPts val="0"/>
              </a:spcBef>
              <a:spcAft>
                <a:spcPts val="0"/>
              </a:spcAft>
              <a:defRPr/>
            </a:pPr>
            <a:r>
              <a:rPr lang="en-US" sz="4800" dirty="0" smtClean="0">
                <a:solidFill>
                  <a:srgbClr val="C00000"/>
                </a:solidFill>
              </a:rPr>
              <a:t>Motivation</a:t>
            </a:r>
          </a:p>
          <a:p>
            <a:pPr algn="ctr" defTabSz="4598152" fontAlgn="auto">
              <a:spcBef>
                <a:spcPts val="0"/>
              </a:spcBef>
              <a:spcAft>
                <a:spcPts val="0"/>
              </a:spcAft>
              <a:defRPr/>
            </a:pPr>
            <a:endParaRPr lang="en-US" sz="2000" dirty="0">
              <a:solidFill>
                <a:schemeClr val="tx1"/>
              </a:solidFill>
            </a:endParaRPr>
          </a:p>
          <a:p>
            <a:pPr algn="just" defTabSz="4598152" fontAlgn="auto">
              <a:spcBef>
                <a:spcPts val="0"/>
              </a:spcBef>
              <a:spcAft>
                <a:spcPts val="0"/>
              </a:spcAft>
              <a:defRPr/>
            </a:pPr>
            <a:r>
              <a:rPr lang="en-US" sz="3600" b="1" dirty="0" smtClean="0">
                <a:solidFill>
                  <a:srgbClr val="C00000"/>
                </a:solidFill>
              </a:rPr>
              <a:t>Human </a:t>
            </a:r>
            <a:r>
              <a:rPr lang="en-US" sz="3600" b="1" dirty="0">
                <a:solidFill>
                  <a:srgbClr val="C00000"/>
                </a:solidFill>
              </a:rPr>
              <a:t>decision-makers and uncertainty </a:t>
            </a:r>
            <a:r>
              <a:rPr lang="en-US" sz="3600" dirty="0">
                <a:solidFill>
                  <a:schemeClr val="tx1"/>
                </a:solidFill>
              </a:rPr>
              <a:t>are extremely important factors in many critical infrastructure systems.  On the grid, for example, supply must always equal total demand, which is the sum of decisions from millions of individuals.  System reliability and performance requirements place tremendous pressure on the capacity of physical infrastructure. For example, transmission line infrastructure is often a bottleneck in the deployment of renewable generation; resource variability requires increased investment in reserve generation capacity</a:t>
            </a:r>
            <a:r>
              <a:rPr lang="en-US" sz="3600" dirty="0" smtClean="0">
                <a:solidFill>
                  <a:schemeClr val="tx1"/>
                </a:solidFill>
              </a:rPr>
              <a:t>.</a:t>
            </a:r>
            <a:endParaRPr lang="en-US" sz="4000" dirty="0">
              <a:solidFill>
                <a:schemeClr val="tx1"/>
              </a:solidFill>
            </a:endParaRPr>
          </a:p>
        </p:txBody>
      </p:sp>
      <p:sp>
        <p:nvSpPr>
          <p:cNvPr id="14" name="Rounded Rectangle 13"/>
          <p:cNvSpPr/>
          <p:nvPr/>
        </p:nvSpPr>
        <p:spPr>
          <a:xfrm>
            <a:off x="14455775" y="5237165"/>
            <a:ext cx="13970000" cy="1445684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a:p>
            <a:pPr algn="ctr" defTabSz="4598152" fontAlgn="auto">
              <a:spcBef>
                <a:spcPts val="0"/>
              </a:spcBef>
              <a:spcAft>
                <a:spcPts val="0"/>
              </a:spcAft>
              <a:defRPr/>
            </a:pPr>
            <a:endParaRPr lang="en-US" dirty="0">
              <a:solidFill>
                <a:schemeClr val="tx2">
                  <a:lumMod val="50000"/>
                </a:schemeClr>
              </a:solidFill>
            </a:endParaRPr>
          </a:p>
        </p:txBody>
      </p:sp>
      <p:sp>
        <p:nvSpPr>
          <p:cNvPr id="15" name="Rounded Rectangle 14"/>
          <p:cNvSpPr/>
          <p:nvPr/>
        </p:nvSpPr>
        <p:spPr>
          <a:xfrm>
            <a:off x="28871313" y="13397370"/>
            <a:ext cx="14243600" cy="7952818"/>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a:solidFill>
                  <a:srgbClr val="C00000"/>
                </a:solidFill>
              </a:rPr>
              <a:t>Task </a:t>
            </a:r>
            <a:r>
              <a:rPr lang="en-US" sz="4800" dirty="0" smtClean="0">
                <a:solidFill>
                  <a:srgbClr val="C00000"/>
                </a:solidFill>
              </a:rPr>
              <a:t>3 </a:t>
            </a:r>
            <a:r>
              <a:rPr lang="en-US" sz="4800" dirty="0" smtClean="0">
                <a:solidFill>
                  <a:srgbClr val="C00000"/>
                </a:solidFill>
              </a:rPr>
              <a:t>– </a:t>
            </a:r>
            <a:r>
              <a:rPr lang="en-US" sz="4800" dirty="0" smtClean="0">
                <a:solidFill>
                  <a:srgbClr val="C00000"/>
                </a:solidFill>
              </a:rPr>
              <a:t>Example </a:t>
            </a:r>
            <a:r>
              <a:rPr lang="en-US" sz="4800" dirty="0" smtClean="0">
                <a:solidFill>
                  <a:srgbClr val="C00000"/>
                </a:solidFill>
              </a:rPr>
              <a:t>Result</a:t>
            </a:r>
            <a:endParaRPr lang="en-US" sz="4800" dirty="0" smtClean="0">
              <a:solidFill>
                <a:srgbClr val="C00000"/>
              </a:solidFill>
            </a:endParaRPr>
          </a:p>
          <a:p>
            <a:pPr algn="ctr" defTabSz="4598152" fontAlgn="auto">
              <a:spcBef>
                <a:spcPts val="0"/>
              </a:spcBef>
              <a:spcAft>
                <a:spcPts val="0"/>
              </a:spcAft>
              <a:defRPr/>
            </a:pPr>
            <a:endParaRPr lang="en-US" sz="2000" dirty="0" smtClean="0">
              <a:solidFill>
                <a:srgbClr val="C00000"/>
              </a:solidFill>
            </a:endParaRPr>
          </a:p>
          <a:p>
            <a:pPr algn="just" defTabSz="4598152" fontAlgn="auto">
              <a:spcBef>
                <a:spcPts val="0"/>
              </a:spcBef>
              <a:spcAft>
                <a:spcPts val="0"/>
              </a:spcAft>
              <a:defRPr/>
            </a:pPr>
            <a:r>
              <a:rPr lang="en-US" sz="3600" dirty="0" smtClean="0">
                <a:solidFill>
                  <a:srgbClr val="C00000"/>
                </a:solidFill>
              </a:rPr>
              <a:t>Price </a:t>
            </a:r>
            <a:r>
              <a:rPr lang="en-US" sz="3600" dirty="0">
                <a:solidFill>
                  <a:srgbClr val="C00000"/>
                </a:solidFill>
              </a:rPr>
              <a:t>of anarchy (</a:t>
            </a:r>
            <a:r>
              <a:rPr lang="en-US" sz="3600" dirty="0" err="1">
                <a:solidFill>
                  <a:srgbClr val="C00000"/>
                </a:solidFill>
              </a:rPr>
              <a:t>PoA</a:t>
            </a:r>
            <a:r>
              <a:rPr lang="en-US" sz="3600" dirty="0">
                <a:solidFill>
                  <a:srgbClr val="C00000"/>
                </a:solidFill>
              </a:rPr>
              <a:t>) </a:t>
            </a:r>
            <a:r>
              <a:rPr lang="en-US" sz="3600" dirty="0">
                <a:solidFill>
                  <a:schemeClr val="tx1"/>
                </a:solidFill>
              </a:rPr>
              <a:t>is defined as the worst-case ratio of the objective function value of a Nash equilibrium of a game and that of a centralized optimal solution.</a:t>
            </a:r>
            <a:r>
              <a:rPr lang="en-US" sz="3600" dirty="0">
                <a:solidFill>
                  <a:srgbClr val="C00000"/>
                </a:solidFill>
              </a:rPr>
              <a:t> </a:t>
            </a:r>
            <a:endParaRPr lang="en-US" sz="3600" dirty="0" smtClean="0">
              <a:solidFill>
                <a:srgbClr val="C00000"/>
              </a:solidFill>
            </a:endParaRPr>
          </a:p>
          <a:p>
            <a:pPr algn="just" defTabSz="4598152" fontAlgn="auto">
              <a:spcBef>
                <a:spcPts val="0"/>
              </a:spcBef>
              <a:spcAft>
                <a:spcPts val="0"/>
              </a:spcAft>
              <a:defRPr/>
            </a:pPr>
            <a:endParaRPr lang="en-US" sz="2000" dirty="0">
              <a:solidFill>
                <a:srgbClr val="C00000"/>
              </a:solidFill>
            </a:endParaRPr>
          </a:p>
          <a:p>
            <a:pPr algn="just" defTabSz="4598152" fontAlgn="auto">
              <a:spcBef>
                <a:spcPts val="0"/>
              </a:spcBef>
              <a:spcAft>
                <a:spcPts val="0"/>
              </a:spcAft>
              <a:defRPr/>
            </a:pPr>
            <a:r>
              <a:rPr lang="en-US" sz="3600" i="1" dirty="0">
                <a:solidFill>
                  <a:srgbClr val="C00000"/>
                </a:solidFill>
              </a:rPr>
              <a:t>Theorem: </a:t>
            </a:r>
            <a:r>
              <a:rPr lang="en-US" sz="3600" i="1" dirty="0">
                <a:solidFill>
                  <a:schemeClr val="tx1"/>
                </a:solidFill>
              </a:rPr>
              <a:t>Consider the centralized optimal </a:t>
            </a:r>
            <a:r>
              <a:rPr lang="en-US" sz="3600" i="1" dirty="0" smtClean="0">
                <a:solidFill>
                  <a:schemeClr val="tx1"/>
                </a:solidFill>
              </a:rPr>
              <a:t>solution  .. and </a:t>
            </a:r>
            <a:r>
              <a:rPr lang="en-US" sz="3600" i="1" dirty="0" smtClean="0">
                <a:solidFill>
                  <a:schemeClr val="tx1"/>
                </a:solidFill>
              </a:rPr>
              <a:t>the distributed Nash equilibrium </a:t>
            </a:r>
            <a:r>
              <a:rPr lang="en-US" sz="3600" i="1" dirty="0" smtClean="0">
                <a:solidFill>
                  <a:schemeClr val="tx1"/>
                </a:solidFill>
              </a:rPr>
              <a:t>solution           . </a:t>
            </a:r>
            <a:r>
              <a:rPr lang="en-US" sz="3600" i="1" dirty="0" smtClean="0">
                <a:solidFill>
                  <a:schemeClr val="tx1"/>
                </a:solidFill>
              </a:rPr>
              <a:t>Let F be defined </a:t>
            </a:r>
            <a:r>
              <a:rPr lang="en-US" sz="3600" i="1" dirty="0" smtClean="0">
                <a:solidFill>
                  <a:schemeClr val="tx1"/>
                </a:solidFill>
              </a:rPr>
              <a:t>by</a:t>
            </a:r>
          </a:p>
          <a:p>
            <a:pPr algn="just" defTabSz="4598152" fontAlgn="auto">
              <a:spcBef>
                <a:spcPts val="0"/>
              </a:spcBef>
              <a:spcAft>
                <a:spcPts val="0"/>
              </a:spcAft>
              <a:defRPr/>
            </a:pPr>
            <a:endParaRPr lang="en-US" sz="3600" i="1" dirty="0" smtClean="0">
              <a:solidFill>
                <a:schemeClr val="tx1"/>
              </a:solidFill>
            </a:endParaRPr>
          </a:p>
          <a:p>
            <a:pPr algn="just" defTabSz="4598152" fontAlgn="auto">
              <a:spcBef>
                <a:spcPts val="0"/>
              </a:spcBef>
              <a:spcAft>
                <a:spcPts val="0"/>
              </a:spcAft>
              <a:defRPr/>
            </a:pPr>
            <a:endParaRPr lang="en-US" sz="3600" i="1" dirty="0">
              <a:solidFill>
                <a:schemeClr val="tx1"/>
              </a:solidFill>
            </a:endParaRPr>
          </a:p>
          <a:p>
            <a:pPr algn="just" defTabSz="4598152" fontAlgn="auto">
              <a:spcBef>
                <a:spcPts val="0"/>
              </a:spcBef>
              <a:spcAft>
                <a:spcPts val="0"/>
              </a:spcAft>
              <a:defRPr/>
            </a:pPr>
            <a:endParaRPr lang="en-US" sz="3600" i="1" dirty="0" smtClean="0">
              <a:solidFill>
                <a:schemeClr val="tx1"/>
              </a:solidFill>
            </a:endParaRPr>
          </a:p>
          <a:p>
            <a:pPr algn="just" defTabSz="4598152" fontAlgn="auto">
              <a:spcBef>
                <a:spcPts val="0"/>
              </a:spcBef>
              <a:spcAft>
                <a:spcPts val="0"/>
              </a:spcAft>
              <a:defRPr/>
            </a:pPr>
            <a:endParaRPr lang="en-US" sz="3600" i="1" dirty="0" smtClean="0">
              <a:solidFill>
                <a:schemeClr val="tx1"/>
              </a:solidFill>
            </a:endParaRPr>
          </a:p>
          <a:p>
            <a:pPr algn="just" defTabSz="4598152" fontAlgn="auto">
              <a:spcBef>
                <a:spcPts val="0"/>
              </a:spcBef>
              <a:spcAft>
                <a:spcPts val="0"/>
              </a:spcAft>
              <a:defRPr/>
            </a:pPr>
            <a:r>
              <a:rPr lang="en-US" sz="3600" i="1" smtClean="0">
                <a:solidFill>
                  <a:schemeClr val="tx1"/>
                </a:solidFill>
              </a:rPr>
              <a:t>Then                and  </a:t>
            </a:r>
            <a:r>
              <a:rPr lang="en-US" sz="3600" i="1" dirty="0" smtClean="0">
                <a:solidFill>
                  <a:schemeClr val="tx1"/>
                </a:solidFill>
              </a:rPr>
              <a:t>the bound is tight.</a:t>
            </a:r>
          </a:p>
        </p:txBody>
      </p:sp>
      <p:sp>
        <p:nvSpPr>
          <p:cNvPr id="20" name="Rounded Rectangle 19"/>
          <p:cNvSpPr/>
          <p:nvPr/>
        </p:nvSpPr>
        <p:spPr>
          <a:xfrm>
            <a:off x="28929013" y="5237163"/>
            <a:ext cx="14185900" cy="7904114"/>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a:solidFill>
                  <a:srgbClr val="C00000"/>
                </a:solidFill>
              </a:rPr>
              <a:t>Task </a:t>
            </a:r>
            <a:r>
              <a:rPr lang="en-US" sz="4800" dirty="0" smtClean="0">
                <a:solidFill>
                  <a:srgbClr val="C00000"/>
                </a:solidFill>
              </a:rPr>
              <a:t>2 </a:t>
            </a:r>
            <a:r>
              <a:rPr lang="en-US" sz="4800" dirty="0" smtClean="0">
                <a:solidFill>
                  <a:srgbClr val="C00000"/>
                </a:solidFill>
              </a:rPr>
              <a:t>– Example Result</a:t>
            </a:r>
            <a:endParaRPr lang="en-US" sz="4800" dirty="0" smtClean="0">
              <a:solidFill>
                <a:srgbClr val="C00000"/>
              </a:solidFill>
            </a:endParaRPr>
          </a:p>
          <a:p>
            <a:pPr algn="ctr" defTabSz="4598152" fontAlgn="auto">
              <a:spcBef>
                <a:spcPts val="0"/>
              </a:spcBef>
              <a:spcAft>
                <a:spcPts val="0"/>
              </a:spcAft>
              <a:defRPr/>
            </a:pPr>
            <a:r>
              <a:rPr lang="en-US" sz="4000" dirty="0" smtClean="0">
                <a:solidFill>
                  <a:srgbClr val="C00000"/>
                </a:solidFill>
              </a:rPr>
              <a:t>Pricing deadline-differentiated (DD) contracts</a:t>
            </a:r>
          </a:p>
          <a:p>
            <a:pPr algn="ctr" defTabSz="4598152" fontAlgn="auto">
              <a:spcBef>
                <a:spcPts val="0"/>
              </a:spcBef>
              <a:spcAft>
                <a:spcPts val="0"/>
              </a:spcAft>
              <a:defRPr/>
            </a:pPr>
            <a:endParaRPr lang="en-US" sz="2000" dirty="0" smtClean="0">
              <a:solidFill>
                <a:srgbClr val="C00000"/>
              </a:solidFill>
            </a:endParaRPr>
          </a:p>
          <a:p>
            <a:pPr algn="just"/>
            <a:r>
              <a:rPr lang="en-US" sz="4000" i="1" dirty="0" smtClean="0">
                <a:solidFill>
                  <a:srgbClr val="C00000"/>
                </a:solidFill>
              </a:rPr>
              <a:t>Real-Time scheduling: </a:t>
            </a:r>
            <a:r>
              <a:rPr lang="en-US" sz="4000" i="1" dirty="0" smtClean="0"/>
              <a:t>Given an affine cost, the scheduling policy that minimizes the CM’s supply cost allocates renewables supply to those incomplete tasks with earliest-deadline-first. The optimal policy only calls on the auxiliary supply as a last resort to ensure task fulfillment.</a:t>
            </a:r>
            <a:endParaRPr lang="en-US" sz="4000" i="1" dirty="0"/>
          </a:p>
          <a:p>
            <a:pPr marL="571500" indent="-571500" algn="just">
              <a:buFont typeface="Arial" pitchFamily="34" charset="0"/>
              <a:buChar char="•"/>
            </a:pPr>
            <a:endParaRPr lang="en-US" sz="2000" i="1" dirty="0"/>
          </a:p>
          <a:p>
            <a:pPr algn="just"/>
            <a:r>
              <a:rPr lang="en-US" sz="4000" i="1" dirty="0">
                <a:solidFill>
                  <a:srgbClr val="C00000"/>
                </a:solidFill>
              </a:rPr>
              <a:t>Centralized Coordination: </a:t>
            </a:r>
            <a:r>
              <a:rPr lang="en-US" sz="4000" i="1" dirty="0" smtClean="0"/>
              <a:t>There is a vector of DD prices yielding an efficient competitive equilibrium. Furthermore, the prices are decreasing in the deadline.</a:t>
            </a:r>
            <a:endParaRPr lang="en-US" sz="7200" i="1" dirty="0">
              <a:solidFill>
                <a:schemeClr val="tx2">
                  <a:lumMod val="50000"/>
                </a:schemeClr>
              </a:solidFill>
            </a:endParaRPr>
          </a:p>
          <a:p>
            <a:pPr algn="ctr" defTabSz="4598152" fontAlgn="auto">
              <a:spcBef>
                <a:spcPts val="0"/>
              </a:spcBef>
              <a:spcAft>
                <a:spcPts val="0"/>
              </a:spcAft>
              <a:defRPr/>
            </a:pPr>
            <a:endParaRPr lang="en-US" sz="7200" dirty="0">
              <a:solidFill>
                <a:schemeClr val="tx2">
                  <a:lumMod val="50000"/>
                </a:schemeClr>
              </a:solidFill>
            </a:endParaRPr>
          </a:p>
        </p:txBody>
      </p:sp>
      <p:sp>
        <p:nvSpPr>
          <p:cNvPr id="2" name="TextBox 1"/>
          <p:cNvSpPr txBox="1"/>
          <p:nvPr/>
        </p:nvSpPr>
        <p:spPr>
          <a:xfrm>
            <a:off x="15376525" y="5437188"/>
            <a:ext cx="12296775" cy="830262"/>
          </a:xfrm>
          <a:prstGeom prst="rect">
            <a:avLst/>
          </a:prstGeom>
          <a:noFill/>
        </p:spPr>
        <p:txBody>
          <a:bodyPr>
            <a:spAutoFit/>
          </a:bodyPr>
          <a:lstStyle/>
          <a:p>
            <a:pPr algn="ctr">
              <a:defRPr/>
            </a:pPr>
            <a:r>
              <a:rPr lang="en-US" sz="4800" dirty="0">
                <a:solidFill>
                  <a:srgbClr val="C00000"/>
                </a:solidFill>
                <a:latin typeface="+mn-lt"/>
              </a:rPr>
              <a:t>Research </a:t>
            </a:r>
            <a:r>
              <a:rPr lang="en-US" sz="4800" dirty="0" smtClean="0">
                <a:solidFill>
                  <a:srgbClr val="C00000"/>
                </a:solidFill>
                <a:latin typeface="+mn-lt"/>
              </a:rPr>
              <a:t>Plan</a:t>
            </a:r>
            <a:endParaRPr lang="en-US" sz="4800" dirty="0">
              <a:solidFill>
                <a:srgbClr val="C00000"/>
              </a:solidFill>
              <a:latin typeface="+mn-lt"/>
            </a:endParaRPr>
          </a:p>
        </p:txBody>
      </p:sp>
      <p:sp>
        <p:nvSpPr>
          <p:cNvPr id="89" name="Rounded Rectangle 88"/>
          <p:cNvSpPr/>
          <p:nvPr/>
        </p:nvSpPr>
        <p:spPr>
          <a:xfrm>
            <a:off x="28929013" y="21598150"/>
            <a:ext cx="14185900" cy="10913851"/>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smtClean="0">
                <a:solidFill>
                  <a:srgbClr val="C00000"/>
                </a:solidFill>
              </a:rPr>
              <a:t>Task 4 </a:t>
            </a:r>
            <a:r>
              <a:rPr lang="en-US" sz="4800" dirty="0" smtClean="0">
                <a:solidFill>
                  <a:srgbClr val="C00000"/>
                </a:solidFill>
              </a:rPr>
              <a:t>– </a:t>
            </a:r>
            <a:r>
              <a:rPr lang="en-US" sz="4800" dirty="0" err="1" smtClean="0">
                <a:solidFill>
                  <a:srgbClr val="C00000"/>
                </a:solidFill>
              </a:rPr>
              <a:t>Testbed</a:t>
            </a:r>
            <a:r>
              <a:rPr lang="en-US" sz="4800" dirty="0" smtClean="0">
                <a:solidFill>
                  <a:srgbClr val="C00000"/>
                </a:solidFill>
              </a:rPr>
              <a:t> Plans</a:t>
            </a:r>
            <a:endParaRPr lang="en-US" sz="4800" dirty="0" smtClean="0">
              <a:solidFill>
                <a:srgbClr val="C00000"/>
              </a:solidFill>
            </a:endParaRPr>
          </a:p>
          <a:p>
            <a:pPr algn="ctr" defTabSz="4598152" fontAlgn="auto">
              <a:spcBef>
                <a:spcPts val="0"/>
              </a:spcBef>
              <a:spcAft>
                <a:spcPts val="0"/>
              </a:spcAft>
              <a:defRPr/>
            </a:pPr>
            <a:endParaRPr lang="en-US" sz="2000" dirty="0">
              <a:solidFill>
                <a:srgbClr val="C00000"/>
              </a:solidFill>
            </a:endParaRPr>
          </a:p>
          <a:p>
            <a:pPr algn="just" defTabSz="4598152" fontAlgn="auto">
              <a:spcBef>
                <a:spcPts val="0"/>
              </a:spcBef>
              <a:spcAft>
                <a:spcPts val="0"/>
              </a:spcAft>
              <a:defRPr/>
            </a:pPr>
            <a:r>
              <a:rPr lang="en-US" sz="3600" dirty="0" smtClean="0">
                <a:solidFill>
                  <a:schemeClr val="tx1"/>
                </a:solidFill>
              </a:rPr>
              <a:t>In </a:t>
            </a:r>
            <a:r>
              <a:rPr lang="en-US" sz="3600" dirty="0">
                <a:solidFill>
                  <a:schemeClr val="tx1"/>
                </a:solidFill>
              </a:rPr>
              <a:t>collaboration with the </a:t>
            </a:r>
            <a:r>
              <a:rPr lang="en-US" sz="3600" dirty="0">
                <a:solidFill>
                  <a:srgbClr val="C00000"/>
                </a:solidFill>
              </a:rPr>
              <a:t>Energy Market </a:t>
            </a:r>
            <a:r>
              <a:rPr lang="en-US" sz="3600" dirty="0" smtClean="0">
                <a:solidFill>
                  <a:srgbClr val="C00000"/>
                </a:solidFill>
              </a:rPr>
              <a:t>Authority (EMA)</a:t>
            </a:r>
            <a:r>
              <a:rPr lang="en-US" sz="3600" dirty="0" smtClean="0">
                <a:solidFill>
                  <a:schemeClr val="tx1"/>
                </a:solidFill>
              </a:rPr>
              <a:t> </a:t>
            </a:r>
            <a:r>
              <a:rPr lang="en-US" sz="3600" dirty="0">
                <a:solidFill>
                  <a:schemeClr val="tx1"/>
                </a:solidFill>
              </a:rPr>
              <a:t>in Singapore, we are developing and implementing a test protocol for examining alternative incentive structures for demand response programs.  We are also exploring the practical implementation of our resource aggregation estimates and online scheduling algorithms with electric vehicles at the </a:t>
            </a:r>
            <a:r>
              <a:rPr lang="en-US" sz="3600" dirty="0">
                <a:solidFill>
                  <a:srgbClr val="C00000"/>
                </a:solidFill>
              </a:rPr>
              <a:t>Los Angeles Air Force Base</a:t>
            </a:r>
            <a:r>
              <a:rPr lang="en-US" sz="3600" dirty="0">
                <a:solidFill>
                  <a:schemeClr val="tx1"/>
                </a:solidFill>
              </a:rPr>
              <a:t>.</a:t>
            </a:r>
          </a:p>
        </p:txBody>
      </p:sp>
      <p:sp>
        <p:nvSpPr>
          <p:cNvPr id="93" name="Rounded Rectangle 92"/>
          <p:cNvSpPr/>
          <p:nvPr/>
        </p:nvSpPr>
        <p:spPr>
          <a:xfrm>
            <a:off x="723806" y="23798460"/>
            <a:ext cx="13308108" cy="8713540"/>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smtClean="0">
                <a:solidFill>
                  <a:srgbClr val="C00000"/>
                </a:solidFill>
              </a:rPr>
              <a:t>Illustration</a:t>
            </a:r>
          </a:p>
          <a:p>
            <a:pPr algn="ctr" defTabSz="4598152" fontAlgn="auto">
              <a:spcBef>
                <a:spcPts val="0"/>
              </a:spcBef>
              <a:spcAft>
                <a:spcPts val="0"/>
              </a:spcAft>
              <a:defRPr/>
            </a:pPr>
            <a:endParaRPr lang="en-US" sz="2000" dirty="0">
              <a:solidFill>
                <a:schemeClr val="tx1"/>
              </a:solidFill>
            </a:endParaRPr>
          </a:p>
          <a:p>
            <a:pPr algn="just" defTabSz="4598152" fontAlgn="auto">
              <a:spcBef>
                <a:spcPts val="0"/>
              </a:spcBef>
              <a:spcAft>
                <a:spcPts val="0"/>
              </a:spcAft>
              <a:defRPr/>
            </a:pPr>
            <a:r>
              <a:rPr lang="en-US" sz="3600" dirty="0" smtClean="0">
                <a:solidFill>
                  <a:schemeClr val="tx1"/>
                </a:solidFill>
              </a:rPr>
              <a:t>This </a:t>
            </a:r>
            <a:r>
              <a:rPr lang="en-US" sz="3600" dirty="0">
                <a:solidFill>
                  <a:schemeClr val="tx1"/>
                </a:solidFill>
              </a:rPr>
              <a:t>figure shows how two originally variable time series (L and R on the left) can be coordinated </a:t>
            </a:r>
            <a:r>
              <a:rPr lang="en-US" sz="3600" dirty="0" smtClean="0">
                <a:solidFill>
                  <a:schemeClr val="tx1"/>
                </a:solidFill>
              </a:rPr>
              <a:t>to </a:t>
            </a:r>
            <a:r>
              <a:rPr lang="en-US" sz="3600" dirty="0">
                <a:solidFill>
                  <a:schemeClr val="tx1"/>
                </a:solidFill>
              </a:rPr>
              <a:t>produce a significantly less variable "net </a:t>
            </a:r>
            <a:r>
              <a:rPr lang="en-US" sz="3600" dirty="0" smtClean="0">
                <a:solidFill>
                  <a:schemeClr val="tx1"/>
                </a:solidFill>
              </a:rPr>
              <a:t>load”. This </a:t>
            </a:r>
            <a:r>
              <a:rPr lang="en-US" sz="3600" dirty="0">
                <a:solidFill>
                  <a:schemeClr val="tx1"/>
                </a:solidFill>
              </a:rPr>
              <a:t>case uses a scheduling policy based on an "earliest deadline first" </a:t>
            </a:r>
            <a:r>
              <a:rPr lang="en-US" sz="3600" dirty="0" smtClean="0">
                <a:solidFill>
                  <a:schemeClr val="tx1"/>
                </a:solidFill>
              </a:rPr>
              <a:t>principle</a:t>
            </a:r>
            <a:r>
              <a:rPr lang="en-US" sz="3600" dirty="0">
                <a:solidFill>
                  <a:schemeClr val="tx1"/>
                </a:solidFill>
              </a:rPr>
              <a:t> </a:t>
            </a:r>
            <a:r>
              <a:rPr lang="en-US" sz="3600" dirty="0" smtClean="0">
                <a:solidFill>
                  <a:schemeClr val="tx1"/>
                </a:solidFill>
              </a:rPr>
              <a:t>to coordinate load from EVs.</a:t>
            </a:r>
            <a:endParaRPr lang="en-US" sz="4800" dirty="0">
              <a:solidFill>
                <a:schemeClr val="tx1"/>
              </a:solidFill>
            </a:endParaRPr>
          </a:p>
          <a:p>
            <a:pPr algn="ctr" defTabSz="4598152" fontAlgn="auto">
              <a:spcBef>
                <a:spcPts val="0"/>
              </a:spcBef>
              <a:spcAft>
                <a:spcPts val="0"/>
              </a:spcAft>
              <a:defRPr/>
            </a:pPr>
            <a:endParaRPr lang="en-US" sz="3600" dirty="0">
              <a:solidFill>
                <a:srgbClr val="C00000"/>
              </a:solidFill>
            </a:endParaRPr>
          </a:p>
        </p:txBody>
      </p:sp>
      <p:sp>
        <p:nvSpPr>
          <p:cNvPr id="5" name="TextBox 4"/>
          <p:cNvSpPr txBox="1"/>
          <p:nvPr/>
        </p:nvSpPr>
        <p:spPr>
          <a:xfrm>
            <a:off x="14848129" y="6228508"/>
            <a:ext cx="13185292" cy="12403395"/>
          </a:xfrm>
          <a:prstGeom prst="rect">
            <a:avLst/>
          </a:prstGeom>
          <a:noFill/>
        </p:spPr>
        <p:txBody>
          <a:bodyPr wrap="square" rtlCol="0">
            <a:spAutoFit/>
          </a:bodyPr>
          <a:lstStyle/>
          <a:p>
            <a:pPr algn="just"/>
            <a:r>
              <a:rPr lang="en-US" sz="4000" dirty="0" smtClean="0">
                <a:latin typeface="+mn-lt"/>
              </a:rPr>
              <a:t>This </a:t>
            </a:r>
            <a:r>
              <a:rPr lang="en-US" sz="4000" dirty="0">
                <a:latin typeface="+mn-lt"/>
              </a:rPr>
              <a:t>multi-institutional project is organized in four deeply interconnected </a:t>
            </a:r>
            <a:r>
              <a:rPr lang="en-US" sz="4000" dirty="0" smtClean="0">
                <a:latin typeface="+mn-lt"/>
              </a:rPr>
              <a:t>Tasks:</a:t>
            </a:r>
            <a:endParaRPr lang="en-US" sz="4000" dirty="0">
              <a:latin typeface="+mn-lt"/>
            </a:endParaRPr>
          </a:p>
          <a:p>
            <a:pPr marL="571500" indent="-571500" algn="just">
              <a:buFont typeface="Arial" pitchFamily="34" charset="0"/>
              <a:buChar char="•"/>
            </a:pPr>
            <a:endParaRPr lang="en-US" sz="2000" i="1" dirty="0">
              <a:latin typeface="+mn-lt"/>
            </a:endParaRPr>
          </a:p>
          <a:p>
            <a:pPr marL="571500" indent="-571500" algn="just">
              <a:buFont typeface="Arial" pitchFamily="34" charset="0"/>
              <a:buChar char="•"/>
            </a:pPr>
            <a:r>
              <a:rPr lang="en-US" sz="4000" b="1" dirty="0" smtClean="0">
                <a:solidFill>
                  <a:srgbClr val="C00000"/>
                </a:solidFill>
                <a:latin typeface="+mn-lt"/>
              </a:rPr>
              <a:t>Task 1</a:t>
            </a:r>
            <a:r>
              <a:rPr lang="en-US" sz="4000" b="1" dirty="0" smtClean="0">
                <a:solidFill>
                  <a:srgbClr val="C00000"/>
                </a:solidFill>
                <a:latin typeface="+mn-lt"/>
              </a:rPr>
              <a:t>: Resource Aggregation. </a:t>
            </a:r>
            <a:r>
              <a:rPr lang="en-US" sz="4000" dirty="0" smtClean="0">
                <a:latin typeface="+mn-lt"/>
              </a:rPr>
              <a:t>The purpose of this task is to design algorithms for the CM to estimate the capabilities of the aggregated resource.</a:t>
            </a:r>
            <a:endParaRPr lang="en-US" sz="4000" dirty="0">
              <a:latin typeface="+mn-lt"/>
            </a:endParaRPr>
          </a:p>
          <a:p>
            <a:pPr marL="571500" indent="-571500" algn="just">
              <a:buFont typeface="Arial" pitchFamily="34" charset="0"/>
              <a:buChar char="•"/>
            </a:pPr>
            <a:endParaRPr lang="en-US" sz="2000" i="1" dirty="0">
              <a:latin typeface="+mn-lt"/>
            </a:endParaRPr>
          </a:p>
          <a:p>
            <a:pPr marL="571500" indent="-571500" algn="just">
              <a:buFont typeface="Arial" pitchFamily="34" charset="0"/>
              <a:buChar char="•"/>
            </a:pPr>
            <a:r>
              <a:rPr lang="en-US" sz="4000" b="1" dirty="0" smtClean="0">
                <a:solidFill>
                  <a:srgbClr val="C00000"/>
                </a:solidFill>
                <a:latin typeface="+mn-lt"/>
              </a:rPr>
              <a:t>Task 2</a:t>
            </a:r>
            <a:r>
              <a:rPr lang="en-US" sz="4000" b="1" dirty="0" smtClean="0">
                <a:solidFill>
                  <a:srgbClr val="C00000"/>
                </a:solidFill>
                <a:latin typeface="+mn-lt"/>
              </a:rPr>
              <a:t>: Centralized Coordination. </a:t>
            </a:r>
            <a:r>
              <a:rPr lang="en-US" sz="4000" dirty="0" smtClean="0">
                <a:latin typeface="+mn-lt"/>
              </a:rPr>
              <a:t>We </a:t>
            </a:r>
            <a:r>
              <a:rPr lang="en-US" sz="4000" dirty="0">
                <a:latin typeface="+mn-lt"/>
              </a:rPr>
              <a:t>will use stochastic optimal control foundations to build tools </a:t>
            </a:r>
            <a:r>
              <a:rPr lang="en-US" sz="4000" dirty="0" smtClean="0">
                <a:latin typeface="+mn-lt"/>
              </a:rPr>
              <a:t>the enable the CM to directly control consumers, who </a:t>
            </a:r>
            <a:r>
              <a:rPr lang="en-US" sz="4000" dirty="0">
                <a:latin typeface="+mn-lt"/>
              </a:rPr>
              <a:t>are contractually compensated for the </a:t>
            </a:r>
            <a:r>
              <a:rPr lang="en-US" sz="4000" dirty="0" smtClean="0">
                <a:latin typeface="+mn-lt"/>
              </a:rPr>
              <a:t>CM’s option </a:t>
            </a:r>
            <a:r>
              <a:rPr lang="en-US" sz="4000" dirty="0">
                <a:latin typeface="+mn-lt"/>
              </a:rPr>
              <a:t>to manage the resource.</a:t>
            </a:r>
          </a:p>
          <a:p>
            <a:pPr marL="571500" indent="-571500" algn="just">
              <a:buFont typeface="Arial" pitchFamily="34" charset="0"/>
              <a:buChar char="•"/>
            </a:pPr>
            <a:endParaRPr lang="en-US" sz="2000" i="1" dirty="0">
              <a:latin typeface="+mn-lt"/>
            </a:endParaRPr>
          </a:p>
          <a:p>
            <a:pPr marL="571500" indent="-571500" algn="just">
              <a:buFont typeface="Arial" pitchFamily="34" charset="0"/>
              <a:buChar char="•"/>
            </a:pPr>
            <a:r>
              <a:rPr lang="en-US" sz="4000" b="1" dirty="0" smtClean="0">
                <a:solidFill>
                  <a:srgbClr val="C00000"/>
                </a:solidFill>
                <a:latin typeface="+mn-lt"/>
              </a:rPr>
              <a:t>Task 3: Distributed Coordination. </a:t>
            </a:r>
            <a:r>
              <a:rPr lang="en-US" sz="4000" dirty="0" smtClean="0">
                <a:latin typeface="+mn-lt"/>
              </a:rPr>
              <a:t>The ultimate </a:t>
            </a:r>
            <a:r>
              <a:rPr lang="en-US" sz="4000" dirty="0">
                <a:latin typeface="+mn-lt"/>
              </a:rPr>
              <a:t>control decision is left at the level of individual </a:t>
            </a:r>
            <a:r>
              <a:rPr lang="en-US" sz="4000" dirty="0" smtClean="0">
                <a:latin typeface="+mn-lt"/>
              </a:rPr>
              <a:t>resources or consumers </a:t>
            </a:r>
            <a:r>
              <a:rPr lang="en-US" sz="4000" dirty="0" smtClean="0">
                <a:latin typeface="+mn-lt"/>
              </a:rPr>
              <a:t>and the </a:t>
            </a:r>
            <a:r>
              <a:rPr lang="en-US" sz="4000" dirty="0">
                <a:latin typeface="+mn-lt"/>
              </a:rPr>
              <a:t>CM makes incentives available to influence schedules. We will use </a:t>
            </a:r>
            <a:r>
              <a:rPr lang="en-US" sz="4000" dirty="0" smtClean="0">
                <a:latin typeface="+mn-lt"/>
              </a:rPr>
              <a:t>game </a:t>
            </a:r>
            <a:r>
              <a:rPr lang="en-US" sz="4000" dirty="0">
                <a:latin typeface="+mn-lt"/>
              </a:rPr>
              <a:t>theory in this </a:t>
            </a:r>
            <a:r>
              <a:rPr lang="en-US" sz="4000" dirty="0" smtClean="0">
                <a:latin typeface="+mn-lt"/>
              </a:rPr>
              <a:t>task.</a:t>
            </a:r>
            <a:endParaRPr lang="en-US" sz="4000" dirty="0">
              <a:latin typeface="+mn-lt"/>
            </a:endParaRPr>
          </a:p>
          <a:p>
            <a:pPr marL="571500" indent="-571500" algn="just">
              <a:buFont typeface="Arial" pitchFamily="34" charset="0"/>
              <a:buChar char="•"/>
            </a:pPr>
            <a:endParaRPr lang="en-US" sz="2000" i="1" dirty="0">
              <a:latin typeface="+mn-lt"/>
            </a:endParaRPr>
          </a:p>
          <a:p>
            <a:pPr marL="571500" indent="-571500" algn="just">
              <a:buFont typeface="Arial" pitchFamily="34" charset="0"/>
              <a:buChar char="•"/>
            </a:pPr>
            <a:r>
              <a:rPr lang="en-US" sz="4000" b="1" dirty="0" smtClean="0">
                <a:solidFill>
                  <a:srgbClr val="C00000"/>
                </a:solidFill>
                <a:latin typeface="+mn-lt"/>
              </a:rPr>
              <a:t>Task 4: </a:t>
            </a:r>
            <a:r>
              <a:rPr lang="en-US" sz="4000" b="1" dirty="0" err="1" smtClean="0">
                <a:solidFill>
                  <a:srgbClr val="C00000"/>
                </a:solidFill>
                <a:latin typeface="+mn-lt"/>
              </a:rPr>
              <a:t>Testbeds</a:t>
            </a:r>
            <a:r>
              <a:rPr lang="en-US" sz="4000" b="1" dirty="0" smtClean="0">
                <a:solidFill>
                  <a:srgbClr val="C00000"/>
                </a:solidFill>
                <a:latin typeface="+mn-lt"/>
              </a:rPr>
              <a:t> </a:t>
            </a:r>
            <a:r>
              <a:rPr lang="en-US" sz="4000" b="1" dirty="0">
                <a:solidFill>
                  <a:srgbClr val="C00000"/>
                </a:solidFill>
                <a:latin typeface="+mn-lt"/>
              </a:rPr>
              <a:t>and </a:t>
            </a:r>
            <a:r>
              <a:rPr lang="en-US" sz="4000" b="1" dirty="0" smtClean="0">
                <a:solidFill>
                  <a:srgbClr val="C00000"/>
                </a:solidFill>
                <a:latin typeface="+mn-lt"/>
              </a:rPr>
              <a:t>Validation.</a:t>
            </a:r>
            <a:r>
              <a:rPr lang="en-US" sz="4000" dirty="0" smtClean="0">
                <a:solidFill>
                  <a:srgbClr val="C00000"/>
                </a:solidFill>
                <a:latin typeface="+mn-lt"/>
              </a:rPr>
              <a:t> </a:t>
            </a:r>
            <a:r>
              <a:rPr lang="en-US" sz="4000" dirty="0">
                <a:latin typeface="+mn-lt"/>
              </a:rPr>
              <a:t>This </a:t>
            </a:r>
            <a:r>
              <a:rPr lang="en-US" sz="4000" dirty="0" smtClean="0">
                <a:latin typeface="+mn-lt"/>
              </a:rPr>
              <a:t>task deals </a:t>
            </a:r>
            <a:r>
              <a:rPr lang="en-US" sz="4000" dirty="0">
                <a:latin typeface="+mn-lt"/>
              </a:rPr>
              <a:t>with both validating our results and testing hypotheses about behavioral response on two physical </a:t>
            </a:r>
            <a:r>
              <a:rPr lang="en-US" sz="4000" dirty="0" err="1">
                <a:latin typeface="+mn-lt"/>
              </a:rPr>
              <a:t>testbeds</a:t>
            </a:r>
            <a:r>
              <a:rPr lang="en-US" sz="4000" dirty="0">
                <a:latin typeface="+mn-lt"/>
              </a:rPr>
              <a:t>. We will also use comprehensive simulation studies to validate the system theoretic concepts</a:t>
            </a:r>
            <a:r>
              <a:rPr lang="en-US" sz="4000" dirty="0" smtClean="0">
                <a:latin typeface="+mn-lt"/>
              </a:rPr>
              <a:t>.</a:t>
            </a:r>
            <a:endParaRPr lang="en-US" sz="40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886" y="107828"/>
            <a:ext cx="230561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8854" y="2556100"/>
            <a:ext cx="247818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06"/>
          <p:cNvPicPr/>
          <p:nvPr/>
        </p:nvPicPr>
        <p:blipFill>
          <a:blip r:embed="rId4">
            <a:extLst>
              <a:ext uri="{28A0092B-C50C-407E-A947-70E740481C1C}">
                <a14:useLocalDpi xmlns:a14="http://schemas.microsoft.com/office/drawing/2010/main" val="0"/>
              </a:ext>
            </a:extLst>
          </a:blip>
          <a:srcRect/>
          <a:stretch>
            <a:fillRect/>
          </a:stretch>
        </p:blipFill>
        <p:spPr bwMode="auto">
          <a:xfrm>
            <a:off x="768951" y="107828"/>
            <a:ext cx="2309759" cy="2307780"/>
          </a:xfrm>
          <a:prstGeom prst="rect">
            <a:avLst/>
          </a:prstGeom>
          <a:noFill/>
          <a:ln>
            <a:noFill/>
          </a:ln>
        </p:spPr>
      </p:pic>
      <p:pic>
        <p:nvPicPr>
          <p:cNvPr id="108" name="Picture 107"/>
          <p:cNvPicPr/>
          <p:nvPr/>
        </p:nvPicPr>
        <p:blipFill>
          <a:blip r:embed="rId5">
            <a:extLst>
              <a:ext uri="{28A0092B-C50C-407E-A947-70E740481C1C}">
                <a14:useLocalDpi xmlns:a14="http://schemas.microsoft.com/office/drawing/2010/main" val="0"/>
              </a:ext>
            </a:extLst>
          </a:blip>
          <a:srcRect/>
          <a:stretch>
            <a:fillRect/>
          </a:stretch>
        </p:blipFill>
        <p:spPr bwMode="auto">
          <a:xfrm>
            <a:off x="723806" y="2556101"/>
            <a:ext cx="2282896" cy="2304255"/>
          </a:xfrm>
          <a:prstGeom prst="rect">
            <a:avLst/>
          </a:prstGeom>
          <a:noFill/>
          <a:ln>
            <a:noFill/>
          </a:ln>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538" y="18109828"/>
            <a:ext cx="12161416" cy="4802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112"/>
          <p:cNvPicPr/>
          <p:nvPr/>
        </p:nvPicPr>
        <p:blipFill>
          <a:blip r:embed="rId7">
            <a:extLst>
              <a:ext uri="{28A0092B-C50C-407E-A947-70E740481C1C}">
                <a14:useLocalDpi xmlns:a14="http://schemas.microsoft.com/office/drawing/2010/main" val="0"/>
              </a:ext>
            </a:extLst>
          </a:blip>
          <a:srcRect/>
          <a:stretch>
            <a:fillRect/>
          </a:stretch>
        </p:blipFill>
        <p:spPr bwMode="auto">
          <a:xfrm>
            <a:off x="918470" y="27614884"/>
            <a:ext cx="12606903" cy="4512590"/>
          </a:xfrm>
          <a:prstGeom prst="rect">
            <a:avLst/>
          </a:prstGeom>
          <a:ln>
            <a:noFill/>
          </a:ln>
          <a:effectLst>
            <a:outerShdw blurRad="292100" dist="139700" dir="2700000" algn="tl" rotWithShape="0">
              <a:srgbClr val="333333">
                <a:alpha val="65000"/>
              </a:srgbClr>
            </a:outerShdw>
          </a:effectLst>
          <a:extLst>
            <a:ext uri="{FAA26D3D-D897-4be2-8F04-BA451C77F1D7}">
              <ma14:placeholderFlag xmlns:ma14="http://schemas.microsoft.com/office/mac/drawingml/2011/main"/>
            </a:ext>
          </a:extLst>
        </p:spPr>
      </p:pic>
      <p:sp>
        <p:nvSpPr>
          <p:cNvPr id="115" name="Rounded Rectangle 114"/>
          <p:cNvSpPr/>
          <p:nvPr/>
        </p:nvSpPr>
        <p:spPr>
          <a:xfrm>
            <a:off x="14455775" y="19982036"/>
            <a:ext cx="13970000" cy="12529963"/>
          </a:xfrm>
          <a:prstGeom prst="roundRect">
            <a:avLst/>
          </a:prstGeom>
        </p:spPr>
        <p:style>
          <a:lnRef idx="1">
            <a:schemeClr val="accent1"/>
          </a:lnRef>
          <a:fillRef idx="2">
            <a:schemeClr val="accent1"/>
          </a:fillRef>
          <a:effectRef idx="1">
            <a:schemeClr val="accent1"/>
          </a:effectRef>
          <a:fontRef idx="minor">
            <a:schemeClr val="dk1"/>
          </a:fontRef>
        </p:style>
        <p:txBody>
          <a:bodyPr anchor="t"/>
          <a:lstStyle/>
          <a:p>
            <a:pPr algn="ctr" defTabSz="4598152" fontAlgn="auto">
              <a:spcBef>
                <a:spcPts val="0"/>
              </a:spcBef>
              <a:spcAft>
                <a:spcPts val="0"/>
              </a:spcAft>
              <a:defRPr/>
            </a:pPr>
            <a:r>
              <a:rPr lang="en-US" sz="4800" dirty="0" smtClean="0">
                <a:solidFill>
                  <a:srgbClr val="C00000"/>
                </a:solidFill>
              </a:rPr>
              <a:t>Task 1 - </a:t>
            </a:r>
            <a:r>
              <a:rPr lang="en-US" sz="4800" dirty="0" smtClean="0">
                <a:solidFill>
                  <a:srgbClr val="C00000"/>
                </a:solidFill>
              </a:rPr>
              <a:t>Example </a:t>
            </a:r>
            <a:r>
              <a:rPr lang="en-US" sz="4800" dirty="0" smtClean="0">
                <a:solidFill>
                  <a:srgbClr val="C00000"/>
                </a:solidFill>
              </a:rPr>
              <a:t>Result</a:t>
            </a:r>
          </a:p>
          <a:p>
            <a:pPr algn="ctr" defTabSz="4598152" fontAlgn="auto">
              <a:spcBef>
                <a:spcPts val="0"/>
              </a:spcBef>
              <a:spcAft>
                <a:spcPts val="0"/>
              </a:spcAft>
              <a:defRPr/>
            </a:pPr>
            <a:endParaRPr lang="en-US" sz="3600" dirty="0">
              <a:solidFill>
                <a:srgbClr val="C00000"/>
              </a:solidFill>
            </a:endParaRPr>
          </a:p>
        </p:txBody>
      </p:sp>
      <p:sp>
        <p:nvSpPr>
          <p:cNvPr id="119" name="TextBox 118"/>
          <p:cNvSpPr txBox="1"/>
          <p:nvPr/>
        </p:nvSpPr>
        <p:spPr>
          <a:xfrm>
            <a:off x="15320241" y="21598150"/>
            <a:ext cx="12204354" cy="1015663"/>
          </a:xfrm>
          <a:prstGeom prst="rect">
            <a:avLst/>
          </a:prstGeom>
          <a:noFill/>
        </p:spPr>
        <p:txBody>
          <a:bodyPr wrap="square" rtlCol="0">
            <a:spAutoFit/>
          </a:bodyPr>
          <a:lstStyle/>
          <a:p>
            <a:r>
              <a:rPr lang="en-US" sz="3000" dirty="0">
                <a:latin typeface="+mn-lt"/>
              </a:rPr>
              <a:t>Tracking of a regulation signal succeeds when it is within the power limits and energy capacity of the (sufficient) battery </a:t>
            </a:r>
            <a:r>
              <a:rPr lang="en-US" sz="3000" dirty="0" smtClean="0">
                <a:latin typeface="+mn-lt"/>
              </a:rPr>
              <a:t>model.</a:t>
            </a:r>
            <a:endParaRPr lang="en-US" sz="3000" i="1" dirty="0">
              <a:latin typeface="+mn-lt"/>
            </a:endParaRPr>
          </a:p>
        </p:txBody>
      </p:sp>
      <p:sp>
        <p:nvSpPr>
          <p:cNvPr id="120" name="TextBox 119"/>
          <p:cNvSpPr txBox="1"/>
          <p:nvPr/>
        </p:nvSpPr>
        <p:spPr>
          <a:xfrm>
            <a:off x="15320070" y="26926742"/>
            <a:ext cx="12204354" cy="1015663"/>
          </a:xfrm>
          <a:prstGeom prst="rect">
            <a:avLst/>
          </a:prstGeom>
          <a:noFill/>
        </p:spPr>
        <p:txBody>
          <a:bodyPr wrap="square" rtlCol="0">
            <a:spAutoFit/>
          </a:bodyPr>
          <a:lstStyle/>
          <a:p>
            <a:r>
              <a:rPr lang="en-US" sz="3000" dirty="0">
                <a:latin typeface="+mn-lt"/>
              </a:rPr>
              <a:t>Tracking of a regulation signal fails when it exceeds the power limit of the (necessary) battery </a:t>
            </a:r>
            <a:r>
              <a:rPr lang="en-US" sz="3000" dirty="0" smtClean="0">
                <a:latin typeface="+mn-lt"/>
              </a:rPr>
              <a:t>model.</a:t>
            </a:r>
            <a:endParaRPr lang="en-US" sz="3000" i="1" dirty="0">
              <a:latin typeface="+mn-lt"/>
            </a:endParaRPr>
          </a:p>
        </p:txBody>
      </p:sp>
      <p:grpSp>
        <p:nvGrpSpPr>
          <p:cNvPr id="30" name="Group 29"/>
          <p:cNvGrpSpPr/>
          <p:nvPr/>
        </p:nvGrpSpPr>
        <p:grpSpPr>
          <a:xfrm>
            <a:off x="15634036" y="22678270"/>
            <a:ext cx="11575720" cy="3944471"/>
            <a:chOff x="15634036" y="22650014"/>
            <a:chExt cx="11575720" cy="3944471"/>
          </a:xfrm>
        </p:grpSpPr>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4036" y="22650015"/>
              <a:ext cx="5158642"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8822" y="22650014"/>
              <a:ext cx="5120934" cy="3528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TextBox 126"/>
            <p:cNvSpPr txBox="1"/>
            <p:nvPr/>
          </p:nvSpPr>
          <p:spPr>
            <a:xfrm>
              <a:off x="16481082" y="26194375"/>
              <a:ext cx="3464550" cy="400110"/>
            </a:xfrm>
            <a:prstGeom prst="rect">
              <a:avLst/>
            </a:prstGeom>
            <a:noFill/>
          </p:spPr>
          <p:txBody>
            <a:bodyPr wrap="square" rtlCol="0">
              <a:spAutoFit/>
            </a:bodyPr>
            <a:lstStyle/>
            <a:p>
              <a:pPr algn="ctr"/>
              <a:r>
                <a:rPr lang="en-US" sz="2000" dirty="0" smtClean="0">
                  <a:latin typeface="+mn-lt"/>
                </a:rPr>
                <a:t>(a) Power trajectory</a:t>
              </a:r>
              <a:endParaRPr lang="en-US" sz="2000" i="1" dirty="0">
                <a:latin typeface="+mn-lt"/>
              </a:endParaRPr>
            </a:p>
          </p:txBody>
        </p:sp>
        <p:sp>
          <p:nvSpPr>
            <p:cNvPr id="128" name="TextBox 127"/>
            <p:cNvSpPr txBox="1"/>
            <p:nvPr/>
          </p:nvSpPr>
          <p:spPr>
            <a:xfrm>
              <a:off x="22917014" y="26194375"/>
              <a:ext cx="3464550" cy="400110"/>
            </a:xfrm>
            <a:prstGeom prst="rect">
              <a:avLst/>
            </a:prstGeom>
            <a:noFill/>
          </p:spPr>
          <p:txBody>
            <a:bodyPr wrap="square" rtlCol="0">
              <a:spAutoFit/>
            </a:bodyPr>
            <a:lstStyle/>
            <a:p>
              <a:pPr algn="ctr"/>
              <a:r>
                <a:rPr lang="en-US" sz="2000" dirty="0" smtClean="0">
                  <a:latin typeface="+mn-lt"/>
                </a:rPr>
                <a:t>(b) State of charge</a:t>
              </a:r>
              <a:endParaRPr lang="en-US" sz="2000" i="1" dirty="0">
                <a:latin typeface="+mn-lt"/>
              </a:endParaRPr>
            </a:p>
          </p:txBody>
        </p:sp>
      </p:grpSp>
      <p:cxnSp>
        <p:nvCxnSpPr>
          <p:cNvPr id="29" name="Straight Connector 28"/>
          <p:cNvCxnSpPr/>
          <p:nvPr/>
        </p:nvCxnSpPr>
        <p:spPr>
          <a:xfrm>
            <a:off x="15280433" y="26782726"/>
            <a:ext cx="12392867"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34034" y="28150878"/>
            <a:ext cx="5158644" cy="3501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TextBox 143"/>
          <p:cNvSpPr txBox="1"/>
          <p:nvPr/>
        </p:nvSpPr>
        <p:spPr>
          <a:xfrm>
            <a:off x="16481081" y="31652494"/>
            <a:ext cx="3464550" cy="400110"/>
          </a:xfrm>
          <a:prstGeom prst="rect">
            <a:avLst/>
          </a:prstGeom>
          <a:noFill/>
        </p:spPr>
        <p:txBody>
          <a:bodyPr wrap="square" rtlCol="0">
            <a:spAutoFit/>
          </a:bodyPr>
          <a:lstStyle/>
          <a:p>
            <a:pPr algn="ctr"/>
            <a:r>
              <a:rPr lang="en-US" sz="2000" dirty="0" smtClean="0">
                <a:latin typeface="+mn-lt"/>
              </a:rPr>
              <a:t>(a) Power trajectory</a:t>
            </a:r>
            <a:endParaRPr lang="en-US" sz="2000" i="1" dirty="0">
              <a:latin typeface="+mn-lt"/>
            </a:endParaRPr>
          </a:p>
        </p:txBody>
      </p:sp>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42746" y="28150878"/>
            <a:ext cx="5158644" cy="3501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TextBox 145"/>
          <p:cNvSpPr txBox="1"/>
          <p:nvPr/>
        </p:nvSpPr>
        <p:spPr>
          <a:xfrm>
            <a:off x="22880910" y="31679270"/>
            <a:ext cx="3464550" cy="400110"/>
          </a:xfrm>
          <a:prstGeom prst="rect">
            <a:avLst/>
          </a:prstGeom>
          <a:noFill/>
        </p:spPr>
        <p:txBody>
          <a:bodyPr wrap="square" rtlCol="0">
            <a:spAutoFit/>
          </a:bodyPr>
          <a:lstStyle/>
          <a:p>
            <a:pPr algn="ctr"/>
            <a:r>
              <a:rPr lang="en-US" sz="2000" dirty="0" smtClean="0">
                <a:latin typeface="+mn-lt"/>
              </a:rPr>
              <a:t>(b) State of charge</a:t>
            </a:r>
            <a:endParaRPr lang="en-US" sz="2000" i="1" dirty="0">
              <a:latin typeface="+mn-lt"/>
            </a:endParaRPr>
          </a:p>
        </p:txBody>
      </p:sp>
      <p:grpSp>
        <p:nvGrpSpPr>
          <p:cNvPr id="95" name="Group 94"/>
          <p:cNvGrpSpPr/>
          <p:nvPr/>
        </p:nvGrpSpPr>
        <p:grpSpPr>
          <a:xfrm>
            <a:off x="29857871" y="26957682"/>
            <a:ext cx="5193031" cy="5049690"/>
            <a:chOff x="29857871" y="27093982"/>
            <a:chExt cx="5193031" cy="5049690"/>
          </a:xfrm>
        </p:grpSpPr>
        <p:sp>
          <p:nvSpPr>
            <p:cNvPr id="258" name="Rectangle 257"/>
            <p:cNvSpPr/>
            <p:nvPr/>
          </p:nvSpPr>
          <p:spPr>
            <a:xfrm>
              <a:off x="29869302" y="27098274"/>
              <a:ext cx="5181600" cy="5045398"/>
            </a:xfrm>
            <a:prstGeom prst="rect">
              <a:avLst/>
            </a:prstGeom>
            <a:ln>
              <a:noFill/>
            </a:ln>
            <a:effectLst>
              <a:outerShdw blurRad="215900" dist="38100" dir="2700000" sx="100500" sy="1005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259" name="Group 258"/>
            <p:cNvGrpSpPr/>
            <p:nvPr/>
          </p:nvGrpSpPr>
          <p:grpSpPr>
            <a:xfrm>
              <a:off x="30097902" y="31305472"/>
              <a:ext cx="1246920" cy="590810"/>
              <a:chOff x="1501662" y="4169605"/>
              <a:chExt cx="1546338" cy="783396"/>
            </a:xfrm>
          </p:grpSpPr>
          <p:pic>
            <p:nvPicPr>
              <p:cNvPr id="303" name="Picture 4" descr="https://cdn1.iconfinder.com/data/icons/ie_Bright/512/mob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4099" y="4343400"/>
                <a:ext cx="7239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6" descr="http://iconizer.net/files/Perspective_general_icons/orig/administrato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1662" y="4169605"/>
                <a:ext cx="905944" cy="783396"/>
              </a:xfrm>
              <a:prstGeom prst="rect">
                <a:avLst/>
              </a:prstGeom>
              <a:noFill/>
              <a:extLst>
                <a:ext uri="{909E8E84-426E-40dd-AFC4-6F175D3DCCD1}">
                  <a14:hiddenFill xmlns:a14="http://schemas.microsoft.com/office/drawing/2010/main">
                    <a:solidFill>
                      <a:srgbClr val="FFFFFF"/>
                    </a:solidFill>
                  </a14:hiddenFill>
                </a:ext>
              </a:extLst>
            </p:spPr>
          </p:pic>
        </p:grpSp>
        <p:pic>
          <p:nvPicPr>
            <p:cNvPr id="260" name="Picture 10" descr="envelopes,industries,industry,letters,mail,offices,post offices,postal servic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671414" y="30443264"/>
              <a:ext cx="359079" cy="359079"/>
            </a:xfrm>
            <a:prstGeom prst="rect">
              <a:avLst/>
            </a:prstGeom>
            <a:noFill/>
            <a:extLst>
              <a:ext uri="{909E8E84-426E-40dd-AFC4-6F175D3DCCD1}">
                <a14:hiddenFill xmlns:a14="http://schemas.microsoft.com/office/drawing/2010/main">
                  <a:solidFill>
                    <a:srgbClr val="FFFFFF"/>
                  </a:solidFill>
                </a14:hiddenFill>
              </a:ext>
            </a:extLst>
          </p:spPr>
        </p:pic>
        <p:grpSp>
          <p:nvGrpSpPr>
            <p:cNvPr id="261" name="Group 260"/>
            <p:cNvGrpSpPr/>
            <p:nvPr/>
          </p:nvGrpSpPr>
          <p:grpSpPr>
            <a:xfrm>
              <a:off x="31685466" y="31310091"/>
              <a:ext cx="1144609" cy="604982"/>
              <a:chOff x="3657600" y="4231189"/>
              <a:chExt cx="1419459" cy="802187"/>
            </a:xfrm>
          </p:grpSpPr>
          <p:pic>
            <p:nvPicPr>
              <p:cNvPr id="301" name="Picture 8" descr="http://www.clker.com/cliparts/b/1/f/a/1195445301811339265dagobert83_female_user_icon.svg.hi.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7600" y="4231189"/>
                <a:ext cx="720610" cy="721812"/>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descr="https://cdn1.iconfinder.com/data/icons/ie_Bright/512/mob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3158" y="4423775"/>
                <a:ext cx="723901" cy="609601"/>
              </a:xfrm>
              <a:prstGeom prst="rect">
                <a:avLst/>
              </a:prstGeom>
              <a:noFill/>
              <a:extLst>
                <a:ext uri="{909E8E84-426E-40dd-AFC4-6F175D3DCCD1}">
                  <a14:hiddenFill xmlns:a14="http://schemas.microsoft.com/office/drawing/2010/main">
                    <a:solidFill>
                      <a:srgbClr val="FFFFFF"/>
                    </a:solidFill>
                  </a14:hiddenFill>
                </a:ext>
              </a:extLst>
            </p:spPr>
          </p:pic>
        </p:grpSp>
        <p:pic>
          <p:nvPicPr>
            <p:cNvPr id="262"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900031" y="28803604"/>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445083" y="28803604"/>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01492" y="28803604"/>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14" descr="http://upload.wikimedia.org/wikipedia/commons/5/56/Computer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143764" y="29367553"/>
              <a:ext cx="1006968" cy="672764"/>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4" descr="http://upload.wikimedia.org/wikipedia/commons/5/56/Computer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800362" y="29367553"/>
              <a:ext cx="1006968" cy="672764"/>
            </a:xfrm>
            <a:prstGeom prst="rect">
              <a:avLst/>
            </a:prstGeom>
            <a:noFill/>
            <a:extLst>
              <a:ext uri="{909E8E84-426E-40dd-AFC4-6F175D3DCCD1}">
                <a14:hiddenFill xmlns:a14="http://schemas.microsoft.com/office/drawing/2010/main">
                  <a:solidFill>
                    <a:srgbClr val="FFFFFF"/>
                  </a:solidFill>
                </a14:hiddenFill>
              </a:ext>
            </a:extLst>
          </p:spPr>
        </p:pic>
        <p:grpSp>
          <p:nvGrpSpPr>
            <p:cNvPr id="267" name="Group 266"/>
            <p:cNvGrpSpPr/>
            <p:nvPr/>
          </p:nvGrpSpPr>
          <p:grpSpPr>
            <a:xfrm>
              <a:off x="33001853" y="31324263"/>
              <a:ext cx="1246920" cy="590810"/>
              <a:chOff x="1501662" y="4169605"/>
              <a:chExt cx="1546338" cy="783396"/>
            </a:xfrm>
          </p:grpSpPr>
          <p:pic>
            <p:nvPicPr>
              <p:cNvPr id="299" name="Picture 4" descr="https://cdn1.iconfinder.com/data/icons/ie_Bright/512/mob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4099" y="4343400"/>
                <a:ext cx="7239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6" descr="http://iconizer.net/files/Perspective_general_icons/orig/administrato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1662" y="4169605"/>
                <a:ext cx="905944" cy="7833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68" name="Straight Arrow Connector 267"/>
            <p:cNvCxnSpPr/>
            <p:nvPr/>
          </p:nvCxnSpPr>
          <p:spPr>
            <a:xfrm flipH="1">
              <a:off x="30689683" y="30459443"/>
              <a:ext cx="56643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a:off x="31895248" y="30459443"/>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a:off x="32433471" y="30412993"/>
              <a:ext cx="668525" cy="8083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31713657" y="27363549"/>
              <a:ext cx="3152423" cy="945569"/>
              <a:chOff x="385460" y="4975535"/>
              <a:chExt cx="3152423" cy="945569"/>
            </a:xfrm>
          </p:grpSpPr>
          <p:grpSp>
            <p:nvGrpSpPr>
              <p:cNvPr id="284" name="Group 283"/>
              <p:cNvGrpSpPr/>
              <p:nvPr/>
            </p:nvGrpSpPr>
            <p:grpSpPr>
              <a:xfrm>
                <a:off x="385460" y="4975535"/>
                <a:ext cx="3152423" cy="620267"/>
                <a:chOff x="609600" y="5814255"/>
                <a:chExt cx="3152423" cy="620267"/>
              </a:xfrm>
            </p:grpSpPr>
            <p:pic>
              <p:nvPicPr>
                <p:cNvPr id="286" name="Picture 285"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4400" y="581646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3928" y="6149250"/>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6400"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6400" y="614655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81728"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62200" y="614742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4200"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4200" y="614742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76751" y="5990833"/>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9600" y="592985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15327" y="5828795"/>
                  <a:ext cx="483259" cy="483259"/>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19736" y="5814255"/>
                  <a:ext cx="483259" cy="483259"/>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19023" y="5837901"/>
                  <a:ext cx="483259" cy="483259"/>
                </a:xfrm>
                <a:prstGeom prst="rect">
                  <a:avLst/>
                </a:prstGeom>
                <a:noFill/>
                <a:extLst>
                  <a:ext uri="{909E8E84-426E-40dd-AFC4-6F175D3DCCD1}">
                    <a14:hiddenFill xmlns:a14="http://schemas.microsoft.com/office/drawing/2010/main">
                      <a:solidFill>
                        <a:srgbClr val="FFFFFF"/>
                      </a:solidFill>
                    </a14:hiddenFill>
                  </a:ext>
                </a:extLst>
              </p:spPr>
            </p:pic>
          </p:grpSp>
          <p:sp>
            <p:nvSpPr>
              <p:cNvPr id="285" name="TextBox 284"/>
              <p:cNvSpPr txBox="1"/>
              <p:nvPr/>
            </p:nvSpPr>
            <p:spPr>
              <a:xfrm>
                <a:off x="1949119" y="5613327"/>
                <a:ext cx="1342291" cy="307777"/>
              </a:xfrm>
              <a:prstGeom prst="rect">
                <a:avLst/>
              </a:prstGeom>
              <a:noFill/>
            </p:spPr>
            <p:txBody>
              <a:bodyPr wrap="none" rtlCol="0">
                <a:spAutoFit/>
              </a:bodyPr>
              <a:lstStyle/>
              <a:p>
                <a:r>
                  <a:rPr lang="en-US" sz="1400" dirty="0" smtClean="0"/>
                  <a:t>Controlled Load</a:t>
                </a:r>
                <a:endParaRPr lang="en-US" sz="1400" dirty="0"/>
              </a:p>
            </p:txBody>
          </p:sp>
        </p:grpSp>
        <p:cxnSp>
          <p:nvCxnSpPr>
            <p:cNvPr id="272" name="Straight Arrow Connector 271"/>
            <p:cNvCxnSpPr/>
            <p:nvPr/>
          </p:nvCxnSpPr>
          <p:spPr>
            <a:xfrm flipV="1">
              <a:off x="31845130" y="28137704"/>
              <a:ext cx="130875" cy="528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flipV="1">
              <a:off x="32187162" y="28137704"/>
              <a:ext cx="272940" cy="567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2467595" y="28201608"/>
              <a:ext cx="527368" cy="550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5" name="Picture 10" descr="envelopes,industries,industry,letters,mail,offices,post offices,postal servic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462570" y="30446395"/>
              <a:ext cx="359079" cy="359079"/>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envelopes,industries,industry,letters,mail,offices,post offices,postal servic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65874" y="30459443"/>
              <a:ext cx="359079" cy="359079"/>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12" descr="http://images.wikia.com/farmville/images/e/e2/Raffle_Booth_Draw_Lot-ico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908779" y="29087817"/>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78" name="TextBox 277"/>
            <p:cNvSpPr txBox="1"/>
            <p:nvPr/>
          </p:nvSpPr>
          <p:spPr>
            <a:xfrm>
              <a:off x="30717926" y="28180850"/>
              <a:ext cx="1076385" cy="523220"/>
            </a:xfrm>
            <a:prstGeom prst="rect">
              <a:avLst/>
            </a:prstGeom>
            <a:noFill/>
          </p:spPr>
          <p:txBody>
            <a:bodyPr wrap="none" rtlCol="0">
              <a:spAutoFit/>
            </a:bodyPr>
            <a:lstStyle/>
            <a:p>
              <a:pPr algn="ctr"/>
              <a:r>
                <a:rPr lang="en-US" sz="1400" dirty="0" smtClean="0"/>
                <a:t>Interruption</a:t>
              </a:r>
            </a:p>
            <a:p>
              <a:pPr algn="ctr"/>
              <a:r>
                <a:rPr lang="en-US" sz="1400" dirty="0" smtClean="0"/>
                <a:t>Signals</a:t>
              </a:r>
              <a:endParaRPr lang="en-US" sz="1400" dirty="0"/>
            </a:p>
          </p:txBody>
        </p:sp>
        <p:sp>
          <p:nvSpPr>
            <p:cNvPr id="280" name="Right Arrow 279"/>
            <p:cNvSpPr/>
            <p:nvPr/>
          </p:nvSpPr>
          <p:spPr>
            <a:xfrm rot="7630299">
              <a:off x="33241483" y="30340585"/>
              <a:ext cx="795807" cy="389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1" name="Right Arrow 280"/>
            <p:cNvSpPr/>
            <p:nvPr/>
          </p:nvSpPr>
          <p:spPr>
            <a:xfrm>
              <a:off x="33001853" y="29253769"/>
              <a:ext cx="795807" cy="389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2" name="TextBox 281"/>
            <p:cNvSpPr txBox="1"/>
            <p:nvPr/>
          </p:nvSpPr>
          <p:spPr>
            <a:xfrm>
              <a:off x="32994963" y="28711760"/>
              <a:ext cx="1090170" cy="523220"/>
            </a:xfrm>
            <a:prstGeom prst="rect">
              <a:avLst/>
            </a:prstGeom>
            <a:noFill/>
          </p:spPr>
          <p:txBody>
            <a:bodyPr wrap="none" rtlCol="0">
              <a:spAutoFit/>
            </a:bodyPr>
            <a:lstStyle/>
            <a:p>
              <a:pPr algn="ctr"/>
              <a:r>
                <a:rPr lang="en-US" sz="1400" dirty="0" smtClean="0"/>
                <a:t>Run Weekly </a:t>
              </a:r>
            </a:p>
            <a:p>
              <a:pPr algn="ctr"/>
              <a:r>
                <a:rPr lang="en-US" sz="1400" dirty="0" smtClean="0"/>
                <a:t>Raffle</a:t>
              </a:r>
              <a:endParaRPr lang="en-US" sz="1400" dirty="0"/>
            </a:p>
          </p:txBody>
        </p:sp>
        <p:sp>
          <p:nvSpPr>
            <p:cNvPr id="283" name="TextBox 282"/>
            <p:cNvSpPr txBox="1"/>
            <p:nvPr/>
          </p:nvSpPr>
          <p:spPr>
            <a:xfrm>
              <a:off x="33824068" y="30459443"/>
              <a:ext cx="795539" cy="523220"/>
            </a:xfrm>
            <a:prstGeom prst="rect">
              <a:avLst/>
            </a:prstGeom>
            <a:noFill/>
          </p:spPr>
          <p:txBody>
            <a:bodyPr wrap="none" rtlCol="0">
              <a:spAutoFit/>
            </a:bodyPr>
            <a:lstStyle/>
            <a:p>
              <a:pPr algn="ctr"/>
              <a:r>
                <a:rPr lang="en-US" sz="1400" dirty="0" smtClean="0"/>
                <a:t>Reward </a:t>
              </a:r>
            </a:p>
            <a:p>
              <a:pPr algn="ctr"/>
              <a:r>
                <a:rPr lang="en-US" sz="1400" dirty="0" smtClean="0"/>
                <a:t>Winners</a:t>
              </a:r>
              <a:endParaRPr lang="en-US" sz="1400" dirty="0"/>
            </a:p>
          </p:txBody>
        </p:sp>
        <p:sp>
          <p:nvSpPr>
            <p:cNvPr id="314" name="TextBox 313"/>
            <p:cNvSpPr txBox="1"/>
            <p:nvPr/>
          </p:nvSpPr>
          <p:spPr>
            <a:xfrm>
              <a:off x="29857871" y="27093982"/>
              <a:ext cx="1210588" cy="646331"/>
            </a:xfrm>
            <a:prstGeom prst="rect">
              <a:avLst/>
            </a:prstGeom>
            <a:noFill/>
          </p:spPr>
          <p:txBody>
            <a:bodyPr wrap="none" rtlCol="0">
              <a:spAutoFit/>
            </a:bodyPr>
            <a:lstStyle/>
            <a:p>
              <a:pPr algn="ctr"/>
              <a:r>
                <a:rPr lang="en-US" sz="3600" b="1" dirty="0" smtClean="0">
                  <a:solidFill>
                    <a:srgbClr val="C00000"/>
                  </a:solidFill>
                </a:rPr>
                <a:t>EMA</a:t>
              </a:r>
              <a:endParaRPr lang="en-US" sz="3600" b="1" dirty="0">
                <a:solidFill>
                  <a:srgbClr val="C00000"/>
                </a:solidFill>
              </a:endParaRPr>
            </a:p>
          </p:txBody>
        </p:sp>
      </p:grpSp>
      <p:grpSp>
        <p:nvGrpSpPr>
          <p:cNvPr id="94" name="Group 93"/>
          <p:cNvGrpSpPr/>
          <p:nvPr/>
        </p:nvGrpSpPr>
        <p:grpSpPr>
          <a:xfrm>
            <a:off x="35403731" y="26961974"/>
            <a:ext cx="7010400" cy="5029200"/>
            <a:chOff x="35403731" y="27098274"/>
            <a:chExt cx="7010400" cy="5029200"/>
          </a:xfrm>
        </p:grpSpPr>
        <p:sp>
          <p:nvSpPr>
            <p:cNvPr id="165" name="Rectangle 164"/>
            <p:cNvSpPr/>
            <p:nvPr/>
          </p:nvSpPr>
          <p:spPr>
            <a:xfrm>
              <a:off x="35403731" y="27098274"/>
              <a:ext cx="7010400" cy="5029200"/>
            </a:xfrm>
            <a:prstGeom prst="rect">
              <a:avLst/>
            </a:prstGeom>
            <a:ln>
              <a:noFill/>
            </a:ln>
            <a:effectLst>
              <a:outerShdw blurRad="215900" dist="38100" dir="2700000" sx="100500" sy="1005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166" name="Group 165"/>
            <p:cNvGrpSpPr/>
            <p:nvPr/>
          </p:nvGrpSpPr>
          <p:grpSpPr>
            <a:xfrm>
              <a:off x="38987383" y="30988632"/>
              <a:ext cx="3152423" cy="928044"/>
              <a:chOff x="385460" y="4975535"/>
              <a:chExt cx="3152423" cy="928044"/>
            </a:xfrm>
          </p:grpSpPr>
          <p:grpSp>
            <p:nvGrpSpPr>
              <p:cNvPr id="194" name="Group 193"/>
              <p:cNvGrpSpPr/>
              <p:nvPr/>
            </p:nvGrpSpPr>
            <p:grpSpPr>
              <a:xfrm>
                <a:off x="385460" y="4975535"/>
                <a:ext cx="3152423" cy="620267"/>
                <a:chOff x="609600" y="5814255"/>
                <a:chExt cx="3152423" cy="620267"/>
              </a:xfrm>
            </p:grpSpPr>
            <p:pic>
              <p:nvPicPr>
                <p:cNvPr id="196" name="Picture 195"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4400" y="581646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3928" y="6149250"/>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6400"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6400" y="614655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81728"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62200" y="614742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4200" y="5816446"/>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4200" y="614742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76751" y="5990833"/>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6" descr="C:\Users\rurrutia\Dropbox\DR_Oren\SummerProject\ProgressPresentations\figures\Hou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9600" y="5929857"/>
                  <a:ext cx="285272" cy="285272"/>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15327" y="5828795"/>
                  <a:ext cx="483259" cy="483259"/>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19736" y="5814255"/>
                  <a:ext cx="483259" cy="48325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descr="http://files.softicons.com/download/application-icons/vista-stock-icons-by-lokas-software/png/256/office-buildin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19023" y="5837901"/>
                  <a:ext cx="483259" cy="483259"/>
                </a:xfrm>
                <a:prstGeom prst="rect">
                  <a:avLst/>
                </a:prstGeom>
                <a:noFill/>
                <a:extLst>
                  <a:ext uri="{909E8E84-426E-40dd-AFC4-6F175D3DCCD1}">
                    <a14:hiddenFill xmlns:a14="http://schemas.microsoft.com/office/drawing/2010/main">
                      <a:solidFill>
                        <a:srgbClr val="FFFFFF"/>
                      </a:solidFill>
                    </a14:hiddenFill>
                  </a:ext>
                </a:extLst>
              </p:spPr>
            </p:pic>
          </p:grpSp>
          <p:sp>
            <p:nvSpPr>
              <p:cNvPr id="195" name="TextBox 194"/>
              <p:cNvSpPr txBox="1"/>
              <p:nvPr/>
            </p:nvSpPr>
            <p:spPr>
              <a:xfrm>
                <a:off x="1199374" y="5595802"/>
                <a:ext cx="1111202" cy="307777"/>
              </a:xfrm>
              <a:prstGeom prst="rect">
                <a:avLst/>
              </a:prstGeom>
              <a:noFill/>
            </p:spPr>
            <p:txBody>
              <a:bodyPr wrap="none" rtlCol="0">
                <a:spAutoFit/>
              </a:bodyPr>
              <a:lstStyle/>
              <a:p>
                <a:r>
                  <a:rPr lang="en-US" sz="1400" dirty="0" smtClean="0"/>
                  <a:t>Non EV Load</a:t>
                </a:r>
                <a:endParaRPr lang="en-US" sz="1400" dirty="0"/>
              </a:p>
            </p:txBody>
          </p:sp>
        </p:grpSp>
        <p:grpSp>
          <p:nvGrpSpPr>
            <p:cNvPr id="167" name="Group 166"/>
            <p:cNvGrpSpPr/>
            <p:nvPr/>
          </p:nvGrpSpPr>
          <p:grpSpPr>
            <a:xfrm>
              <a:off x="37539861" y="27321772"/>
              <a:ext cx="1944584" cy="1157208"/>
              <a:chOff x="1132563" y="2301258"/>
              <a:chExt cx="1944584" cy="1157208"/>
            </a:xfrm>
          </p:grpSpPr>
          <p:pic>
            <p:nvPicPr>
              <p:cNvPr id="191"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32563" y="2301258"/>
                <a:ext cx="925207" cy="72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51940" y="2456455"/>
                <a:ext cx="925207" cy="72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3" name="TextBox 192"/>
              <p:cNvSpPr txBox="1"/>
              <p:nvPr/>
            </p:nvSpPr>
            <p:spPr>
              <a:xfrm>
                <a:off x="1447800" y="3150689"/>
                <a:ext cx="990912" cy="307777"/>
              </a:xfrm>
              <a:prstGeom prst="rect">
                <a:avLst/>
              </a:prstGeom>
              <a:noFill/>
            </p:spPr>
            <p:txBody>
              <a:bodyPr wrap="none" rtlCol="0">
                <a:spAutoFit/>
              </a:bodyPr>
              <a:lstStyle/>
              <a:p>
                <a:r>
                  <a:rPr lang="en-US" sz="1400" dirty="0" smtClean="0"/>
                  <a:t>Wind Plant</a:t>
                </a:r>
                <a:endParaRPr lang="en-US" sz="1400" dirty="0"/>
              </a:p>
            </p:txBody>
          </p:sp>
        </p:grpSp>
        <p:grpSp>
          <p:nvGrpSpPr>
            <p:cNvPr id="168" name="Group 167"/>
            <p:cNvGrpSpPr/>
            <p:nvPr/>
          </p:nvGrpSpPr>
          <p:grpSpPr>
            <a:xfrm>
              <a:off x="36012522" y="27319107"/>
              <a:ext cx="1390310" cy="1454608"/>
              <a:chOff x="1533763" y="1412712"/>
              <a:chExt cx="1390310" cy="1454608"/>
            </a:xfrm>
          </p:grpSpPr>
          <p:pic>
            <p:nvPicPr>
              <p:cNvPr id="189" name="Picture 2" descr="http://ian.umces.edu/imagelibrary/albums/userpics/12789/normal_ian-symbol-industry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76399" y="1412712"/>
                <a:ext cx="898647" cy="950949"/>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1533763" y="2344100"/>
                <a:ext cx="1390310" cy="523220"/>
              </a:xfrm>
              <a:prstGeom prst="rect">
                <a:avLst/>
              </a:prstGeom>
              <a:noFill/>
            </p:spPr>
            <p:txBody>
              <a:bodyPr wrap="square" rtlCol="0">
                <a:spAutoFit/>
              </a:bodyPr>
              <a:lstStyle/>
              <a:p>
                <a:pPr algn="ctr"/>
                <a:r>
                  <a:rPr lang="en-US" sz="1400" dirty="0" smtClean="0"/>
                  <a:t>Thermal Power Plant</a:t>
                </a:r>
                <a:endParaRPr lang="en-US" sz="1400" dirty="0"/>
              </a:p>
            </p:txBody>
          </p:sp>
        </p:grpSp>
        <p:grpSp>
          <p:nvGrpSpPr>
            <p:cNvPr id="169" name="Group 168"/>
            <p:cNvGrpSpPr/>
            <p:nvPr/>
          </p:nvGrpSpPr>
          <p:grpSpPr>
            <a:xfrm>
              <a:off x="35555322" y="31005813"/>
              <a:ext cx="2960914" cy="917377"/>
              <a:chOff x="1295400" y="5006544"/>
              <a:chExt cx="2960914" cy="917377"/>
            </a:xfrm>
          </p:grpSpPr>
          <p:pic>
            <p:nvPicPr>
              <p:cNvPr id="187" name="Picture 6" descr="http://greenbuildtv.com/wp-content/uploads/ev-charging-icon.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5006544"/>
                <a:ext cx="2960914" cy="609600"/>
              </a:xfrm>
              <a:prstGeom prst="rect">
                <a:avLst/>
              </a:prstGeom>
              <a:noFill/>
              <a:extLst>
                <a:ext uri="{909E8E84-426E-40dd-AFC4-6F175D3DCCD1}">
                  <a14:hiddenFill xmlns:a14="http://schemas.microsoft.com/office/drawing/2010/main">
                    <a:solidFill>
                      <a:srgbClr val="FFFFFF"/>
                    </a:solidFill>
                  </a14:hiddenFill>
                </a:ext>
              </a:extLst>
            </p:spPr>
          </p:pic>
          <p:sp>
            <p:nvSpPr>
              <p:cNvPr id="188" name="TextBox 187"/>
              <p:cNvSpPr txBox="1"/>
              <p:nvPr/>
            </p:nvSpPr>
            <p:spPr>
              <a:xfrm>
                <a:off x="2132540" y="5616144"/>
                <a:ext cx="1286634" cy="307777"/>
              </a:xfrm>
              <a:prstGeom prst="rect">
                <a:avLst/>
              </a:prstGeom>
              <a:noFill/>
            </p:spPr>
            <p:txBody>
              <a:bodyPr wrap="none" rtlCol="0">
                <a:spAutoFit/>
              </a:bodyPr>
              <a:lstStyle/>
              <a:p>
                <a:r>
                  <a:rPr lang="en-US" sz="1400" dirty="0" smtClean="0"/>
                  <a:t>Electric Vehicle</a:t>
                </a:r>
                <a:endParaRPr lang="en-US" sz="1400" dirty="0"/>
              </a:p>
            </p:txBody>
          </p:sp>
        </p:grpSp>
        <p:pic>
          <p:nvPicPr>
            <p:cNvPr id="170"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774067" y="28721706"/>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319119" y="28721706"/>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0" descr="http://www.calihop.net/wp-content/uploads/2012/12/Home-Server-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875528" y="28721706"/>
              <a:ext cx="900331" cy="900331"/>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http://upload.wikimedia.org/wikipedia/commons/5/56/Computer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017800" y="29285655"/>
              <a:ext cx="1006968" cy="672764"/>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4" descr="http://upload.wikimedia.org/wikipedia/commons/5/56/Computer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674398" y="29285655"/>
              <a:ext cx="1006968" cy="672764"/>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37794659" y="29958419"/>
              <a:ext cx="2027863" cy="307777"/>
            </a:xfrm>
            <a:prstGeom prst="rect">
              <a:avLst/>
            </a:prstGeom>
            <a:noFill/>
          </p:spPr>
          <p:txBody>
            <a:bodyPr wrap="none" rtlCol="0">
              <a:spAutoFit/>
            </a:bodyPr>
            <a:lstStyle/>
            <a:p>
              <a:r>
                <a:rPr lang="en-US" sz="1400" dirty="0" smtClean="0"/>
                <a:t>Central Control Authority</a:t>
              </a:r>
              <a:endParaRPr lang="en-US" sz="1400" dirty="0"/>
            </a:p>
          </p:txBody>
        </p:sp>
        <p:cxnSp>
          <p:nvCxnSpPr>
            <p:cNvPr id="176" name="Elbow Connector 175"/>
            <p:cNvCxnSpPr>
              <a:stCxn id="190" idx="2"/>
              <a:endCxn id="170" idx="1"/>
            </p:cNvCxnSpPr>
            <p:nvPr/>
          </p:nvCxnSpPr>
          <p:spPr>
            <a:xfrm rot="16200000" flipH="1">
              <a:off x="37041794" y="28439598"/>
              <a:ext cx="398157" cy="10663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3" idx="2"/>
              <a:endCxn id="172" idx="3"/>
            </p:cNvCxnSpPr>
            <p:nvPr/>
          </p:nvCxnSpPr>
          <p:spPr>
            <a:xfrm rot="16200000" flipH="1">
              <a:off x="38716760" y="28112773"/>
              <a:ext cx="692892" cy="1425305"/>
            </a:xfrm>
            <a:prstGeom prst="bentConnector4">
              <a:avLst>
                <a:gd name="adj1" fmla="val 17515"/>
                <a:gd name="adj2" fmla="val 11603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Elbow Connector 177"/>
            <p:cNvCxnSpPr>
              <a:stCxn id="187" idx="0"/>
              <a:endCxn id="175" idx="1"/>
            </p:cNvCxnSpPr>
            <p:nvPr/>
          </p:nvCxnSpPr>
          <p:spPr>
            <a:xfrm rot="5400000" flipH="1" flipV="1">
              <a:off x="36968467" y="30179621"/>
              <a:ext cx="893505" cy="7588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206" idx="0"/>
              <a:endCxn id="175" idx="3"/>
            </p:cNvCxnSpPr>
            <p:nvPr/>
          </p:nvCxnSpPr>
          <p:spPr>
            <a:xfrm rot="16200000" flipV="1">
              <a:off x="39733199" y="30201631"/>
              <a:ext cx="890864" cy="7122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6155158" y="29171872"/>
              <a:ext cx="1390310" cy="307777"/>
            </a:xfrm>
            <a:prstGeom prst="rect">
              <a:avLst/>
            </a:prstGeom>
            <a:noFill/>
          </p:spPr>
          <p:txBody>
            <a:bodyPr wrap="square" rtlCol="0">
              <a:spAutoFit/>
            </a:bodyPr>
            <a:lstStyle/>
            <a:p>
              <a:pPr algn="ctr"/>
              <a:r>
                <a:rPr lang="en-US" sz="1400" dirty="0" smtClean="0"/>
                <a:t>Supply Schedule</a:t>
              </a:r>
              <a:endParaRPr lang="en-US" sz="1400" dirty="0"/>
            </a:p>
          </p:txBody>
        </p:sp>
        <p:sp>
          <p:nvSpPr>
            <p:cNvPr id="181" name="TextBox 180"/>
            <p:cNvSpPr txBox="1"/>
            <p:nvPr/>
          </p:nvSpPr>
          <p:spPr>
            <a:xfrm>
              <a:off x="39779191" y="28753132"/>
              <a:ext cx="1390310" cy="307777"/>
            </a:xfrm>
            <a:prstGeom prst="rect">
              <a:avLst/>
            </a:prstGeom>
            <a:noFill/>
          </p:spPr>
          <p:txBody>
            <a:bodyPr wrap="square" rtlCol="0">
              <a:spAutoFit/>
            </a:bodyPr>
            <a:lstStyle/>
            <a:p>
              <a:pPr algn="ctr"/>
              <a:r>
                <a:rPr lang="en-US" sz="1400" dirty="0" smtClean="0"/>
                <a:t>Supply Schedule</a:t>
              </a:r>
              <a:endParaRPr lang="en-US" sz="1400" dirty="0"/>
            </a:p>
          </p:txBody>
        </p:sp>
        <p:sp>
          <p:nvSpPr>
            <p:cNvPr id="182" name="TextBox 181"/>
            <p:cNvSpPr txBox="1"/>
            <p:nvPr/>
          </p:nvSpPr>
          <p:spPr>
            <a:xfrm>
              <a:off x="40474346" y="30032933"/>
              <a:ext cx="951374" cy="523220"/>
            </a:xfrm>
            <a:prstGeom prst="rect">
              <a:avLst/>
            </a:prstGeom>
            <a:noFill/>
          </p:spPr>
          <p:txBody>
            <a:bodyPr wrap="square" rtlCol="0">
              <a:spAutoFit/>
            </a:bodyPr>
            <a:lstStyle/>
            <a:p>
              <a:pPr algn="ctr"/>
              <a:r>
                <a:rPr lang="en-US" sz="1400" dirty="0" smtClean="0"/>
                <a:t>Demand Schedule</a:t>
              </a:r>
              <a:endParaRPr lang="en-US" sz="1400" dirty="0"/>
            </a:p>
          </p:txBody>
        </p:sp>
        <p:sp>
          <p:nvSpPr>
            <p:cNvPr id="183" name="TextBox 182"/>
            <p:cNvSpPr txBox="1"/>
            <p:nvPr/>
          </p:nvSpPr>
          <p:spPr>
            <a:xfrm>
              <a:off x="36155158" y="30032933"/>
              <a:ext cx="951374" cy="523220"/>
            </a:xfrm>
            <a:prstGeom prst="rect">
              <a:avLst/>
            </a:prstGeom>
            <a:noFill/>
          </p:spPr>
          <p:txBody>
            <a:bodyPr wrap="square" rtlCol="0">
              <a:spAutoFit/>
            </a:bodyPr>
            <a:lstStyle/>
            <a:p>
              <a:pPr algn="ctr"/>
              <a:r>
                <a:rPr lang="en-US" sz="1400" dirty="0" smtClean="0"/>
                <a:t>Demand Schedule</a:t>
              </a:r>
              <a:endParaRPr lang="en-US" sz="1400" dirty="0"/>
            </a:p>
          </p:txBody>
        </p:sp>
        <p:cxnSp>
          <p:nvCxnSpPr>
            <p:cNvPr id="184" name="Straight Arrow Connector 183"/>
            <p:cNvCxnSpPr/>
            <p:nvPr/>
          </p:nvCxnSpPr>
          <p:spPr>
            <a:xfrm flipH="1">
              <a:off x="37545468" y="30321906"/>
              <a:ext cx="970768"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38987383" y="30321906"/>
              <a:ext cx="813914"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38429593" y="30402264"/>
              <a:ext cx="617477" cy="307777"/>
            </a:xfrm>
            <a:prstGeom prst="rect">
              <a:avLst/>
            </a:prstGeom>
            <a:noFill/>
          </p:spPr>
          <p:txBody>
            <a:bodyPr wrap="none" rtlCol="0">
              <a:spAutoFit/>
            </a:bodyPr>
            <a:lstStyle/>
            <a:p>
              <a:r>
                <a:rPr lang="en-US" sz="1400" dirty="0" smtClean="0"/>
                <a:t>Prices</a:t>
              </a:r>
              <a:endParaRPr lang="en-US" sz="1400" dirty="0"/>
            </a:p>
          </p:txBody>
        </p:sp>
        <p:sp>
          <p:nvSpPr>
            <p:cNvPr id="315" name="TextBox 314"/>
            <p:cNvSpPr txBox="1"/>
            <p:nvPr/>
          </p:nvSpPr>
          <p:spPr>
            <a:xfrm>
              <a:off x="39063206" y="27098274"/>
              <a:ext cx="3127650" cy="1200329"/>
            </a:xfrm>
            <a:prstGeom prst="rect">
              <a:avLst/>
            </a:prstGeom>
            <a:noFill/>
          </p:spPr>
          <p:txBody>
            <a:bodyPr wrap="square" rtlCol="0">
              <a:spAutoFit/>
            </a:bodyPr>
            <a:lstStyle/>
            <a:p>
              <a:pPr algn="r"/>
              <a:r>
                <a:rPr lang="en-US" sz="3600" b="1" dirty="0" smtClean="0">
                  <a:solidFill>
                    <a:srgbClr val="C00000"/>
                  </a:solidFill>
                </a:rPr>
                <a:t>L.A. Air Force Base</a:t>
              </a:r>
              <a:endParaRPr lang="en-US" sz="3600" b="1" dirty="0">
                <a:solidFill>
                  <a:srgbClr val="C00000"/>
                </a:solidFill>
              </a:endParaRPr>
            </a:p>
          </p:txBody>
        </p:sp>
      </p:grpSp>
      <p:pic>
        <p:nvPicPr>
          <p:cNvPr id="7" name="Picture 6"/>
          <p:cNvPicPr>
            <a:picLocks noChangeAspect="1"/>
          </p:cNvPicPr>
          <p:nvPr/>
        </p:nvPicPr>
        <p:blipFill>
          <a:blip r:embed="rId24"/>
          <a:stretch>
            <a:fillRect/>
          </a:stretch>
        </p:blipFill>
        <p:spPr>
          <a:xfrm>
            <a:off x="33898134" y="18181836"/>
            <a:ext cx="4876800" cy="1676400"/>
          </a:xfrm>
          <a:prstGeom prst="rect">
            <a:avLst/>
          </a:prstGeom>
        </p:spPr>
      </p:pic>
      <p:pic>
        <p:nvPicPr>
          <p:cNvPr id="8" name="Picture 7"/>
          <p:cNvPicPr>
            <a:picLocks noChangeAspect="1"/>
          </p:cNvPicPr>
          <p:nvPr/>
        </p:nvPicPr>
        <p:blipFill>
          <a:blip r:embed="rId25"/>
          <a:stretch>
            <a:fillRect/>
          </a:stretch>
        </p:blipFill>
        <p:spPr>
          <a:xfrm>
            <a:off x="39874798" y="16902956"/>
            <a:ext cx="1066800" cy="558800"/>
          </a:xfrm>
          <a:prstGeom prst="rect">
            <a:avLst/>
          </a:prstGeom>
        </p:spPr>
      </p:pic>
      <p:pic>
        <p:nvPicPr>
          <p:cNvPr id="9" name="Picture 8"/>
          <p:cNvPicPr>
            <a:picLocks noChangeAspect="1"/>
          </p:cNvPicPr>
          <p:nvPr/>
        </p:nvPicPr>
        <p:blipFill>
          <a:blip r:embed="rId26"/>
          <a:stretch>
            <a:fillRect/>
          </a:stretch>
        </p:blipFill>
        <p:spPr>
          <a:xfrm>
            <a:off x="36266510" y="17377420"/>
            <a:ext cx="1016000" cy="660400"/>
          </a:xfrm>
          <a:prstGeom prst="rect">
            <a:avLst/>
          </a:prstGeom>
        </p:spPr>
      </p:pic>
      <p:pic>
        <p:nvPicPr>
          <p:cNvPr id="10" name="Picture 9"/>
          <p:cNvPicPr>
            <a:picLocks noChangeAspect="1"/>
          </p:cNvPicPr>
          <p:nvPr/>
        </p:nvPicPr>
        <p:blipFill>
          <a:blip r:embed="rId27"/>
          <a:stretch>
            <a:fillRect/>
          </a:stretch>
        </p:blipFill>
        <p:spPr>
          <a:xfrm>
            <a:off x="30369742" y="20172908"/>
            <a:ext cx="1473200" cy="45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7068</TotalTime>
  <Words>731</Words>
  <Application>Microsoft Macintosh PowerPoint</Application>
  <PresentationFormat>Custom</PresentationFormat>
  <Paragraphs>86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Xps</dc:creator>
  <cp:lastModifiedBy>Duncan Callaway</cp:lastModifiedBy>
  <cp:revision>318</cp:revision>
  <dcterms:created xsi:type="dcterms:W3CDTF">2011-06-09T18:23:04Z</dcterms:created>
  <dcterms:modified xsi:type="dcterms:W3CDTF">2013-10-09T22:20:13Z</dcterms:modified>
</cp:coreProperties>
</file>