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8525" cy="302799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59484D0-8685-084F-B702-C84A24BC1A60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13" autoAdjust="0"/>
    <p:restoredTop sz="96458" autoAdjust="0"/>
  </p:normalViewPr>
  <p:slideViewPr>
    <p:cSldViewPr>
      <p:cViewPr>
        <p:scale>
          <a:sx n="30" d="100"/>
          <a:sy n="30" d="100"/>
        </p:scale>
        <p:origin x="696" y="942"/>
      </p:cViewPr>
      <p:guideLst>
        <p:guide orient="horz" pos="9537"/>
        <p:guide pos="1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-110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-110" charset="-122"/>
              </a:defRPr>
            </a:lvl1pPr>
          </a:lstStyle>
          <a:p>
            <a:pPr>
              <a:defRPr/>
            </a:pPr>
            <a:fld id="{DDFC7FC8-B16E-490F-A81C-533229EB113A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-110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-110" charset="-122"/>
              </a:defRPr>
            </a:lvl1pPr>
          </a:lstStyle>
          <a:p>
            <a:pPr>
              <a:defRPr/>
            </a:pPr>
            <a:fld id="{6A51846E-1BAA-4E1D-8F07-C669EDFCD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7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宋体" pitchFamily="2" charset="-122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D8D49151-F17E-4AD4-B0D3-6B769F462D45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83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um_pic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13547725" y="0"/>
            <a:ext cx="292608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um_pic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3152"/>
          <a:stretch>
            <a:fillRect/>
          </a:stretch>
        </p:blipFill>
        <p:spPr bwMode="auto">
          <a:xfrm>
            <a:off x="0" y="0"/>
            <a:ext cx="27271662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704262" y="28017788"/>
            <a:ext cx="41400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Bildobjekt 15" descr="U-M_2color-HorizontalReversed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40" y="28632008"/>
            <a:ext cx="10800000" cy="1138379"/>
          </a:xfrm>
          <a:prstGeom prst="rect">
            <a:avLst/>
          </a:prstGeom>
        </p:spPr>
      </p:pic>
      <p:pic>
        <p:nvPicPr>
          <p:cNvPr id="17" name="Bildobjekt 16" descr="tam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334" y="28618387"/>
            <a:ext cx="6220800" cy="1152000"/>
          </a:xfrm>
          <a:prstGeom prst="rect">
            <a:avLst/>
          </a:prstGeom>
        </p:spPr>
      </p:pic>
      <p:pic>
        <p:nvPicPr>
          <p:cNvPr id="20" name="Bildobjekt 19" descr="nsf1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287" y="28275187"/>
            <a:ext cx="1800000" cy="1800000"/>
          </a:xfrm>
          <a:prstGeom prst="rect">
            <a:avLst/>
          </a:prstGeom>
        </p:spPr>
      </p:pic>
      <p:pic>
        <p:nvPicPr>
          <p:cNvPr id="2" name="Bildobjekt 1" descr="CMU_RI_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167" y="28520707"/>
            <a:ext cx="7562088" cy="1249680"/>
          </a:xfrm>
          <a:prstGeom prst="rect">
            <a:avLst/>
          </a:prstGeom>
        </p:spPr>
      </p:pic>
      <p:pic>
        <p:nvPicPr>
          <p:cNvPr id="3" name="Bildobjekt 2" descr="ucla_cw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273" y="28170187"/>
            <a:ext cx="428702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208821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2088215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2088215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208821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2088215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2088215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208821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208821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208821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2088215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208821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90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:\Users\CyPhy\Desktop\cps\poster cps 2014\Torque_c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774" y="19163824"/>
            <a:ext cx="6491763" cy="649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CyPhy\Desktop\cps\poster cps 2014\ZMP_c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124" y="19110663"/>
            <a:ext cx="6468724" cy="646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D:\Users\grizzle\Dropbox\d_drive\PowerPoint_docs\Automotive\CPS\2014June\PLOTS_Pet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414" y="20233477"/>
            <a:ext cx="6384048" cy="4507710"/>
          </a:xfrm>
          <a:prstGeom prst="rect">
            <a:avLst/>
          </a:prstGeom>
          <a:noFill/>
          <a:ex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2"/>
              <p:cNvSpPr>
                <a:spLocks noChangeArrowheads="1"/>
              </p:cNvSpPr>
              <p:nvPr/>
            </p:nvSpPr>
            <p:spPr bwMode="auto">
              <a:xfrm>
                <a:off x="28948062" y="4194191"/>
                <a:ext cx="13499997" cy="22653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lIns="108000" tIns="108000" rIns="108000" bIns="108000"/>
              <a:lstStyle>
                <a:lvl1pPr defTabSz="37592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1pPr>
                <a:lvl2pPr marL="37931725" indent="-37474525" defTabSz="37592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2pPr>
                <a:lvl3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3pPr>
                <a:lvl4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4pPr>
                <a:lvl5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9pPr>
              </a:lstStyle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6000" b="1" dirty="0" smtClean="0">
                    <a:solidFill>
                      <a:srgbClr val="0904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Optima"/>
                    <a:cs typeface="Optima"/>
                  </a:rPr>
                  <a:t>Bipedal Robot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Robot model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0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  <m:r>
                            <a:rPr lang="en-US" sz="4000" i="1">
                              <a:latin typeface="Cambria Math"/>
                            </a:rPr>
                            <m:t>=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40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4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4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A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12 diminsional model for AMBER 2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where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 </m:t>
                    </m:r>
                    <m:r>
                      <a:rPr lang="en-US" sz="40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 is the joint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angle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[rad],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 is the joint velocity [rad/s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].</a:t>
                </a:r>
                <a:endParaRPr lang="en-US" altLang="zh-CN" sz="4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Specifications</a:t>
                </a: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Joint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torques required to meet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  desired bounds.</a:t>
                </a:r>
              </a:p>
              <a:p>
                <a:pPr marL="571500" indent="-5715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S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wing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foot shouldn’t scuff </a:t>
                </a:r>
                <a:endParaRPr lang="en-US" altLang="zh-CN" sz="400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  before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the end of a step.</a:t>
                </a: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The feet are required to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remain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flat during a walking gait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  <a:sym typeface="Wingdings" panose="05000000000000000000" pitchFamily="2" charset="2"/>
                  </a:rPr>
                  <a:t>.</a:t>
                </a:r>
                <a:endParaRPr lang="en-US" altLang="zh-CN" sz="4000" b="1" dirty="0" smtClean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Correct-by-design </a:t>
                </a:r>
                <a:r>
                  <a:rPr lang="en-US" altLang="zh-CN" sz="4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controller</a:t>
                </a: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Simulation results for 1.5 seconds.</a:t>
                </a:r>
                <a:endParaRPr lang="en-US" altLang="zh-CN" sz="4000" dirty="0">
                  <a:solidFill>
                    <a:srgbClr val="000000"/>
                  </a:solidFill>
                  <a:latin typeface="Arial"/>
                  <a:cs typeface="Arial"/>
                  <a:sym typeface="Wingdings" panose="05000000000000000000" pitchFamily="2" charset="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b="1" dirty="0" smtClean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endParaRPr lang="en-US" altLang="zh-CN" sz="4000" dirty="0" smtClean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6000" b="1" dirty="0" smtClean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b="1" dirty="0" smtClean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b="1" dirty="0" smtClean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6000" b="1" dirty="0" smtClean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>
                  <a:lnSpc>
                    <a:spcPct val="14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6000" b="1" dirty="0" smtClean="0">
                    <a:solidFill>
                      <a:srgbClr val="0904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Optima"/>
                    <a:cs typeface="Optima"/>
                  </a:rPr>
                  <a:t>Next Steps</a:t>
                </a:r>
                <a:endParaRPr lang="en-US" altLang="zh-CN" sz="60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latin typeface="Arial"/>
                    <a:cs typeface="Arial"/>
                    <a:sym typeface="Wingdings" panose="05000000000000000000" pitchFamily="2" charset="2"/>
                  </a:rPr>
                  <a:t>Move from fully actuated to under actuated bipedal robots. </a:t>
                </a:r>
                <a:endParaRPr lang="en-US" altLang="zh-CN" sz="4000" dirty="0" smtClean="0">
                  <a:latin typeface="Arial"/>
                  <a:cs typeface="Arial"/>
                </a:endParaRP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latin typeface="Arial"/>
                    <a:cs typeface="Arial"/>
                  </a:rPr>
                  <a:t>Compositional correct-by-construction synthesis.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sz="4000" dirty="0">
                  <a:latin typeface="Arial"/>
                  <a:cs typeface="Arial"/>
                </a:endParaRP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endParaRPr lang="en-US" altLang="zh-CN" sz="4000" dirty="0" smtClean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75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48062" y="4194191"/>
                <a:ext cx="13499997" cy="22653592"/>
              </a:xfrm>
              <a:prstGeom prst="rect">
                <a:avLst/>
              </a:prstGeom>
              <a:blipFill rotWithShape="1">
                <a:blip r:embed="rId6"/>
                <a:stretch>
                  <a:fillRect l="-2710" b="-54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72"/>
              <p:cNvSpPr>
                <a:spLocks noChangeArrowheads="1"/>
              </p:cNvSpPr>
              <p:nvPr/>
            </p:nvSpPr>
            <p:spPr bwMode="auto">
              <a:xfrm>
                <a:off x="14654265" y="4471987"/>
                <a:ext cx="13499997" cy="23134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lIns="108000" tIns="108000" rIns="108000" bIns="108000"/>
              <a:lstStyle>
                <a:lvl1pPr defTabSz="37592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1pPr>
                <a:lvl2pPr marL="37931725" indent="-37474525" defTabSz="37592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2pPr>
                <a:lvl3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3pPr>
                <a:lvl4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4pPr>
                <a:lvl5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宋体" pitchFamily="-110" charset="-122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6000" b="1" dirty="0" smtClean="0">
                    <a:solidFill>
                      <a:srgbClr val="0904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Optima"/>
                    <a:cs typeface="Optima"/>
                  </a:rPr>
                  <a:t>Lane Keeping</a:t>
                </a:r>
                <a:endParaRPr lang="en-US" altLang="zh-CN" sz="6000" b="1" dirty="0">
                  <a:solidFill>
                    <a:srgbClr val="0904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Optima"/>
                  <a:cs typeface="Optima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Lateral-Yaw model</a:t>
                </a:r>
                <a:endParaRPr lang="en-US" altLang="zh-CN" sz="4000" b="1" dirty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7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7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𝜓</m:t>
                                    </m:r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sz="2700" i="1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7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−(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−(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7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700" i="1"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7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𝑧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7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7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7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700" i="1">
                                    <a:latin typeface="Cambria Math"/>
                                  </a:rPr>
                                  <m:t>𝜓</m:t>
                                </m:r>
                                <m:r>
                                  <a:rPr lang="en-US" sz="27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7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7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7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27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7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7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7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7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700" i="1">
                                        <a:latin typeface="Cambria Math"/>
                                      </a:rPr>
                                      <m:t>𝑎</m:t>
                                    </m:r>
                                    <m:sSub>
                                      <m:sSubPr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7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27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7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7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7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7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7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700" i="1">
                              <a:latin typeface="Cambria Math"/>
                            </a:rPr>
                            <m:t>𝑧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where</a:t>
                </a:r>
                <a:r>
                  <a:rPr lang="en-US" altLang="zh-CN" sz="4000" i="1" dirty="0" smtClean="0">
                    <a:solidFill>
                      <a:srgbClr val="000000"/>
                    </a:solidFill>
                    <a:latin typeface="Times"/>
                    <a:cs typeface="Times"/>
                  </a:rPr>
                  <a:t> y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is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lateral displacement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[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m],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𝑣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4000" i="1" dirty="0" smtClean="0">
                    <a:solidFill>
                      <a:srgbClr val="000000"/>
                    </a:solidFill>
                    <a:latin typeface="Times"/>
                    <a:cs typeface="Times"/>
                  </a:rPr>
                  <a:t> 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are longitudinal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and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lateral speed  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[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m/s],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  <a:cs typeface="Times"/>
                      </a:rPr>
                      <m:t>𝜓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  <a:cs typeface="Times"/>
                      </a:rPr>
                      <m:t> </m:t>
                    </m:r>
                  </m:oMath>
                </a14:m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𝜓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are yaw and desired yaw angles [rad],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𝑧𝑑</m:t>
                        </m:r>
                      </m:sub>
                    </m:sSub>
                  </m:oMath>
                </a14:m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are yaw and desired yaw rates [rad/s],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𝛿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/>
                            <a:cs typeface="Times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is steering angle [rad].</a:t>
                </a:r>
                <a:endParaRPr lang="en-US" altLang="zh-CN" sz="4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b="1" dirty="0">
                    <a:solidFill>
                      <a:srgbClr val="0000FF"/>
                    </a:solidFill>
                    <a:latin typeface="Arial"/>
                    <a:cs typeface="Arial"/>
                  </a:rPr>
                  <a:t>Specifications</a:t>
                </a:r>
                <a:endParaRPr lang="en-US" altLang="zh-CN" sz="4000" b="1" dirty="0" smtClean="0">
                  <a:solidFill>
                    <a:srgbClr val="0000FF"/>
                  </a:solidFill>
                  <a:latin typeface="Arial"/>
                  <a:cs typeface="Arial"/>
                </a:endParaRP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Provide steering input to keep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  the car centered in the lane.</a:t>
                </a:r>
                <a:r>
                  <a:rPr lang="en-US" altLang="zh-CN" sz="40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	</a:t>
                </a: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Displacement from center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40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  shouldn’t exceed 0.9 meters</a:t>
                </a:r>
                <a:r>
                  <a:rPr lang="en-US" altLang="zh-CN" sz="4000" dirty="0" smtClean="0">
                    <a:latin typeface="Arial"/>
                    <a:cs typeface="Arial"/>
                    <a:sym typeface="Wingdings" panose="05000000000000000000" pitchFamily="2" charset="2"/>
                  </a:rPr>
                  <a:t>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sz="4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altLang="zh-CN" sz="4000" b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Correct-by-design controller</a:t>
                </a: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Moving with constant longitudinal velocity [100 km/</a:t>
                </a:r>
                <a:r>
                  <a:rPr lang="en-US" altLang="zh-CN" sz="40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hr</a:t>
                </a: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].</a:t>
                </a:r>
              </a:p>
              <a:p>
                <a:pPr marL="576000" indent="-576000">
                  <a:spcBef>
                    <a:spcPts val="600"/>
                  </a:spcBef>
                  <a:spcAft>
                    <a:spcPts val="600"/>
                  </a:spcAft>
                  <a:buFont typeface="Arial"/>
                  <a:buChar char="•"/>
                </a:pPr>
                <a:r>
                  <a:rPr lang="en-US" altLang="zh-CN" sz="40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Lane keeping such that lateral displacement is less than 0.9 meters.</a:t>
                </a:r>
                <a:r>
                  <a:rPr lang="en-US" altLang="zh-CN" sz="40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	</a:t>
                </a:r>
                <a:endParaRPr lang="en-US" altLang="zh-CN" sz="40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 smtClean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 smtClean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 smtClean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 smtClean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 smtClean="0">
                  <a:latin typeface="Garamond"/>
                  <a:cs typeface="Garamond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0000FF"/>
                  </a:buClr>
                </a:pPr>
                <a:endParaRPr lang="en-US" altLang="zh-CN" sz="4000" dirty="0">
                  <a:latin typeface="Garamond"/>
                  <a:cs typeface="Garamond"/>
                </a:endParaRPr>
              </a:p>
            </p:txBody>
          </p:sp>
        </mc:Choice>
        <mc:Fallback xmlns="">
          <p:sp>
            <p:nvSpPr>
              <p:cNvPr id="91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4265" y="4471987"/>
                <a:ext cx="13499997" cy="23134311"/>
              </a:xfrm>
              <a:prstGeom prst="rect">
                <a:avLst/>
              </a:prstGeom>
              <a:blipFill rotWithShape="1">
                <a:blip r:embed="rId7"/>
                <a:stretch>
                  <a:fillRect l="-2665" t="-580" r="-17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384756" y="4471987"/>
            <a:ext cx="13499997" cy="239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08000" bIns="108000">
            <a:spAutoFit/>
          </a:bodyPr>
          <a:lstStyle>
            <a:lvl1pPr marL="469900" indent="-4699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zh-CN" sz="6000" b="1" dirty="0" smtClean="0">
                <a:solidFill>
                  <a:srgbClr val="0904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  <a:cs typeface="Optima"/>
              </a:rPr>
              <a:t>Objectives</a:t>
            </a:r>
            <a:endParaRPr lang="en-US" altLang="zh-CN" sz="6000" b="1" dirty="0">
              <a:latin typeface="Optima"/>
              <a:cs typeface="Optima"/>
            </a:endParaRPr>
          </a:p>
          <a:p>
            <a:pPr marL="576000" indent="-5760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altLang="en-US" sz="4000" dirty="0" smtClean="0">
                <a:latin typeface="Arial"/>
                <a:cs typeface="Arial"/>
              </a:rPr>
              <a:t>Develop a formal framework for correct-by-construction software synthesis for highly dynamic CPSs.</a:t>
            </a:r>
          </a:p>
          <a:p>
            <a:pPr marL="576000" indent="-5760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altLang="en-US" sz="4000" dirty="0" smtClean="0">
                <a:latin typeface="Arial"/>
                <a:cs typeface="Arial"/>
              </a:rPr>
              <a:t>Realize this framework experimentally for an advanced vehicle safety system and a bipedal robot.</a:t>
            </a:r>
            <a:endParaRPr lang="en-US" altLang="en-US" sz="4000" dirty="0">
              <a:latin typeface="Arial"/>
              <a:cs typeface="Arial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en-US" sz="4000" b="1" dirty="0" smtClean="0">
                <a:solidFill>
                  <a:srgbClr val="0000FF"/>
                </a:solidFill>
                <a:latin typeface="Arial"/>
                <a:cs typeface="Arial"/>
              </a:rPr>
              <a:t>Highly dynamic CPS</a:t>
            </a:r>
            <a:r>
              <a:rPr lang="en-US" altLang="en-US" sz="4000" dirty="0" smtClean="0">
                <a:latin typeface="Arial"/>
                <a:cs typeface="Arial"/>
              </a:rPr>
              <a:t>: </a:t>
            </a:r>
            <a:r>
              <a:rPr lang="en-US" sz="4000" kern="0" dirty="0">
                <a:latin typeface="Arial"/>
                <a:cs typeface="Arial"/>
              </a:rPr>
              <a:t>Cyber-physical systems where the difference between stable (safe) behavior and catastrophic (unsafe) behavior occurs in </a:t>
            </a:r>
            <a:r>
              <a:rPr lang="en-US" sz="4000" kern="0" dirty="0" smtClean="0">
                <a:latin typeface="Arial"/>
                <a:cs typeface="Arial"/>
              </a:rPr>
              <a:t>milliseconds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4000" b="1" kern="0" dirty="0" smtClean="0">
                <a:solidFill>
                  <a:srgbClr val="0000FF"/>
                </a:solidFill>
                <a:latin typeface="Arial"/>
                <a:cs typeface="Arial"/>
              </a:rPr>
              <a:t>Correct by construction</a:t>
            </a:r>
            <a:r>
              <a:rPr lang="en-US" sz="4000" kern="0" dirty="0" smtClean="0">
                <a:latin typeface="Arial"/>
                <a:cs typeface="Arial"/>
              </a:rPr>
              <a:t>: “Specify and compile” instead </a:t>
            </a:r>
            <a:r>
              <a:rPr lang="en-US" sz="4000" kern="0" dirty="0">
                <a:latin typeface="Arial"/>
                <a:cs typeface="Arial"/>
              </a:rPr>
              <a:t>of </a:t>
            </a:r>
            <a:r>
              <a:rPr lang="en-US" sz="4000" kern="0" dirty="0" smtClean="0">
                <a:latin typeface="Arial"/>
                <a:cs typeface="Arial"/>
              </a:rPr>
              <a:t>“design </a:t>
            </a:r>
            <a:r>
              <a:rPr lang="en-US" sz="4000" kern="0" dirty="0">
                <a:latin typeface="Arial"/>
                <a:cs typeface="Arial"/>
              </a:rPr>
              <a:t>and </a:t>
            </a:r>
            <a:r>
              <a:rPr lang="en-US" sz="4000" kern="0" dirty="0" smtClean="0">
                <a:latin typeface="Arial"/>
                <a:cs typeface="Arial"/>
              </a:rPr>
              <a:t>verify”. </a:t>
            </a:r>
            <a:endParaRPr lang="en-US" sz="4000" kern="0" dirty="0">
              <a:latin typeface="Arial"/>
              <a:cs typeface="Arial"/>
            </a:endParaRP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4000" b="1" kern="0" dirty="0" smtClean="0">
                <a:solidFill>
                  <a:srgbClr val="0000FF"/>
                </a:solidFill>
                <a:latin typeface="Arial"/>
                <a:cs typeface="Arial"/>
              </a:rPr>
              <a:t>Examples</a:t>
            </a:r>
            <a:r>
              <a:rPr lang="en-US" sz="4000" kern="0" dirty="0" smtClean="0">
                <a:latin typeface="Arial"/>
                <a:cs typeface="Arial"/>
              </a:rPr>
              <a:t>: </a:t>
            </a:r>
            <a:r>
              <a:rPr lang="en-US" sz="4000" kern="0" dirty="0">
                <a:latin typeface="Arial"/>
                <a:cs typeface="Arial"/>
              </a:rPr>
              <a:t>Adaptive cruise control (ACC); Lane keeping; Landing a UAV on an aircraft carrier; Bipedal robot rushing through rubble.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4000" b="1" kern="0" dirty="0" smtClean="0">
                <a:solidFill>
                  <a:srgbClr val="0000FF"/>
                </a:solidFill>
                <a:latin typeface="Arial"/>
                <a:cs typeface="Arial"/>
              </a:rPr>
              <a:t>State of the art:</a:t>
            </a:r>
            <a:r>
              <a:rPr lang="en-US" sz="4000" b="1" kern="0" dirty="0" smtClean="0">
                <a:latin typeface="Arial"/>
                <a:cs typeface="Arial"/>
              </a:rPr>
              <a:t> </a:t>
            </a:r>
          </a:p>
          <a:p>
            <a:pPr marL="576000" lvl="1" indent="-5760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4000" kern="0" dirty="0" smtClean="0">
                <a:latin typeface="Arial"/>
                <a:cs typeface="Arial"/>
              </a:rPr>
              <a:t>Control </a:t>
            </a:r>
            <a:r>
              <a:rPr lang="en-US" sz="4000" kern="0" dirty="0">
                <a:latin typeface="Arial"/>
                <a:cs typeface="Arial"/>
              </a:rPr>
              <a:t>software </a:t>
            </a:r>
            <a:r>
              <a:rPr lang="en-US" sz="4400" kern="0" dirty="0">
                <a:latin typeface="Arial"/>
                <a:cs typeface="Arial"/>
              </a:rPr>
              <a:t>development</a:t>
            </a:r>
            <a:r>
              <a:rPr lang="en-US" sz="4000" kern="0" dirty="0">
                <a:latin typeface="Arial"/>
                <a:cs typeface="Arial"/>
              </a:rPr>
              <a:t> for highly dynamic CPSs relies on trial and error; </a:t>
            </a:r>
            <a:endParaRPr lang="en-US" sz="4000" kern="0" dirty="0" smtClean="0">
              <a:latin typeface="Arial"/>
              <a:cs typeface="Arial"/>
            </a:endParaRPr>
          </a:p>
          <a:p>
            <a:pPr marL="576000" lvl="1" indent="-5760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4000" kern="0" dirty="0" smtClean="0">
                <a:latin typeface="Arial"/>
                <a:cs typeface="Arial"/>
              </a:rPr>
              <a:t>small </a:t>
            </a:r>
            <a:r>
              <a:rPr lang="en-US" sz="4000" kern="0" dirty="0">
                <a:latin typeface="Arial"/>
                <a:cs typeface="Arial"/>
              </a:rPr>
              <a:t>changes in hardware often require extensive labor-intensive retesting and redesign of software; </a:t>
            </a:r>
            <a:endParaRPr lang="en-US" sz="4000" kern="0" dirty="0" smtClean="0">
              <a:latin typeface="Arial"/>
              <a:cs typeface="Arial"/>
            </a:endParaRPr>
          </a:p>
          <a:p>
            <a:pPr marL="576000" lvl="1" indent="-576000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</a:pPr>
            <a:r>
              <a:rPr lang="en-US" sz="4000" kern="0" dirty="0" smtClean="0">
                <a:latin typeface="Arial"/>
                <a:cs typeface="Arial"/>
              </a:rPr>
              <a:t>no </a:t>
            </a:r>
            <a:r>
              <a:rPr lang="en-US" sz="4000" kern="0" dirty="0">
                <a:latin typeface="Arial"/>
                <a:cs typeface="Arial"/>
              </a:rPr>
              <a:t>guarantees on closed-loop behavior. </a:t>
            </a:r>
            <a:r>
              <a:rPr lang="en-US" altLang="zh-CN" sz="4000" b="1" dirty="0">
                <a:latin typeface="Arial"/>
                <a:cs typeface="Arial"/>
              </a:rPr>
              <a:t> </a:t>
            </a:r>
            <a:endParaRPr lang="en-US" altLang="zh-CN" sz="4000" b="1" dirty="0" smtClean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zh-CN" sz="6000" b="1" dirty="0">
                <a:solidFill>
                  <a:srgbClr val="0904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  <a:cs typeface="Optima"/>
              </a:rPr>
              <a:t>Key Challenges</a:t>
            </a:r>
            <a:endParaRPr lang="en-US" altLang="zh-CN" sz="6000" b="1" dirty="0">
              <a:latin typeface="Optima"/>
              <a:cs typeface="Optima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zh-CN" sz="4000" b="1" dirty="0">
                <a:solidFill>
                  <a:srgbClr val="0000FF"/>
                </a:solidFill>
                <a:latin typeface="Arial"/>
                <a:cs typeface="Arial"/>
              </a:rPr>
              <a:t>Curse of dimensionality </a:t>
            </a:r>
            <a:r>
              <a:rPr lang="en-US" altLang="zh-CN" sz="4000" dirty="0">
                <a:latin typeface="Arial"/>
                <a:cs typeface="Arial"/>
              </a:rPr>
              <a:t>(e.g., nonlinear models greater than dimension 2) </a:t>
            </a:r>
            <a:r>
              <a:rPr lang="en-US" altLang="zh-CN" sz="4000" dirty="0">
                <a:latin typeface="Arial"/>
                <a:cs typeface="Arial"/>
                <a:sym typeface="Wingdings" panose="05000000000000000000" pitchFamily="2" charset="2"/>
              </a:rPr>
              <a:t> Hybrid models comprised of motion primitives and low-level control software.</a:t>
            </a:r>
            <a:endParaRPr lang="en-US" altLang="zh-CN" sz="4000" dirty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zh-CN" sz="4000" b="1" dirty="0">
                <a:solidFill>
                  <a:srgbClr val="0000FF"/>
                </a:solidFill>
                <a:latin typeface="Arial"/>
                <a:cs typeface="Arial"/>
              </a:rPr>
              <a:t>Environmental uncertainty </a:t>
            </a:r>
            <a:r>
              <a:rPr lang="en-US" altLang="zh-CN" sz="4000" dirty="0">
                <a:latin typeface="Arial"/>
                <a:cs typeface="Arial"/>
              </a:rPr>
              <a:t>(e.g. terrain variation)  </a:t>
            </a:r>
            <a:r>
              <a:rPr lang="en-US" altLang="zh-CN" sz="4000" dirty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altLang="zh-CN" sz="4000" dirty="0">
                <a:latin typeface="Arial"/>
                <a:cs typeface="Arial"/>
              </a:rPr>
              <a:t>adding adversarial non-determinism to the discrete abstractions; 2-player game for robust synthesis</a:t>
            </a:r>
            <a:r>
              <a:rPr lang="en-US" altLang="zh-CN" sz="4000" dirty="0" smtClean="0">
                <a:latin typeface="Arial"/>
                <a:cs typeface="Arial"/>
              </a:rPr>
              <a:t>.</a:t>
            </a:r>
            <a:endParaRPr lang="en-US" altLang="zh-CN" sz="6000" dirty="0">
              <a:solidFill>
                <a:srgbClr val="0904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utura"/>
              <a:cs typeface="Futura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</a:pPr>
            <a:r>
              <a:rPr lang="en-US" altLang="zh-CN" sz="6000" b="1" dirty="0" smtClean="0">
                <a:solidFill>
                  <a:srgbClr val="0904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  <a:cs typeface="Optima"/>
              </a:rPr>
              <a:t>Team</a:t>
            </a:r>
            <a:endParaRPr lang="en-US" altLang="zh-CN" sz="6000" b="1" dirty="0">
              <a:latin typeface="Optima"/>
              <a:cs typeface="Optima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sz="4000" dirty="0">
                <a:latin typeface="Arial"/>
                <a:cs typeface="Arial"/>
              </a:rPr>
              <a:t>Advisors from Ford and </a:t>
            </a:r>
            <a:r>
              <a:rPr lang="en-US" altLang="zh-CN" sz="4000" dirty="0" smtClean="0">
                <a:latin typeface="Arial"/>
                <a:cs typeface="Arial"/>
              </a:rPr>
              <a:t>Toyota.</a:t>
            </a:r>
            <a:endParaRPr lang="en-US" altLang="zh-CN" sz="4000" dirty="0">
              <a:latin typeface="Arial"/>
              <a:cs typeface="Arial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sz="4000" dirty="0">
                <a:latin typeface="Arial"/>
                <a:cs typeface="Arial"/>
              </a:rPr>
              <a:t>Prof. </a:t>
            </a:r>
            <a:r>
              <a:rPr lang="en-US" altLang="zh-CN" sz="4000" dirty="0" err="1">
                <a:latin typeface="Arial"/>
                <a:cs typeface="Arial"/>
              </a:rPr>
              <a:t>Necmiye</a:t>
            </a:r>
            <a:r>
              <a:rPr lang="en-US" altLang="zh-CN" sz="4000" dirty="0">
                <a:latin typeface="Arial"/>
                <a:cs typeface="Arial"/>
              </a:rPr>
              <a:t> </a:t>
            </a:r>
            <a:r>
              <a:rPr lang="en-US" altLang="zh-CN" sz="4000" dirty="0" err="1" smtClean="0">
                <a:latin typeface="Arial"/>
                <a:cs typeface="Arial"/>
              </a:rPr>
              <a:t>Ozay</a:t>
            </a:r>
            <a:r>
              <a:rPr lang="en-US" altLang="zh-CN" sz="4000" dirty="0" smtClean="0">
                <a:latin typeface="Arial"/>
                <a:cs typeface="Arial"/>
              </a:rPr>
              <a:t> and Postdoc </a:t>
            </a:r>
            <a:r>
              <a:rPr lang="en-US" sz="4000" dirty="0" err="1"/>
              <a:t>Xiangru</a:t>
            </a:r>
            <a:r>
              <a:rPr lang="en-US" sz="4000" dirty="0"/>
              <a:t> Xu</a:t>
            </a:r>
            <a:r>
              <a:rPr lang="en-US" altLang="zh-CN" sz="4000" dirty="0" smtClean="0">
                <a:latin typeface="Arial"/>
                <a:cs typeface="Arial"/>
              </a:rPr>
              <a:t> (</a:t>
            </a:r>
            <a:r>
              <a:rPr lang="en-US" altLang="zh-CN" sz="4000" dirty="0" err="1" smtClean="0">
                <a:latin typeface="Arial"/>
                <a:cs typeface="Arial"/>
              </a:rPr>
              <a:t>UMich</a:t>
            </a:r>
            <a:r>
              <a:rPr lang="en-US" altLang="zh-CN" sz="4000" dirty="0" smtClean="0">
                <a:latin typeface="Arial"/>
                <a:cs typeface="Arial"/>
              </a:rPr>
              <a:t>), Postdoc Eric </a:t>
            </a:r>
            <a:r>
              <a:rPr lang="en-US" altLang="zh-CN" sz="4000" dirty="0" err="1" smtClean="0">
                <a:latin typeface="Arial"/>
                <a:cs typeface="Arial"/>
              </a:rPr>
              <a:t>Dallal</a:t>
            </a:r>
            <a:r>
              <a:rPr lang="en-US" altLang="zh-CN" sz="4000" dirty="0" smtClean="0">
                <a:latin typeface="Arial"/>
                <a:cs typeface="Arial"/>
              </a:rPr>
              <a:t> (UCLA).</a:t>
            </a:r>
            <a:endParaRPr lang="en-US" altLang="zh-CN" sz="4000" dirty="0">
              <a:latin typeface="Arial"/>
              <a:cs typeface="Arial"/>
            </a:endParaRPr>
          </a:p>
          <a:p>
            <a:pPr marL="576000" indent="-5760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sz="4000" dirty="0">
                <a:latin typeface="Arial"/>
                <a:cs typeface="Arial"/>
              </a:rPr>
              <a:t>Students: </a:t>
            </a:r>
            <a:r>
              <a:rPr lang="en-US" altLang="zh-CN" sz="4000" dirty="0" err="1">
                <a:latin typeface="Arial"/>
                <a:cs typeface="Arial"/>
              </a:rPr>
              <a:t>Yuxiao</a:t>
            </a:r>
            <a:r>
              <a:rPr lang="en-US" altLang="zh-CN" sz="4000" dirty="0">
                <a:latin typeface="Arial"/>
                <a:cs typeface="Arial"/>
              </a:rPr>
              <a:t> Chen and </a:t>
            </a:r>
            <a:r>
              <a:rPr lang="en-US" altLang="zh-CN" sz="4000" dirty="0" err="1">
                <a:latin typeface="Arial"/>
                <a:cs typeface="Arial"/>
              </a:rPr>
              <a:t>Petter</a:t>
            </a:r>
            <a:r>
              <a:rPr lang="en-US" altLang="zh-CN" sz="4000" dirty="0">
                <a:latin typeface="Arial"/>
                <a:cs typeface="Arial"/>
              </a:rPr>
              <a:t> Nilsson (</a:t>
            </a:r>
            <a:r>
              <a:rPr lang="en-US" altLang="zh-CN" sz="4000" dirty="0" err="1">
                <a:latin typeface="Arial"/>
                <a:cs typeface="Arial"/>
              </a:rPr>
              <a:t>UMich</a:t>
            </a:r>
            <a:r>
              <a:rPr lang="en-US" altLang="zh-CN" sz="4000" dirty="0">
                <a:latin typeface="Arial"/>
                <a:cs typeface="Arial"/>
              </a:rPr>
              <a:t>), Omar </a:t>
            </a:r>
            <a:r>
              <a:rPr lang="en-US" altLang="zh-CN" sz="4000" dirty="0" err="1" smtClean="0">
                <a:latin typeface="Arial"/>
                <a:cs typeface="Arial"/>
              </a:rPr>
              <a:t>Hussien</a:t>
            </a:r>
            <a:r>
              <a:rPr lang="en-US" altLang="zh-CN" sz="4000" dirty="0" smtClean="0">
                <a:latin typeface="Arial"/>
                <a:cs typeface="Arial"/>
              </a:rPr>
              <a:t> </a:t>
            </a:r>
            <a:r>
              <a:rPr lang="en-US" altLang="zh-CN" sz="4000" dirty="0">
                <a:latin typeface="Arial"/>
                <a:cs typeface="Arial"/>
              </a:rPr>
              <a:t>(UCLA), </a:t>
            </a:r>
            <a:r>
              <a:rPr lang="sv-SE" sz="4000" dirty="0" err="1">
                <a:latin typeface="Arial"/>
                <a:cs typeface="Arial"/>
              </a:rPr>
              <a:t>Forrest</a:t>
            </a:r>
            <a:r>
              <a:rPr lang="sv-SE" sz="4000" dirty="0">
                <a:latin typeface="Arial"/>
                <a:cs typeface="Arial"/>
              </a:rPr>
              <a:t> Berg</a:t>
            </a:r>
            <a:r>
              <a:rPr lang="en-US" altLang="zh-CN" sz="4000" dirty="0" smtClean="0">
                <a:latin typeface="Arial"/>
                <a:cs typeface="Arial"/>
              </a:rPr>
              <a:t> </a:t>
            </a:r>
            <a:r>
              <a:rPr lang="en-US" altLang="zh-CN" sz="4000" dirty="0">
                <a:latin typeface="Arial"/>
                <a:cs typeface="Arial"/>
              </a:rPr>
              <a:t>(TAMU) and Albert Wu (CMU)</a:t>
            </a:r>
            <a:r>
              <a:rPr lang="en-US" altLang="zh-CN" sz="4000" dirty="0" smtClean="0">
                <a:latin typeface="Arial"/>
                <a:cs typeface="Arial"/>
              </a:rPr>
              <a:t>.</a:t>
            </a:r>
            <a:endParaRPr lang="en-US" altLang="zh-CN" sz="4000" dirty="0">
              <a:latin typeface="Arial"/>
              <a:cs typeface="Arial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32124" y="557748"/>
            <a:ext cx="420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176713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1pPr>
            <a:lvl2pPr marL="37931725" indent="-37474525" defTabSz="4176713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2pPr>
            <a:lvl3pPr eaLnBrk="0" hangingPunct="0"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3pPr>
            <a:lvl4pPr eaLnBrk="0" hangingPunct="0"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4pPr>
            <a:lvl5pPr eaLnBrk="0" hangingPunct="0"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-110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8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ptima"/>
                <a:cs typeface="Optima"/>
              </a:rPr>
              <a:t>Frontier: Correct-by-Design Control Software Synthesis for Highly Dynamic Systems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14269509" y="4785187"/>
            <a:ext cx="0" cy="22680000"/>
          </a:xfrm>
          <a:prstGeom prst="line">
            <a:avLst/>
          </a:prstGeom>
          <a:noFill/>
          <a:ln w="7620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Box 68"/>
          <p:cNvSpPr txBox="1">
            <a:spLocks noChangeArrowheads="1"/>
          </p:cNvSpPr>
          <p:nvPr/>
        </p:nvSpPr>
        <p:spPr bwMode="auto">
          <a:xfrm>
            <a:off x="22417088" y="28978225"/>
            <a:ext cx="1841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37931725" indent="-37474525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ruta 13"/>
          <p:cNvSpPr txBox="1"/>
          <p:nvPr/>
        </p:nvSpPr>
        <p:spPr>
          <a:xfrm>
            <a:off x="2430461" y="2338387"/>
            <a:ext cx="38023801" cy="1754327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algn="ctr"/>
            <a:r>
              <a:rPr lang="sv-SE" sz="5400" b="1" dirty="0" smtClean="0">
                <a:latin typeface="Arial"/>
                <a:cs typeface="Arial"/>
              </a:rPr>
              <a:t>Jessy </a:t>
            </a:r>
            <a:r>
              <a:rPr lang="sv-SE" sz="5400" b="1" dirty="0" err="1" smtClean="0">
                <a:latin typeface="Arial"/>
                <a:cs typeface="Arial"/>
              </a:rPr>
              <a:t>Grizzle</a:t>
            </a:r>
            <a:r>
              <a:rPr lang="sv-SE" sz="5400" b="1" dirty="0" smtClean="0">
                <a:latin typeface="Arial"/>
                <a:cs typeface="Arial"/>
              </a:rPr>
              <a:t> and </a:t>
            </a:r>
            <a:r>
              <a:rPr lang="sv-SE" sz="5400" b="1" dirty="0" err="1" smtClean="0">
                <a:latin typeface="Arial"/>
                <a:cs typeface="Arial"/>
              </a:rPr>
              <a:t>Huei</a:t>
            </a:r>
            <a:r>
              <a:rPr lang="sv-SE" sz="5400" b="1" dirty="0" smtClean="0">
                <a:latin typeface="Arial"/>
                <a:cs typeface="Arial"/>
              </a:rPr>
              <a:t> Peng</a:t>
            </a: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University </a:t>
            </a:r>
            <a:r>
              <a:rPr lang="sv-SE" sz="5400" b="1" dirty="0" err="1" smtClean="0">
                <a:latin typeface="Arial"/>
                <a:cs typeface="Arial"/>
              </a:rPr>
              <a:t>of</a:t>
            </a:r>
            <a:r>
              <a:rPr lang="sv-SE" sz="5400" b="1" dirty="0" smtClean="0">
                <a:latin typeface="Arial"/>
                <a:cs typeface="Arial"/>
              </a:rPr>
              <a:t> Michigan</a:t>
            </a:r>
            <a:endParaRPr lang="sv-SE" sz="5400" b="1" dirty="0">
              <a:latin typeface="Arial"/>
              <a:cs typeface="Arial"/>
            </a:endParaRP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Paulo </a:t>
            </a:r>
            <a:r>
              <a:rPr lang="sv-SE" sz="5400" b="1" dirty="0" err="1" smtClean="0">
                <a:latin typeface="Arial"/>
                <a:cs typeface="Arial"/>
              </a:rPr>
              <a:t>Tabuada</a:t>
            </a:r>
            <a:endParaRPr lang="sv-SE" sz="5400" b="1" dirty="0" smtClean="0">
              <a:latin typeface="Arial"/>
              <a:cs typeface="Arial"/>
            </a:endParaRP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UCLA</a:t>
            </a: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Aaron </a:t>
            </a:r>
            <a:r>
              <a:rPr lang="sv-SE" sz="5400" b="1" dirty="0" err="1" smtClean="0">
                <a:latin typeface="Arial"/>
                <a:cs typeface="Arial"/>
              </a:rPr>
              <a:t>Ames</a:t>
            </a:r>
            <a:endParaRPr lang="sv-SE" sz="5400" b="1" dirty="0" smtClean="0">
              <a:latin typeface="Arial"/>
              <a:cs typeface="Arial"/>
            </a:endParaRP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Texas A&amp;M</a:t>
            </a: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Hartmut </a:t>
            </a:r>
            <a:r>
              <a:rPr lang="sv-SE" sz="5400" b="1" dirty="0" err="1" smtClean="0">
                <a:latin typeface="Arial"/>
                <a:cs typeface="Arial"/>
              </a:rPr>
              <a:t>Geyer</a:t>
            </a:r>
            <a:endParaRPr lang="sv-SE" sz="5400" b="1" dirty="0" smtClean="0">
              <a:latin typeface="Arial"/>
              <a:cs typeface="Arial"/>
            </a:endParaRPr>
          </a:p>
          <a:p>
            <a:pPr algn="ctr"/>
            <a:r>
              <a:rPr lang="sv-SE" sz="5400" b="1" dirty="0" smtClean="0">
                <a:latin typeface="Arial"/>
                <a:cs typeface="Arial"/>
              </a:rPr>
              <a:t>Carnegie Mellon</a:t>
            </a:r>
            <a:endParaRPr lang="sv-SE" sz="5400" b="1" dirty="0">
              <a:latin typeface="Arial"/>
              <a:cs typeface="Arial"/>
            </a:endParaRP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28539018" y="4776787"/>
            <a:ext cx="0" cy="22680000"/>
          </a:xfrm>
          <a:prstGeom prst="line">
            <a:avLst/>
          </a:prstGeom>
          <a:noFill/>
          <a:ln w="7620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ruta 21"/>
          <p:cNvSpPr txBox="1"/>
          <p:nvPr/>
        </p:nvSpPr>
        <p:spPr>
          <a:xfrm>
            <a:off x="5898299" y="7253365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9520" name="textruta 19519"/>
          <p:cNvSpPr txBox="1"/>
          <p:nvPr/>
        </p:nvSpPr>
        <p:spPr>
          <a:xfrm>
            <a:off x="41959804" y="4200973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20" name="Picture 19" descr="C:\Users\CyPhy\Desktop\cps\poster cps 2014\lane_keeping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262" y="12168187"/>
            <a:ext cx="5943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6020713" y="15654277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Source: Forbes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33126" y="24893587"/>
            <a:ext cx="111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Time (s)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725846" y="21583258"/>
                <a:ext cx="516616" cy="4147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5846" y="21583258"/>
                <a:ext cx="516616" cy="4147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750019" y="20626387"/>
                <a:ext cx="492443" cy="2782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/>
                        </a:rPr>
                        <m:t>y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019" y="20626387"/>
                <a:ext cx="492443" cy="27828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826219" y="22836187"/>
                <a:ext cx="492443" cy="3477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Times"/>
                        </a:rPr>
                        <m:t>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219" y="22836187"/>
                <a:ext cx="492443" cy="3477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750019" y="23907242"/>
                <a:ext cx="492443" cy="452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019" y="23907242"/>
                <a:ext cx="492443" cy="4529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E:\poster cps 2014\AMBER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138" y="9700367"/>
            <a:ext cx="3149982" cy="5820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D:\Users\grizzle\Dropbox\d_drive\PowerPoint_docs\Automotive\CPS\2014June\LaneKeepingNilsson\plot_invaria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910" y="19864387"/>
            <a:ext cx="7154152" cy="54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890648" y="24741187"/>
                <a:ext cx="37061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"/>
                        </a:rPr>
                        <m:t>y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0648" y="24741187"/>
                <a:ext cx="370614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858742" y="24722077"/>
                <a:ext cx="44012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  <a:cs typeface="Times"/>
                        </a:rPr>
                        <m:t>𝜓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742" y="24722077"/>
                <a:ext cx="44012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345709" y="22074187"/>
                <a:ext cx="50535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  <a:cs typeface="Time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709" y="22074187"/>
                <a:ext cx="505353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968" y="16511587"/>
            <a:ext cx="12783494" cy="222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Elementär.thmx</Template>
  <TotalTime>6475</TotalTime>
  <Words>696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Jessy Grizzle</dc:creator>
  <cp:lastModifiedBy>CyPhy</cp:lastModifiedBy>
  <cp:revision>242</cp:revision>
  <cp:lastPrinted>2010-08-03T20:24:13Z</cp:lastPrinted>
  <dcterms:created xsi:type="dcterms:W3CDTF">2010-08-02T14:18:59Z</dcterms:created>
  <dcterms:modified xsi:type="dcterms:W3CDTF">2014-10-22T19:27:11Z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