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43891200" cy="32918400"/>
  <p:notesSz cx="9144000" cy="6858000"/>
  <p:custDataLst>
    <p:tags r:id="rId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DejaVu San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DejaVu San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DejaVu San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DejaVu San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DejaVu San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DejaVu San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DejaVu San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DejaVu San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DejaVu San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 autoAdjust="0"/>
    <p:restoredTop sz="99511" autoAdjust="0"/>
  </p:normalViewPr>
  <p:slideViewPr>
    <p:cSldViewPr>
      <p:cViewPr>
        <p:scale>
          <a:sx n="33" d="100"/>
          <a:sy n="33" d="100"/>
        </p:scale>
        <p:origin x="19" y="-1315"/>
      </p:cViewPr>
      <p:guideLst>
        <p:guide orient="horz" pos="10368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ceHolder 1"/>
          <p:cNvSpPr>
            <a:spLocks noGrp="1"/>
          </p:cNvSpPr>
          <p:nvPr>
            <p:ph type="title"/>
          </p:nvPr>
        </p:nvSpPr>
        <p:spPr bwMode="auto">
          <a:xfrm>
            <a:off x="2195513" y="1317625"/>
            <a:ext cx="395001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438840" tIns="219600" rIns="438840" bIns="2196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2195513" y="7680325"/>
            <a:ext cx="39500175" cy="21726525"/>
          </a:xfrm>
          <a:prstGeom prst="rect">
            <a:avLst/>
          </a:prstGeom>
        </p:spPr>
        <p:txBody>
          <a:bodyPr wrap="none" lIns="438840" tIns="219600" rIns="438840" bIns="219600"/>
          <a:lstStyle/>
          <a:p>
            <a:r>
              <a:rPr lang="en-US"/>
              <a:t>Click to edit the outline text format</a:t>
            </a:r>
            <a:endParaRPr/>
          </a:p>
          <a:p>
            <a:pPr lvl="1"/>
            <a:r>
              <a:rPr lang="en-US"/>
              <a:t>Second Outline Level</a:t>
            </a:r>
            <a:endParaRPr/>
          </a:p>
          <a:p>
            <a:pPr lvl="2"/>
            <a:r>
              <a:rPr lang="en-US"/>
              <a:t>Third Outline Level</a:t>
            </a:r>
            <a:endParaRPr/>
          </a:p>
          <a:p>
            <a:pPr lvl="3"/>
            <a:r>
              <a:rPr lang="en-US"/>
              <a:t>Fourth Outline Level</a:t>
            </a:r>
            <a:endParaRPr/>
          </a:p>
          <a:p>
            <a:pPr lvl="4"/>
            <a:r>
              <a:rPr lang="en-US"/>
              <a:t>Fifth Outline Level</a:t>
            </a:r>
            <a:endParaRPr/>
          </a:p>
          <a:p>
            <a:pPr lvl="5"/>
            <a:r>
              <a:rPr lang="en-US"/>
              <a:t>Sixth Outline Level</a:t>
            </a:r>
            <a:endParaRPr/>
          </a:p>
          <a:p>
            <a:pPr lvl="6"/>
            <a:r>
              <a:rPr lang="en-US"/>
              <a:t>Seventh Outline Level</a:t>
            </a:r>
            <a:endParaRPr/>
          </a:p>
          <a:p>
            <a:pPr lvl="7"/>
            <a:r>
              <a:rPr lang="en-US"/>
              <a:t>Eighth Outline Level</a:t>
            </a:r>
            <a:endParaRPr/>
          </a:p>
          <a:p>
            <a:pPr lvl="8"/>
            <a:r>
              <a:rPr lang="en-US"/>
              <a:t>Ninth Outline Level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2195513" y="30510163"/>
            <a:ext cx="10239375" cy="1754187"/>
          </a:xfrm>
          <a:prstGeom prst="rect">
            <a:avLst/>
          </a:prstGeom>
        </p:spPr>
        <p:txBody>
          <a:bodyPr lIns="438840" tIns="219600" rIns="438840" bIns="21960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5800">
                <a:solidFill>
                  <a:srgbClr val="898989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10/20/09</a:t>
            </a:r>
            <a:endParaRPr>
              <a:latin typeface="+mn-lt"/>
            </a:endParaRPr>
          </a:p>
        </p:txBody>
      </p:sp>
      <p:sp>
        <p:nvSpPr>
          <p:cNvPr id="1029" name="TextShape 4"/>
          <p:cNvSpPr txBox="1">
            <a:spLocks noChangeArrowheads="1"/>
          </p:cNvSpPr>
          <p:nvPr/>
        </p:nvSpPr>
        <p:spPr bwMode="auto">
          <a:xfrm>
            <a:off x="14997113" y="30510163"/>
            <a:ext cx="1389697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31456313" y="30510163"/>
            <a:ext cx="10239375" cy="1754187"/>
          </a:xfrm>
          <a:prstGeom prst="rect">
            <a:avLst/>
          </a:prstGeom>
        </p:spPr>
        <p:txBody>
          <a:bodyPr lIns="438840" tIns="219600" rIns="438840" bIns="21960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5800">
                <a:solidFill>
                  <a:srgbClr val="898989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B7A5B53C-DBBA-4460-B676-861A829B2E42}" type="slidenum">
              <a:rPr lang="en-US"/>
              <a:pPr>
                <a:defRPr/>
              </a:pPr>
              <a:t>‹#›</a:t>
            </a:fld>
            <a:endParaRPr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package" Target="../embeddings/Microsoft_Word_Document1.docx"/><Relationship Id="rId7" Type="http://schemas.openxmlformats.org/officeDocument/2006/relationships/image" Target="../media/image3.tiff"/><Relationship Id="rId12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2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package" Target="../embeddings/Microsoft_Word_Document2.docx"/><Relationship Id="rId15" Type="http://schemas.openxmlformats.org/officeDocument/2006/relationships/image" Target="../media/image11.png"/><Relationship Id="rId10" Type="http://schemas.openxmlformats.org/officeDocument/2006/relationships/image" Target="../media/image6.jpeg"/><Relationship Id="rId4" Type="http://schemas.openxmlformats.org/officeDocument/2006/relationships/image" Target="../media/image1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ounded Rectangle 71"/>
          <p:cNvSpPr/>
          <p:nvPr/>
        </p:nvSpPr>
        <p:spPr bwMode="auto">
          <a:xfrm>
            <a:off x="14401800" y="7239000"/>
            <a:ext cx="16383000" cy="9525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400" b="1" dirty="0" smtClean="0">
                <a:solidFill>
                  <a:schemeClr val="tx1"/>
                </a:solidFill>
              </a:rPr>
              <a:t>Towards a Formally Verified Process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31918275" y="7239000"/>
            <a:ext cx="11134725" cy="1633736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chemeClr val="tx1"/>
                </a:solidFill>
              </a:rPr>
              <a:t>The IKOS platform: a modular and scalable way to address language specific issues by abstract interpretation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3200" b="1" dirty="0" smtClean="0">
                <a:solidFill>
                  <a:schemeClr val="tx1"/>
                </a:solidFill>
              </a:rPr>
              <a:t>Development </a:t>
            </a:r>
            <a:r>
              <a:rPr lang="en-US" sz="3200" b="1" dirty="0">
                <a:solidFill>
                  <a:schemeClr val="tx1"/>
                </a:solidFill>
              </a:rPr>
              <a:t>of a new numerical abstraction in IKOS: the Gauge </a:t>
            </a:r>
            <a:r>
              <a:rPr lang="en-US" sz="3200" b="1" dirty="0" smtClean="0">
                <a:solidFill>
                  <a:schemeClr val="tx1"/>
                </a:solidFill>
              </a:rPr>
              <a:t>Domain:</a:t>
            </a:r>
            <a:endParaRPr lang="en-US" sz="32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3077" name="Line 2"/>
          <p:cNvSpPr>
            <a:spLocks noChangeShapeType="1"/>
          </p:cNvSpPr>
          <p:nvPr/>
        </p:nvSpPr>
        <p:spPr bwMode="auto">
          <a:xfrm>
            <a:off x="2336800" y="7010400"/>
            <a:ext cx="39116000" cy="1588"/>
          </a:xfrm>
          <a:prstGeom prst="line">
            <a:avLst/>
          </a:prstGeom>
          <a:noFill/>
          <a:ln w="6480">
            <a:solidFill>
              <a:srgbClr val="7F7F7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Line 3"/>
          <p:cNvSpPr>
            <a:spLocks noChangeShapeType="1"/>
          </p:cNvSpPr>
          <p:nvPr/>
        </p:nvSpPr>
        <p:spPr bwMode="auto">
          <a:xfrm>
            <a:off x="2336800" y="32078612"/>
            <a:ext cx="39116000" cy="1588"/>
          </a:xfrm>
          <a:prstGeom prst="line">
            <a:avLst/>
          </a:prstGeom>
          <a:noFill/>
          <a:ln w="6480">
            <a:solidFill>
              <a:srgbClr val="7F7F7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CustomShape 4"/>
          <p:cNvSpPr>
            <a:spLocks noChangeArrowheads="1"/>
          </p:cNvSpPr>
          <p:nvPr/>
        </p:nvSpPr>
        <p:spPr bwMode="auto">
          <a:xfrm>
            <a:off x="2235200" y="31203900"/>
            <a:ext cx="49784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3081" name="CustomShape 6"/>
          <p:cNvSpPr>
            <a:spLocks noChangeArrowheads="1"/>
          </p:cNvSpPr>
          <p:nvPr/>
        </p:nvSpPr>
        <p:spPr bwMode="auto">
          <a:xfrm>
            <a:off x="30073600" y="31203900"/>
            <a:ext cx="1148080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/>
            <a:endParaRPr lang="en-US"/>
          </a:p>
        </p:txBody>
      </p:sp>
      <p:sp>
        <p:nvSpPr>
          <p:cNvPr id="3083" name="TextShape 15"/>
          <p:cNvSpPr txBox="1">
            <a:spLocks noChangeArrowheads="1"/>
          </p:cNvSpPr>
          <p:nvPr/>
        </p:nvSpPr>
        <p:spPr bwMode="auto">
          <a:xfrm>
            <a:off x="4267200" y="14058900"/>
            <a:ext cx="152400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3" name="TextShape 16"/>
          <p:cNvSpPr txBox="1">
            <a:spLocks noChangeArrowheads="1"/>
          </p:cNvSpPr>
          <p:nvPr/>
        </p:nvSpPr>
        <p:spPr bwMode="auto">
          <a:xfrm>
            <a:off x="5105400" y="14039850"/>
            <a:ext cx="1341120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endParaRPr lang="en-US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477000" y="17980025"/>
            <a:ext cx="10972800" cy="5937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31" name="TextBox 16"/>
          <p:cNvSpPr txBox="1">
            <a:spLocks noChangeArrowheads="1"/>
          </p:cNvSpPr>
          <p:nvPr/>
        </p:nvSpPr>
        <p:spPr bwMode="auto">
          <a:xfrm>
            <a:off x="2398713" y="19531648"/>
            <a:ext cx="4230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/>
          </a:p>
        </p:txBody>
      </p:sp>
      <p:sp>
        <p:nvSpPr>
          <p:cNvPr id="3132" name="TextBox 16"/>
          <p:cNvSpPr txBox="1">
            <a:spLocks noChangeArrowheads="1"/>
          </p:cNvSpPr>
          <p:nvPr/>
        </p:nvSpPr>
        <p:spPr bwMode="auto">
          <a:xfrm>
            <a:off x="2438400" y="19055398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/>
          </a:p>
        </p:txBody>
      </p:sp>
      <p:grpSp>
        <p:nvGrpSpPr>
          <p:cNvPr id="3137" name="Groupe 3136"/>
          <p:cNvGrpSpPr/>
          <p:nvPr/>
        </p:nvGrpSpPr>
        <p:grpSpPr>
          <a:xfrm>
            <a:off x="32689399" y="17980025"/>
            <a:ext cx="9711104" cy="5612100"/>
            <a:chOff x="46539137" y="24477235"/>
            <a:chExt cx="9711104" cy="5612100"/>
          </a:xfrm>
        </p:grpSpPr>
        <p:sp>
          <p:nvSpPr>
            <p:cNvPr id="130" name="Content Placeholder 2"/>
            <p:cNvSpPr txBox="1">
              <a:spLocks/>
            </p:cNvSpPr>
            <p:nvPr/>
          </p:nvSpPr>
          <p:spPr>
            <a:xfrm>
              <a:off x="46948311" y="24732535"/>
              <a:ext cx="8916129" cy="5356800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2800" dirty="0" smtClean="0"/>
                <a:t>IKOS has been applied to various flight software and a large cyber-security benchmark:</a:t>
              </a:r>
            </a:p>
            <a:p>
              <a:endParaRPr lang="en-US" sz="2800" dirty="0" smtClean="0"/>
            </a:p>
            <a:p>
              <a:pPr marL="0" indent="0">
                <a:buFontTx/>
                <a:buNone/>
              </a:pPr>
              <a:endParaRPr lang="en-US" sz="2800" dirty="0" smtClean="0"/>
            </a:p>
            <a:p>
              <a:endParaRPr lang="en-US" sz="2800" dirty="0" smtClean="0"/>
            </a:p>
            <a:p>
              <a:endParaRPr lang="en-US" sz="2800" dirty="0" smtClean="0"/>
            </a:p>
            <a:p>
              <a:r>
                <a:rPr lang="en-US" sz="2800" dirty="0" smtClean="0"/>
                <a:t>Ongoing applications to NASA software:</a:t>
              </a:r>
            </a:p>
            <a:p>
              <a:pPr lvl="1"/>
              <a:r>
                <a:rPr lang="en-US" sz="2400" dirty="0" smtClean="0"/>
                <a:t>Space mission flight system</a:t>
              </a:r>
            </a:p>
            <a:p>
              <a:pPr lvl="1"/>
              <a:r>
                <a:rPr lang="en-US" sz="2400" dirty="0" smtClean="0"/>
                <a:t>Aerodynamic analysis software</a:t>
              </a:r>
            </a:p>
            <a:p>
              <a:pPr lvl="1"/>
              <a:r>
                <a:rPr lang="en-US" sz="2400" dirty="0" smtClean="0"/>
                <a:t>Ground-control system for a satellite</a:t>
              </a:r>
              <a:endParaRPr lang="en-US" sz="2400" dirty="0"/>
            </a:p>
          </p:txBody>
        </p:sp>
        <p:graphicFrame>
          <p:nvGraphicFramePr>
            <p:cNvPr id="131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68598542"/>
                </p:ext>
              </p:extLst>
            </p:nvPr>
          </p:nvGraphicFramePr>
          <p:xfrm>
            <a:off x="47003188" y="25942291"/>
            <a:ext cx="8161841" cy="15073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3" name="Document" r:id="rId3" imgW="5638800" imgH="1041400" progId="Word.Document.12">
                    <p:embed/>
                  </p:oleObj>
                </mc:Choice>
                <mc:Fallback>
                  <p:oleObj name="Document" r:id="rId3" imgW="5638800" imgH="1041400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7003188" y="25942291"/>
                          <a:ext cx="8161841" cy="150736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9" name="Rounded Rectangle 91"/>
            <p:cNvSpPr/>
            <p:nvPr/>
          </p:nvSpPr>
          <p:spPr bwMode="auto">
            <a:xfrm>
              <a:off x="46539137" y="24477235"/>
              <a:ext cx="9711104" cy="5170889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buFont typeface="Wingdings" pitchFamily="2" charset="2"/>
                <a:buChar char="Ø"/>
              </a:pPr>
              <a:endParaRPr lang="en-US" sz="2800">
                <a:solidFill>
                  <a:schemeClr val="tx1"/>
                </a:solidFill>
              </a:endParaRPr>
            </a:p>
          </p:txBody>
        </p:sp>
      </p:grpSp>
      <p:sp>
        <p:nvSpPr>
          <p:cNvPr id="143" name="Rounded Rectangle 97"/>
          <p:cNvSpPr/>
          <p:nvPr/>
        </p:nvSpPr>
        <p:spPr>
          <a:xfrm>
            <a:off x="582124" y="7490219"/>
            <a:ext cx="12752876" cy="477798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400" b="1" dirty="0">
                <a:solidFill>
                  <a:schemeClr val="tx1"/>
                </a:solidFill>
              </a:rPr>
              <a:t>Goal:</a:t>
            </a:r>
          </a:p>
          <a:p>
            <a:pPr lvl="1"/>
            <a:r>
              <a:rPr lang="en-US" sz="3400" b="1" dirty="0">
                <a:solidFill>
                  <a:schemeClr val="tx1"/>
                </a:solidFill>
              </a:rPr>
              <a:t>Critical control software is becoming increasingly complex and certification standards, high. In this context it becomes necessary to drive certification costs down while improving safety assurance. We provide a development framework which draws from control theory concepts and formal analysis to offer a credible, automated control software generation tool. </a:t>
            </a:r>
          </a:p>
        </p:txBody>
      </p:sp>
      <p:sp>
        <p:nvSpPr>
          <p:cNvPr id="155" name="Content Placeholder 2"/>
          <p:cNvSpPr txBox="1">
            <a:spLocks/>
          </p:cNvSpPr>
          <p:nvPr/>
        </p:nvSpPr>
        <p:spPr>
          <a:xfrm>
            <a:off x="33129783" y="18037290"/>
            <a:ext cx="8916129" cy="5356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800" dirty="0" smtClean="0"/>
              <a:t>IKOS has been applied to various flight software and a large cyber-security benchmark:</a:t>
            </a:r>
          </a:p>
          <a:p>
            <a:endParaRPr lang="en-US" sz="2800" dirty="0" smtClean="0"/>
          </a:p>
          <a:p>
            <a:pPr marL="0" indent="0">
              <a:buFontTx/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Ongoing applications to NASA software:</a:t>
            </a:r>
          </a:p>
          <a:p>
            <a:pPr lvl="1"/>
            <a:r>
              <a:rPr lang="en-US" sz="2400" dirty="0" smtClean="0"/>
              <a:t>Space mission flight system</a:t>
            </a:r>
          </a:p>
          <a:p>
            <a:pPr lvl="1"/>
            <a:r>
              <a:rPr lang="en-US" sz="2400" dirty="0" smtClean="0"/>
              <a:t>Aerodynamic analysis software</a:t>
            </a:r>
          </a:p>
          <a:p>
            <a:pPr lvl="1"/>
            <a:r>
              <a:rPr lang="en-US" sz="2400" dirty="0" smtClean="0"/>
              <a:t>Ground-control system for a satellite</a:t>
            </a:r>
            <a:endParaRPr lang="en-US" sz="2400" dirty="0"/>
          </a:p>
        </p:txBody>
      </p:sp>
      <p:graphicFrame>
        <p:nvGraphicFramePr>
          <p:cNvPr id="15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013826"/>
              </p:ext>
            </p:extLst>
          </p:nvPr>
        </p:nvGraphicFramePr>
        <p:xfrm>
          <a:off x="33449214" y="19144414"/>
          <a:ext cx="8161841" cy="1507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" name="Document" r:id="rId5" imgW="5638800" imgH="1041400" progId="Word.Document.12">
                  <p:embed/>
                </p:oleObj>
              </mc:Choice>
              <mc:Fallback>
                <p:oleObj name="Document" r:id="rId5" imgW="5638800" imgH="1041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449214" y="19144414"/>
                        <a:ext cx="8161841" cy="15073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" name="Rounded Rectangle 71"/>
          <p:cNvSpPr/>
          <p:nvPr/>
        </p:nvSpPr>
        <p:spPr bwMode="auto">
          <a:xfrm>
            <a:off x="31918275" y="24079200"/>
            <a:ext cx="11134725" cy="78803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400" b="1" dirty="0" smtClean="0">
                <a:solidFill>
                  <a:schemeClr val="tx1"/>
                </a:solidFill>
              </a:rPr>
              <a:t>On Going / Future Work</a:t>
            </a:r>
          </a:p>
          <a:p>
            <a:endParaRPr lang="en-US" sz="3600" b="1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3200" dirty="0" smtClean="0">
                <a:solidFill>
                  <a:schemeClr val="tx1"/>
                </a:solidFill>
              </a:rPr>
              <a:t>Generating ACSL readable annotations describing closed loop behavior</a:t>
            </a:r>
          </a:p>
          <a:p>
            <a:pPr marL="342900" indent="-342900">
              <a:buFontTx/>
              <a:buChar char="-"/>
            </a:pPr>
            <a:r>
              <a:rPr lang="en-US" sz="3200" dirty="0" smtClean="0">
                <a:solidFill>
                  <a:schemeClr val="tx1"/>
                </a:solidFill>
              </a:rPr>
              <a:t>Automatically discharge the proofs of </a:t>
            </a:r>
            <a:r>
              <a:rPr lang="en-US" sz="3200" smtClean="0">
                <a:solidFill>
                  <a:schemeClr val="tx1"/>
                </a:solidFill>
              </a:rPr>
              <a:t>these properties</a:t>
            </a:r>
            <a:endParaRPr lang="en-US" sz="3200" dirty="0" smtClean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3200" dirty="0" smtClean="0">
                <a:solidFill>
                  <a:schemeClr val="tx1"/>
                </a:solidFill>
              </a:rPr>
              <a:t>Develop suitable abstract domains of 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ellipsoids for static analysis</a:t>
            </a:r>
          </a:p>
          <a:p>
            <a:pPr marL="342900" indent="-342900">
              <a:buFontTx/>
              <a:buChar char="-"/>
            </a:pPr>
            <a:r>
              <a:rPr lang="en-US" sz="3200" dirty="0" smtClean="0">
                <a:solidFill>
                  <a:schemeClr val="tx1"/>
                </a:solidFill>
              </a:rPr>
              <a:t>Study the effect of various model 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transformations on the validity of the proof 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(e.g. from an abstraction standpoint):</a:t>
            </a:r>
          </a:p>
          <a:p>
            <a:pPr marL="800100" lvl="1" indent="-342900">
              <a:buFontTx/>
              <a:buChar char="-"/>
            </a:pPr>
            <a:r>
              <a:rPr lang="en-US" sz="3200" dirty="0" smtClean="0">
                <a:solidFill>
                  <a:schemeClr val="tx1"/>
                </a:solidFill>
              </a:rPr>
              <a:t>Discretization</a:t>
            </a:r>
          </a:p>
          <a:p>
            <a:pPr marL="800100" lvl="1" indent="-342900">
              <a:buFontTx/>
              <a:buChar char="-"/>
            </a:pPr>
            <a:r>
              <a:rPr lang="en-US" sz="3200" dirty="0" smtClean="0">
                <a:solidFill>
                  <a:schemeClr val="tx1"/>
                </a:solidFill>
              </a:rPr>
              <a:t>Floating-point arithmetic</a:t>
            </a:r>
          </a:p>
          <a:p>
            <a:pPr marL="800100" lvl="1" indent="-342900">
              <a:buFontTx/>
              <a:buChar char="-"/>
            </a:pPr>
            <a:r>
              <a:rPr lang="en-US" sz="3200" dirty="0" smtClean="0">
                <a:solidFill>
                  <a:schemeClr val="tx1"/>
                </a:solidFill>
              </a:rPr>
              <a:t>Machine-level constructs (pointers)</a:t>
            </a:r>
          </a:p>
          <a:p>
            <a:pPr marL="342900" indent="-342900">
              <a:buFontTx/>
              <a:buChar char="-"/>
            </a:pPr>
            <a:endParaRPr lang="en-US" sz="2800" b="1" dirty="0" smtClean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en-US" sz="2800" b="1" dirty="0" smtClean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en-US" sz="2400" b="1" dirty="0" smtClean="0">
              <a:solidFill>
                <a:schemeClr val="tx1"/>
              </a:solidFill>
            </a:endParaRPr>
          </a:p>
        </p:txBody>
      </p:sp>
      <p:grpSp>
        <p:nvGrpSpPr>
          <p:cNvPr id="3159" name="Groupe 3158"/>
          <p:cNvGrpSpPr/>
          <p:nvPr/>
        </p:nvGrpSpPr>
        <p:grpSpPr>
          <a:xfrm>
            <a:off x="32503696" y="15306790"/>
            <a:ext cx="9053814" cy="2097375"/>
            <a:chOff x="14496356" y="13682053"/>
            <a:chExt cx="9053814" cy="2097375"/>
          </a:xfrm>
        </p:grpSpPr>
        <p:sp>
          <p:nvSpPr>
            <p:cNvPr id="170" name="Rounded Rectangle 91"/>
            <p:cNvSpPr/>
            <p:nvPr/>
          </p:nvSpPr>
          <p:spPr bwMode="auto">
            <a:xfrm>
              <a:off x="14682059" y="13682053"/>
              <a:ext cx="8506226" cy="2097375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buFont typeface="Wingdings" pitchFamily="2" charset="2"/>
                <a:buChar char="Ø"/>
              </a:pPr>
              <a:endParaRPr lang="en-US" sz="2800">
                <a:solidFill>
                  <a:schemeClr val="tx1"/>
                </a:solidFill>
              </a:endParaRPr>
            </a:p>
          </p:txBody>
        </p:sp>
        <p:sp>
          <p:nvSpPr>
            <p:cNvPr id="3155" name="Rectangle 3154"/>
            <p:cNvSpPr/>
            <p:nvPr/>
          </p:nvSpPr>
          <p:spPr>
            <a:xfrm>
              <a:off x="14496356" y="13812456"/>
              <a:ext cx="9053814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14400" lvl="1" indent="-457200">
                <a:buFont typeface="Arial" pitchFamily="34" charset="0"/>
                <a:buChar char="-"/>
              </a:pPr>
              <a:r>
                <a:rPr lang="en-US" sz="2800" dirty="0"/>
                <a:t>Accuracy comparable to convex </a:t>
              </a:r>
              <a:r>
                <a:rPr lang="en-US" sz="2800" dirty="0" err="1"/>
                <a:t>polyhedra</a:t>
              </a:r>
              <a:endParaRPr lang="en-US" sz="2800" dirty="0"/>
            </a:p>
            <a:p>
              <a:pPr marL="914400" lvl="1" indent="-457200">
                <a:buFont typeface="Arial" pitchFamily="34" charset="0"/>
                <a:buChar char="-"/>
              </a:pPr>
              <a:r>
                <a:rPr lang="en-US" sz="2800" dirty="0"/>
                <a:t>Scales linearly with the size of the code</a:t>
              </a:r>
            </a:p>
            <a:p>
              <a:pPr marL="914400" lvl="1" indent="-457200">
                <a:buFont typeface="Arial" pitchFamily="34" charset="0"/>
                <a:buChar char="-"/>
              </a:pPr>
              <a:r>
                <a:rPr lang="en-US" sz="2800" dirty="0"/>
                <a:t>Outperforms state-of-the-art commercial static analyzers</a:t>
              </a:r>
            </a:p>
          </p:txBody>
        </p:sp>
      </p:grpSp>
      <p:grpSp>
        <p:nvGrpSpPr>
          <p:cNvPr id="173" name="Groupe 172"/>
          <p:cNvGrpSpPr/>
          <p:nvPr/>
        </p:nvGrpSpPr>
        <p:grpSpPr>
          <a:xfrm>
            <a:off x="32339269" y="10532345"/>
            <a:ext cx="10332731" cy="3499176"/>
            <a:chOff x="14158253" y="13682053"/>
            <a:chExt cx="10332731" cy="3499176"/>
          </a:xfrm>
        </p:grpSpPr>
        <p:sp>
          <p:nvSpPr>
            <p:cNvPr id="174" name="Rounded Rectangle 91"/>
            <p:cNvSpPr/>
            <p:nvPr/>
          </p:nvSpPr>
          <p:spPr bwMode="auto">
            <a:xfrm>
              <a:off x="14322680" y="13682053"/>
              <a:ext cx="10168304" cy="349917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buFont typeface="Wingdings" pitchFamily="2" charset="2"/>
                <a:buChar char="Ø"/>
              </a:pPr>
              <a:endParaRPr lang="en-US" sz="2800">
                <a:solidFill>
                  <a:schemeClr val="tx1"/>
                </a:solidFill>
              </a:endParaRP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14158253" y="13812456"/>
              <a:ext cx="10180332" cy="3108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14400" lvl="1" indent="-457200">
                <a:buFont typeface="Arial" pitchFamily="34" charset="0"/>
                <a:buChar char="-"/>
              </a:pPr>
              <a:r>
                <a:rPr lang="en-US" sz="2800" dirty="0"/>
                <a:t>Based on Abstract Interpretation ⟹ no false negatives</a:t>
              </a:r>
            </a:p>
            <a:p>
              <a:pPr marL="914400" lvl="1" indent="-457200">
                <a:buFont typeface="Arial" pitchFamily="34" charset="0"/>
                <a:buChar char="-"/>
              </a:pPr>
              <a:r>
                <a:rPr lang="en-US" sz="2800" dirty="0"/>
                <a:t>Customizable for various classes of software ⟹ low false positive rate</a:t>
              </a:r>
            </a:p>
            <a:p>
              <a:pPr marL="914400" lvl="1" indent="-457200">
                <a:buFont typeface="Arial" pitchFamily="34" charset="0"/>
                <a:buChar char="-"/>
              </a:pPr>
              <a:r>
                <a:rPr lang="en-US" sz="2800" dirty="0"/>
                <a:t>Supports many dialects of C/C++ (based on GCC and LLVM)</a:t>
              </a:r>
            </a:p>
            <a:p>
              <a:pPr marL="914400" lvl="1" indent="-457200">
                <a:buFont typeface="Arial" pitchFamily="34" charset="0"/>
                <a:buChar char="-"/>
              </a:pPr>
              <a:r>
                <a:rPr lang="en-US" sz="2800" dirty="0"/>
                <a:t>Scales to 270+ KLOC code bases</a:t>
              </a:r>
            </a:p>
            <a:p>
              <a:pPr marL="914400" lvl="1" indent="-457200">
                <a:buFont typeface="Arial" pitchFamily="34" charset="0"/>
                <a:buChar char="-"/>
              </a:pPr>
              <a:r>
                <a:rPr lang="en-US" sz="2800" dirty="0"/>
                <a:t>Runs analyses in minutes</a:t>
              </a:r>
            </a:p>
          </p:txBody>
        </p:sp>
      </p:grpSp>
      <p:sp>
        <p:nvSpPr>
          <p:cNvPr id="3165" name="Flèche courbée vers la droite 3164"/>
          <p:cNvSpPr/>
          <p:nvPr/>
        </p:nvSpPr>
        <p:spPr>
          <a:xfrm rot="20916339" flipH="1">
            <a:off x="29869170" y="9330083"/>
            <a:ext cx="1663564" cy="9423939"/>
          </a:xfrm>
          <a:prstGeom prst="curvedRightArrow">
            <a:avLst>
              <a:gd name="adj1" fmla="val 47738"/>
              <a:gd name="adj2" fmla="val 96160"/>
              <a:gd name="adj3" fmla="val 397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6" name="Flèche droite 32"/>
          <p:cNvSpPr/>
          <p:nvPr/>
        </p:nvSpPr>
        <p:spPr>
          <a:xfrm rot="20851955">
            <a:off x="28567449" y="13431606"/>
            <a:ext cx="3347719" cy="10016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 descr="Process_IKOS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00" y="8229600"/>
            <a:ext cx="14762174" cy="8305800"/>
          </a:xfrm>
          <a:prstGeom prst="rect">
            <a:avLst/>
          </a:prstGeom>
        </p:spPr>
      </p:pic>
      <p:sp>
        <p:nvSpPr>
          <p:cNvPr id="107" name="TextBox 16"/>
          <p:cNvSpPr txBox="1">
            <a:spLocks noChangeArrowheads="1"/>
          </p:cNvSpPr>
          <p:nvPr/>
        </p:nvSpPr>
        <p:spPr bwMode="auto">
          <a:xfrm>
            <a:off x="2382286" y="19573558"/>
            <a:ext cx="4230687" cy="50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/>
          </a:p>
        </p:txBody>
      </p:sp>
      <p:sp>
        <p:nvSpPr>
          <p:cNvPr id="108" name="TextBox 16"/>
          <p:cNvSpPr txBox="1">
            <a:spLocks noChangeArrowheads="1"/>
          </p:cNvSpPr>
          <p:nvPr/>
        </p:nvSpPr>
        <p:spPr bwMode="auto">
          <a:xfrm>
            <a:off x="2421973" y="19097308"/>
            <a:ext cx="3429000" cy="50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/>
          </a:p>
        </p:txBody>
      </p:sp>
      <p:sp>
        <p:nvSpPr>
          <p:cNvPr id="79" name="Rounded Rectangle 58"/>
          <p:cNvSpPr/>
          <p:nvPr/>
        </p:nvSpPr>
        <p:spPr>
          <a:xfrm>
            <a:off x="5867400" y="2667000"/>
            <a:ext cx="32689800" cy="4114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0" name="TextShape 1"/>
          <p:cNvSpPr txBox="1">
            <a:spLocks noChangeArrowheads="1"/>
          </p:cNvSpPr>
          <p:nvPr/>
        </p:nvSpPr>
        <p:spPr bwMode="auto">
          <a:xfrm>
            <a:off x="5842000" y="2667000"/>
            <a:ext cx="330962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38840" tIns="219600" rIns="438840" bIns="219600" anchor="ctr"/>
          <a:lstStyle/>
          <a:p>
            <a:pPr algn="ctr"/>
            <a:r>
              <a:rPr lang="en-US" sz="8000" dirty="0" smtClean="0"/>
              <a:t>Credible </a:t>
            </a:r>
            <a:r>
              <a:rPr lang="en-US" sz="8000" dirty="0" err="1" smtClean="0"/>
              <a:t>Autocoding</a:t>
            </a:r>
            <a:r>
              <a:rPr lang="en-US" sz="8000" dirty="0" smtClean="0"/>
              <a:t> and Verification of Embedded Software (</a:t>
            </a:r>
            <a:r>
              <a:rPr lang="en-US" sz="8000" dirty="0" err="1" smtClean="0"/>
              <a:t>CrAVES</a:t>
            </a:r>
            <a:r>
              <a:rPr lang="en-US" sz="8000" dirty="0" smtClean="0"/>
              <a:t>)</a:t>
            </a:r>
          </a:p>
        </p:txBody>
      </p:sp>
      <p:sp>
        <p:nvSpPr>
          <p:cNvPr id="81" name="Line 2"/>
          <p:cNvSpPr>
            <a:spLocks noChangeShapeType="1"/>
          </p:cNvSpPr>
          <p:nvPr/>
        </p:nvSpPr>
        <p:spPr bwMode="auto">
          <a:xfrm>
            <a:off x="2336800" y="7010400"/>
            <a:ext cx="39116000" cy="1588"/>
          </a:xfrm>
          <a:prstGeom prst="line">
            <a:avLst/>
          </a:prstGeom>
          <a:noFill/>
          <a:ln w="6480">
            <a:solidFill>
              <a:srgbClr val="7F7F7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" name="CustomShape 5"/>
          <p:cNvSpPr>
            <a:spLocks noChangeArrowheads="1"/>
          </p:cNvSpPr>
          <p:nvPr/>
        </p:nvSpPr>
        <p:spPr bwMode="auto">
          <a:xfrm>
            <a:off x="2336800" y="1885950"/>
            <a:ext cx="1107440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83" name="TextShape 7"/>
          <p:cNvSpPr txBox="1">
            <a:spLocks noChangeArrowheads="1"/>
          </p:cNvSpPr>
          <p:nvPr/>
        </p:nvSpPr>
        <p:spPr bwMode="auto">
          <a:xfrm>
            <a:off x="3962400" y="514350"/>
            <a:ext cx="338328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endParaRPr lang="en-US"/>
          </a:p>
        </p:txBody>
      </p:sp>
      <p:sp>
        <p:nvSpPr>
          <p:cNvPr id="84" name="Title 1"/>
          <p:cNvSpPr txBox="1">
            <a:spLocks/>
          </p:cNvSpPr>
          <p:nvPr/>
        </p:nvSpPr>
        <p:spPr>
          <a:xfrm>
            <a:off x="609600" y="206375"/>
            <a:ext cx="10972800" cy="857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5" name="Content Placeholder 2"/>
          <p:cNvSpPr txBox="1">
            <a:spLocks/>
          </p:cNvSpPr>
          <p:nvPr/>
        </p:nvSpPr>
        <p:spPr>
          <a:xfrm>
            <a:off x="609600" y="1200150"/>
            <a:ext cx="10464800" cy="3394075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6" name="Picture 10" descr="C:\Users\Romain\Downloads\nsf1.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34" y="2667000"/>
            <a:ext cx="3714237" cy="3733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43" descr="C:\Users\Romain\AppData\Local\Temp\Rar$DR45.313\Carnegie_Mellon_University_horizontal\png_files\CMU_logo_horiz_re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7400" y="955535"/>
            <a:ext cx="9238680" cy="8309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63" descr="http://ciel-et-terre.net/uploads/images/oner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6400" y="830045"/>
            <a:ext cx="4644046" cy="10495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65" descr="http://usatodayeducate.com/wordpress/wp-content/uploads/NIAlog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2693" y="304800"/>
            <a:ext cx="4290307" cy="2386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AutoShape 91" descr="http://www.bde.enseeiht.fr/~girardj/inpn7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AutoShape 93" descr="http://www.bde.enseeiht.fr/~girardj/inpn7logo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AutoShape 95" descr="http://www.bde.enseeiht.fr/~girardj/inpn7logo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5" name="Picture 96" descr="C:\Users\Romain\Downloads\inpn7logo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9600" y="897519"/>
            <a:ext cx="6029325" cy="10074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98" descr="http://t0.gstatic.com/images?q=tbn:ANd9GcQiQ0SZ6ltlOhw69jh9mGLtdmvWuv7jMio6aWqAAN4g1NQ-clSTUs_ivNt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03903"/>
            <a:ext cx="3743228" cy="1250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9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838200"/>
            <a:ext cx="5998552" cy="106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" name="Rounded Rectangle 97"/>
          <p:cNvSpPr/>
          <p:nvPr/>
        </p:nvSpPr>
        <p:spPr>
          <a:xfrm>
            <a:off x="713193" y="13284920"/>
            <a:ext cx="12752876" cy="477798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Floating-Point Analysis</a:t>
            </a:r>
          </a:p>
          <a:p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877557" y="14303526"/>
            <a:ext cx="2797099" cy="343169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7006960" y="13623926"/>
            <a:ext cx="3104014" cy="422343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99263" y="14459406"/>
            <a:ext cx="23536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Issues:</a:t>
            </a:r>
          </a:p>
          <a:p>
            <a:endParaRPr lang="en-US" b="1" dirty="0"/>
          </a:p>
          <a:p>
            <a:r>
              <a:rPr lang="en-US" b="1" dirty="0" smtClean="0"/>
              <a:t>Annotated proofs verified in real semantics (Gene-Check)</a:t>
            </a:r>
          </a:p>
          <a:p>
            <a:endParaRPr lang="en-US" b="1" dirty="0"/>
          </a:p>
          <a:p>
            <a:r>
              <a:rPr lang="en-US" b="1" dirty="0" smtClean="0">
                <a:solidFill>
                  <a:srgbClr val="FF0000"/>
                </a:solidFill>
              </a:rPr>
              <a:t>But we also need to verified the same proof in floating-point semantics.</a:t>
            </a:r>
          </a:p>
          <a:p>
            <a:endParaRPr lang="en-US" b="1" dirty="0"/>
          </a:p>
        </p:txBody>
      </p:sp>
      <p:sp>
        <p:nvSpPr>
          <p:cNvPr id="63" name="Rounded Rectangle 62"/>
          <p:cNvSpPr/>
          <p:nvPr/>
        </p:nvSpPr>
        <p:spPr>
          <a:xfrm>
            <a:off x="11249957" y="14782800"/>
            <a:ext cx="2018368" cy="2086927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Specialized Abstract Interpreter for Floating-point semantics (</a:t>
            </a:r>
            <a:r>
              <a:rPr lang="en-US" dirty="0" err="1" smtClean="0">
                <a:solidFill>
                  <a:schemeClr val="tx1"/>
                </a:solidFill>
              </a:rPr>
              <a:t>fluctuat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3920818" y="15877855"/>
            <a:ext cx="1839565" cy="97381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 Code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4003807" y="14640287"/>
            <a:ext cx="1575993" cy="11946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ACSL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Annotations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7239000" y="14058245"/>
            <a:ext cx="2679231" cy="120118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7192749" y="15345451"/>
            <a:ext cx="2725482" cy="117568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7192749" y="16611600"/>
            <a:ext cx="2725482" cy="9858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15200" y="13651468"/>
            <a:ext cx="2719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Proofs as C Programs</a:t>
            </a:r>
            <a:endParaRPr lang="en-US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189" y="14493830"/>
            <a:ext cx="2251469" cy="75494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542815" y="14097000"/>
            <a:ext cx="2439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Ellipsoid Inclusion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7429676" y="15364567"/>
            <a:ext cx="2439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 Procedure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123" y="15571117"/>
            <a:ext cx="2895600" cy="970928"/>
          </a:xfrm>
          <a:prstGeom prst="rect">
            <a:avLst/>
          </a:prstGeom>
        </p:spPr>
      </p:pic>
      <p:sp>
        <p:nvSpPr>
          <p:cNvPr id="101" name="TextBox 100"/>
          <p:cNvSpPr txBox="1"/>
          <p:nvPr/>
        </p:nvSpPr>
        <p:spPr>
          <a:xfrm>
            <a:off x="7331972" y="16752117"/>
            <a:ext cx="2439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Affine Transformation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867" y="16848551"/>
            <a:ext cx="2557933" cy="857704"/>
          </a:xfrm>
          <a:prstGeom prst="rect">
            <a:avLst/>
          </a:prstGeom>
        </p:spPr>
      </p:pic>
      <p:sp>
        <p:nvSpPr>
          <p:cNvPr id="25" name="Right Arrow 24"/>
          <p:cNvSpPr/>
          <p:nvPr/>
        </p:nvSpPr>
        <p:spPr>
          <a:xfrm>
            <a:off x="5867400" y="15721647"/>
            <a:ext cx="838200" cy="2481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ight Arrow 101"/>
          <p:cNvSpPr/>
          <p:nvPr/>
        </p:nvSpPr>
        <p:spPr>
          <a:xfrm>
            <a:off x="10273122" y="15677673"/>
            <a:ext cx="838200" cy="2481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{color}&#10;\usepackage{TeX4PPT}&#10;"/>
  <p:tag name="MAGPC" val="200"/>
  <p:tag name="FONTSIZE" val="1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3314</TotalTime>
  <Words>300</Words>
  <Application>Microsoft Office PowerPoint</Application>
  <PresentationFormat>Custom</PresentationFormat>
  <Paragraphs>65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DejaVu Sans</vt:lpstr>
      <vt:lpstr>Wingdings</vt:lpstr>
      <vt:lpstr>Office Theme</vt:lpstr>
      <vt:lpstr>Document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feron</dc:creator>
  <cp:lastModifiedBy>Timothy Wang</cp:lastModifiedBy>
  <cp:revision>412</cp:revision>
  <dcterms:modified xsi:type="dcterms:W3CDTF">2014-10-20T13:49:07Z</dcterms:modified>
</cp:coreProperties>
</file>