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lvl1pPr>
      <a:buClr>
        <a:srgbClr val="000000"/>
      </a:buClr>
      <a:defRPr>
        <a:uFill>
          <a:solidFill/>
        </a:uFill>
        <a:latin typeface="+mn-lt"/>
        <a:ea typeface="+mn-ea"/>
        <a:cs typeface="+mn-cs"/>
        <a:sym typeface="Arial"/>
      </a:defRPr>
    </a:lvl1pPr>
    <a:lvl2pPr indent="342900">
      <a:buClr>
        <a:srgbClr val="000000"/>
      </a:buClr>
      <a:defRPr>
        <a:uFill>
          <a:solidFill/>
        </a:uFill>
        <a:latin typeface="+mn-lt"/>
        <a:ea typeface="+mn-ea"/>
        <a:cs typeface="+mn-cs"/>
        <a:sym typeface="Arial"/>
      </a:defRPr>
    </a:lvl2pPr>
    <a:lvl3pPr indent="685800">
      <a:buClr>
        <a:srgbClr val="000000"/>
      </a:buClr>
      <a:defRPr>
        <a:uFill>
          <a:solidFill/>
        </a:uFill>
        <a:latin typeface="+mn-lt"/>
        <a:ea typeface="+mn-ea"/>
        <a:cs typeface="+mn-cs"/>
        <a:sym typeface="Arial"/>
      </a:defRPr>
    </a:lvl3pPr>
    <a:lvl4pPr indent="1028700">
      <a:buClr>
        <a:srgbClr val="000000"/>
      </a:buClr>
      <a:defRPr>
        <a:uFill>
          <a:solidFill/>
        </a:uFill>
        <a:latin typeface="+mn-lt"/>
        <a:ea typeface="+mn-ea"/>
        <a:cs typeface="+mn-cs"/>
        <a:sym typeface="Arial"/>
      </a:defRPr>
    </a:lvl4pPr>
    <a:lvl5pPr indent="1371600">
      <a:buClr>
        <a:srgbClr val="000000"/>
      </a:buClr>
      <a:defRPr>
        <a:uFill>
          <a:solidFill/>
        </a:uFill>
        <a:latin typeface="+mn-lt"/>
        <a:ea typeface="+mn-ea"/>
        <a:cs typeface="+mn-cs"/>
        <a:sym typeface="Arial"/>
      </a:defRPr>
    </a:lvl5pPr>
    <a:lvl6pPr indent="1714500">
      <a:buClr>
        <a:srgbClr val="000000"/>
      </a:buClr>
      <a:defRPr>
        <a:uFill>
          <a:solidFill/>
        </a:uFill>
        <a:latin typeface="+mn-lt"/>
        <a:ea typeface="+mn-ea"/>
        <a:cs typeface="+mn-cs"/>
        <a:sym typeface="Arial"/>
      </a:defRPr>
    </a:lvl6pPr>
    <a:lvl7pPr indent="2057400">
      <a:buClr>
        <a:srgbClr val="000000"/>
      </a:buClr>
      <a:defRPr>
        <a:uFill>
          <a:solidFill/>
        </a:uFill>
        <a:latin typeface="+mn-lt"/>
        <a:ea typeface="+mn-ea"/>
        <a:cs typeface="+mn-cs"/>
        <a:sym typeface="Arial"/>
      </a:defRPr>
    </a:lvl7pPr>
    <a:lvl8pPr indent="2400300">
      <a:buClr>
        <a:srgbClr val="000000"/>
      </a:buClr>
      <a:defRPr>
        <a:uFill>
          <a:solidFill/>
        </a:uFill>
        <a:latin typeface="+mn-lt"/>
        <a:ea typeface="+mn-ea"/>
        <a:cs typeface="+mn-cs"/>
        <a:sym typeface="Arial"/>
      </a:defRPr>
    </a:lvl8pPr>
    <a:lvl9pPr indent="2743200">
      <a:buClr>
        <a:srgbClr val="000000"/>
      </a:buClr>
      <a:defRPr>
        <a:uFill>
          <a:solidFill/>
        </a:uFill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AF4"/>
          </a:solidFill>
        </a:fill>
      </a:tcStyle>
    </a:wholeTbl>
    <a:band2H>
      <a:tcTxStyle/>
      <a:tcStyle>
        <a:tcBdr/>
        <a:fill>
          <a:solidFill>
            <a:srgbClr val="F1F5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19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723020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algn="ctr">
        <a:defRPr sz="4400">
          <a:solidFill>
            <a:srgbClr val="275D90"/>
          </a:solidFill>
          <a:uFill>
            <a:solidFill>
              <a:srgbClr val="275D90"/>
            </a:solidFill>
          </a:uFill>
          <a:latin typeface="+mn-lt"/>
          <a:ea typeface="+mn-ea"/>
          <a:cs typeface="+mn-cs"/>
          <a:sym typeface="Arial"/>
        </a:defRPr>
      </a:lvl1pPr>
      <a:lvl2pPr indent="228600" algn="ctr">
        <a:defRPr sz="4400">
          <a:solidFill>
            <a:srgbClr val="275D90"/>
          </a:solidFill>
          <a:uFill>
            <a:solidFill>
              <a:srgbClr val="275D90"/>
            </a:solidFill>
          </a:uFill>
          <a:latin typeface="+mn-lt"/>
          <a:ea typeface="+mn-ea"/>
          <a:cs typeface="+mn-cs"/>
          <a:sym typeface="Arial"/>
        </a:defRPr>
      </a:lvl2pPr>
      <a:lvl3pPr indent="457200" algn="ctr">
        <a:defRPr sz="4400">
          <a:solidFill>
            <a:srgbClr val="275D90"/>
          </a:solidFill>
          <a:uFill>
            <a:solidFill>
              <a:srgbClr val="275D90"/>
            </a:solidFill>
          </a:uFill>
          <a:latin typeface="+mn-lt"/>
          <a:ea typeface="+mn-ea"/>
          <a:cs typeface="+mn-cs"/>
          <a:sym typeface="Arial"/>
        </a:defRPr>
      </a:lvl3pPr>
      <a:lvl4pPr indent="685800" algn="ctr">
        <a:defRPr sz="4400">
          <a:solidFill>
            <a:srgbClr val="275D90"/>
          </a:solidFill>
          <a:uFill>
            <a:solidFill>
              <a:srgbClr val="275D90"/>
            </a:solidFill>
          </a:uFill>
          <a:latin typeface="+mn-lt"/>
          <a:ea typeface="+mn-ea"/>
          <a:cs typeface="+mn-cs"/>
          <a:sym typeface="Arial"/>
        </a:defRPr>
      </a:lvl4pPr>
      <a:lvl5pPr indent="914400" algn="ctr">
        <a:defRPr sz="4400">
          <a:solidFill>
            <a:srgbClr val="275D90"/>
          </a:solidFill>
          <a:uFill>
            <a:solidFill>
              <a:srgbClr val="275D90"/>
            </a:solidFill>
          </a:uFill>
          <a:latin typeface="+mn-lt"/>
          <a:ea typeface="+mn-ea"/>
          <a:cs typeface="+mn-cs"/>
          <a:sym typeface="Arial"/>
        </a:defRPr>
      </a:lvl5pPr>
      <a:lvl6pPr indent="1143000" algn="ctr">
        <a:defRPr sz="4400">
          <a:solidFill>
            <a:srgbClr val="275D90"/>
          </a:solidFill>
          <a:uFill>
            <a:solidFill>
              <a:srgbClr val="275D90"/>
            </a:solidFill>
          </a:uFill>
          <a:latin typeface="+mn-lt"/>
          <a:ea typeface="+mn-ea"/>
          <a:cs typeface="+mn-cs"/>
          <a:sym typeface="Arial"/>
        </a:defRPr>
      </a:lvl6pPr>
      <a:lvl7pPr indent="1371600" algn="ctr">
        <a:defRPr sz="4400">
          <a:solidFill>
            <a:srgbClr val="275D90"/>
          </a:solidFill>
          <a:uFill>
            <a:solidFill>
              <a:srgbClr val="275D90"/>
            </a:solidFill>
          </a:uFill>
          <a:latin typeface="+mn-lt"/>
          <a:ea typeface="+mn-ea"/>
          <a:cs typeface="+mn-cs"/>
          <a:sym typeface="Arial"/>
        </a:defRPr>
      </a:lvl7pPr>
      <a:lvl8pPr indent="1600200" algn="ctr">
        <a:defRPr sz="4400">
          <a:solidFill>
            <a:srgbClr val="275D90"/>
          </a:solidFill>
          <a:uFill>
            <a:solidFill>
              <a:srgbClr val="275D90"/>
            </a:solidFill>
          </a:uFill>
          <a:latin typeface="+mn-lt"/>
          <a:ea typeface="+mn-ea"/>
          <a:cs typeface="+mn-cs"/>
          <a:sym typeface="Arial"/>
        </a:defRPr>
      </a:lvl8pPr>
      <a:lvl9pPr indent="1828800" algn="ctr">
        <a:defRPr sz="4400">
          <a:solidFill>
            <a:srgbClr val="275D90"/>
          </a:solidFill>
          <a:uFill>
            <a:solidFill>
              <a:srgbClr val="275D90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342900" indent="-342900">
        <a:spcBef>
          <a:spcPts val="700"/>
        </a:spcBef>
        <a:buClr>
          <a:srgbClr val="000000"/>
        </a:buClr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1pPr>
      <a:lvl2pPr marL="783771" indent="-326571">
        <a:spcBef>
          <a:spcPts val="700"/>
        </a:spcBef>
        <a:buClr>
          <a:srgbClr val="000000"/>
        </a:buClr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2pPr>
      <a:lvl3pPr marL="1219200" indent="-304800">
        <a:spcBef>
          <a:spcPts val="700"/>
        </a:spcBef>
        <a:buClr>
          <a:srgbClr val="000000"/>
        </a:buClr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3pPr>
      <a:lvl4pPr marL="1737360" indent="-365760">
        <a:spcBef>
          <a:spcPts val="700"/>
        </a:spcBef>
        <a:buClr>
          <a:srgbClr val="000000"/>
        </a:buClr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4pPr>
      <a:lvl5pPr marL="2194560" indent="-365760">
        <a:spcBef>
          <a:spcPts val="700"/>
        </a:spcBef>
        <a:buClr>
          <a:srgbClr val="000000"/>
        </a:buClr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5pPr>
      <a:lvl6pPr marL="3365500" indent="-914400">
        <a:spcBef>
          <a:spcPts val="700"/>
        </a:spcBef>
        <a:buClr>
          <a:srgbClr val="000000"/>
        </a:buClr>
        <a:buSzPct val="171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6pPr>
      <a:lvl7pPr marL="3721100" indent="-914400">
        <a:spcBef>
          <a:spcPts val="700"/>
        </a:spcBef>
        <a:buClr>
          <a:srgbClr val="000000"/>
        </a:buClr>
        <a:buSzPct val="171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7pPr>
      <a:lvl8pPr marL="4076700" indent="-914400">
        <a:spcBef>
          <a:spcPts val="700"/>
        </a:spcBef>
        <a:buClr>
          <a:srgbClr val="000000"/>
        </a:buClr>
        <a:buSzPct val="171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8pPr>
      <a:lvl9pPr marL="4432300" indent="-914400">
        <a:spcBef>
          <a:spcPts val="700"/>
        </a:spcBef>
        <a:buClr>
          <a:srgbClr val="000000"/>
        </a:buClr>
        <a:buSzPct val="171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9pPr>
    </p:bodyStyle>
    <p:otherStyle>
      <a:lvl1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4478000" y="7620000"/>
            <a:ext cx="16383000" cy="10972800"/>
            <a:chOff x="0" y="0"/>
            <a:chExt cx="16383000" cy="10972800"/>
          </a:xfrm>
        </p:grpSpPr>
        <p:sp>
          <p:nvSpPr>
            <p:cNvPr id="6" name="Shape 6"/>
            <p:cNvSpPr/>
            <p:nvPr/>
          </p:nvSpPr>
          <p:spPr>
            <a:xfrm>
              <a:off x="0" y="0"/>
              <a:ext cx="16383000" cy="10972800"/>
            </a:xfrm>
            <a:prstGeom prst="roundRect">
              <a:avLst>
                <a:gd name="adj" fmla="val 16667"/>
              </a:avLst>
            </a:prstGeom>
            <a:solidFill>
              <a:srgbClr val="E2EBF5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535647" y="535647"/>
              <a:ext cx="15316201" cy="6929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>
                <a:defRPr sz="4400" b="1"/>
              </a:lvl1pPr>
            </a:lstStyle>
            <a:p>
              <a:pPr lvl="0">
                <a:defRPr sz="1800" b="0">
                  <a:uFillTx/>
                </a:defRPr>
              </a:pPr>
              <a:r>
                <a:rPr sz="4400" b="1">
                  <a:uFill>
                    <a:solidFill/>
                  </a:uFill>
                </a:rPr>
                <a:t>Towards a Formally Verified Process</a:t>
              </a:r>
            </a:p>
          </p:txBody>
        </p:sp>
      </p:grpSp>
      <p:sp>
        <p:nvSpPr>
          <p:cNvPr id="9" name="Shape 9"/>
          <p:cNvSpPr/>
          <p:nvPr/>
        </p:nvSpPr>
        <p:spPr>
          <a:xfrm>
            <a:off x="2336800" y="7010400"/>
            <a:ext cx="39116000" cy="1589"/>
          </a:xfrm>
          <a:prstGeom prst="line">
            <a:avLst/>
          </a:prstGeom>
          <a:ln w="6480">
            <a:solidFill>
              <a:srgbClr val="919191"/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2336800" y="32078612"/>
            <a:ext cx="39116000" cy="1588"/>
          </a:xfrm>
          <a:prstGeom prst="line">
            <a:avLst/>
          </a:prstGeom>
          <a:ln w="6480">
            <a:solidFill>
              <a:srgbClr val="919191"/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3" name="Group 13"/>
          <p:cNvGrpSpPr/>
          <p:nvPr/>
        </p:nvGrpSpPr>
        <p:grpSpPr>
          <a:xfrm>
            <a:off x="582124" y="7490218"/>
            <a:ext cx="12752876" cy="4777982"/>
            <a:chOff x="0" y="0"/>
            <a:chExt cx="12752875" cy="4777980"/>
          </a:xfrm>
        </p:grpSpPr>
        <p:sp>
          <p:nvSpPr>
            <p:cNvPr id="11" name="Shape 11"/>
            <p:cNvSpPr/>
            <p:nvPr/>
          </p:nvSpPr>
          <p:spPr>
            <a:xfrm>
              <a:off x="0" y="0"/>
              <a:ext cx="12752876" cy="4777981"/>
            </a:xfrm>
            <a:prstGeom prst="roundRect">
              <a:avLst>
                <a:gd name="adj" fmla="val 16667"/>
              </a:avLst>
            </a:prstGeom>
            <a:solidFill>
              <a:srgbClr val="E2EBF5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33241" y="233242"/>
              <a:ext cx="12280901" cy="41641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>
                <a:defRPr sz="4400" b="1"/>
              </a:lvl1pPr>
              <a:lvl2pPr marL="457200" indent="0">
                <a:defRPr sz="3400" b="1"/>
              </a:lvl2pPr>
            </a:lstStyle>
            <a:p>
              <a:pPr lvl="0">
                <a:defRPr sz="1800" b="0">
                  <a:uFillTx/>
                </a:defRPr>
              </a:pPr>
              <a:r>
                <a:rPr sz="4400" b="1">
                  <a:uFill>
                    <a:solidFill/>
                  </a:uFill>
                </a:rPr>
                <a:t>Goal:</a:t>
              </a:r>
              <a:endPara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endParaRPr>
            </a:p>
            <a:p>
              <a:pPr lvl="1">
                <a:defRPr sz="1800" b="0">
                  <a:uFillTx/>
                </a:defRPr>
              </a:pPr>
              <a:r>
                <a:rPr sz="3400" b="1">
                  <a:uFill>
                    <a:solidFill/>
                  </a:uFill>
                </a:rPr>
                <a:t>Critical control software is becoming increasingly complex and certification standards, high. In this context it becomes necessary to drive certification costs down while improving safety assurance. We provide a development framework which draws from control theory concepts and formal analysis to offer a credible, automated control software generation tool.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1918275" y="25222200"/>
            <a:ext cx="11134725" cy="6737350"/>
            <a:chOff x="0" y="0"/>
            <a:chExt cx="11134725" cy="6737350"/>
          </a:xfrm>
        </p:grpSpPr>
        <p:sp>
          <p:nvSpPr>
            <p:cNvPr id="14" name="Shape 14"/>
            <p:cNvSpPr/>
            <p:nvPr/>
          </p:nvSpPr>
          <p:spPr>
            <a:xfrm>
              <a:off x="0" y="0"/>
              <a:ext cx="11134725" cy="6737350"/>
            </a:xfrm>
            <a:prstGeom prst="roundRect">
              <a:avLst>
                <a:gd name="adj" fmla="val 16667"/>
              </a:avLst>
            </a:prstGeom>
            <a:solidFill>
              <a:srgbClr val="E2EBF5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328891" y="328890"/>
              <a:ext cx="10477501" cy="5752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/>
            <a:p>
              <a:pPr lvl="0">
                <a:defRPr>
                  <a:uFillTx/>
                </a:defRPr>
              </a:pPr>
              <a:r>
                <a:rPr sz="4400" b="1">
                  <a:uFill>
                    <a:solidFill/>
                  </a:uFill>
                </a:rPr>
                <a:t>Perspectives</a:t>
              </a:r>
              <a:endPara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endParaRPr>
            </a:p>
            <a:p>
              <a:pPr lvl="0">
                <a:defRPr>
                  <a:uFillTx/>
                </a:defRPr>
              </a:pPr>
              <a:endParaRPr sz="2400" b="1">
                <a:uFill>
                  <a:solidFill/>
                </a:uFill>
              </a:endParaRPr>
            </a:p>
            <a:p>
              <a:pPr marL="609600" lvl="0" indent="-609600">
                <a:buSzPct val="100000"/>
                <a:buChar char="-"/>
                <a:defRPr>
                  <a:uFillTx/>
                </a:defRPr>
              </a:pPr>
              <a:r>
                <a:rPr sz="3200">
                  <a:uFill>
                    <a:solidFill/>
                  </a:uFill>
                </a:rPr>
                <a:t>The feasibility of a credible autocoding toolchain has been demonstrated through the creation of various prototype tools, applied to small subset of system and properties</a:t>
              </a:r>
              <a:endPara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endParaRPr>
            </a:p>
            <a:p>
              <a:pPr marL="609600" lvl="0" indent="-609600">
                <a:buSzPct val="100000"/>
                <a:buChar char="-"/>
                <a:defRPr>
                  <a:uFillTx/>
                </a:defRPr>
              </a:pPr>
              <a:r>
                <a:rPr sz="3200">
                  <a:uFill>
                    <a:solidFill/>
                  </a:uFill>
                </a:rPr>
                <a:t>Perspective future research directions include:</a:t>
              </a:r>
              <a:endPara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endParaRPr>
            </a:p>
            <a:p>
              <a:pPr marL="1066800" lvl="1" indent="-609600">
                <a:buSzPct val="100000"/>
                <a:buChar char="-"/>
                <a:defRPr>
                  <a:uFillTx/>
                </a:defRPr>
              </a:pPr>
              <a:r>
                <a:rPr sz="3200">
                  <a:uFill>
                    <a:solidFill/>
                  </a:uFill>
                </a:rPr>
                <a:t>Using domain specific knowledge from other fields (e.g. optimization) to produce verifiable safety-critical code</a:t>
              </a:r>
              <a:endPara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endParaRPr>
            </a:p>
            <a:p>
              <a:pPr marL="1066800" lvl="1" indent="-609600">
                <a:buSzPct val="100000"/>
                <a:buChar char="-"/>
                <a:defRPr>
                  <a:uFillTx/>
                </a:defRPr>
              </a:pPr>
              <a:r>
                <a:rPr sz="3200">
                  <a:uFill>
                    <a:solidFill/>
                  </a:uFill>
                </a:rPr>
                <a:t>Expanding the current work to account for more properties and more complex systems</a:t>
              </a:r>
            </a:p>
          </p:txBody>
        </p:sp>
      </p:grpSp>
      <p:sp>
        <p:nvSpPr>
          <p:cNvPr id="17" name="Shape 17"/>
          <p:cNvSpPr/>
          <p:nvPr/>
        </p:nvSpPr>
        <p:spPr>
          <a:xfrm>
            <a:off x="31980187" y="7200900"/>
            <a:ext cx="11137901" cy="5257801"/>
          </a:xfrm>
          <a:prstGeom prst="roundRect">
            <a:avLst>
              <a:gd name="adj" fmla="val 21981"/>
            </a:avLst>
          </a:prstGeom>
          <a:solidFill>
            <a:srgbClr val="E2EBF5"/>
          </a:solidFill>
          <a:ln w="25400">
            <a:solidFill>
              <a:srgbClr val="49729C"/>
            </a:solidFill>
            <a:round/>
          </a:ln>
        </p:spPr>
        <p:txBody>
          <a:bodyPr lIns="38100" tIns="38100" rIns="38100" bIns="38100"/>
          <a:lstStyle/>
          <a:p>
            <a:pPr lvl="0"/>
            <a:endParaRPr/>
          </a:p>
        </p:txBody>
      </p:sp>
      <p:sp>
        <p:nvSpPr>
          <p:cNvPr id="18" name="Shape 18"/>
          <p:cNvSpPr/>
          <p:nvPr/>
        </p:nvSpPr>
        <p:spPr>
          <a:xfrm>
            <a:off x="31738887" y="7494142"/>
            <a:ext cx="10452101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 algn="ctr">
              <a:defRPr sz="4400" b="1"/>
            </a:lvl1pPr>
          </a:lstStyle>
          <a:p>
            <a:pPr lvl="0">
              <a:defRPr sz="1800" b="0">
                <a:uFillTx/>
              </a:defRPr>
            </a:pPr>
            <a:r>
              <a:rPr sz="4400" b="1">
                <a:uFill>
                  <a:solidFill/>
                </a:uFill>
              </a:rPr>
              <a:t>D. IKOS: a generic and scalable abstract interpretation tool</a:t>
            </a:r>
          </a:p>
        </p:txBody>
      </p:sp>
      <p:sp>
        <p:nvSpPr>
          <p:cNvPr id="19" name="Shape 19"/>
          <p:cNvSpPr/>
          <p:nvPr/>
        </p:nvSpPr>
        <p:spPr>
          <a:xfrm>
            <a:off x="32186196" y="9056132"/>
            <a:ext cx="10426701" cy="3149601"/>
          </a:xfrm>
          <a:prstGeom prst="roundRect">
            <a:avLst>
              <a:gd name="adj" fmla="val 18517"/>
            </a:avLst>
          </a:prstGeom>
          <a:solidFill>
            <a:srgbClr val="EFF4E4"/>
          </a:solidFill>
          <a:ln w="25400">
            <a:solidFill>
              <a:srgbClr val="49729C"/>
            </a:solidFill>
            <a:round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31945569" y="9189546"/>
            <a:ext cx="10591801" cy="28067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marL="1168400" lvl="1" indent="-711200">
              <a:buSzPct val="100000"/>
              <a:buChar char="-"/>
              <a:defRPr>
                <a:uFillTx/>
              </a:defRPr>
            </a:pPr>
            <a:r>
              <a:rPr sz="2800" dirty="0">
                <a:uFill>
                  <a:solidFill/>
                </a:uFill>
              </a:rPr>
              <a:t>Based on Abstract Interpretation ⟹ no false negatives</a:t>
            </a:r>
            <a:endParaRPr dirty="0">
              <a:uFill>
                <a:solidFill/>
              </a:uFill>
            </a:endParaRPr>
          </a:p>
          <a:p>
            <a:pPr marL="1168400" lvl="1" indent="-711200">
              <a:buSzPct val="100000"/>
              <a:buChar char="-"/>
              <a:defRPr>
                <a:uFillTx/>
              </a:defRPr>
            </a:pPr>
            <a:r>
              <a:rPr sz="2800" dirty="0">
                <a:uFill>
                  <a:solidFill/>
                </a:uFill>
              </a:rPr>
              <a:t>Customizable for various classes of software ⟹ low false positive rate</a:t>
            </a:r>
            <a:endParaRPr dirty="0">
              <a:uFill>
                <a:solidFill/>
              </a:uFill>
            </a:endParaRPr>
          </a:p>
          <a:p>
            <a:pPr marL="1168400" lvl="1" indent="-711200">
              <a:buSzPct val="100000"/>
              <a:buChar char="-"/>
              <a:defRPr>
                <a:uFillTx/>
              </a:defRPr>
            </a:pPr>
            <a:r>
              <a:rPr sz="2800" dirty="0">
                <a:uFill>
                  <a:solidFill/>
                </a:uFill>
              </a:rPr>
              <a:t>Supports many dialects of C/C++ (based on GCC and LLVM)</a:t>
            </a:r>
            <a:endParaRPr dirty="0">
              <a:uFill>
                <a:solidFill/>
              </a:uFill>
            </a:endParaRPr>
          </a:p>
          <a:p>
            <a:pPr marL="1168400" lvl="1" indent="-711200">
              <a:buSzPct val="100000"/>
              <a:buChar char="-"/>
              <a:defRPr>
                <a:uFillTx/>
              </a:defRPr>
            </a:pPr>
            <a:r>
              <a:rPr sz="2800" dirty="0">
                <a:uFill>
                  <a:solidFill/>
                </a:uFill>
              </a:rPr>
              <a:t>Scales to 270+ KLOC code bases</a:t>
            </a:r>
            <a:endParaRPr dirty="0">
              <a:uFill>
                <a:solidFill/>
              </a:uFill>
            </a:endParaRPr>
          </a:p>
          <a:p>
            <a:pPr marL="1168400" lvl="1" indent="-711200">
              <a:buSzPct val="100000"/>
              <a:buChar char="-"/>
              <a:defRPr>
                <a:uFillTx/>
              </a:defRPr>
            </a:pPr>
            <a:r>
              <a:rPr sz="2800" dirty="0">
                <a:uFill>
                  <a:solidFill/>
                </a:uFill>
              </a:rPr>
              <a:t>Runs analyses in minutes</a:t>
            </a:r>
          </a:p>
        </p:txBody>
      </p:sp>
      <p:sp>
        <p:nvSpPr>
          <p:cNvPr id="21" name="Shape 21"/>
          <p:cNvSpPr/>
          <p:nvPr/>
        </p:nvSpPr>
        <p:spPr>
          <a:xfrm>
            <a:off x="5867400" y="2667000"/>
            <a:ext cx="32689800" cy="4114800"/>
          </a:xfrm>
          <a:prstGeom prst="roundRect">
            <a:avLst>
              <a:gd name="adj" fmla="val 16667"/>
            </a:avLst>
          </a:prstGeom>
          <a:solidFill>
            <a:srgbClr val="EFF4E4"/>
          </a:solidFill>
          <a:ln w="25400">
            <a:solidFill>
              <a:srgbClr val="49729C"/>
            </a:solidFill>
            <a:round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5842000" y="2702669"/>
            <a:ext cx="33108900" cy="1566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15900" tIns="215900" rIns="215900" bIns="215900" anchor="ctr">
            <a:spAutoFit/>
          </a:bodyPr>
          <a:lstStyle>
            <a:lvl1pPr algn="ctr">
              <a:defRPr sz="8000"/>
            </a:lvl1pPr>
          </a:lstStyle>
          <a:p>
            <a:pPr lvl="0">
              <a:defRPr sz="1800">
                <a:uFillTx/>
              </a:defRPr>
            </a:pPr>
            <a:r>
              <a:rPr sz="8000">
                <a:uFill>
                  <a:solidFill/>
                </a:uFill>
              </a:rPr>
              <a:t>Credible Autocoding and Verification of Embedded Software (CrAVES)</a:t>
            </a:r>
          </a:p>
        </p:txBody>
      </p:sp>
      <p:sp>
        <p:nvSpPr>
          <p:cNvPr id="23" name="Shape 23"/>
          <p:cNvSpPr/>
          <p:nvPr/>
        </p:nvSpPr>
        <p:spPr>
          <a:xfrm>
            <a:off x="2336800" y="7010400"/>
            <a:ext cx="39116000" cy="1589"/>
          </a:xfrm>
          <a:prstGeom prst="line">
            <a:avLst/>
          </a:prstGeom>
          <a:ln w="6480">
            <a:solidFill>
              <a:srgbClr val="919191"/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4834" y="2667000"/>
            <a:ext cx="3714237" cy="3733801"/>
          </a:xfrm>
          <a:prstGeom prst="rect">
            <a:avLst/>
          </a:prstGeom>
          <a:ln w="12700">
            <a:round/>
          </a:ln>
        </p:spPr>
      </p:pic>
      <p:pic>
        <p:nvPicPr>
          <p:cNvPr id="25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54600" y="955534"/>
            <a:ext cx="9238681" cy="830994"/>
          </a:xfrm>
          <a:prstGeom prst="rect">
            <a:avLst/>
          </a:prstGeom>
          <a:ln w="12700">
            <a:round/>
          </a:ln>
        </p:spPr>
      </p:pic>
      <p:pic>
        <p:nvPicPr>
          <p:cNvPr id="26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264954" y="830045"/>
            <a:ext cx="4644047" cy="1049556"/>
          </a:xfrm>
          <a:prstGeom prst="rect">
            <a:avLst/>
          </a:prstGeom>
          <a:ln w="12700">
            <a:round/>
          </a:ln>
        </p:spPr>
      </p:pic>
      <p:pic>
        <p:nvPicPr>
          <p:cNvPr id="27" name="image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566475" y="897518"/>
            <a:ext cx="6029325" cy="1007482"/>
          </a:xfrm>
          <a:prstGeom prst="rect">
            <a:avLst/>
          </a:prstGeom>
          <a:ln w="12700">
            <a:round/>
          </a:ln>
        </p:spPr>
      </p:pic>
      <p:pic>
        <p:nvPicPr>
          <p:cNvPr id="28" name="image5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201371" y="603903"/>
            <a:ext cx="3743229" cy="1250951"/>
          </a:xfrm>
          <a:prstGeom prst="rect">
            <a:avLst/>
          </a:prstGeom>
          <a:ln w="12700">
            <a:round/>
          </a:ln>
        </p:spPr>
      </p:pic>
      <p:pic>
        <p:nvPicPr>
          <p:cNvPr id="29" name="image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9600" y="838200"/>
            <a:ext cx="5998553" cy="1065666"/>
          </a:xfrm>
          <a:prstGeom prst="rect">
            <a:avLst/>
          </a:prstGeom>
          <a:ln>
            <a:round/>
          </a:ln>
        </p:spPr>
      </p:pic>
      <p:grpSp>
        <p:nvGrpSpPr>
          <p:cNvPr id="32" name="Group 32"/>
          <p:cNvGrpSpPr/>
          <p:nvPr/>
        </p:nvGrpSpPr>
        <p:grpSpPr>
          <a:xfrm>
            <a:off x="31710343" y="19894550"/>
            <a:ext cx="11342659" cy="4777981"/>
            <a:chOff x="0" y="0"/>
            <a:chExt cx="11342658" cy="4777980"/>
          </a:xfrm>
        </p:grpSpPr>
        <p:sp>
          <p:nvSpPr>
            <p:cNvPr id="30" name="Shape 30"/>
            <p:cNvSpPr/>
            <p:nvPr/>
          </p:nvSpPr>
          <p:spPr>
            <a:xfrm>
              <a:off x="0" y="0"/>
              <a:ext cx="11342659" cy="4777981"/>
            </a:xfrm>
            <a:prstGeom prst="roundRect">
              <a:avLst>
                <a:gd name="adj" fmla="val 16667"/>
              </a:avLst>
            </a:prstGeom>
            <a:solidFill>
              <a:srgbClr val="E2EBF5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233241" y="233241"/>
              <a:ext cx="10871201" cy="6310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>
                <a:defRPr sz="4000" b="1"/>
              </a:lvl1pPr>
            </a:lstStyle>
            <a:p>
              <a:pPr lvl="0">
                <a:defRPr sz="1800" b="0">
                  <a:uFillTx/>
                </a:defRPr>
              </a:pPr>
              <a:r>
                <a:rPr sz="4000" b="1">
                  <a:uFill>
                    <a:solidFill/>
                  </a:uFill>
                </a:rPr>
                <a:t>Floating-Point Analysis</a:t>
              </a:r>
            </a:p>
          </p:txBody>
        </p:sp>
      </p:grpSp>
      <p:sp>
        <p:nvSpPr>
          <p:cNvPr id="33" name="Shape 33"/>
          <p:cNvSpPr/>
          <p:nvPr/>
        </p:nvSpPr>
        <p:spPr>
          <a:xfrm>
            <a:off x="31814755" y="21037550"/>
            <a:ext cx="3175001" cy="2895600"/>
          </a:xfrm>
          <a:prstGeom prst="roundRect">
            <a:avLst>
              <a:gd name="adj" fmla="val 16095"/>
            </a:avLst>
          </a:prstGeom>
          <a:solidFill>
            <a:srgbClr val="FCCBA1"/>
          </a:solidFill>
          <a:ln w="25400">
            <a:solidFill>
              <a:srgbClr val="49729C"/>
            </a:solidFill>
            <a:round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37109400" y="20742312"/>
            <a:ext cx="3104015" cy="3800439"/>
          </a:xfrm>
          <a:prstGeom prst="roundRect">
            <a:avLst>
              <a:gd name="adj" fmla="val 16667"/>
            </a:avLst>
          </a:prstGeom>
          <a:solidFill>
            <a:srgbClr val="CDDCAB"/>
          </a:solidFill>
          <a:ln w="25400">
            <a:solidFill>
              <a:srgbClr val="49729C"/>
            </a:solidFill>
            <a:round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1864300" y="21259406"/>
            <a:ext cx="3200400" cy="2101138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700" dirty="0">
                <a:uFill>
                  <a:solidFill/>
                </a:uFill>
              </a:rPr>
              <a:t>Issues:</a:t>
            </a:r>
            <a:endParaRPr dirty="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700" b="1" dirty="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700" dirty="0">
                <a:uFill>
                  <a:solidFill/>
                </a:uFill>
              </a:rPr>
              <a:t>Annotated proofs verified in real semantics (Gene-Check)</a:t>
            </a:r>
            <a:endParaRPr dirty="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700" b="1" dirty="0">
              <a:uFill>
                <a:solidFill/>
              </a:uFill>
            </a:endParaRPr>
          </a:p>
          <a:p>
            <a:pPr lvl="0">
              <a:buClr>
                <a:srgbClr val="FF2600"/>
              </a:buClr>
              <a:defRPr>
                <a:uFillTx/>
              </a:defRPr>
            </a:pPr>
            <a:r>
              <a:rPr sz="1700" u="sng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But we also need to verify the same proof in floating-point semantics.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40882233" y="21392430"/>
            <a:ext cx="2018369" cy="2086928"/>
            <a:chOff x="0" y="0"/>
            <a:chExt cx="2018368" cy="2086927"/>
          </a:xfrm>
        </p:grpSpPr>
        <p:sp>
          <p:nvSpPr>
            <p:cNvPr id="36" name="Shape 36"/>
            <p:cNvSpPr/>
            <p:nvPr/>
          </p:nvSpPr>
          <p:spPr>
            <a:xfrm>
              <a:off x="0" y="0"/>
              <a:ext cx="2018369" cy="2086928"/>
            </a:xfrm>
            <a:prstGeom prst="roundRect">
              <a:avLst>
                <a:gd name="adj" fmla="val 16667"/>
              </a:avLst>
            </a:prstGeom>
            <a:solidFill>
              <a:srgbClr val="FFCA00"/>
            </a:solidFill>
            <a:ln w="381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101134" y="209002"/>
              <a:ext cx="1816101" cy="166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Specialized Abstract Interpreter for Floating-point semantics (fluctuat)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5217100" y="22955343"/>
            <a:ext cx="1651000" cy="977901"/>
            <a:chOff x="0" y="0"/>
            <a:chExt cx="1651000" cy="977900"/>
          </a:xfrm>
        </p:grpSpPr>
        <p:sp>
          <p:nvSpPr>
            <p:cNvPr id="39" name="Shape 39"/>
            <p:cNvSpPr/>
            <p:nvPr/>
          </p:nvSpPr>
          <p:spPr>
            <a:xfrm>
              <a:off x="0" y="0"/>
              <a:ext cx="1651000" cy="977900"/>
            </a:xfrm>
            <a:prstGeom prst="roundRect">
              <a:avLst>
                <a:gd name="adj" fmla="val 16597"/>
              </a:avLst>
            </a:prstGeom>
            <a:solidFill>
              <a:srgbClr val="A5C1DF"/>
            </a:solidFill>
            <a:ln w="381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44724" y="323157"/>
              <a:ext cx="1561552" cy="3315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C Code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35288584" y="21250349"/>
            <a:ext cx="1409701" cy="1193801"/>
            <a:chOff x="0" y="0"/>
            <a:chExt cx="1409700" cy="1193800"/>
          </a:xfrm>
        </p:grpSpPr>
        <p:sp>
          <p:nvSpPr>
            <p:cNvPr id="42" name="Shape 42"/>
            <p:cNvSpPr/>
            <p:nvPr/>
          </p:nvSpPr>
          <p:spPr>
            <a:xfrm>
              <a:off x="0" y="0"/>
              <a:ext cx="1409700" cy="1193800"/>
            </a:xfrm>
            <a:prstGeom prst="roundRect">
              <a:avLst>
                <a:gd name="adj" fmla="val 16679"/>
              </a:avLst>
            </a:prstGeom>
            <a:solidFill>
              <a:srgbClr val="CDDCAB"/>
            </a:solidFill>
            <a:ln w="381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51652" y="298666"/>
              <a:ext cx="1306394" cy="5964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ACSL </a:t>
              </a:r>
              <a:endPara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endParaRPr>
            </a:p>
            <a:p>
              <a:pPr lvl="0" algn="ctr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Annotations</a:t>
              </a:r>
            </a:p>
          </p:txBody>
        </p:sp>
      </p:grpSp>
      <p:sp>
        <p:nvSpPr>
          <p:cNvPr id="45" name="Shape 45"/>
          <p:cNvSpPr/>
          <p:nvPr/>
        </p:nvSpPr>
        <p:spPr>
          <a:xfrm>
            <a:off x="37341438" y="21218986"/>
            <a:ext cx="2679232" cy="1060114"/>
          </a:xfrm>
          <a:prstGeom prst="roundRect">
            <a:avLst>
              <a:gd name="adj" fmla="val 16667"/>
            </a:avLst>
          </a:prstGeom>
          <a:solidFill>
            <a:srgbClr val="A5C1DF"/>
          </a:solidFill>
          <a:ln w="38100">
            <a:solidFill>
              <a:srgbClr val="FF2600"/>
            </a:solidFill>
            <a:round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37295190" y="22365118"/>
            <a:ext cx="2725483" cy="987470"/>
          </a:xfrm>
          <a:prstGeom prst="roundRect">
            <a:avLst>
              <a:gd name="adj" fmla="val 16667"/>
            </a:avLst>
          </a:prstGeom>
          <a:solidFill>
            <a:srgbClr val="A5C1DF"/>
          </a:solidFill>
          <a:ln w="38100">
            <a:solidFill>
              <a:srgbClr val="FF2600"/>
            </a:solidFill>
            <a:round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37295190" y="23483777"/>
            <a:ext cx="2725483" cy="883537"/>
          </a:xfrm>
          <a:prstGeom prst="roundRect">
            <a:avLst>
              <a:gd name="adj" fmla="val 16667"/>
            </a:avLst>
          </a:prstGeom>
          <a:solidFill>
            <a:srgbClr val="A5C1DF"/>
          </a:solidFill>
          <a:ln w="38100">
            <a:solidFill>
              <a:srgbClr val="FF2600"/>
            </a:solidFill>
            <a:round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37417638" y="20830179"/>
            <a:ext cx="2730501" cy="335423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b="1"/>
            </a:lvl1pPr>
          </a:lstStyle>
          <a:p>
            <a:pPr lvl="0">
              <a:defRPr b="0">
                <a:uFillTx/>
              </a:defRPr>
            </a:pPr>
            <a:r>
              <a:rPr b="1">
                <a:uFill>
                  <a:solidFill/>
                </a:uFill>
              </a:rPr>
              <a:t>Proofs as C Programs</a:t>
            </a:r>
          </a:p>
        </p:txBody>
      </p:sp>
      <p:pic>
        <p:nvPicPr>
          <p:cNvPr id="49" name="image7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7544629" y="21513497"/>
            <a:ext cx="2251470" cy="754945"/>
          </a:xfrm>
          <a:prstGeom prst="rect">
            <a:avLst/>
          </a:prstGeom>
          <a:ln w="12700">
            <a:round/>
          </a:ln>
        </p:spPr>
      </p:pic>
      <p:sp>
        <p:nvSpPr>
          <p:cNvPr id="50" name="Shape 50"/>
          <p:cNvSpPr/>
          <p:nvPr/>
        </p:nvSpPr>
        <p:spPr>
          <a:xfrm>
            <a:off x="37645255" y="21230654"/>
            <a:ext cx="2451101" cy="33542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Ellipsoid Inclusion</a:t>
            </a:r>
          </a:p>
        </p:txBody>
      </p:sp>
      <p:sp>
        <p:nvSpPr>
          <p:cNvPr id="51" name="Shape 51"/>
          <p:cNvSpPr/>
          <p:nvPr/>
        </p:nvSpPr>
        <p:spPr>
          <a:xfrm>
            <a:off x="37532115" y="22384233"/>
            <a:ext cx="2451101" cy="335423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S Procedure</a:t>
            </a:r>
          </a:p>
        </p:txBody>
      </p:sp>
      <p:pic>
        <p:nvPicPr>
          <p:cNvPr id="52" name="image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7222562" y="22590783"/>
            <a:ext cx="2895601" cy="970929"/>
          </a:xfrm>
          <a:prstGeom prst="rect">
            <a:avLst/>
          </a:prstGeom>
          <a:ln w="12700">
            <a:round/>
          </a:ln>
        </p:spPr>
      </p:pic>
      <p:sp>
        <p:nvSpPr>
          <p:cNvPr id="53" name="Shape 53"/>
          <p:cNvSpPr/>
          <p:nvPr/>
        </p:nvSpPr>
        <p:spPr>
          <a:xfrm>
            <a:off x="37434412" y="23521973"/>
            <a:ext cx="2451101" cy="33542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Affine Transformation</a:t>
            </a:r>
          </a:p>
        </p:txBody>
      </p:sp>
      <p:pic>
        <p:nvPicPr>
          <p:cNvPr id="54" name="image9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7374307" y="23618407"/>
            <a:ext cx="2557934" cy="857706"/>
          </a:xfrm>
          <a:prstGeom prst="rect">
            <a:avLst/>
          </a:prstGeom>
          <a:ln w="12700">
            <a:round/>
          </a:ln>
        </p:spPr>
      </p:pic>
      <p:sp>
        <p:nvSpPr>
          <p:cNvPr id="55" name="Shape 55"/>
          <p:cNvSpPr/>
          <p:nvPr/>
        </p:nvSpPr>
        <p:spPr>
          <a:xfrm>
            <a:off x="36635949" y="22458277"/>
            <a:ext cx="473452" cy="2481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095C9"/>
          </a:solidFill>
          <a:ln w="25400">
            <a:solidFill>
              <a:srgbClr val="49729C"/>
            </a:solidFill>
            <a:round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40309800" y="22287303"/>
            <a:ext cx="457200" cy="2481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095C9"/>
          </a:solidFill>
          <a:ln w="25400">
            <a:solidFill>
              <a:srgbClr val="49729C"/>
            </a:solidFill>
            <a:round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59" name="Group 59"/>
          <p:cNvGrpSpPr/>
          <p:nvPr/>
        </p:nvGrpSpPr>
        <p:grpSpPr>
          <a:xfrm>
            <a:off x="457200" y="12725400"/>
            <a:ext cx="12752876" cy="4777981"/>
            <a:chOff x="0" y="0"/>
            <a:chExt cx="12752875" cy="4777980"/>
          </a:xfrm>
        </p:grpSpPr>
        <p:sp>
          <p:nvSpPr>
            <p:cNvPr id="57" name="Shape 57"/>
            <p:cNvSpPr/>
            <p:nvPr/>
          </p:nvSpPr>
          <p:spPr>
            <a:xfrm>
              <a:off x="0" y="0"/>
              <a:ext cx="12752876" cy="4777981"/>
            </a:xfrm>
            <a:prstGeom prst="roundRect">
              <a:avLst>
                <a:gd name="adj" fmla="val 16667"/>
              </a:avLst>
            </a:prstGeom>
            <a:solidFill>
              <a:srgbClr val="E2EBF5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233241" y="233242"/>
              <a:ext cx="12280901" cy="6929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/>
            <a:p>
              <a:pPr lvl="0">
                <a:defRPr>
                  <a:uFillTx/>
                </a:defRPr>
              </a:pPr>
              <a:r>
                <a:rPr sz="4400" b="1">
                  <a:uFill>
                    <a:solidFill/>
                  </a:uFill>
                </a:rPr>
                <a:t>A. Safety verification via Model Checking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457200" y="18059400"/>
            <a:ext cx="12752876" cy="4777981"/>
            <a:chOff x="0" y="0"/>
            <a:chExt cx="12752875" cy="4777980"/>
          </a:xfrm>
        </p:grpSpPr>
        <p:sp>
          <p:nvSpPr>
            <p:cNvPr id="60" name="Shape 60"/>
            <p:cNvSpPr/>
            <p:nvPr/>
          </p:nvSpPr>
          <p:spPr>
            <a:xfrm>
              <a:off x="0" y="0"/>
              <a:ext cx="12752876" cy="4777981"/>
            </a:xfrm>
            <a:prstGeom prst="roundRect">
              <a:avLst>
                <a:gd name="adj" fmla="val 16667"/>
              </a:avLst>
            </a:prstGeom>
            <a:solidFill>
              <a:srgbClr val="E2EBF5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33241" y="233241"/>
              <a:ext cx="12280901" cy="6929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>
                <a:defRPr sz="4400" b="1"/>
              </a:lvl1pPr>
            </a:lstStyle>
            <a:p>
              <a:pPr lvl="0">
                <a:defRPr sz="1800" b="0">
                  <a:uFillTx/>
                </a:defRPr>
              </a:pPr>
              <a:r>
                <a:rPr sz="4400" b="1">
                  <a:uFill>
                    <a:solidFill/>
                  </a:uFill>
                </a:rPr>
                <a:t>B. Modular compilation and validation</a:t>
              </a:r>
            </a:p>
          </p:txBody>
        </p:sp>
      </p:grpSp>
      <p:sp>
        <p:nvSpPr>
          <p:cNvPr id="63" name="Shape 63"/>
          <p:cNvSpPr/>
          <p:nvPr/>
        </p:nvSpPr>
        <p:spPr>
          <a:xfrm>
            <a:off x="17678400" y="9906000"/>
            <a:ext cx="10668000" cy="7245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0" extrusionOk="0">
                <a:moveTo>
                  <a:pt x="0" y="57"/>
                </a:moveTo>
                <a:cubicBezTo>
                  <a:pt x="3461" y="10829"/>
                  <a:pt x="6922" y="21600"/>
                  <a:pt x="10522" y="21590"/>
                </a:cubicBezTo>
                <a:cubicBezTo>
                  <a:pt x="14122" y="21581"/>
                  <a:pt x="17861" y="10790"/>
                  <a:pt x="21600" y="0"/>
                </a:cubicBezTo>
              </a:path>
            </a:pathLst>
          </a:custGeom>
          <a:ln w="88900">
            <a:solidFill>
              <a:srgbClr val="B5B5B5">
                <a:alpha val="50000"/>
              </a:srgbClr>
            </a:solidFill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 flipV="1">
            <a:off x="16916400" y="11125200"/>
            <a:ext cx="11582400" cy="9144"/>
          </a:xfrm>
          <a:prstGeom prst="line">
            <a:avLst/>
          </a:prstGeom>
          <a:ln>
            <a:solidFill/>
            <a:prstDash val="dashDot"/>
            <a:round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67" name="Group 67"/>
          <p:cNvGrpSpPr/>
          <p:nvPr/>
        </p:nvGrpSpPr>
        <p:grpSpPr>
          <a:xfrm>
            <a:off x="16927909" y="9503374"/>
            <a:ext cx="1406770" cy="914401"/>
            <a:chOff x="0" y="0"/>
            <a:chExt cx="1406768" cy="914400"/>
          </a:xfrm>
        </p:grpSpPr>
        <p:sp>
          <p:nvSpPr>
            <p:cNvPr id="65" name="Shape 65"/>
            <p:cNvSpPr/>
            <p:nvPr/>
          </p:nvSpPr>
          <p:spPr>
            <a:xfrm>
              <a:off x="0" y="0"/>
              <a:ext cx="1406769" cy="914400"/>
            </a:xfrm>
            <a:prstGeom prst="roundRect">
              <a:avLst>
                <a:gd name="adj" fmla="val 16667"/>
              </a:avLst>
            </a:prstGeom>
            <a:solidFill>
              <a:srgbClr val="A5C1D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42984" y="289489"/>
              <a:ext cx="1320801" cy="335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Simulink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22021800" y="16687800"/>
            <a:ext cx="1406769" cy="914400"/>
            <a:chOff x="0" y="0"/>
            <a:chExt cx="1406768" cy="914400"/>
          </a:xfrm>
        </p:grpSpPr>
        <p:sp>
          <p:nvSpPr>
            <p:cNvPr id="68" name="Shape 68"/>
            <p:cNvSpPr/>
            <p:nvPr/>
          </p:nvSpPr>
          <p:spPr>
            <a:xfrm>
              <a:off x="0" y="0"/>
              <a:ext cx="1406769" cy="914400"/>
            </a:xfrm>
            <a:prstGeom prst="roundRect">
              <a:avLst>
                <a:gd name="adj" fmla="val 16667"/>
              </a:avLst>
            </a:prstGeom>
            <a:solidFill>
              <a:srgbClr val="A5C1DF"/>
            </a:solidFill>
            <a:ln w="381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42984" y="289489"/>
              <a:ext cx="1320801" cy="335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Binary</a:t>
              </a: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9507200" y="14630400"/>
            <a:ext cx="1806096" cy="914400"/>
            <a:chOff x="0" y="0"/>
            <a:chExt cx="1806095" cy="914400"/>
          </a:xfrm>
        </p:grpSpPr>
        <p:sp>
          <p:nvSpPr>
            <p:cNvPr id="71" name="Shape 71"/>
            <p:cNvSpPr/>
            <p:nvPr/>
          </p:nvSpPr>
          <p:spPr>
            <a:xfrm>
              <a:off x="0" y="0"/>
              <a:ext cx="1806096" cy="914400"/>
            </a:xfrm>
            <a:prstGeom prst="roundRect">
              <a:avLst>
                <a:gd name="adj" fmla="val 16667"/>
              </a:avLst>
            </a:prstGeom>
            <a:solidFill>
              <a:srgbClr val="A5C1DF"/>
            </a:solidFill>
            <a:ln w="381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45798" y="289489"/>
              <a:ext cx="1714501" cy="335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C Code</a:t>
              </a: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8354225" y="9247558"/>
            <a:ext cx="2914403" cy="1383106"/>
            <a:chOff x="0" y="0"/>
            <a:chExt cx="2914401" cy="1383105"/>
          </a:xfrm>
        </p:grpSpPr>
        <p:sp>
          <p:nvSpPr>
            <p:cNvPr id="74" name="Shape 74"/>
            <p:cNvSpPr/>
            <p:nvPr/>
          </p:nvSpPr>
          <p:spPr>
            <a:xfrm>
              <a:off x="0" y="0"/>
              <a:ext cx="2914402" cy="1383106"/>
            </a:xfrm>
            <a:prstGeom prst="roundRect">
              <a:avLst>
                <a:gd name="adj" fmla="val 16667"/>
              </a:avLst>
            </a:prstGeom>
            <a:solidFill>
              <a:srgbClr val="DEE8C8"/>
            </a:solidFill>
            <a:ln w="38100" cap="flat">
              <a:solidFill>
                <a:srgbClr val="FF2600"/>
              </a:solidFill>
              <a:prstDash val="dash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6550" y="123791"/>
              <a:ext cx="2781301" cy="11355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lvl="0" algn="ctr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Control Semantics: </a:t>
              </a:r>
              <a:endPara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endParaRPr>
            </a:p>
            <a:p>
              <a:pPr lvl="0" algn="ctr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stability, bounded-ness, transient performances,</a:t>
              </a:r>
              <a:endPara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endParaRPr>
            </a:p>
            <a:p>
              <a:pPr lvl="0" algn="ctr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stability margins, etc. </a:t>
              </a: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20878800" y="13914049"/>
            <a:ext cx="2133600" cy="678251"/>
            <a:chOff x="0" y="0"/>
            <a:chExt cx="2133599" cy="678249"/>
          </a:xfrm>
        </p:grpSpPr>
        <p:sp>
          <p:nvSpPr>
            <p:cNvPr id="77" name="Shape 77"/>
            <p:cNvSpPr/>
            <p:nvPr/>
          </p:nvSpPr>
          <p:spPr>
            <a:xfrm>
              <a:off x="0" y="0"/>
              <a:ext cx="2133600" cy="678250"/>
            </a:xfrm>
            <a:prstGeom prst="roundRect">
              <a:avLst>
                <a:gd name="adj" fmla="val 16667"/>
              </a:avLst>
            </a:prstGeom>
            <a:solidFill>
              <a:srgbClr val="DEE8C8"/>
            </a:solidFill>
            <a:ln w="381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31750" y="38064"/>
              <a:ext cx="2070100" cy="6021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lvl="0" algn="ctr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ACSL Annotations</a:t>
              </a:r>
              <a:endPara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endParaRPr>
            </a:p>
            <a:p>
              <a:pPr lvl="0" algn="ctr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(Hoare Triples)</a:t>
              </a:r>
            </a:p>
          </p:txBody>
        </p:sp>
      </p:grpSp>
      <p:sp>
        <p:nvSpPr>
          <p:cNvPr id="173" name="Shape 173"/>
          <p:cNvSpPr/>
          <p:nvPr/>
        </p:nvSpPr>
        <p:spPr>
          <a:xfrm>
            <a:off x="22150268" y="10873581"/>
            <a:ext cx="4367002" cy="3013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25400">
            <a:solidFill/>
            <a:prstDash val="lgDashDotDot"/>
            <a:round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18329291" y="10353485"/>
            <a:ext cx="1994970" cy="1122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>
            <a:solidFill/>
            <a:prstDash val="dash"/>
            <a:round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20946112" y="15563850"/>
            <a:ext cx="1243208" cy="1104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>
            <a:solidFill/>
            <a:prstDash val="sysDot"/>
            <a:round/>
            <a:tailEnd type="triangle"/>
          </a:ln>
        </p:spPr>
        <p:txBody>
          <a:bodyPr/>
          <a:lstStyle/>
          <a:p>
            <a:pPr lvl="0"/>
            <a:endParaRPr/>
          </a:p>
        </p:txBody>
      </p:sp>
      <p:grpSp>
        <p:nvGrpSpPr>
          <p:cNvPr id="89" name="Group 89"/>
          <p:cNvGrpSpPr/>
          <p:nvPr/>
        </p:nvGrpSpPr>
        <p:grpSpPr>
          <a:xfrm>
            <a:off x="16661973" y="16674515"/>
            <a:ext cx="2293247" cy="1304259"/>
            <a:chOff x="0" y="0"/>
            <a:chExt cx="2293246" cy="1304258"/>
          </a:xfrm>
        </p:grpSpPr>
        <p:sp>
          <p:nvSpPr>
            <p:cNvPr id="83" name="Shape 83"/>
            <p:cNvSpPr/>
            <p:nvPr/>
          </p:nvSpPr>
          <p:spPr>
            <a:xfrm>
              <a:off x="19973" y="929644"/>
              <a:ext cx="351941" cy="374615"/>
            </a:xfrm>
            <a:prstGeom prst="roundRect">
              <a:avLst>
                <a:gd name="adj" fmla="val 16667"/>
              </a:avLst>
            </a:prstGeom>
            <a:noFill/>
            <a:ln w="381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0" y="11058"/>
              <a:ext cx="369605" cy="374615"/>
            </a:xfrm>
            <a:prstGeom prst="roundRect">
              <a:avLst>
                <a:gd name="adj" fmla="val 16667"/>
              </a:avLst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4091" y="464128"/>
              <a:ext cx="361423" cy="387064"/>
            </a:xfrm>
            <a:prstGeom prst="roundRect">
              <a:avLst>
                <a:gd name="adj" fmla="val 16667"/>
              </a:avLst>
            </a:prstGeom>
            <a:noFill/>
            <a:ln w="38100" cap="flat">
              <a:solidFill>
                <a:srgbClr val="FF2600"/>
              </a:solidFill>
              <a:prstDash val="dash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718446" y="0"/>
              <a:ext cx="1574801" cy="335422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/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Manual</a:t>
              </a:r>
            </a:p>
          </p:txBody>
        </p:sp>
        <p:sp>
          <p:nvSpPr>
            <p:cNvPr id="87" name="Shape 87"/>
            <p:cNvSpPr/>
            <p:nvPr/>
          </p:nvSpPr>
          <p:spPr>
            <a:xfrm>
              <a:off x="687971" y="435026"/>
              <a:ext cx="1574801" cy="335422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/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Both</a:t>
              </a:r>
            </a:p>
          </p:txBody>
        </p:sp>
        <p:sp>
          <p:nvSpPr>
            <p:cNvPr id="88" name="Shape 88"/>
            <p:cNvSpPr/>
            <p:nvPr/>
          </p:nvSpPr>
          <p:spPr>
            <a:xfrm>
              <a:off x="707372" y="886676"/>
              <a:ext cx="1574801" cy="335422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/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Automatic</a:t>
              </a: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26136600" y="9525000"/>
            <a:ext cx="2743200" cy="1329623"/>
            <a:chOff x="0" y="0"/>
            <a:chExt cx="2743200" cy="1329622"/>
          </a:xfrm>
        </p:grpSpPr>
        <p:sp>
          <p:nvSpPr>
            <p:cNvPr id="90" name="Shape 90"/>
            <p:cNvSpPr/>
            <p:nvPr/>
          </p:nvSpPr>
          <p:spPr>
            <a:xfrm>
              <a:off x="0" y="0"/>
              <a:ext cx="2743200" cy="1329623"/>
            </a:xfrm>
            <a:prstGeom prst="roundRect">
              <a:avLst>
                <a:gd name="adj" fmla="val 16667"/>
              </a:avLst>
            </a:prstGeom>
            <a:solidFill>
              <a:srgbClr val="FFCA00"/>
            </a:solidFill>
            <a:ln w="381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3500" y="230400"/>
              <a:ext cx="2616200" cy="868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lvl="0" algn="ctr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PVS Theories +</a:t>
              </a:r>
              <a:endPara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endParaRPr>
            </a:p>
            <a:p>
              <a:pPr lvl="0" algn="ctr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PVS Proofs of high level properties</a:t>
              </a:r>
            </a:p>
          </p:txBody>
        </p:sp>
      </p:grpSp>
      <p:sp>
        <p:nvSpPr>
          <p:cNvPr id="93" name="Shape 93"/>
          <p:cNvSpPr/>
          <p:nvPr/>
        </p:nvSpPr>
        <p:spPr>
          <a:xfrm rot="10800000" flipH="1">
            <a:off x="27588796" y="17273615"/>
            <a:ext cx="9525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400" y="0"/>
                  <a:pt x="10800" y="5400"/>
                  <a:pt x="10800" y="10801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 w="25400">
            <a:solidFill/>
            <a:prstDash val="dash"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7601496" y="17690320"/>
            <a:ext cx="9525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5400" y="21600"/>
                  <a:pt x="10800" y="16200"/>
                  <a:pt x="10800" y="10800"/>
                </a:cubicBezTo>
                <a:cubicBezTo>
                  <a:pt x="10800" y="5400"/>
                  <a:pt x="16200" y="0"/>
                  <a:pt x="21600" y="0"/>
                </a:cubicBezTo>
              </a:path>
            </a:pathLst>
          </a:custGeom>
          <a:ln w="25400">
            <a:solidFill/>
            <a:prstDash val="sysDot"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28384965" y="17068800"/>
            <a:ext cx="2552701" cy="33542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ctr">
              <a:defRPr i="1"/>
            </a:lvl1pPr>
          </a:lstStyle>
          <a:p>
            <a:pPr lvl="0">
              <a:defRPr i="0">
                <a:uFillTx/>
              </a:defRPr>
            </a:pPr>
            <a:r>
              <a:rPr i="1">
                <a:uFill>
                  <a:solidFill/>
                </a:uFill>
              </a:rPr>
              <a:t>Credible Autocoder</a:t>
            </a:r>
          </a:p>
        </p:txBody>
      </p:sp>
      <p:sp>
        <p:nvSpPr>
          <p:cNvPr id="96" name="Shape 96"/>
          <p:cNvSpPr/>
          <p:nvPr/>
        </p:nvSpPr>
        <p:spPr>
          <a:xfrm>
            <a:off x="27724565" y="17526000"/>
            <a:ext cx="3746501" cy="33542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ctr">
              <a:defRPr i="1"/>
            </a:lvl1pPr>
          </a:lstStyle>
          <a:p>
            <a:pPr lvl="0">
              <a:defRPr i="0">
                <a:uFillTx/>
              </a:defRPr>
            </a:pPr>
            <a:r>
              <a:rPr i="1">
                <a:uFill>
                  <a:solidFill/>
                </a:uFill>
              </a:rPr>
              <a:t>Certified Compiler</a:t>
            </a:r>
          </a:p>
        </p:txBody>
      </p:sp>
      <p:sp>
        <p:nvSpPr>
          <p:cNvPr id="97" name="Shape 97"/>
          <p:cNvSpPr/>
          <p:nvPr/>
        </p:nvSpPr>
        <p:spPr>
          <a:xfrm rot="10800000" flipH="1">
            <a:off x="27603955" y="16827500"/>
            <a:ext cx="952501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400" y="0"/>
                  <a:pt x="10800" y="5400"/>
                  <a:pt x="10800" y="10801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 w="25400">
            <a:solidFill/>
            <a:prstDash val="lgDashDotDot"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8674748" y="16637000"/>
            <a:ext cx="1605051" cy="33542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 algn="ctr">
              <a:defRPr i="1"/>
            </a:lvl1pPr>
          </a:lstStyle>
          <a:p>
            <a:pPr lvl="0">
              <a:defRPr i="0">
                <a:uFillTx/>
              </a:defRPr>
            </a:pPr>
            <a:r>
              <a:rPr i="1">
                <a:uFill>
                  <a:solidFill/>
                </a:uFill>
              </a:rPr>
              <a:t>Static Analyzer</a:t>
            </a:r>
          </a:p>
        </p:txBody>
      </p:sp>
      <p:grpSp>
        <p:nvGrpSpPr>
          <p:cNvPr id="101" name="Group 101"/>
          <p:cNvGrpSpPr/>
          <p:nvPr/>
        </p:nvGrpSpPr>
        <p:grpSpPr>
          <a:xfrm>
            <a:off x="24993598" y="14610334"/>
            <a:ext cx="2955749" cy="934467"/>
            <a:chOff x="0" y="0"/>
            <a:chExt cx="2955748" cy="934466"/>
          </a:xfrm>
        </p:grpSpPr>
        <p:sp>
          <p:nvSpPr>
            <p:cNvPr id="99" name="Shape 99"/>
            <p:cNvSpPr/>
            <p:nvPr/>
          </p:nvSpPr>
          <p:spPr>
            <a:xfrm>
              <a:off x="0" y="0"/>
              <a:ext cx="2955749" cy="934467"/>
            </a:xfrm>
            <a:prstGeom prst="roundRect">
              <a:avLst>
                <a:gd name="adj" fmla="val 16667"/>
              </a:avLst>
            </a:prstGeom>
            <a:solidFill>
              <a:srgbClr val="FFCA00"/>
            </a:solidFill>
            <a:ln w="381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42774" y="32822"/>
              <a:ext cx="2870201" cy="868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Scalable IKOS check for runtime errors (index out of bound, overflow…)</a:t>
              </a:r>
            </a:p>
          </p:txBody>
        </p:sp>
      </p:grpSp>
      <p:sp>
        <p:nvSpPr>
          <p:cNvPr id="176" name="Shape 176"/>
          <p:cNvSpPr/>
          <p:nvPr/>
        </p:nvSpPr>
        <p:spPr>
          <a:xfrm>
            <a:off x="21332428" y="15080045"/>
            <a:ext cx="3642121" cy="6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25400">
            <a:solidFill/>
            <a:prstDash val="lgDashDotDot"/>
            <a:round/>
            <a:tailEnd type="triangle"/>
          </a:ln>
        </p:spPr>
        <p:txBody>
          <a:bodyPr/>
          <a:lstStyle/>
          <a:p>
            <a:pPr lvl="0"/>
            <a:endParaRPr/>
          </a:p>
        </p:txBody>
      </p:sp>
      <p:grpSp>
        <p:nvGrpSpPr>
          <p:cNvPr id="105" name="Group 105"/>
          <p:cNvGrpSpPr/>
          <p:nvPr/>
        </p:nvGrpSpPr>
        <p:grpSpPr>
          <a:xfrm>
            <a:off x="20241102" y="11480800"/>
            <a:ext cx="1806097" cy="914400"/>
            <a:chOff x="0" y="0"/>
            <a:chExt cx="1806095" cy="914400"/>
          </a:xfrm>
        </p:grpSpPr>
        <p:sp>
          <p:nvSpPr>
            <p:cNvPr id="103" name="Shape 103"/>
            <p:cNvSpPr/>
            <p:nvPr/>
          </p:nvSpPr>
          <p:spPr>
            <a:xfrm>
              <a:off x="0" y="0"/>
              <a:ext cx="1806096" cy="914400"/>
            </a:xfrm>
            <a:prstGeom prst="roundRect">
              <a:avLst>
                <a:gd name="adj" fmla="val 16667"/>
              </a:avLst>
            </a:prstGeom>
            <a:solidFill>
              <a:srgbClr val="A5C1DF"/>
            </a:solidFill>
            <a:ln w="381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5798" y="289489"/>
              <a:ext cx="1714501" cy="335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Lustre Code</a:t>
              </a:r>
            </a:p>
          </p:txBody>
        </p:sp>
      </p:grpSp>
      <p:sp>
        <p:nvSpPr>
          <p:cNvPr id="177" name="Shape 177"/>
          <p:cNvSpPr/>
          <p:nvPr/>
        </p:nvSpPr>
        <p:spPr>
          <a:xfrm>
            <a:off x="20521221" y="12414250"/>
            <a:ext cx="511957" cy="2197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5400">
            <a:solidFill/>
            <a:prstDash val="dash"/>
            <a:round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17889431" y="10436824"/>
            <a:ext cx="2262680" cy="4174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>
            <a:solidFill/>
            <a:prstDash val="dash"/>
            <a:round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08" name="Shape 108"/>
          <p:cNvSpPr/>
          <p:nvPr/>
        </p:nvSpPr>
        <p:spPr>
          <a:xfrm flipV="1">
            <a:off x="16916400" y="13411200"/>
            <a:ext cx="11582400" cy="9144"/>
          </a:xfrm>
          <a:prstGeom prst="line">
            <a:avLst/>
          </a:prstGeom>
          <a:ln>
            <a:solidFill/>
            <a:prstDash val="dashDot"/>
            <a:round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9" name="Shape 109"/>
          <p:cNvSpPr/>
          <p:nvPr/>
        </p:nvSpPr>
        <p:spPr>
          <a:xfrm flipV="1">
            <a:off x="16916400" y="15849600"/>
            <a:ext cx="11582400" cy="9144"/>
          </a:xfrm>
          <a:prstGeom prst="line">
            <a:avLst/>
          </a:prstGeom>
          <a:ln>
            <a:solidFill/>
            <a:prstDash val="dashDot"/>
            <a:round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12" name="Group 112"/>
          <p:cNvGrpSpPr/>
          <p:nvPr/>
        </p:nvGrpSpPr>
        <p:grpSpPr>
          <a:xfrm>
            <a:off x="19291299" y="10756900"/>
            <a:ext cx="609602" cy="609601"/>
            <a:chOff x="0" y="0"/>
            <a:chExt cx="609600" cy="609600"/>
          </a:xfrm>
        </p:grpSpPr>
        <p:sp>
          <p:nvSpPr>
            <p:cNvPr id="110" name="Shape 110"/>
            <p:cNvSpPr/>
            <p:nvPr/>
          </p:nvSpPr>
          <p:spPr>
            <a:xfrm>
              <a:off x="-1" y="0"/>
              <a:ext cx="609602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0E1F4"/>
            </a:soli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88900" y="93885"/>
              <a:ext cx="431800" cy="421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defRPr sz="2400" b="1"/>
              </a:lvl1pPr>
            </a:lstStyle>
            <a:p>
              <a:pPr lvl="0">
                <a:defRPr sz="1800" b="0">
                  <a:uFillTx/>
                </a:defRPr>
              </a:pPr>
              <a:r>
                <a:rPr sz="2400" b="1">
                  <a:uFill>
                    <a:solidFill/>
                  </a:uFill>
                </a:rPr>
                <a:t>A</a:t>
              </a:r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20586699" y="12827000"/>
            <a:ext cx="609602" cy="609601"/>
            <a:chOff x="0" y="0"/>
            <a:chExt cx="609600" cy="609600"/>
          </a:xfrm>
        </p:grpSpPr>
        <p:sp>
          <p:nvSpPr>
            <p:cNvPr id="113" name="Shape 113"/>
            <p:cNvSpPr/>
            <p:nvPr/>
          </p:nvSpPr>
          <p:spPr>
            <a:xfrm>
              <a:off x="-1" y="0"/>
              <a:ext cx="609602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0E1F4"/>
            </a:soli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88900" y="93885"/>
              <a:ext cx="431800" cy="421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defRPr sz="2400" b="1"/>
              </a:lvl1pPr>
            </a:lstStyle>
            <a:p>
              <a:pPr lvl="0">
                <a:defRPr sz="1800" b="0">
                  <a:uFillTx/>
                </a:defRPr>
              </a:pPr>
              <a:r>
                <a:rPr sz="2400" b="1">
                  <a:uFill>
                    <a:solidFill/>
                  </a:uFill>
                </a:rPr>
                <a:t>B</a:t>
              </a:r>
            </a:p>
          </p:txBody>
        </p:sp>
      </p:grpSp>
      <p:grpSp>
        <p:nvGrpSpPr>
          <p:cNvPr id="118" name="Group 118"/>
          <p:cNvGrpSpPr/>
          <p:nvPr/>
        </p:nvGrpSpPr>
        <p:grpSpPr>
          <a:xfrm>
            <a:off x="28016199" y="14439900"/>
            <a:ext cx="609602" cy="609601"/>
            <a:chOff x="0" y="0"/>
            <a:chExt cx="609600" cy="609600"/>
          </a:xfrm>
        </p:grpSpPr>
        <p:sp>
          <p:nvSpPr>
            <p:cNvPr id="116" name="Shape 116"/>
            <p:cNvSpPr/>
            <p:nvPr/>
          </p:nvSpPr>
          <p:spPr>
            <a:xfrm>
              <a:off x="-1" y="0"/>
              <a:ext cx="609602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0E1F4"/>
            </a:soli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88900" y="93885"/>
              <a:ext cx="431800" cy="421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defRPr sz="2400" b="1"/>
              </a:lvl1pPr>
            </a:lstStyle>
            <a:p>
              <a:pPr lvl="0">
                <a:defRPr sz="1800" b="0">
                  <a:uFillTx/>
                </a:defRPr>
              </a:pPr>
              <a:r>
                <a:rPr sz="2400" b="1">
                  <a:uFill>
                    <a:solidFill/>
                  </a:uFill>
                </a:rPr>
                <a:t>D</a:t>
              </a:r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25412699" y="9906000"/>
            <a:ext cx="609602" cy="609601"/>
            <a:chOff x="0" y="0"/>
            <a:chExt cx="609600" cy="609600"/>
          </a:xfrm>
        </p:grpSpPr>
        <p:sp>
          <p:nvSpPr>
            <p:cNvPr id="119" name="Shape 119"/>
            <p:cNvSpPr/>
            <p:nvPr/>
          </p:nvSpPr>
          <p:spPr>
            <a:xfrm>
              <a:off x="-1" y="0"/>
              <a:ext cx="609602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0E1F4"/>
            </a:soli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88900" y="93885"/>
              <a:ext cx="431800" cy="421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defRPr sz="2400" b="1"/>
              </a:lvl1pPr>
            </a:lstStyle>
            <a:p>
              <a:pPr lvl="0">
                <a:defRPr sz="1800" b="0">
                  <a:uFillTx/>
                </a:defRPr>
              </a:pPr>
              <a:r>
                <a:rPr sz="2400" b="1">
                  <a:uFill>
                    <a:solidFill/>
                  </a:uFill>
                </a:rPr>
                <a:t>C</a:t>
              </a:r>
            </a:p>
          </p:txBody>
        </p:sp>
      </p:grpSp>
      <p:grpSp>
        <p:nvGrpSpPr>
          <p:cNvPr id="124" name="Group 124"/>
          <p:cNvGrpSpPr/>
          <p:nvPr/>
        </p:nvGrpSpPr>
        <p:grpSpPr>
          <a:xfrm>
            <a:off x="31775400" y="12663290"/>
            <a:ext cx="11734799" cy="6743703"/>
            <a:chOff x="0" y="0"/>
            <a:chExt cx="11734798" cy="6743701"/>
          </a:xfrm>
        </p:grpSpPr>
        <p:sp>
          <p:nvSpPr>
            <p:cNvPr id="122" name="Shape 122"/>
            <p:cNvSpPr/>
            <p:nvPr/>
          </p:nvSpPr>
          <p:spPr>
            <a:xfrm>
              <a:off x="0" y="0"/>
              <a:ext cx="11734799" cy="6743702"/>
            </a:xfrm>
            <a:prstGeom prst="roundRect">
              <a:avLst>
                <a:gd name="adj" fmla="val 11809"/>
              </a:avLst>
            </a:prstGeom>
            <a:solidFill>
              <a:srgbClr val="E2EBF5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42626" y="329199"/>
              <a:ext cx="11255802" cy="18821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>
                <a:defRPr sz="4400" b="1"/>
              </a:lvl1pPr>
            </a:lstStyle>
            <a:p>
              <a:pPr lvl="0">
                <a:defRPr sz="1800" b="0">
                  <a:uFillTx/>
                </a:defRPr>
              </a:pPr>
              <a:r>
                <a:rPr sz="4400" b="1">
                  <a:uFill>
                    <a:solidFill/>
                  </a:uFill>
                </a:rPr>
                <a:t>Application: Transport Class Model (TCM)</a:t>
              </a:r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457200" y="23624464"/>
            <a:ext cx="12752876" cy="7924801"/>
            <a:chOff x="0" y="0"/>
            <a:chExt cx="12752875" cy="7924800"/>
          </a:xfrm>
        </p:grpSpPr>
        <p:sp>
          <p:nvSpPr>
            <p:cNvPr id="125" name="Shape 125"/>
            <p:cNvSpPr/>
            <p:nvPr/>
          </p:nvSpPr>
          <p:spPr>
            <a:xfrm>
              <a:off x="0" y="0"/>
              <a:ext cx="12752876" cy="7924800"/>
            </a:xfrm>
            <a:prstGeom prst="roundRect">
              <a:avLst>
                <a:gd name="adj" fmla="val 16667"/>
              </a:avLst>
            </a:prstGeom>
            <a:solidFill>
              <a:srgbClr val="E2EBF5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386857" y="386857"/>
              <a:ext cx="11976101" cy="13279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>
                <a:defRPr sz="4400" b="1"/>
              </a:lvl1pPr>
            </a:lstStyle>
            <a:p>
              <a:pPr lvl="0">
                <a:defRPr sz="1800" b="0">
                  <a:uFillTx/>
                </a:defRPr>
              </a:pPr>
              <a:r>
                <a:rPr sz="4400" b="1">
                  <a:uFill>
                    <a:solidFill/>
                  </a:uFill>
                </a:rPr>
                <a:t>Educational Outreach: Collaboration with local High School in NASA’s USLI</a:t>
              </a:r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22317626" y="27388365"/>
            <a:ext cx="5664202" cy="3775076"/>
            <a:chOff x="0" y="0"/>
            <a:chExt cx="5664200" cy="3775075"/>
          </a:xfrm>
        </p:grpSpPr>
        <p:sp>
          <p:nvSpPr>
            <p:cNvPr id="128" name="Shape 128"/>
            <p:cNvSpPr/>
            <p:nvPr/>
          </p:nvSpPr>
          <p:spPr>
            <a:xfrm>
              <a:off x="0" y="0"/>
              <a:ext cx="5412786" cy="3775075"/>
            </a:xfrm>
            <a:prstGeom prst="roundRect">
              <a:avLst>
                <a:gd name="adj" fmla="val 16667"/>
              </a:avLst>
            </a:prstGeom>
            <a:solidFill>
              <a:srgbClr val="EFF4E4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29" name="image10.png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170535"/>
              <a:ext cx="5664201" cy="3594258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</p:grpSp>
      <p:grpSp>
        <p:nvGrpSpPr>
          <p:cNvPr id="133" name="Group 133"/>
          <p:cNvGrpSpPr/>
          <p:nvPr/>
        </p:nvGrpSpPr>
        <p:grpSpPr>
          <a:xfrm>
            <a:off x="23351018" y="27445146"/>
            <a:ext cx="5427615" cy="3775076"/>
            <a:chOff x="0" y="0"/>
            <a:chExt cx="5427614" cy="3775075"/>
          </a:xfrm>
        </p:grpSpPr>
        <p:sp>
          <p:nvSpPr>
            <p:cNvPr id="131" name="Shape 131"/>
            <p:cNvSpPr/>
            <p:nvPr/>
          </p:nvSpPr>
          <p:spPr>
            <a:xfrm>
              <a:off x="0" y="0"/>
              <a:ext cx="5427615" cy="3775075"/>
            </a:xfrm>
            <a:prstGeom prst="roundRect">
              <a:avLst>
                <a:gd name="adj" fmla="val 16667"/>
              </a:avLst>
            </a:prstGeom>
            <a:solidFill>
              <a:srgbClr val="EFF4E4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32" name="image11.png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1975" y="65248"/>
              <a:ext cx="5148698" cy="3568790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</p:grpSp>
      <p:grpSp>
        <p:nvGrpSpPr>
          <p:cNvPr id="136" name="Group 136"/>
          <p:cNvGrpSpPr/>
          <p:nvPr/>
        </p:nvGrpSpPr>
        <p:grpSpPr>
          <a:xfrm>
            <a:off x="16399425" y="22657568"/>
            <a:ext cx="11404932" cy="3842110"/>
            <a:chOff x="0" y="0"/>
            <a:chExt cx="11404930" cy="3842108"/>
          </a:xfrm>
        </p:grpSpPr>
        <p:sp>
          <p:nvSpPr>
            <p:cNvPr id="134" name="Shape 134"/>
            <p:cNvSpPr/>
            <p:nvPr/>
          </p:nvSpPr>
          <p:spPr>
            <a:xfrm>
              <a:off x="0" y="0"/>
              <a:ext cx="11404931" cy="3842109"/>
            </a:xfrm>
            <a:prstGeom prst="roundRect">
              <a:avLst>
                <a:gd name="adj" fmla="val 16667"/>
              </a:avLst>
            </a:prstGeom>
            <a:solidFill>
              <a:srgbClr val="EFF4E4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555" y="187557"/>
              <a:ext cx="11023601" cy="29093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/>
            <a:p>
              <a:pPr marL="457200" lvl="0" indent="-457200">
                <a:buSzPct val="100000"/>
                <a:buChar char="-"/>
                <a:defRPr>
                  <a:uFillTx/>
                </a:defRPr>
              </a:pPr>
              <a:endParaRPr sz="2800">
                <a:uFill>
                  <a:solidFill/>
                </a:uFill>
              </a:endParaRPr>
            </a:p>
            <a:p>
              <a:pPr marL="711200" lvl="0" indent="-711200">
                <a:buSzPct val="100000"/>
                <a:buChar char="-"/>
                <a:defRPr>
                  <a:uFillTx/>
                </a:defRPr>
              </a:pPr>
              <a:r>
                <a:rPr sz="2800">
                  <a:uFill>
                    <a:solidFill/>
                  </a:uFill>
                </a:rPr>
                <a:t>We used the GeneAuto translation tool, which offers compilation of various graphical modeling languages to C and ADA.</a:t>
              </a:r>
              <a:endPara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endParaRPr>
            </a:p>
            <a:p>
              <a:pPr marL="711200" lvl="0" indent="-711200">
                <a:buSzPct val="100000"/>
                <a:buChar char="-"/>
                <a:defRPr>
                  <a:uFillTx/>
                </a:defRPr>
              </a:pPr>
              <a:r>
                <a:rPr sz="2800">
                  <a:uFill>
                    <a:solidFill/>
                  </a:uFill>
                </a:rPr>
                <a:t>We wrote an extension of the tool, which adds custom blocks to a diagram that express a stability proof</a:t>
              </a:r>
              <a:endPara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endParaRPr>
            </a:p>
            <a:p>
              <a:pPr marL="711200" lvl="0" indent="-711200">
                <a:buSzPct val="100000"/>
                <a:buChar char="-"/>
                <a:defRPr>
                  <a:uFillTx/>
                </a:defRPr>
              </a:pPr>
              <a:r>
                <a:rPr sz="2800">
                  <a:uFill>
                    <a:solidFill/>
                  </a:uFill>
                </a:rPr>
                <a:t>It then translates the model, along with those new blocks, into C code, annotated with an equivalent of the proof in ACSL.</a:t>
              </a:r>
            </a:p>
          </p:txBody>
        </p:sp>
      </p:grpSp>
      <p:grpSp>
        <p:nvGrpSpPr>
          <p:cNvPr id="139" name="Group 139"/>
          <p:cNvGrpSpPr/>
          <p:nvPr/>
        </p:nvGrpSpPr>
        <p:grpSpPr>
          <a:xfrm>
            <a:off x="14478000" y="19255739"/>
            <a:ext cx="16383000" cy="12291061"/>
            <a:chOff x="0" y="0"/>
            <a:chExt cx="16383000" cy="12291059"/>
          </a:xfrm>
        </p:grpSpPr>
        <p:sp>
          <p:nvSpPr>
            <p:cNvPr id="137" name="Shape 137"/>
            <p:cNvSpPr/>
            <p:nvPr/>
          </p:nvSpPr>
          <p:spPr>
            <a:xfrm>
              <a:off x="0" y="0"/>
              <a:ext cx="16383000" cy="12291060"/>
            </a:xfrm>
            <a:prstGeom prst="roundRect">
              <a:avLst>
                <a:gd name="adj" fmla="val 9457"/>
              </a:avLst>
            </a:prstGeom>
            <a:solidFill>
              <a:srgbClr val="E2EBF5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42900" y="340444"/>
              <a:ext cx="15697200" cy="19629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>
                <a:defRPr sz="4400" b="1"/>
              </a:lvl1pPr>
            </a:lstStyle>
            <a:p>
              <a:pPr lvl="0">
                <a:defRPr sz="1800" b="0">
                  <a:uFillTx/>
                </a:defRPr>
              </a:pPr>
              <a:r>
                <a:rPr sz="4400" b="1">
                  <a:uFill>
                    <a:solidFill/>
                  </a:uFill>
                </a:rPr>
                <a:t>C. Credible Autocoder with Verification: Gene-Auto extended with the translation and generation of control semantics, Gene-Check for their verification</a:t>
              </a:r>
            </a:p>
          </p:txBody>
        </p:sp>
      </p:grpSp>
      <p:grpSp>
        <p:nvGrpSpPr>
          <p:cNvPr id="142" name="Group 142"/>
          <p:cNvGrpSpPr/>
          <p:nvPr/>
        </p:nvGrpSpPr>
        <p:grpSpPr>
          <a:xfrm>
            <a:off x="22843573" y="21874001"/>
            <a:ext cx="7772401" cy="5257801"/>
            <a:chOff x="0" y="0"/>
            <a:chExt cx="7772400" cy="5257800"/>
          </a:xfrm>
        </p:grpSpPr>
        <p:sp>
          <p:nvSpPr>
            <p:cNvPr id="140" name="Shape 140"/>
            <p:cNvSpPr/>
            <p:nvPr/>
          </p:nvSpPr>
          <p:spPr>
            <a:xfrm>
              <a:off x="0" y="0"/>
              <a:ext cx="7772400" cy="5257800"/>
            </a:xfrm>
            <a:prstGeom prst="roundRect">
              <a:avLst>
                <a:gd name="adj" fmla="val 16667"/>
              </a:avLst>
            </a:prstGeom>
            <a:solidFill>
              <a:srgbClr val="EFF4E4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256664" y="256664"/>
              <a:ext cx="7264401" cy="4534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/>
            <a:p>
              <a:pPr lvl="0">
                <a:defRPr>
                  <a:uFillTx/>
                </a:defRPr>
              </a:pPr>
              <a:r>
                <a:rPr sz="2800">
                  <a:uFill>
                    <a:solidFill/>
                  </a:uFill>
                </a:rPr>
                <a:t>Gene-Auto extended:</a:t>
              </a:r>
              <a:endPara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endParaRPr>
            </a:p>
            <a:p>
              <a:pPr marL="1307388" lvl="0" indent="-711199">
                <a:buSzPct val="100000"/>
                <a:buChar char="-"/>
                <a:defRPr>
                  <a:uFillTx/>
                </a:defRPr>
              </a:pPr>
              <a:r>
                <a:rPr sz="2800">
                  <a:uFill>
                    <a:solidFill/>
                  </a:uFill>
                </a:rPr>
                <a:t>Translates ellipsoid synchronous observers(to express the stability of the closed-loop system) to ACSL function contracts. </a:t>
              </a:r>
              <a:endPara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endParaRPr>
            </a:p>
            <a:p>
              <a:pPr marL="1307388" lvl="0" indent="-711199">
                <a:buSzPct val="100000"/>
                <a:buChar char="-"/>
                <a:defRPr>
                  <a:uFillTx/>
                </a:defRPr>
              </a:pPr>
              <a:r>
                <a:rPr sz="2800">
                  <a:uFill>
                    <a:solidFill/>
                  </a:uFill>
                </a:rPr>
                <a:t>Analyses the generated code for forward propagation of the inserted ellipsoid invariants. </a:t>
              </a:r>
              <a:endPara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endParaRPr>
            </a:p>
            <a:p>
              <a:pPr marL="1307388" lvl="0" indent="-711199">
                <a:buSzPct val="100000"/>
                <a:buChar char="-"/>
                <a:defRPr>
                  <a:uFillTx/>
                </a:defRPr>
              </a:pPr>
              <a:r>
                <a:rPr sz="2800">
                  <a:uFill>
                    <a:solidFill/>
                  </a:uFill>
                </a:rPr>
                <a:t>Generates ellipsoid invariants for every statements of the generated code through forward propagation </a:t>
              </a:r>
            </a:p>
          </p:txBody>
        </p:sp>
      </p:grpSp>
      <p:pic>
        <p:nvPicPr>
          <p:cNvPr id="143" name="image12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5681123" y="22293073"/>
            <a:ext cx="6264477" cy="4148327"/>
          </a:xfrm>
          <a:prstGeom prst="rect">
            <a:avLst/>
          </a:prstGeom>
          <a:ln>
            <a:solidFill>
              <a:srgbClr val="6095C9"/>
            </a:solidFill>
            <a:round/>
          </a:ln>
        </p:spPr>
      </p:pic>
      <p:grpSp>
        <p:nvGrpSpPr>
          <p:cNvPr id="146" name="Group 146"/>
          <p:cNvGrpSpPr/>
          <p:nvPr/>
        </p:nvGrpSpPr>
        <p:grpSpPr>
          <a:xfrm>
            <a:off x="15240000" y="27014602"/>
            <a:ext cx="7194590" cy="4265610"/>
            <a:chOff x="0" y="0"/>
            <a:chExt cx="7194589" cy="4265609"/>
          </a:xfrm>
        </p:grpSpPr>
        <p:sp>
          <p:nvSpPr>
            <p:cNvPr id="144" name="Shape 144"/>
            <p:cNvSpPr/>
            <p:nvPr/>
          </p:nvSpPr>
          <p:spPr>
            <a:xfrm>
              <a:off x="0" y="0"/>
              <a:ext cx="7194589" cy="4175524"/>
            </a:xfrm>
            <a:prstGeom prst="roundRect">
              <a:avLst>
                <a:gd name="adj" fmla="val 25404"/>
              </a:avLst>
            </a:prstGeom>
            <a:solidFill>
              <a:srgbClr val="EFF4E4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310681" y="310681"/>
              <a:ext cx="6578601" cy="39549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/>
            <a:p>
              <a:pPr lvl="0">
                <a:defRPr>
                  <a:uFillTx/>
                </a:defRPr>
              </a:pPr>
              <a:r>
                <a:rPr sz="2800" dirty="0">
                  <a:uFill>
                    <a:solidFill/>
                  </a:uFill>
                </a:rPr>
                <a:t>Gene-check:</a:t>
              </a:r>
              <a:endParaRPr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endParaRPr>
            </a:p>
            <a:p>
              <a:pPr marL="914400" indent="-457200">
                <a:buSzPct val="100000"/>
                <a:buFontTx/>
                <a:buChar char="-"/>
                <a:defRPr>
                  <a:uFillTx/>
                </a:defRPr>
              </a:pPr>
              <a:r>
                <a:rPr sz="2800" dirty="0" smtClean="0">
                  <a:uFill>
                    <a:solidFill/>
                  </a:uFill>
                </a:rPr>
                <a:t>uses </a:t>
              </a:r>
              <a:r>
                <a:rPr sz="2800" dirty="0" err="1">
                  <a:uFill>
                    <a:solidFill/>
                  </a:uFill>
                </a:rPr>
                <a:t>frama</a:t>
              </a:r>
              <a:r>
                <a:rPr sz="2800" dirty="0">
                  <a:uFill>
                    <a:solidFill/>
                  </a:uFill>
                </a:rPr>
                <a:t>-C (+ custom plugin) on the annotated code to generate the verification conditions (VC) for PVS (=theorems to be proven</a:t>
              </a:r>
              <a:r>
                <a:rPr sz="2800" dirty="0" smtClean="0">
                  <a:uFill>
                    <a:solidFill/>
                  </a:uFill>
                </a:rPr>
                <a:t>).</a:t>
              </a:r>
              <a:endParaRPr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endParaRPr>
            </a:p>
            <a:p>
              <a:pPr marL="914400" lvl="1" indent="-457200">
                <a:buSzPct val="100000"/>
                <a:buFontTx/>
                <a:buChar char="-"/>
                <a:defRPr>
                  <a:uFillTx/>
                </a:defRPr>
              </a:pPr>
              <a:r>
                <a:rPr sz="2800" dirty="0" smtClean="0">
                  <a:uFill>
                    <a:solidFill/>
                  </a:uFill>
                </a:rPr>
                <a:t>Automatically </a:t>
              </a:r>
              <a:r>
                <a:rPr sz="2800" dirty="0">
                  <a:uFill>
                    <a:solidFill/>
                  </a:uFill>
                </a:rPr>
                <a:t>discharges proof obligations, resulting in a </a:t>
              </a:r>
              <a:r>
                <a:rPr sz="2800" dirty="0" err="1">
                  <a:uFill>
                    <a:solidFill/>
                  </a:uFill>
                </a:rPr>
                <a:t>replayable</a:t>
              </a:r>
              <a:r>
                <a:rPr sz="2800" dirty="0">
                  <a:uFill>
                    <a:solidFill/>
                  </a:uFill>
                </a:rPr>
                <a:t> proof that the annotations are </a:t>
              </a:r>
              <a:r>
                <a:rPr sz="2800" dirty="0" smtClean="0">
                  <a:uFill>
                    <a:solidFill/>
                  </a:uFill>
                </a:rPr>
                <a:t>correct</a:t>
              </a:r>
              <a:r>
                <a:rPr lang="en-US" sz="2800" dirty="0" smtClean="0">
                  <a:uFill>
                    <a:solidFill/>
                  </a:uFill>
                </a:rPr>
                <a:t>.</a:t>
              </a:r>
            </a:p>
          </p:txBody>
        </p:sp>
      </p:grpSp>
      <p:sp>
        <p:nvSpPr>
          <p:cNvPr id="147" name="Shape 147"/>
          <p:cNvSpPr/>
          <p:nvPr/>
        </p:nvSpPr>
        <p:spPr>
          <a:xfrm>
            <a:off x="5722954" y="4496855"/>
            <a:ext cx="33108901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15900" tIns="215900" rIns="215900" bIns="215900" anchor="ctr">
            <a:spAutoFit/>
          </a:bodyPr>
          <a:lstStyle/>
          <a:p>
            <a:pPr lvl="0" algn="ctr">
              <a:defRPr>
                <a:uFillTx/>
              </a:defRPr>
            </a:pPr>
            <a:r>
              <a:rPr sz="3200" dirty="0">
                <a:uFill>
                  <a:solidFill/>
                </a:uFill>
              </a:rPr>
              <a:t>Pr. Eric </a:t>
            </a:r>
            <a:r>
              <a:rPr sz="3200" dirty="0" err="1">
                <a:uFill>
                  <a:solidFill/>
                </a:uFill>
              </a:rPr>
              <a:t>Feron</a:t>
            </a:r>
            <a:r>
              <a:rPr sz="3200" dirty="0">
                <a:uFill>
                  <a:solidFill/>
                </a:uFill>
              </a:rPr>
              <a:t> (co-PI), Romain Jobredeaux, Timothy Wang, </a:t>
            </a:r>
            <a:r>
              <a:rPr sz="3200" i="1" dirty="0">
                <a:uFill>
                  <a:solidFill/>
                </a:uFill>
              </a:rPr>
              <a:t>Georgia Institute of Technology</a:t>
            </a:r>
            <a:endParaRPr dirty="0">
              <a:uFill>
                <a:solidFill/>
              </a:uFill>
            </a:endParaRPr>
          </a:p>
          <a:p>
            <a:pPr lvl="0" algn="ctr">
              <a:defRPr>
                <a:uFillTx/>
              </a:defRPr>
            </a:pPr>
            <a:r>
              <a:rPr sz="3200" dirty="0" err="1">
                <a:uFill>
                  <a:solidFill/>
                </a:uFill>
              </a:rPr>
              <a:t>Temesghen</a:t>
            </a:r>
            <a:r>
              <a:rPr sz="3200" dirty="0">
                <a:uFill>
                  <a:solidFill/>
                </a:uFill>
              </a:rPr>
              <a:t> </a:t>
            </a:r>
            <a:r>
              <a:rPr sz="3200" dirty="0" err="1">
                <a:uFill>
                  <a:solidFill/>
                </a:uFill>
              </a:rPr>
              <a:t>Kahsai</a:t>
            </a:r>
            <a:r>
              <a:rPr sz="3200" dirty="0">
                <a:uFill>
                  <a:solidFill/>
                </a:uFill>
              </a:rPr>
              <a:t> (Co-PI), </a:t>
            </a:r>
            <a:r>
              <a:rPr sz="3200" i="1" dirty="0">
                <a:uFill>
                  <a:solidFill/>
                </a:uFill>
              </a:rPr>
              <a:t>Carnegie Mellon University</a:t>
            </a:r>
            <a:endParaRPr dirty="0">
              <a:uFill>
                <a:solidFill/>
              </a:uFill>
            </a:endParaRPr>
          </a:p>
          <a:p>
            <a:pPr lvl="0" algn="ctr">
              <a:defRPr>
                <a:uFillTx/>
              </a:defRPr>
            </a:pPr>
            <a:r>
              <a:rPr sz="3200" dirty="0">
                <a:uFill>
                  <a:solidFill/>
                </a:uFill>
              </a:rPr>
              <a:t>Dr. Pierre-</a:t>
            </a:r>
            <a:r>
              <a:rPr sz="3200" dirty="0" err="1">
                <a:uFill>
                  <a:solidFill/>
                </a:uFill>
              </a:rPr>
              <a:t>Loïc</a:t>
            </a:r>
            <a:r>
              <a:rPr sz="3200" dirty="0">
                <a:uFill>
                  <a:solidFill/>
                </a:uFill>
              </a:rPr>
              <a:t> </a:t>
            </a:r>
            <a:r>
              <a:rPr sz="3200" dirty="0" err="1">
                <a:uFill>
                  <a:solidFill/>
                </a:uFill>
              </a:rPr>
              <a:t>Garoche</a:t>
            </a:r>
            <a:r>
              <a:rPr sz="3200" dirty="0">
                <a:uFill>
                  <a:solidFill/>
                </a:uFill>
              </a:rPr>
              <a:t>, </a:t>
            </a:r>
            <a:r>
              <a:rPr sz="3200" i="1" dirty="0">
                <a:uFill>
                  <a:solidFill/>
                </a:uFill>
              </a:rPr>
              <a:t>ONERA, France</a:t>
            </a:r>
            <a:endParaRPr dirty="0">
              <a:uFill>
                <a:solidFill/>
              </a:uFill>
            </a:endParaRPr>
          </a:p>
          <a:p>
            <a:pPr lvl="0" algn="ctr">
              <a:defRPr>
                <a:uFillTx/>
              </a:defRPr>
            </a:pPr>
            <a:r>
              <a:rPr sz="3200" dirty="0">
                <a:uFill>
                  <a:solidFill/>
                </a:uFill>
              </a:rPr>
              <a:t>Pr. Marc </a:t>
            </a:r>
            <a:r>
              <a:rPr sz="3200" dirty="0" err="1">
                <a:uFill>
                  <a:solidFill/>
                </a:uFill>
              </a:rPr>
              <a:t>Pantel</a:t>
            </a:r>
            <a:r>
              <a:rPr sz="3200" dirty="0">
                <a:uFill>
                  <a:solidFill/>
                </a:uFill>
              </a:rPr>
              <a:t>, Arnaud </a:t>
            </a:r>
            <a:r>
              <a:rPr sz="3200" dirty="0" err="1">
                <a:uFill>
                  <a:solidFill/>
                </a:uFill>
              </a:rPr>
              <a:t>Dieumegard</a:t>
            </a:r>
            <a:r>
              <a:rPr sz="3200" dirty="0">
                <a:uFill>
                  <a:solidFill/>
                </a:uFill>
              </a:rPr>
              <a:t>, </a:t>
            </a:r>
            <a:r>
              <a:rPr sz="3200" i="1" dirty="0">
                <a:uFill>
                  <a:solidFill/>
                </a:uFill>
              </a:rPr>
              <a:t>ENSEEIHT, France</a:t>
            </a:r>
          </a:p>
        </p:txBody>
      </p:sp>
      <p:sp>
        <p:nvSpPr>
          <p:cNvPr id="148" name="Shape 148"/>
          <p:cNvSpPr/>
          <p:nvPr/>
        </p:nvSpPr>
        <p:spPr>
          <a:xfrm>
            <a:off x="24307800" y="29040763"/>
            <a:ext cx="478792" cy="171939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B73A8"/>
              </a:gs>
              <a:gs pos="80000">
                <a:srgbClr val="4B90D1"/>
              </a:gs>
              <a:gs pos="100000">
                <a:srgbClr val="4890D4"/>
              </a:gs>
            </a:gsLst>
            <a:lin ang="16200000"/>
          </a:gradFill>
          <a:ln>
            <a:solidFill>
              <a:srgbClr val="5B92C8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51" name="Group 151"/>
          <p:cNvGrpSpPr/>
          <p:nvPr/>
        </p:nvGrpSpPr>
        <p:grpSpPr>
          <a:xfrm>
            <a:off x="28250257" y="28849640"/>
            <a:ext cx="2149704" cy="606491"/>
            <a:chOff x="0" y="0"/>
            <a:chExt cx="2149703" cy="606490"/>
          </a:xfrm>
        </p:grpSpPr>
        <p:sp>
          <p:nvSpPr>
            <p:cNvPr id="149" name="Shape 149"/>
            <p:cNvSpPr/>
            <p:nvPr/>
          </p:nvSpPr>
          <p:spPr>
            <a:xfrm>
              <a:off x="0" y="0"/>
              <a:ext cx="2149704" cy="606491"/>
            </a:xfrm>
            <a:prstGeom prst="roundRect">
              <a:avLst>
                <a:gd name="adj" fmla="val 16667"/>
              </a:avLst>
            </a:prstGeom>
            <a:solidFill>
              <a:srgbClr val="AAC56C"/>
            </a:solidFill>
            <a:ln w="25400" cap="flat">
              <a:solidFill>
                <a:srgbClr val="49729C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27102" y="67760"/>
              <a:ext cx="2095501" cy="4709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buClr>
                  <a:srgbClr val="FFFFFF"/>
                </a:buClr>
                <a:defRPr sz="2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PVS</a:t>
              </a:r>
            </a:p>
          </p:txBody>
        </p:sp>
      </p:grpSp>
      <p:pic>
        <p:nvPicPr>
          <p:cNvPr id="152" name="image13.pn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5081799" y="28612383"/>
            <a:ext cx="2438401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27646591" y="29066917"/>
            <a:ext cx="441174" cy="145788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B73A8"/>
              </a:gs>
              <a:gs pos="80000">
                <a:srgbClr val="4B90D1"/>
              </a:gs>
              <a:gs pos="100000">
                <a:srgbClr val="4890D4"/>
              </a:gs>
            </a:gsLst>
            <a:lin ang="16200000"/>
          </a:gradFill>
          <a:ln>
            <a:solidFill>
              <a:srgbClr val="5B92C8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59" name="Group 159"/>
          <p:cNvGrpSpPr/>
          <p:nvPr/>
        </p:nvGrpSpPr>
        <p:grpSpPr>
          <a:xfrm>
            <a:off x="22783800" y="28049677"/>
            <a:ext cx="1230397" cy="2252415"/>
            <a:chOff x="0" y="0"/>
            <a:chExt cx="1230396" cy="2252414"/>
          </a:xfrm>
        </p:grpSpPr>
        <p:pic>
          <p:nvPicPr>
            <p:cNvPr id="154" name="image14.png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5382" y="0"/>
              <a:ext cx="999633" cy="10370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7" name="Group 157"/>
            <p:cNvGrpSpPr/>
            <p:nvPr/>
          </p:nvGrpSpPr>
          <p:grpSpPr>
            <a:xfrm>
              <a:off x="0" y="1766527"/>
              <a:ext cx="1230397" cy="485888"/>
              <a:chOff x="0" y="0"/>
              <a:chExt cx="1230396" cy="485887"/>
            </a:xfrm>
          </p:grpSpPr>
          <p:sp>
            <p:nvSpPr>
              <p:cNvPr id="155" name="Shape 155"/>
              <p:cNvSpPr/>
              <p:nvPr/>
            </p:nvSpPr>
            <p:spPr>
              <a:xfrm>
                <a:off x="0" y="0"/>
                <a:ext cx="1230397" cy="485888"/>
              </a:xfrm>
              <a:prstGeom prst="roundRect">
                <a:avLst>
                  <a:gd name="adj" fmla="val 16667"/>
                </a:avLst>
              </a:prstGeom>
              <a:solidFill>
                <a:srgbClr val="CD665F"/>
              </a:solidFill>
              <a:ln w="25400" cap="flat">
                <a:solidFill>
                  <a:srgbClr val="49729C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>
                <a:off x="24648" y="7460"/>
                <a:ext cx="1181101" cy="4709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>
                  <a:buClr>
                    <a:srgbClr val="FFFFFF"/>
                  </a:buClr>
                  <a:defRPr sz="28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sz="28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rPr>
                  <a:t>ACSL</a:t>
                </a:r>
              </a:p>
            </p:txBody>
          </p:sp>
        </p:grpSp>
        <p:sp>
          <p:nvSpPr>
            <p:cNvPr id="158" name="Shape 158"/>
            <p:cNvSpPr/>
            <p:nvPr/>
          </p:nvSpPr>
          <p:spPr>
            <a:xfrm>
              <a:off x="429955" y="1173571"/>
              <a:ext cx="370486" cy="35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344"/>
                  </a:moveTo>
                  <a:lnTo>
                    <a:pt x="7518" y="7344"/>
                  </a:lnTo>
                  <a:lnTo>
                    <a:pt x="7518" y="0"/>
                  </a:lnTo>
                  <a:lnTo>
                    <a:pt x="14082" y="0"/>
                  </a:lnTo>
                  <a:lnTo>
                    <a:pt x="14082" y="7344"/>
                  </a:lnTo>
                  <a:lnTo>
                    <a:pt x="21600" y="7344"/>
                  </a:lnTo>
                  <a:lnTo>
                    <a:pt x="21600" y="14256"/>
                  </a:lnTo>
                  <a:lnTo>
                    <a:pt x="14082" y="14256"/>
                  </a:lnTo>
                  <a:lnTo>
                    <a:pt x="14082" y="21600"/>
                  </a:lnTo>
                  <a:lnTo>
                    <a:pt x="7518" y="21600"/>
                  </a:lnTo>
                  <a:lnTo>
                    <a:pt x="7518" y="14256"/>
                  </a:lnTo>
                  <a:lnTo>
                    <a:pt x="0" y="14256"/>
                  </a:lnTo>
                  <a:close/>
                </a:path>
              </a:pathLst>
            </a:custGeom>
            <a:solidFill>
              <a:srgbClr val="6095C9"/>
            </a:solidFill>
            <a:ln w="12700" cap="flat">
              <a:noFill/>
              <a:miter lim="400000"/>
            </a:ln>
            <a:effectLst>
              <a:outerShdw blurRad="12700" dist="23000" dir="5400000" rotWithShape="0">
                <a:srgbClr val="929292">
                  <a:alpha val="34999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60" name="Shape 160"/>
          <p:cNvSpPr/>
          <p:nvPr/>
        </p:nvSpPr>
        <p:spPr>
          <a:xfrm>
            <a:off x="838200" y="25679400"/>
            <a:ext cx="8232941" cy="5524500"/>
          </a:xfrm>
          <a:prstGeom prst="roundRect">
            <a:avLst>
              <a:gd name="adj" fmla="val 18470"/>
            </a:avLst>
          </a:prstGeom>
          <a:solidFill>
            <a:srgbClr val="EFF4E4"/>
          </a:solidFill>
          <a:ln w="25400">
            <a:solidFill>
              <a:srgbClr val="49729C"/>
            </a:solidFill>
            <a:round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61" name="image15.jp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0195559" y="25222200"/>
            <a:ext cx="2453641" cy="3505200"/>
          </a:xfrm>
          <a:prstGeom prst="rect">
            <a:avLst/>
          </a:prstGeom>
          <a:ln w="12700">
            <a:round/>
          </a:ln>
        </p:spPr>
      </p:pic>
      <p:pic>
        <p:nvPicPr>
          <p:cNvPr id="162" name="image16.png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 rot="4380000">
            <a:off x="7354151" y="28316362"/>
            <a:ext cx="5518150" cy="760487"/>
          </a:xfrm>
          <a:prstGeom prst="rect">
            <a:avLst/>
          </a:prstGeom>
          <a:ln w="12700">
            <a:round/>
          </a:ln>
        </p:spPr>
      </p:pic>
      <p:sp>
        <p:nvSpPr>
          <p:cNvPr id="163" name="Shape 163"/>
          <p:cNvSpPr/>
          <p:nvPr/>
        </p:nvSpPr>
        <p:spPr>
          <a:xfrm>
            <a:off x="1227685" y="26027955"/>
            <a:ext cx="7835901" cy="47117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marL="400050" lvl="0" indent="-400050">
              <a:spcBef>
                <a:spcPts val="600"/>
              </a:spcBef>
              <a:buSzPct val="100000"/>
              <a:buChar char="•"/>
              <a:defRPr>
                <a:uFillTx/>
              </a:defRPr>
            </a:pPr>
            <a:r>
              <a:rPr sz="2800">
                <a:uFill>
                  <a:solidFill/>
                </a:uFill>
              </a:rPr>
              <a:t>NASA’s University Student Launch Initiative is a Rocket Launch Contest</a:t>
            </a:r>
            <a:endParaRPr sz="3200">
              <a:uFill>
                <a:solidFill/>
              </a:uFill>
            </a:endParaRPr>
          </a:p>
          <a:p>
            <a:pPr marL="400050" lvl="0" indent="-400050">
              <a:spcBef>
                <a:spcPts val="600"/>
              </a:spcBef>
              <a:buSzPct val="100000"/>
              <a:buChar char="•"/>
              <a:defRPr>
                <a:uFillTx/>
              </a:defRPr>
            </a:pPr>
            <a:r>
              <a:rPr sz="2800">
                <a:uFill>
                  <a:solidFill/>
                </a:uFill>
              </a:rPr>
              <a:t>Undergraduate students work in partnership with Atlanta public Douglass High school to build a rocket and an autonomous ground support for launch</a:t>
            </a:r>
            <a:endParaRPr sz="3200">
              <a:uFill>
                <a:solidFill/>
              </a:uFill>
            </a:endParaRPr>
          </a:p>
          <a:p>
            <a:pPr marL="400050" lvl="0" indent="-400050">
              <a:spcBef>
                <a:spcPts val="600"/>
              </a:spcBef>
              <a:buSzPct val="100000"/>
              <a:buChar char="•"/>
              <a:defRPr>
                <a:uFillTx/>
              </a:defRPr>
            </a:pPr>
            <a:r>
              <a:rPr sz="2800">
                <a:uFill>
                  <a:solidFill/>
                </a:uFill>
              </a:rPr>
              <a:t>Introduce minority students interested in engineering to software issues in cyber-physical systems, and STEM fields in general (meteorology, mechanical engineering, rocket mechanics).</a:t>
            </a:r>
          </a:p>
        </p:txBody>
      </p:sp>
      <p:sp>
        <p:nvSpPr>
          <p:cNvPr id="164" name="Shape 164"/>
          <p:cNvSpPr/>
          <p:nvPr/>
        </p:nvSpPr>
        <p:spPr>
          <a:xfrm>
            <a:off x="598570" y="13804900"/>
            <a:ext cx="12306301" cy="3479800"/>
          </a:xfrm>
          <a:prstGeom prst="roundRect">
            <a:avLst>
              <a:gd name="adj" fmla="val 29323"/>
            </a:avLst>
          </a:prstGeom>
          <a:solidFill>
            <a:srgbClr val="EFF4E4"/>
          </a:solidFill>
          <a:ln w="25400">
            <a:solidFill>
              <a:srgbClr val="49729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1308100" y="13931900"/>
            <a:ext cx="11582400" cy="33401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marL="400050" lvl="0" indent="-400050">
              <a:spcBef>
                <a:spcPts val="600"/>
              </a:spcBef>
              <a:buSzPct val="100000"/>
              <a:buChar char="•"/>
              <a:defRPr>
                <a:uFillTx/>
              </a:defRPr>
            </a:pPr>
            <a:r>
              <a:rPr sz="2800" dirty="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GAL</a:t>
            </a:r>
            <a:r>
              <a:rPr sz="2800" dirty="0">
                <a:uFill>
                  <a:solidFill/>
                </a:uFill>
              </a:rPr>
              <a:t> : Gene-Auto for </a:t>
            </a:r>
            <a:r>
              <a:rPr sz="2800" dirty="0" err="1">
                <a:uFill>
                  <a:solidFill/>
                </a:uFill>
              </a:rPr>
              <a:t>Lustre</a:t>
            </a:r>
            <a:r>
              <a:rPr sz="2800" dirty="0">
                <a:uFill>
                  <a:solidFill/>
                </a:uFill>
              </a:rPr>
              <a:t> (Compilation from Simulink to </a:t>
            </a:r>
            <a:r>
              <a:rPr sz="2800" dirty="0" err="1">
                <a:uFill>
                  <a:solidFill/>
                </a:uFill>
              </a:rPr>
              <a:t>Lustre</a:t>
            </a:r>
            <a:r>
              <a:rPr sz="2800" dirty="0">
                <a:uFill>
                  <a:solidFill/>
                </a:uFill>
              </a:rPr>
              <a:t>)</a:t>
            </a:r>
          </a:p>
          <a:p>
            <a:pPr marL="400050" lvl="0" indent="-400050">
              <a:spcBef>
                <a:spcPts val="600"/>
              </a:spcBef>
              <a:buSzPct val="100000"/>
              <a:buChar char="•"/>
              <a:defRPr>
                <a:uFillTx/>
              </a:defRPr>
            </a:pPr>
            <a:r>
              <a:rPr sz="2800" dirty="0">
                <a:uFill>
                  <a:solidFill/>
                </a:uFill>
              </a:rPr>
              <a:t>Modular encoding that preserves hierarchical structure of Simulink models.</a:t>
            </a:r>
          </a:p>
          <a:p>
            <a:pPr marL="400050" lvl="0" indent="-400050">
              <a:spcBef>
                <a:spcPts val="600"/>
              </a:spcBef>
              <a:buSzPct val="100000"/>
              <a:buChar char="•"/>
              <a:defRPr>
                <a:uFillTx/>
              </a:defRPr>
            </a:pPr>
            <a:r>
              <a:rPr sz="2800" dirty="0">
                <a:uFill>
                  <a:solidFill/>
                </a:uFill>
              </a:rPr>
              <a:t>Safety properties are encoded as synchronous observers.</a:t>
            </a:r>
          </a:p>
          <a:p>
            <a:pPr marL="400050" lvl="0" indent="-400050">
              <a:spcBef>
                <a:spcPts val="600"/>
              </a:spcBef>
              <a:buSzPct val="100000"/>
              <a:buChar char="•"/>
              <a:defRPr>
                <a:uFillTx/>
              </a:defRPr>
            </a:pPr>
            <a:r>
              <a:rPr sz="2800" dirty="0">
                <a:uFill>
                  <a:solidFill/>
                </a:uFill>
              </a:rPr>
              <a:t>At </a:t>
            </a:r>
            <a:r>
              <a:rPr sz="2800" dirty="0" err="1">
                <a:uFill>
                  <a:solidFill/>
                </a:uFill>
              </a:rPr>
              <a:t>Lustre</a:t>
            </a:r>
            <a:r>
              <a:rPr sz="2800" dirty="0">
                <a:uFill>
                  <a:solidFill/>
                </a:uFill>
              </a:rPr>
              <a:t> level verification performed by </a:t>
            </a:r>
            <a:r>
              <a:rPr sz="2800" dirty="0" err="1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PKind</a:t>
            </a:r>
            <a:r>
              <a:rPr sz="2800" dirty="0">
                <a:uFill>
                  <a:solidFill/>
                </a:uFill>
              </a:rPr>
              <a:t> and </a:t>
            </a:r>
            <a:r>
              <a:rPr sz="2800" dirty="0" err="1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Zustre</a:t>
            </a:r>
            <a:r>
              <a:rPr sz="2800" dirty="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.</a:t>
            </a:r>
          </a:p>
          <a:p>
            <a:pPr marL="400050" lvl="0" indent="-400050">
              <a:spcBef>
                <a:spcPts val="600"/>
              </a:spcBef>
              <a:buSzPct val="100000"/>
              <a:buChar char="•"/>
              <a:defRPr>
                <a:uFillTx/>
              </a:defRPr>
            </a:pPr>
            <a:r>
              <a:rPr sz="2800" dirty="0" err="1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PKind</a:t>
            </a:r>
            <a:r>
              <a:rPr sz="2800" dirty="0">
                <a:uFill>
                  <a:solidFill/>
                </a:uFill>
              </a:rPr>
              <a:t> : Parallel SMT-based model checker.</a:t>
            </a:r>
          </a:p>
          <a:p>
            <a:pPr marL="400050" lvl="0" indent="-400050">
              <a:spcBef>
                <a:spcPts val="600"/>
              </a:spcBef>
              <a:buSzPct val="100000"/>
              <a:buChar char="•"/>
              <a:defRPr>
                <a:uFillTx/>
              </a:defRPr>
            </a:pPr>
            <a:r>
              <a:rPr sz="2800" dirty="0" err="1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Zustre</a:t>
            </a:r>
            <a:r>
              <a:rPr sz="2800" dirty="0">
                <a:uFill>
                  <a:solidFill/>
                </a:uFill>
              </a:rPr>
              <a:t> : Property-directed reachability based verifier for </a:t>
            </a:r>
            <a:r>
              <a:rPr sz="2800" dirty="0" err="1">
                <a:uFill>
                  <a:solidFill/>
                </a:uFill>
              </a:rPr>
              <a:t>Lustre</a:t>
            </a:r>
            <a:r>
              <a:rPr sz="2800" dirty="0">
                <a:uFill>
                  <a:solidFill/>
                </a:uFill>
              </a:rPr>
              <a:t>.</a:t>
            </a:r>
          </a:p>
        </p:txBody>
      </p:sp>
      <p:pic>
        <p:nvPicPr>
          <p:cNvPr id="166" name="image9.png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32197771" y="13981391"/>
            <a:ext cx="2403802" cy="1549401"/>
          </a:xfrm>
          <a:prstGeom prst="rect">
            <a:avLst/>
          </a:prstGeom>
          <a:ln w="12700">
            <a:round/>
          </a:ln>
        </p:spPr>
      </p:pic>
      <p:sp>
        <p:nvSpPr>
          <p:cNvPr id="167" name="Shape 167"/>
          <p:cNvSpPr/>
          <p:nvPr/>
        </p:nvSpPr>
        <p:spPr>
          <a:xfrm>
            <a:off x="34907903" y="13747899"/>
            <a:ext cx="8483601" cy="2192964"/>
          </a:xfrm>
          <a:prstGeom prst="roundRect">
            <a:avLst>
              <a:gd name="adj" fmla="val 30212"/>
            </a:avLst>
          </a:prstGeom>
          <a:solidFill>
            <a:srgbClr val="EFF4E4"/>
          </a:solidFill>
          <a:ln w="25400">
            <a:solidFill>
              <a:srgbClr val="49729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35192822" y="13698737"/>
            <a:ext cx="8255001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defTabSz="457200">
              <a:buClrTx/>
              <a:defRPr>
                <a:uFillTx/>
              </a:defRPr>
            </a:pPr>
            <a:r>
              <a:rPr sz="2200" dirty="0"/>
              <a:t> </a:t>
            </a:r>
            <a:r>
              <a:rPr sz="2800" dirty="0"/>
              <a:t>- A twin-engine tube and wings  configuration aircraft simulation,  scaled up from the </a:t>
            </a:r>
            <a:r>
              <a:rPr sz="2800" dirty="0">
                <a:solidFill>
                  <a:srgbClr val="E32400"/>
                </a:solidFill>
              </a:rPr>
              <a:t>Generic Transport Model (GTM</a:t>
            </a:r>
            <a:r>
              <a:rPr sz="2800" dirty="0" smtClean="0">
                <a:solidFill>
                  <a:srgbClr val="E32400"/>
                </a:solidFill>
              </a:rPr>
              <a:t>).</a:t>
            </a:r>
            <a:endParaRPr sz="2800" dirty="0" smtClean="0">
              <a:solidFill>
                <a:srgbClr val="B51A00"/>
              </a:solidFill>
            </a:endParaRPr>
          </a:p>
          <a:p>
            <a:pPr lvl="0" defTabSz="457200">
              <a:buClrTx/>
              <a:defRPr>
                <a:uFillTx/>
              </a:defRPr>
            </a:pPr>
            <a:r>
              <a:rPr sz="2800" dirty="0" smtClean="0">
                <a:ea typeface="Calibri"/>
                <a:cs typeface="Calibri"/>
                <a:sym typeface="Calibri"/>
              </a:rPr>
              <a:t>-</a:t>
            </a:r>
            <a:r>
              <a:rPr sz="2800" dirty="0" smtClean="0">
                <a:solidFill>
                  <a:srgbClr val="B51A00"/>
                </a:solidFill>
                <a:ea typeface="Calibri"/>
                <a:cs typeface="Calibri"/>
                <a:sym typeface="Calibri"/>
              </a:rPr>
              <a:t> </a:t>
            </a:r>
            <a:r>
              <a:rPr sz="2800" dirty="0">
                <a:ea typeface="Calibri"/>
                <a:cs typeface="Calibri"/>
                <a:sym typeface="Calibri"/>
              </a:rPr>
              <a:t>Intended as an experimental platform for controls and health management system</a:t>
            </a:r>
          </a:p>
        </p:txBody>
      </p:sp>
      <p:pic>
        <p:nvPicPr>
          <p:cNvPr id="169" name="Controls.png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2114976" y="16163808"/>
            <a:ext cx="4699001" cy="3116437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36880800" y="16116300"/>
            <a:ext cx="6527800" cy="3149600"/>
          </a:xfrm>
          <a:prstGeom prst="roundRect">
            <a:avLst>
              <a:gd name="adj" fmla="val 18517"/>
            </a:avLst>
          </a:prstGeom>
          <a:solidFill>
            <a:srgbClr val="EFF4E4"/>
          </a:solidFill>
          <a:ln w="25400">
            <a:solidFill>
              <a:srgbClr val="49729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37143984" y="16091318"/>
            <a:ext cx="6420255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defTabSz="457200">
              <a:buClrTx/>
              <a:defRPr>
                <a:uFillTx/>
              </a:defRPr>
            </a:pPr>
            <a:r>
              <a:rPr sz="2800" dirty="0"/>
              <a:t>- Contains approx. 5700 Simulink </a:t>
            </a:r>
            <a:r>
              <a:rPr sz="2800" dirty="0" smtClean="0"/>
              <a:t>blocks</a:t>
            </a:r>
            <a:endParaRPr sz="2800" dirty="0"/>
          </a:p>
          <a:p>
            <a:pPr lvl="0" defTabSz="457200">
              <a:buClrTx/>
              <a:defRPr>
                <a:uFillTx/>
              </a:defRPr>
            </a:pPr>
            <a:r>
              <a:rPr sz="2800" dirty="0"/>
              <a:t>- 20 safety properties derived from </a:t>
            </a:r>
            <a:r>
              <a:rPr sz="2800" dirty="0">
                <a:solidFill>
                  <a:srgbClr val="E32400"/>
                </a:solidFill>
              </a:rPr>
              <a:t>Federal Aviation Regulations</a:t>
            </a:r>
            <a:r>
              <a:rPr sz="2800" dirty="0"/>
              <a:t> and </a:t>
            </a:r>
            <a:r>
              <a:rPr sz="2800" dirty="0">
                <a:solidFill>
                  <a:srgbClr val="E32400"/>
                </a:solidFill>
              </a:rPr>
              <a:t>Boeing 737</a:t>
            </a:r>
            <a:r>
              <a:rPr sz="2800" dirty="0"/>
              <a:t> pilot training </a:t>
            </a:r>
            <a:r>
              <a:rPr sz="2800" dirty="0" smtClean="0"/>
              <a:t>manual</a:t>
            </a:r>
            <a:endParaRPr sz="2800" dirty="0"/>
          </a:p>
          <a:p>
            <a:pPr lvl="0" defTabSz="457200">
              <a:buClrTx/>
              <a:defRPr>
                <a:uFillTx/>
              </a:defRPr>
            </a:pPr>
            <a:r>
              <a:rPr sz="2800" dirty="0"/>
              <a:t>-  Safety analysis done via </a:t>
            </a:r>
            <a:r>
              <a:rPr sz="2800" dirty="0" err="1"/>
              <a:t>PKind</a:t>
            </a:r>
            <a:r>
              <a:rPr sz="2800" dirty="0"/>
              <a:t> / </a:t>
            </a:r>
            <a:r>
              <a:rPr sz="2800" dirty="0" err="1"/>
              <a:t>Zustre</a:t>
            </a:r>
            <a:r>
              <a:rPr sz="2800" dirty="0"/>
              <a:t> </a:t>
            </a:r>
            <a:r>
              <a:rPr sz="2800" dirty="0" smtClean="0"/>
              <a:t>and</a:t>
            </a:r>
            <a:r>
              <a:rPr lang="en-US" sz="2800" dirty="0" smtClean="0"/>
              <a:t> </a:t>
            </a:r>
            <a:r>
              <a:rPr sz="2800" dirty="0" smtClean="0"/>
              <a:t>compositional </a:t>
            </a:r>
            <a:r>
              <a:rPr sz="2800" dirty="0"/>
              <a:t>verification</a:t>
            </a:r>
          </a:p>
          <a:p>
            <a:pPr lvl="0" defTabSz="457200">
              <a:buClrTx/>
              <a:defRPr>
                <a:uFillTx/>
              </a:defRPr>
            </a:pPr>
            <a:endParaRPr sz="2200" dirty="0"/>
          </a:p>
          <a:p>
            <a:pPr lvl="0" defTabSz="457200">
              <a:buClrTx/>
              <a:defRPr>
                <a:uFillTx/>
              </a:defRPr>
            </a:pPr>
            <a:r>
              <a:rPr sz="2200" dirty="0"/>
              <a:t> </a:t>
            </a:r>
          </a:p>
        </p:txBody>
      </p:sp>
      <p:pic>
        <p:nvPicPr>
          <p:cNvPr id="172" name="overview.png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200893" y="19126200"/>
            <a:ext cx="10849899" cy="344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Microsoft Office PowerPoint</Application>
  <PresentationFormat>Custom</PresentationFormat>
  <Paragraphs>90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Lucida Grande</vt:lpstr>
      <vt:lpstr>White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Jobredeaux, Romain J</cp:lastModifiedBy>
  <cp:revision>1</cp:revision>
  <dcterms:modified xsi:type="dcterms:W3CDTF">2014-10-28T00:54:00Z</dcterms:modified>
</cp:coreProperties>
</file>