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9" r:id="rId1"/>
  </p:sldMasterIdLst>
  <p:sldIdLst>
    <p:sldId id="256" r:id="rId2"/>
  </p:sldIdLst>
  <p:sldSz cx="42794238" cy="30267275"/>
  <p:notesSz cx="6858000" cy="9144000"/>
  <p:custDataLst>
    <p:tags r:id="rId4"/>
  </p:custDataLst>
  <p:defaultTextStyle>
    <a:defPPr>
      <a:defRPr lang="en-US"/>
    </a:defPPr>
    <a:lvl1pPr marL="0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87438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74876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62314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49752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37190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524628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612066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699504" algn="l" defTabSz="2087438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2006" autoAdjust="0"/>
    <p:restoredTop sz="93623" autoAdjust="0"/>
  </p:normalViewPr>
  <p:slideViewPr>
    <p:cSldViewPr snapToGrid="0" snapToObjects="1">
      <p:cViewPr>
        <p:scale>
          <a:sx n="100" d="100"/>
          <a:sy n="100" d="100"/>
        </p:scale>
        <p:origin x="10264" y="13728"/>
      </p:cViewPr>
      <p:guideLst>
        <p:guide orient="horz" pos="9533"/>
        <p:guide pos="134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tags" Target="tags/tag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9568" y="9402475"/>
            <a:ext cx="36375102" cy="648784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9136" y="17151456"/>
            <a:ext cx="29955967" cy="773497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7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4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1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48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36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23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10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697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2EA3-2A05-C34D-814A-784B3B964B7D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966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2EA3-2A05-C34D-814A-784B3B964B7D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C9C2-0DC1-124A-B0BC-BDA7F42F9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2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025822" y="1212101"/>
            <a:ext cx="9628704" cy="258252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9712" y="1212101"/>
            <a:ext cx="28172873" cy="2582527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2EA3-2A05-C34D-814A-784B3B964B7D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C9C2-0DC1-124A-B0BC-BDA7F42F9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54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2EA3-2A05-C34D-814A-784B3B964B7D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C9C2-0DC1-124A-B0BC-BDA7F42F9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66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0450" y="19449533"/>
            <a:ext cx="36375102" cy="6011417"/>
          </a:xfrm>
        </p:spPr>
        <p:txBody>
          <a:bodyPr anchor="t"/>
          <a:lstStyle>
            <a:lvl1pPr algn="l">
              <a:defRPr sz="18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80450" y="12828569"/>
            <a:ext cx="36375102" cy="6620964"/>
          </a:xfrm>
        </p:spPr>
        <p:txBody>
          <a:bodyPr anchor="b"/>
          <a:lstStyle>
            <a:lvl1pPr marL="0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1pPr>
            <a:lvl2pPr marL="2087205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4174410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3pPr>
            <a:lvl4pPr marL="626161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48821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43602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523231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610432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697637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2EA3-2A05-C34D-814A-784B3B964B7D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C9C2-0DC1-124A-B0BC-BDA7F42F9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73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9712" y="7062371"/>
            <a:ext cx="18900788" cy="19975002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53738" y="7062371"/>
            <a:ext cx="18900788" cy="19975002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2EA3-2A05-C34D-814A-784B3B964B7D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C9C2-0DC1-124A-B0BC-BDA7F42F9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45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9712" y="6775108"/>
            <a:ext cx="18908220" cy="2823542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7205" indent="0">
              <a:buNone/>
              <a:defRPr sz="9100" b="1"/>
            </a:lvl2pPr>
            <a:lvl3pPr marL="4174410" indent="0">
              <a:buNone/>
              <a:defRPr sz="8200" b="1"/>
            </a:lvl3pPr>
            <a:lvl4pPr marL="6261616" indent="0">
              <a:buNone/>
              <a:defRPr sz="7300" b="1"/>
            </a:lvl4pPr>
            <a:lvl5pPr marL="8348821" indent="0">
              <a:buNone/>
              <a:defRPr sz="7300" b="1"/>
            </a:lvl5pPr>
            <a:lvl6pPr marL="10436026" indent="0">
              <a:buNone/>
              <a:defRPr sz="7300" b="1"/>
            </a:lvl6pPr>
            <a:lvl7pPr marL="12523231" indent="0">
              <a:buNone/>
              <a:defRPr sz="7300" b="1"/>
            </a:lvl7pPr>
            <a:lvl8pPr marL="14610432" indent="0">
              <a:buNone/>
              <a:defRPr sz="7300" b="1"/>
            </a:lvl8pPr>
            <a:lvl9pPr marL="16697637" indent="0">
              <a:buNone/>
              <a:defRPr sz="7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39712" y="9598650"/>
            <a:ext cx="18908220" cy="17438717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738885" y="6775108"/>
            <a:ext cx="18915648" cy="2823542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7205" indent="0">
              <a:buNone/>
              <a:defRPr sz="9100" b="1"/>
            </a:lvl2pPr>
            <a:lvl3pPr marL="4174410" indent="0">
              <a:buNone/>
              <a:defRPr sz="8200" b="1"/>
            </a:lvl3pPr>
            <a:lvl4pPr marL="6261616" indent="0">
              <a:buNone/>
              <a:defRPr sz="7300" b="1"/>
            </a:lvl4pPr>
            <a:lvl5pPr marL="8348821" indent="0">
              <a:buNone/>
              <a:defRPr sz="7300" b="1"/>
            </a:lvl5pPr>
            <a:lvl6pPr marL="10436026" indent="0">
              <a:buNone/>
              <a:defRPr sz="7300" b="1"/>
            </a:lvl6pPr>
            <a:lvl7pPr marL="12523231" indent="0">
              <a:buNone/>
              <a:defRPr sz="7300" b="1"/>
            </a:lvl7pPr>
            <a:lvl8pPr marL="14610432" indent="0">
              <a:buNone/>
              <a:defRPr sz="7300" b="1"/>
            </a:lvl8pPr>
            <a:lvl9pPr marL="16697637" indent="0">
              <a:buNone/>
              <a:defRPr sz="7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738885" y="9598650"/>
            <a:ext cx="18915648" cy="17438717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2EA3-2A05-C34D-814A-784B3B964B7D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C9C2-0DC1-124A-B0BC-BDA7F42F9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28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2EA3-2A05-C34D-814A-784B3B964B7D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C9C2-0DC1-124A-B0BC-BDA7F42F9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89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2EA3-2A05-C34D-814A-784B3B964B7D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C9C2-0DC1-124A-B0BC-BDA7F42F9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5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9719" y="1205086"/>
            <a:ext cx="14079009" cy="5128622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31358" y="1205092"/>
            <a:ext cx="23923168" cy="25832281"/>
          </a:xfrm>
        </p:spPr>
        <p:txBody>
          <a:bodyPr/>
          <a:lstStyle>
            <a:lvl1pPr>
              <a:defRPr sz="14600"/>
            </a:lvl1pPr>
            <a:lvl2pPr>
              <a:defRPr sz="12800"/>
            </a:lvl2pPr>
            <a:lvl3pPr>
              <a:defRPr sz="110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9719" y="6333714"/>
            <a:ext cx="14079009" cy="20703659"/>
          </a:xfrm>
        </p:spPr>
        <p:txBody>
          <a:bodyPr/>
          <a:lstStyle>
            <a:lvl1pPr marL="0" indent="0">
              <a:buNone/>
              <a:defRPr sz="6400"/>
            </a:lvl1pPr>
            <a:lvl2pPr marL="2087205" indent="0">
              <a:buNone/>
              <a:defRPr sz="5500"/>
            </a:lvl2pPr>
            <a:lvl3pPr marL="4174410" indent="0">
              <a:buNone/>
              <a:defRPr sz="4600"/>
            </a:lvl3pPr>
            <a:lvl4pPr marL="6261616" indent="0">
              <a:buNone/>
              <a:defRPr sz="4100"/>
            </a:lvl4pPr>
            <a:lvl5pPr marL="8348821" indent="0">
              <a:buNone/>
              <a:defRPr sz="4100"/>
            </a:lvl5pPr>
            <a:lvl6pPr marL="10436026" indent="0">
              <a:buNone/>
              <a:defRPr sz="4100"/>
            </a:lvl6pPr>
            <a:lvl7pPr marL="12523231" indent="0">
              <a:buNone/>
              <a:defRPr sz="4100"/>
            </a:lvl7pPr>
            <a:lvl8pPr marL="14610432" indent="0">
              <a:buNone/>
              <a:defRPr sz="4100"/>
            </a:lvl8pPr>
            <a:lvl9pPr marL="16697637" indent="0">
              <a:buNone/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2EA3-2A05-C34D-814A-784B3B964B7D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C9C2-0DC1-124A-B0BC-BDA7F42F9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79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7970" y="21187093"/>
            <a:ext cx="25676543" cy="2501256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7970" y="2704437"/>
            <a:ext cx="25676543" cy="18160365"/>
          </a:xfrm>
        </p:spPr>
        <p:txBody>
          <a:bodyPr/>
          <a:lstStyle>
            <a:lvl1pPr marL="0" indent="0">
              <a:buNone/>
              <a:defRPr sz="14600"/>
            </a:lvl1pPr>
            <a:lvl2pPr marL="2087205" indent="0">
              <a:buNone/>
              <a:defRPr sz="12800"/>
            </a:lvl2pPr>
            <a:lvl3pPr marL="4174410" indent="0">
              <a:buNone/>
              <a:defRPr sz="11000"/>
            </a:lvl3pPr>
            <a:lvl4pPr marL="6261616" indent="0">
              <a:buNone/>
              <a:defRPr sz="9100"/>
            </a:lvl4pPr>
            <a:lvl5pPr marL="8348821" indent="0">
              <a:buNone/>
              <a:defRPr sz="9100"/>
            </a:lvl5pPr>
            <a:lvl6pPr marL="10436026" indent="0">
              <a:buNone/>
              <a:defRPr sz="9100"/>
            </a:lvl6pPr>
            <a:lvl7pPr marL="12523231" indent="0">
              <a:buNone/>
              <a:defRPr sz="9100"/>
            </a:lvl7pPr>
            <a:lvl8pPr marL="14610432" indent="0">
              <a:buNone/>
              <a:defRPr sz="9100"/>
            </a:lvl8pPr>
            <a:lvl9pPr marL="16697637" indent="0">
              <a:buNone/>
              <a:defRPr sz="9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7970" y="23688349"/>
            <a:ext cx="25676543" cy="3552199"/>
          </a:xfrm>
        </p:spPr>
        <p:txBody>
          <a:bodyPr/>
          <a:lstStyle>
            <a:lvl1pPr marL="0" indent="0">
              <a:buNone/>
              <a:defRPr sz="6400"/>
            </a:lvl1pPr>
            <a:lvl2pPr marL="2087205" indent="0">
              <a:buNone/>
              <a:defRPr sz="5500"/>
            </a:lvl2pPr>
            <a:lvl3pPr marL="4174410" indent="0">
              <a:buNone/>
              <a:defRPr sz="4600"/>
            </a:lvl3pPr>
            <a:lvl4pPr marL="6261616" indent="0">
              <a:buNone/>
              <a:defRPr sz="4100"/>
            </a:lvl4pPr>
            <a:lvl5pPr marL="8348821" indent="0">
              <a:buNone/>
              <a:defRPr sz="4100"/>
            </a:lvl5pPr>
            <a:lvl6pPr marL="10436026" indent="0">
              <a:buNone/>
              <a:defRPr sz="4100"/>
            </a:lvl6pPr>
            <a:lvl7pPr marL="12523231" indent="0">
              <a:buNone/>
              <a:defRPr sz="4100"/>
            </a:lvl7pPr>
            <a:lvl8pPr marL="14610432" indent="0">
              <a:buNone/>
              <a:defRPr sz="4100"/>
            </a:lvl8pPr>
            <a:lvl9pPr marL="16697637" indent="0">
              <a:buNone/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02EA3-2A05-C34D-814A-784B3B964B7D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C9C2-0DC1-124A-B0BC-BDA7F42F9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8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9712" y="1212094"/>
            <a:ext cx="38514814" cy="5044546"/>
          </a:xfrm>
          <a:prstGeom prst="rect">
            <a:avLst/>
          </a:prstGeom>
        </p:spPr>
        <p:txBody>
          <a:bodyPr vert="horz" lIns="417442" tIns="208721" rIns="417442" bIns="20872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9712" y="7062371"/>
            <a:ext cx="38514814" cy="19975002"/>
          </a:xfrm>
          <a:prstGeom prst="rect">
            <a:avLst/>
          </a:prstGeom>
        </p:spPr>
        <p:txBody>
          <a:bodyPr vert="horz" lIns="417442" tIns="208721" rIns="417442" bIns="20872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39712" y="28053282"/>
            <a:ext cx="9985322" cy="1611452"/>
          </a:xfrm>
          <a:prstGeom prst="rect">
            <a:avLst/>
          </a:prstGeom>
        </p:spPr>
        <p:txBody>
          <a:bodyPr vert="horz" lIns="417442" tIns="208721" rIns="417442" bIns="208721" rtlCol="0" anchor="ctr"/>
          <a:lstStyle>
            <a:lvl1pPr algn="l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02EA3-2A05-C34D-814A-784B3B964B7D}" type="datetimeFigureOut">
              <a:rPr lang="en-US" smtClean="0"/>
              <a:t>10/14/13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21365" y="28053282"/>
            <a:ext cx="13551509" cy="1611452"/>
          </a:xfrm>
          <a:prstGeom prst="rect">
            <a:avLst/>
          </a:prstGeom>
        </p:spPr>
        <p:txBody>
          <a:bodyPr vert="horz" lIns="417442" tIns="208721" rIns="417442" bIns="208721" rtlCol="0" anchor="ctr"/>
          <a:lstStyle>
            <a:lvl1pPr algn="ct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669204" y="28053282"/>
            <a:ext cx="9985322" cy="1611452"/>
          </a:xfrm>
          <a:prstGeom prst="rect">
            <a:avLst/>
          </a:prstGeom>
        </p:spPr>
        <p:txBody>
          <a:bodyPr vert="horz" lIns="417442" tIns="208721" rIns="417442" bIns="208721" rtlCol="0" anchor="ctr"/>
          <a:lstStyle>
            <a:lvl1pPr algn="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5C9C2-0DC1-124A-B0BC-BDA7F42F9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0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2087205" rtl="0" eaLnBrk="1" latinLnBrk="0" hangingPunct="1">
        <a:spcBef>
          <a:spcPct val="0"/>
        </a:spcBef>
        <a:buNone/>
        <a:defRPr sz="20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5405" indent="-1565405" algn="l" defTabSz="2087205" rtl="0" eaLnBrk="1" latinLnBrk="0" hangingPunct="1">
        <a:spcBef>
          <a:spcPct val="20000"/>
        </a:spcBef>
        <a:buFont typeface="Arial"/>
        <a:buChar char="•"/>
        <a:defRPr sz="14600" kern="1200">
          <a:solidFill>
            <a:schemeClr val="tx1"/>
          </a:solidFill>
          <a:latin typeface="+mn-lt"/>
          <a:ea typeface="+mn-ea"/>
          <a:cs typeface="+mn-cs"/>
        </a:defRPr>
      </a:lvl1pPr>
      <a:lvl2pPr marL="3391708" indent="-1304503" algn="l" defTabSz="2087205" rtl="0" eaLnBrk="1" latinLnBrk="0" hangingPunct="1">
        <a:spcBef>
          <a:spcPct val="20000"/>
        </a:spcBef>
        <a:buFont typeface="Arial"/>
        <a:buChar char="–"/>
        <a:defRPr sz="12800" kern="1200">
          <a:solidFill>
            <a:schemeClr val="tx1"/>
          </a:solidFill>
          <a:latin typeface="+mn-lt"/>
          <a:ea typeface="+mn-ea"/>
          <a:cs typeface="+mn-cs"/>
        </a:defRPr>
      </a:lvl2pPr>
      <a:lvl3pPr marL="5218011" indent="-1043600" algn="l" defTabSz="2087205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05216" indent="-1043600" algn="l" defTabSz="2087205" rtl="0" eaLnBrk="1" latinLnBrk="0" hangingPunct="1">
        <a:spcBef>
          <a:spcPct val="20000"/>
        </a:spcBef>
        <a:buFont typeface="Arial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392421" indent="-1043600" algn="l" defTabSz="2087205" rtl="0" eaLnBrk="1" latinLnBrk="0" hangingPunct="1">
        <a:spcBef>
          <a:spcPct val="20000"/>
        </a:spcBef>
        <a:buFont typeface="Arial"/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79626" indent="-1043600" algn="l" defTabSz="2087205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66831" indent="-1043600" algn="l" defTabSz="2087205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54037" indent="-1043600" algn="l" defTabSz="2087205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1242" indent="-1043600" algn="l" defTabSz="2087205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8720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7205" algn="l" defTabSz="208720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4410" algn="l" defTabSz="208720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1616" algn="l" defTabSz="208720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48821" algn="l" defTabSz="208720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36026" algn="l" defTabSz="208720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3231" algn="l" defTabSz="208720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0432" algn="l" defTabSz="208720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697637" algn="l" defTabSz="2087205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hyperlink" Target="mailto:rajasengupta@berkeley.edu" TargetMode="External"/><Relationship Id="rId20" Type="http://schemas.openxmlformats.org/officeDocument/2006/relationships/image" Target="../media/image13.emf"/><Relationship Id="rId21" Type="http://schemas.openxmlformats.org/officeDocument/2006/relationships/image" Target="../media/image14.emf"/><Relationship Id="rId22" Type="http://schemas.openxmlformats.org/officeDocument/2006/relationships/image" Target="../media/image15.emf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openxmlformats.org/officeDocument/2006/relationships/image" Target="../media/image18.png"/><Relationship Id="rId26" Type="http://schemas.openxmlformats.org/officeDocument/2006/relationships/image" Target="../media/image19.png"/><Relationship Id="rId27" Type="http://schemas.openxmlformats.org/officeDocument/2006/relationships/image" Target="../media/image20.png"/><Relationship Id="rId28" Type="http://schemas.openxmlformats.org/officeDocument/2006/relationships/image" Target="../media/image21.jpg"/><Relationship Id="rId29" Type="http://schemas.openxmlformats.org/officeDocument/2006/relationships/image" Target="../media/image22.png"/><Relationship Id="rId30" Type="http://schemas.openxmlformats.org/officeDocument/2006/relationships/image" Target="../media/image23.png"/><Relationship Id="rId10" Type="http://schemas.openxmlformats.org/officeDocument/2006/relationships/hyperlink" Target="mailto:ck@cs.uni-salzburg.at" TargetMode="External"/><Relationship Id="rId11" Type="http://schemas.openxmlformats.org/officeDocument/2006/relationships/hyperlink" Target="mailto:khedrick@me.berkeley.edu" TargetMode="External"/><Relationship Id="rId12" Type="http://schemas.openxmlformats.org/officeDocument/2006/relationships/oleObject" Target="../embeddings/oleObject1.bin"/><Relationship Id="rId13" Type="http://schemas.openxmlformats.org/officeDocument/2006/relationships/image" Target="../media/image1.emf"/><Relationship Id="rId14" Type="http://schemas.openxmlformats.org/officeDocument/2006/relationships/image" Target="../media/image7.png"/><Relationship Id="rId15" Type="http://schemas.openxmlformats.org/officeDocument/2006/relationships/image" Target="../media/image8.png"/><Relationship Id="rId16" Type="http://schemas.openxmlformats.org/officeDocument/2006/relationships/image" Target="../media/image9.png"/><Relationship Id="rId17" Type="http://schemas.openxmlformats.org/officeDocument/2006/relationships/image" Target="../media/image10.emf"/><Relationship Id="rId18" Type="http://schemas.openxmlformats.org/officeDocument/2006/relationships/image" Target="../media/image11.emf"/><Relationship Id="rId19" Type="http://schemas.openxmlformats.org/officeDocument/2006/relationships/image" Target="../media/image1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hyperlink" Target="cpcc.berkeley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IMG_065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502" y="25916052"/>
            <a:ext cx="2651794" cy="1767863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7700" y="17230479"/>
            <a:ext cx="5909256" cy="4675955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4604" y="22111276"/>
            <a:ext cx="6947873" cy="53016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t="28200" r="22132"/>
          <a:stretch/>
        </p:blipFill>
        <p:spPr>
          <a:xfrm>
            <a:off x="22970660" y="7149053"/>
            <a:ext cx="8863562" cy="48647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alphaModFix amt="48000"/>
          </a:blip>
          <a:stretch>
            <a:fillRect/>
          </a:stretch>
        </p:blipFill>
        <p:spPr>
          <a:xfrm>
            <a:off x="181428" y="181444"/>
            <a:ext cx="3946051" cy="3946051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21778934" y="5775998"/>
            <a:ext cx="0" cy="232714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1428" y="231593"/>
            <a:ext cx="4245887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Cyber-Physical Cloud Computing</a:t>
            </a:r>
          </a:p>
          <a:p>
            <a:pPr algn="ctr"/>
            <a:r>
              <a:rPr lang="en-US" sz="4000" b="1" dirty="0" smtClean="0">
                <a:hlinkClick r:id="rId8" action="ppaction://hlinkfile"/>
              </a:rPr>
              <a:t>cpcc.berkeley.edu</a:t>
            </a:r>
            <a:r>
              <a:rPr lang="en-US" sz="4000" b="1" dirty="0">
                <a:hlinkClick r:id="rId8" action="ppaction://hlinkfile"/>
              </a:rPr>
              <a:t> </a:t>
            </a:r>
            <a:endParaRPr lang="en-US" sz="4000" b="1" dirty="0" smtClean="0"/>
          </a:p>
          <a:p>
            <a:pPr algn="ctr"/>
            <a:r>
              <a:rPr lang="de-DE" sz="4000" dirty="0" smtClean="0"/>
              <a:t>PI: Raja </a:t>
            </a:r>
            <a:r>
              <a:rPr lang="en-US" sz="4000" dirty="0" err="1" smtClean="0"/>
              <a:t>Sengupta</a:t>
            </a:r>
            <a:r>
              <a:rPr lang="en-US" sz="4000" baseline="30000" dirty="0" smtClean="0"/>
              <a:t>(a)</a:t>
            </a:r>
          </a:p>
          <a:p>
            <a:pPr algn="ctr"/>
            <a:r>
              <a:rPr lang="en-US" sz="4000" dirty="0" smtClean="0"/>
              <a:t>Co-PI: </a:t>
            </a:r>
            <a:r>
              <a:rPr lang="en-US" sz="4000" dirty="0" err="1" smtClean="0"/>
              <a:t>Christoph</a:t>
            </a:r>
            <a:r>
              <a:rPr lang="en-US" sz="4000" dirty="0" smtClean="0"/>
              <a:t> Kirsch</a:t>
            </a:r>
            <a:r>
              <a:rPr lang="en-US" sz="4000" baseline="30000" dirty="0" smtClean="0"/>
              <a:t>(b)</a:t>
            </a:r>
            <a:r>
              <a:rPr lang="en-US" sz="4000" dirty="0" smtClean="0"/>
              <a:t>, Karl Hedrick</a:t>
            </a:r>
            <a:r>
              <a:rPr lang="en-US" sz="4000" baseline="30000" dirty="0" smtClean="0"/>
              <a:t>(c)</a:t>
            </a:r>
          </a:p>
          <a:p>
            <a:pPr algn="ctr"/>
            <a:r>
              <a:rPr lang="en-US" sz="4000" baseline="30000" dirty="0"/>
              <a:t>(a)</a:t>
            </a:r>
            <a:r>
              <a:rPr lang="en-US" sz="4000" dirty="0" smtClean="0"/>
              <a:t>Systems Engineering, </a:t>
            </a:r>
            <a:r>
              <a:rPr lang="en-US" sz="4000" dirty="0"/>
              <a:t>Department of Civil and Environmental Engineering, University of California, Berkeley</a:t>
            </a:r>
            <a:r>
              <a:rPr lang="en-US" sz="4000" dirty="0" smtClean="0"/>
              <a:t>. Email: </a:t>
            </a:r>
            <a:r>
              <a:rPr lang="en-US" sz="4000" dirty="0" smtClean="0">
                <a:hlinkClick r:id="rId9"/>
              </a:rPr>
              <a:t>rajasengupta@berkeley.edu</a:t>
            </a:r>
            <a:r>
              <a:rPr lang="en-US" sz="4000" dirty="0" smtClean="0"/>
              <a:t>  </a:t>
            </a:r>
          </a:p>
          <a:p>
            <a:pPr algn="ctr"/>
            <a:r>
              <a:rPr lang="en-US" sz="4000" baseline="30000" dirty="0" smtClean="0"/>
              <a:t>(b)</a:t>
            </a:r>
            <a:r>
              <a:rPr lang="en-US" sz="4000" dirty="0" smtClean="0"/>
              <a:t>Department </a:t>
            </a:r>
            <a:r>
              <a:rPr lang="en-US" sz="4000" dirty="0"/>
              <a:t>of Computer Sciences, University of Salzburg</a:t>
            </a:r>
            <a:r>
              <a:rPr lang="en-US" sz="4000" dirty="0" smtClean="0"/>
              <a:t>. </a:t>
            </a:r>
            <a:r>
              <a:rPr lang="en-US" sz="4000" dirty="0"/>
              <a:t>Email: </a:t>
            </a:r>
            <a:r>
              <a:rPr lang="en-US" sz="4000" dirty="0">
                <a:hlinkClick r:id="rId10"/>
              </a:rPr>
              <a:t>ck@cs.uni-</a:t>
            </a:r>
            <a:r>
              <a:rPr lang="en-US" sz="4000" dirty="0" smtClean="0">
                <a:hlinkClick r:id="rId10"/>
              </a:rPr>
              <a:t>salzburg.at</a:t>
            </a:r>
            <a:r>
              <a:rPr lang="en-US" sz="4000" dirty="0" smtClean="0"/>
              <a:t> </a:t>
            </a:r>
          </a:p>
          <a:p>
            <a:pPr algn="ctr"/>
            <a:r>
              <a:rPr lang="en-US" sz="4000" baseline="30000" dirty="0" smtClean="0"/>
              <a:t>(c)</a:t>
            </a:r>
            <a:r>
              <a:rPr lang="en-US" sz="4000" dirty="0" smtClean="0"/>
              <a:t>Department </a:t>
            </a:r>
            <a:r>
              <a:rPr lang="en-US" sz="4000" dirty="0"/>
              <a:t>of </a:t>
            </a:r>
            <a:r>
              <a:rPr lang="en-US" sz="4000" dirty="0" smtClean="0"/>
              <a:t>Mechanical </a:t>
            </a:r>
            <a:r>
              <a:rPr lang="en-US" sz="4000" dirty="0"/>
              <a:t>Engineering, University of California, Berkeley. Email: </a:t>
            </a:r>
            <a:r>
              <a:rPr lang="en-US" sz="4000" dirty="0">
                <a:hlinkClick r:id="rId11"/>
              </a:rPr>
              <a:t>khedrick@</a:t>
            </a:r>
            <a:r>
              <a:rPr lang="en-US" sz="4000" dirty="0" smtClean="0">
                <a:hlinkClick r:id="rId11"/>
              </a:rPr>
              <a:t>me.berkeley.edu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graphicFrame>
        <p:nvGraphicFramePr>
          <p:cNvPr id="67" name="Object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2663212"/>
              </p:ext>
            </p:extLst>
          </p:nvPr>
        </p:nvGraphicFramePr>
        <p:xfrm>
          <a:off x="20850450" y="19368724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Equation" r:id="rId12" imgW="114300" imgH="165100" progId="Equation.3">
                  <p:embed/>
                </p:oleObj>
              </mc:Choice>
              <mc:Fallback>
                <p:oleObj name="Equation" r:id="rId12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0850450" y="19368724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1" name="TextBox 150"/>
          <p:cNvSpPr txBox="1"/>
          <p:nvPr/>
        </p:nvSpPr>
        <p:spPr>
          <a:xfrm>
            <a:off x="22397491" y="5490826"/>
            <a:ext cx="1974360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4800" b="1" dirty="0" smtClean="0"/>
              <a:t>Virtual Vehicle (VV): Virtual Machine + Virtual Speed</a:t>
            </a:r>
            <a:r>
              <a:rPr lang="en-US" sz="4800" dirty="0" smtClean="0"/>
              <a:t>.</a:t>
            </a:r>
            <a:endParaRPr lang="en-US" sz="4800" dirty="0"/>
          </a:p>
          <a:p>
            <a:pPr marL="0" lvl="1" algn="ctr"/>
            <a:r>
              <a:rPr lang="en-US" sz="4400" dirty="0" smtClean="0"/>
              <a:t>Physical-mobility</a:t>
            </a:r>
            <a:r>
              <a:rPr lang="en-US" sz="4400" dirty="0">
                <a:solidFill>
                  <a:prstClr val="black"/>
                </a:solidFill>
              </a:rPr>
              <a:t>,</a:t>
            </a:r>
            <a:r>
              <a:rPr lang="en-US" sz="4400" dirty="0" smtClean="0">
                <a:solidFill>
                  <a:prstClr val="black"/>
                </a:solidFill>
              </a:rPr>
              <a:t> Cyber</a:t>
            </a:r>
            <a:r>
              <a:rPr lang="en-US" sz="4400" dirty="0">
                <a:solidFill>
                  <a:prstClr val="black"/>
                </a:solidFill>
              </a:rPr>
              <a:t>-</a:t>
            </a:r>
            <a:r>
              <a:rPr lang="en-US" sz="4400" dirty="0" smtClean="0">
                <a:solidFill>
                  <a:prstClr val="black"/>
                </a:solidFill>
              </a:rPr>
              <a:t>mobility</a:t>
            </a:r>
            <a:endParaRPr lang="en-US" sz="4400" dirty="0"/>
          </a:p>
        </p:txBody>
      </p:sp>
      <p:sp>
        <p:nvSpPr>
          <p:cNvPr id="152" name="TextBox 151"/>
          <p:cNvSpPr txBox="1"/>
          <p:nvPr/>
        </p:nvSpPr>
        <p:spPr>
          <a:xfrm>
            <a:off x="22405751" y="12043376"/>
            <a:ext cx="1015173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1" indent="-685800">
              <a:buFont typeface="Arial"/>
              <a:buChar char="•"/>
            </a:pPr>
            <a:r>
              <a:rPr lang="nl-NL" sz="4400" dirty="0" err="1" smtClean="0"/>
              <a:t>Theorem</a:t>
            </a:r>
            <a:r>
              <a:rPr lang="nl-NL" sz="4400" dirty="0" smtClean="0"/>
              <a:t> 1: </a:t>
            </a:r>
            <a:r>
              <a:rPr lang="nl-NL" sz="4400" dirty="0" err="1" smtClean="0"/>
              <a:t>Each</a:t>
            </a:r>
            <a:r>
              <a:rPr lang="nl-NL" sz="4400" dirty="0" smtClean="0"/>
              <a:t> VV is a GI/GI/1 queue.</a:t>
            </a:r>
          </a:p>
          <a:p>
            <a:pPr marL="2773238" lvl="2" indent="-685800">
              <a:buFont typeface="Arial"/>
              <a:buChar char="•"/>
            </a:pPr>
            <a:endParaRPr lang="hr-HR" sz="5400" dirty="0" smtClean="0"/>
          </a:p>
        </p:txBody>
      </p:sp>
      <p:sp>
        <p:nvSpPr>
          <p:cNvPr id="153" name="TextBox 152"/>
          <p:cNvSpPr txBox="1"/>
          <p:nvPr/>
        </p:nvSpPr>
        <p:spPr>
          <a:xfrm>
            <a:off x="32252089" y="7373119"/>
            <a:ext cx="95342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fi-FI" sz="4400" b="1" dirty="0" err="1" smtClean="0"/>
              <a:t>Voronoi</a:t>
            </a:r>
            <a:r>
              <a:rPr lang="fi-FI" sz="4400" b="1" dirty="0" smtClean="0"/>
              <a:t> </a:t>
            </a:r>
            <a:r>
              <a:rPr lang="en-US" sz="4400" b="1" dirty="0" smtClean="0"/>
              <a:t>Allocation:</a:t>
            </a:r>
            <a:r>
              <a:rPr lang="fi-FI" sz="4400" dirty="0" smtClean="0"/>
              <a:t> </a:t>
            </a:r>
          </a:p>
          <a:p>
            <a:pPr marL="0" lvl="1"/>
            <a:r>
              <a:rPr lang="nl-NL" sz="4400" dirty="0" err="1" smtClean="0"/>
              <a:t>Theorem</a:t>
            </a:r>
            <a:r>
              <a:rPr lang="nl-NL" sz="4400" dirty="0" smtClean="0"/>
              <a:t> 2: </a:t>
            </a:r>
            <a:r>
              <a:rPr lang="nl-NL" sz="4400" dirty="0" err="1"/>
              <a:t>Each</a:t>
            </a:r>
            <a:r>
              <a:rPr lang="nl-NL" sz="4400" dirty="0"/>
              <a:t> </a:t>
            </a:r>
            <a:r>
              <a:rPr lang="nl-NL" sz="4400" dirty="0" smtClean="0"/>
              <a:t>RV </a:t>
            </a:r>
            <a:r>
              <a:rPr lang="nl-NL" sz="4400" dirty="0"/>
              <a:t>is a </a:t>
            </a:r>
            <a:r>
              <a:rPr lang="nl-NL" sz="4400" dirty="0" smtClean="0"/>
              <a:t>ΣGI</a:t>
            </a:r>
            <a:r>
              <a:rPr lang="nl-NL" sz="4400" dirty="0"/>
              <a:t>/GI/1 queue</a:t>
            </a:r>
            <a:r>
              <a:rPr lang="nl-NL" sz="4400" dirty="0" smtClean="0"/>
              <a:t>.</a:t>
            </a:r>
            <a:endParaRPr lang="nl-NL" sz="4400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289291" y="8980084"/>
            <a:ext cx="10427979" cy="4380316"/>
          </a:xfrm>
          <a:prstGeom prst="rect">
            <a:avLst/>
          </a:prstGeom>
        </p:spPr>
      </p:pic>
      <p:sp>
        <p:nvSpPr>
          <p:cNvPr id="154" name="TextBox 153"/>
          <p:cNvSpPr txBox="1"/>
          <p:nvPr/>
        </p:nvSpPr>
        <p:spPr>
          <a:xfrm>
            <a:off x="22397491" y="14639361"/>
            <a:ext cx="189149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Scheduling: </a:t>
            </a:r>
            <a:r>
              <a:rPr lang="en-US" sz="4400" dirty="0" smtClean="0"/>
              <a:t>Earliest Virtual Deadline First (EVDF)</a:t>
            </a:r>
          </a:p>
          <a:p>
            <a:pPr marL="685800" lvl="1" indent="-685800">
              <a:buFont typeface="Arial"/>
              <a:buChar char="•"/>
            </a:pPr>
            <a:r>
              <a:rPr lang="en-US" sz="4400" dirty="0" smtClean="0"/>
              <a:t>Theorem 3: EVDF achieves minimum tardiness.</a:t>
            </a:r>
          </a:p>
          <a:p>
            <a:pPr marL="685800" lvl="1" indent="-685800">
              <a:buFont typeface="Arial"/>
              <a:buChar char="•"/>
            </a:pPr>
            <a:r>
              <a:rPr lang="hr-HR" sz="4400" dirty="0"/>
              <a:t>Tardiness = max{Actual completion time </a:t>
            </a:r>
            <a:r>
              <a:rPr lang="en-US" sz="4400" dirty="0"/>
              <a:t>–</a:t>
            </a:r>
            <a:r>
              <a:rPr lang="hr-HR" sz="4400" dirty="0"/>
              <a:t> Virtual deadline, 0}</a:t>
            </a:r>
            <a:endParaRPr lang="en-US" sz="4400" dirty="0"/>
          </a:p>
        </p:txBody>
      </p:sp>
      <p:sp>
        <p:nvSpPr>
          <p:cNvPr id="156" name="TextBox 155"/>
          <p:cNvSpPr txBox="1"/>
          <p:nvPr/>
        </p:nvSpPr>
        <p:spPr>
          <a:xfrm>
            <a:off x="22408771" y="12751311"/>
            <a:ext cx="101487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Gain: </a:t>
            </a:r>
            <a:r>
              <a:rPr lang="en-US" sz="4400" dirty="0" smtClean="0"/>
              <a:t># VVs / # RVs at a given Performance Isolation</a:t>
            </a:r>
          </a:p>
          <a:p>
            <a:pPr marL="685800" lvl="1" indent="-685800">
              <a:buFont typeface="Arial"/>
              <a:buChar char="•"/>
            </a:pPr>
            <a:r>
              <a:rPr lang="en-US" sz="4400" i="1" dirty="0"/>
              <a:t>Multiplexing </a:t>
            </a:r>
            <a:r>
              <a:rPr lang="en-US" sz="4400" i="1" dirty="0" smtClean="0"/>
              <a:t>gain</a:t>
            </a:r>
            <a:r>
              <a:rPr lang="en-US" sz="4400" dirty="0" smtClean="0"/>
              <a:t>, </a:t>
            </a:r>
            <a:r>
              <a:rPr lang="en-US" sz="4400" i="1" dirty="0" smtClean="0"/>
              <a:t>Migration gain</a:t>
            </a:r>
            <a:endParaRPr lang="en-US" sz="4400" dirty="0"/>
          </a:p>
        </p:txBody>
      </p:sp>
      <p:pic>
        <p:nvPicPr>
          <p:cNvPr id="165" name="Picture 16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881120" y="22111276"/>
            <a:ext cx="6552007" cy="5301625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380946" y="17238487"/>
            <a:ext cx="6052181" cy="4667947"/>
          </a:xfrm>
          <a:prstGeom prst="rect">
            <a:avLst/>
          </a:prstGeom>
        </p:spPr>
      </p:pic>
      <p:sp>
        <p:nvSpPr>
          <p:cNvPr id="169" name="TextBox 168"/>
          <p:cNvSpPr txBox="1"/>
          <p:nvPr/>
        </p:nvSpPr>
        <p:spPr>
          <a:xfrm>
            <a:off x="22320351" y="17019973"/>
            <a:ext cx="6128703" cy="8894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4400" b="1" dirty="0" smtClean="0"/>
              <a:t>Conclusion:</a:t>
            </a:r>
            <a:endParaRPr lang="en-US" sz="4400" dirty="0" smtClean="0"/>
          </a:p>
          <a:p>
            <a:pPr marL="685800" lvl="1" indent="-685800">
              <a:buFont typeface="Arial"/>
              <a:buChar char="•"/>
            </a:pPr>
            <a:r>
              <a:rPr lang="en-US" sz="4400" dirty="0" smtClean="0"/>
              <a:t>High migration </a:t>
            </a:r>
            <a:r>
              <a:rPr lang="en-US" sz="4400" dirty="0"/>
              <a:t>gain </a:t>
            </a:r>
            <a:r>
              <a:rPr lang="en-US" sz="4400" dirty="0" smtClean="0"/>
              <a:t>and </a:t>
            </a:r>
            <a:r>
              <a:rPr lang="en-US" sz="4400" dirty="0"/>
              <a:t>high performance </a:t>
            </a:r>
            <a:r>
              <a:rPr lang="en-US" sz="4400" dirty="0" smtClean="0"/>
              <a:t>isolation.</a:t>
            </a:r>
          </a:p>
          <a:p>
            <a:pPr marL="685800" lvl="1" indent="-685800">
              <a:buFont typeface="Arial"/>
              <a:buChar char="•"/>
            </a:pPr>
            <a:r>
              <a:rPr lang="en-US" sz="4400" dirty="0" smtClean="0"/>
              <a:t>Economy of scale: </a:t>
            </a:r>
            <a:r>
              <a:rPr lang="en-US" sz="4400" dirty="0"/>
              <a:t>migration gain increases with </a:t>
            </a:r>
            <a:r>
              <a:rPr lang="en-US" sz="4400" dirty="0" smtClean="0"/>
              <a:t># RVs.</a:t>
            </a:r>
            <a:endParaRPr lang="en-US" sz="4400" dirty="0"/>
          </a:p>
          <a:p>
            <a:pPr marL="685800" lvl="1" indent="-685800">
              <a:buFont typeface="Arial"/>
              <a:buChar char="•"/>
            </a:pPr>
            <a:r>
              <a:rPr lang="en-US" sz="4400" dirty="0" smtClean="0"/>
              <a:t>Migration gain happens when traveling, not standing still.</a:t>
            </a:r>
          </a:p>
          <a:p>
            <a:pPr marL="685800" lvl="1" indent="-685800">
              <a:buFont typeface="Arial"/>
              <a:buChar char="•"/>
            </a:pPr>
            <a:r>
              <a:rPr lang="en-US" sz="4400" dirty="0" smtClean="0"/>
              <a:t>Migration cost is bounded.</a:t>
            </a:r>
            <a:endParaRPr lang="en-US" sz="4400" dirty="0"/>
          </a:p>
        </p:txBody>
      </p:sp>
      <p:pic>
        <p:nvPicPr>
          <p:cNvPr id="4" name="Picture 3" descr="loop0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024" y="6627085"/>
            <a:ext cx="5808804" cy="3975217"/>
          </a:xfrm>
          <a:prstGeom prst="rect">
            <a:avLst/>
          </a:prstGeom>
        </p:spPr>
      </p:pic>
      <p:pic>
        <p:nvPicPr>
          <p:cNvPr id="5" name="Picture 4" descr="loop.pd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1027" y="6730427"/>
            <a:ext cx="6680192" cy="3586680"/>
          </a:xfrm>
          <a:prstGeom prst="rect">
            <a:avLst/>
          </a:prstGeom>
        </p:spPr>
      </p:pic>
      <p:pic>
        <p:nvPicPr>
          <p:cNvPr id="6" name="Picture 5" descr="oilMonitoringBigraph1.pd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811" y="13696181"/>
            <a:ext cx="4384651" cy="4139503"/>
          </a:xfrm>
          <a:prstGeom prst="rect">
            <a:avLst/>
          </a:prstGeom>
        </p:spPr>
      </p:pic>
      <p:pic>
        <p:nvPicPr>
          <p:cNvPr id="7" name="Picture 6" descr="DistributedRuntimeEnvironment.pdf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580" y="15208717"/>
            <a:ext cx="9706843" cy="529366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75972" y="6642756"/>
            <a:ext cx="8894508" cy="6186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400" dirty="0" err="1" smtClean="0"/>
              <a:t>BigActor</a:t>
            </a:r>
            <a:r>
              <a:rPr lang="en-US" sz="4400" dirty="0" smtClean="0"/>
              <a:t> Model is a bridge between </a:t>
            </a:r>
            <a:r>
              <a:rPr lang="en-US" sz="4400" i="1" dirty="0" smtClean="0"/>
              <a:t>programs</a:t>
            </a:r>
            <a:r>
              <a:rPr lang="en-US" sz="4400" dirty="0" smtClean="0"/>
              <a:t> and </a:t>
            </a:r>
            <a:r>
              <a:rPr lang="en-US" sz="4400" i="1" dirty="0" smtClean="0"/>
              <a:t>machines</a:t>
            </a:r>
            <a:r>
              <a:rPr lang="en-US" sz="4400" dirty="0" smtClean="0"/>
              <a:t> with dynamic structure (location and connectivity)</a:t>
            </a:r>
          </a:p>
          <a:p>
            <a:pPr marL="571500" indent="-571500">
              <a:buFont typeface="Arial"/>
              <a:buChar char="•"/>
            </a:pPr>
            <a:r>
              <a:rPr lang="en-US" sz="4400" dirty="0" err="1" smtClean="0"/>
              <a:t>BigActors</a:t>
            </a:r>
            <a:r>
              <a:rPr lang="en-US" sz="4400" dirty="0" smtClean="0"/>
              <a:t> are Actors [1] hosted at a </a:t>
            </a:r>
            <a:r>
              <a:rPr lang="en-US" sz="4400" dirty="0" err="1" smtClean="0"/>
              <a:t>Bigraph</a:t>
            </a:r>
            <a:r>
              <a:rPr lang="en-US" sz="4400" dirty="0" smtClean="0"/>
              <a:t> abstraction of the world [2] that can:</a:t>
            </a:r>
          </a:p>
          <a:p>
            <a:pPr marL="1155700" lvl="1" indent="-571500">
              <a:buFont typeface="Arial"/>
              <a:buChar char="•"/>
            </a:pPr>
            <a:r>
              <a:rPr lang="en-US" sz="4400" b="1" dirty="0" smtClean="0"/>
              <a:t>Compute</a:t>
            </a:r>
            <a:r>
              <a:rPr lang="en-US" sz="4400" dirty="0" smtClean="0"/>
              <a:t>, </a:t>
            </a:r>
            <a:r>
              <a:rPr lang="en-US" sz="4400" b="1" dirty="0" smtClean="0"/>
              <a:t>communicate</a:t>
            </a:r>
            <a:r>
              <a:rPr lang="en-US" sz="4400" dirty="0" smtClean="0"/>
              <a:t>, </a:t>
            </a:r>
            <a:r>
              <a:rPr lang="en-US" sz="4400" b="1" dirty="0" smtClean="0"/>
              <a:t>observe</a:t>
            </a:r>
            <a:r>
              <a:rPr lang="en-US" sz="4400" dirty="0" smtClean="0"/>
              <a:t>, </a:t>
            </a:r>
            <a:r>
              <a:rPr lang="en-US" sz="4400" b="1" dirty="0" smtClean="0"/>
              <a:t>control</a:t>
            </a:r>
            <a:r>
              <a:rPr lang="en-US" sz="4400" dirty="0" smtClean="0"/>
              <a:t> and </a:t>
            </a:r>
            <a:r>
              <a:rPr lang="en-US" sz="4400" b="1" dirty="0" smtClean="0"/>
              <a:t>migrate</a:t>
            </a:r>
            <a:endParaRPr lang="en-US" sz="4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510902" y="5470063"/>
            <a:ext cx="19743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4800" b="1" dirty="0" err="1" smtClean="0"/>
              <a:t>BigActors</a:t>
            </a:r>
            <a:r>
              <a:rPr lang="en-US" sz="4800" b="1" dirty="0" smtClean="0"/>
              <a:t> – Ubiquitous Computation over Worlds with Dynamic Structure</a:t>
            </a:r>
            <a:endParaRPr lang="en-US" sz="4800" dirty="0"/>
          </a:p>
        </p:txBody>
      </p:sp>
      <p:sp>
        <p:nvSpPr>
          <p:cNvPr id="34" name="TextBox 33"/>
          <p:cNvSpPr txBox="1"/>
          <p:nvPr/>
        </p:nvSpPr>
        <p:spPr>
          <a:xfrm>
            <a:off x="8952511" y="11049005"/>
            <a:ext cx="13172761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400" dirty="0" smtClean="0"/>
              <a:t>Runtime environment for mobile robotics:</a:t>
            </a:r>
          </a:p>
          <a:p>
            <a:pPr marL="1155700" lvl="1" indent="-571500">
              <a:buFont typeface="Arial"/>
              <a:buChar char="•"/>
            </a:pPr>
            <a:r>
              <a:rPr lang="en-US" sz="4400" dirty="0" err="1" smtClean="0"/>
              <a:t>BigActors</a:t>
            </a:r>
            <a:r>
              <a:rPr lang="en-US" sz="4400" dirty="0" smtClean="0"/>
              <a:t> </a:t>
            </a:r>
            <a:r>
              <a:rPr lang="en-US" sz="4400" dirty="0" err="1" smtClean="0"/>
              <a:t>Scala</a:t>
            </a:r>
            <a:r>
              <a:rPr lang="en-US" sz="4400" dirty="0" smtClean="0"/>
              <a:t> DSL - API</a:t>
            </a:r>
          </a:p>
          <a:p>
            <a:pPr marL="1155700" lvl="1" indent="-571500">
              <a:buFont typeface="Arial"/>
              <a:buChar char="•"/>
            </a:pPr>
            <a:r>
              <a:rPr lang="en-US" sz="4400" dirty="0" err="1" smtClean="0"/>
              <a:t>bigraphDriver</a:t>
            </a:r>
            <a:r>
              <a:rPr lang="en-US" sz="4400" dirty="0" smtClean="0"/>
              <a:t>: abstracts the world as a </a:t>
            </a:r>
            <a:r>
              <a:rPr lang="en-US" sz="4400" dirty="0" err="1" smtClean="0"/>
              <a:t>bigraph</a:t>
            </a:r>
            <a:endParaRPr lang="en-US" sz="4400" dirty="0" smtClean="0"/>
          </a:p>
          <a:p>
            <a:pPr marL="1155700" lvl="1" indent="-571500">
              <a:buFont typeface="Arial"/>
              <a:buChar char="•"/>
            </a:pPr>
            <a:r>
              <a:rPr lang="en-US" sz="4400" dirty="0" err="1" smtClean="0"/>
              <a:t>brrDriver</a:t>
            </a:r>
            <a:r>
              <a:rPr lang="en-US" sz="4400" dirty="0" smtClean="0"/>
              <a:t>: handles the execution of control actions</a:t>
            </a:r>
          </a:p>
          <a:p>
            <a:pPr marL="1155700" lvl="1" indent="-571500">
              <a:buFont typeface="Arial"/>
              <a:buChar char="•"/>
            </a:pPr>
            <a:r>
              <a:rPr lang="en-US" sz="4400" dirty="0" smtClean="0"/>
              <a:t>gateway: distributed </a:t>
            </a:r>
            <a:r>
              <a:rPr lang="en-US" sz="4400" dirty="0" err="1" smtClean="0"/>
              <a:t>bigraph</a:t>
            </a:r>
            <a:r>
              <a:rPr lang="en-US" sz="4400" dirty="0" smtClean="0"/>
              <a:t> estimation and communication</a:t>
            </a:r>
            <a:endParaRPr lang="en-US" sz="4400" dirty="0"/>
          </a:p>
        </p:txBody>
      </p:sp>
      <p:sp>
        <p:nvSpPr>
          <p:cNvPr id="35" name="TextBox 34"/>
          <p:cNvSpPr txBox="1"/>
          <p:nvPr/>
        </p:nvSpPr>
        <p:spPr>
          <a:xfrm>
            <a:off x="412864" y="12837590"/>
            <a:ext cx="88945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400" dirty="0" smtClean="0"/>
              <a:t>Case study: networked robotics</a:t>
            </a:r>
            <a:endParaRPr lang="en-US" sz="4400" dirty="0"/>
          </a:p>
        </p:txBody>
      </p:sp>
      <p:sp>
        <p:nvSpPr>
          <p:cNvPr id="36" name="TextBox 35"/>
          <p:cNvSpPr txBox="1"/>
          <p:nvPr/>
        </p:nvSpPr>
        <p:spPr>
          <a:xfrm>
            <a:off x="371602" y="17950758"/>
            <a:ext cx="10422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400" dirty="0" smtClean="0"/>
              <a:t>Example 1: logical space programming</a:t>
            </a:r>
            <a:endParaRPr lang="en-US" sz="4400" dirty="0"/>
          </a:p>
        </p:txBody>
      </p:sp>
      <p:sp>
        <p:nvSpPr>
          <p:cNvPr id="37" name="TextBox 36"/>
          <p:cNvSpPr txBox="1"/>
          <p:nvPr/>
        </p:nvSpPr>
        <p:spPr>
          <a:xfrm>
            <a:off x="10140795" y="20586913"/>
            <a:ext cx="10422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400" dirty="0" smtClean="0"/>
              <a:t>Example 2: handover</a:t>
            </a:r>
            <a:endParaRPr lang="en-US" sz="4400" dirty="0"/>
          </a:p>
        </p:txBody>
      </p:sp>
      <p:sp>
        <p:nvSpPr>
          <p:cNvPr id="8" name="Rectangle 7"/>
          <p:cNvSpPr/>
          <p:nvPr/>
        </p:nvSpPr>
        <p:spPr>
          <a:xfrm>
            <a:off x="945010" y="18781958"/>
            <a:ext cx="894561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2800" dirty="0">
                <a:latin typeface="Courier"/>
                <a:cs typeface="Courier"/>
              </a:rPr>
              <a:t>"gotoOil" hosted_at "uav0" with_behavior{ </a:t>
            </a:r>
            <a:endParaRPr lang="en" sz="2800" dirty="0" smtClean="0">
              <a:latin typeface="Courier"/>
              <a:cs typeface="Courier"/>
            </a:endParaRPr>
          </a:p>
          <a:p>
            <a:r>
              <a:rPr lang="en" sz="2800" dirty="0" smtClean="0">
                <a:latin typeface="Courier"/>
                <a:cs typeface="Courier"/>
              </a:rPr>
              <a:t>    loop</a:t>
            </a:r>
            <a:r>
              <a:rPr lang="en" sz="2800" dirty="0">
                <a:latin typeface="Courier"/>
                <a:cs typeface="Courier"/>
              </a:rPr>
              <a:t>{</a:t>
            </a:r>
          </a:p>
          <a:p>
            <a:r>
              <a:rPr lang="en" sz="2800" dirty="0" smtClean="0">
                <a:latin typeface="Courier"/>
                <a:cs typeface="Courier"/>
              </a:rPr>
              <a:t>       MOVE_HOST_TO oilSpill</a:t>
            </a:r>
          </a:p>
          <a:p>
            <a:r>
              <a:rPr lang="en" sz="2800" dirty="0">
                <a:latin typeface="Courier"/>
                <a:cs typeface="Courier"/>
              </a:rPr>
              <a:t>    </a:t>
            </a:r>
            <a:r>
              <a:rPr lang="en" sz="2800" dirty="0" smtClean="0">
                <a:latin typeface="Courier"/>
                <a:cs typeface="Courier"/>
              </a:rPr>
              <a:t>}</a:t>
            </a:r>
            <a:endParaRPr lang="en" sz="2800" dirty="0">
              <a:latin typeface="Courier"/>
              <a:cs typeface="Courier"/>
            </a:endParaRPr>
          </a:p>
          <a:p>
            <a:r>
              <a:rPr lang="en" sz="2800" dirty="0" smtClean="0">
                <a:latin typeface="Courier"/>
                <a:cs typeface="Courier"/>
              </a:rPr>
              <a:t>}</a:t>
            </a:r>
            <a:endParaRPr lang="en" sz="2800" dirty="0">
              <a:latin typeface="Courier"/>
              <a:cs typeface="Courier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6095" y="21122779"/>
            <a:ext cx="88576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2400" dirty="0">
                <a:latin typeface="Courier"/>
                <a:cs typeface="Courier"/>
              </a:rPr>
              <a:t>autopilotWaypointCtr(Lat0,Long0,Alt0,radius) </a:t>
            </a:r>
            <a:endParaRPr lang="en" sz="2400" dirty="0" smtClean="0">
              <a:latin typeface="Courier"/>
              <a:cs typeface="Courier"/>
            </a:endParaRPr>
          </a:p>
          <a:p>
            <a:r>
              <a:rPr lang="en" sz="2400" dirty="0" smtClean="0">
                <a:latin typeface="Courier"/>
                <a:cs typeface="Courier"/>
              </a:rPr>
              <a:t>autopilotWaypointCtr</a:t>
            </a:r>
            <a:r>
              <a:rPr lang="en" sz="2400" dirty="0">
                <a:latin typeface="Courier"/>
                <a:cs typeface="Courier"/>
              </a:rPr>
              <a:t>(Lat1,Long1,Alt1,radius</a:t>
            </a:r>
            <a:r>
              <a:rPr lang="en" sz="2400" dirty="0" smtClean="0">
                <a:latin typeface="Courier"/>
                <a:cs typeface="Courier"/>
              </a:rPr>
              <a:t>)</a:t>
            </a:r>
          </a:p>
          <a:p>
            <a:r>
              <a:rPr lang="en" sz="2400" dirty="0" smtClean="0">
                <a:latin typeface="Courier"/>
                <a:cs typeface="Courier"/>
              </a:rPr>
              <a:t>autopilotWaypointCtr</a:t>
            </a:r>
            <a:r>
              <a:rPr lang="en" sz="2400" dirty="0">
                <a:latin typeface="Courier"/>
                <a:cs typeface="Courier"/>
              </a:rPr>
              <a:t>(Lat2,Long2,Alt2,radius</a:t>
            </a:r>
            <a:r>
              <a:rPr lang="en" sz="2400" dirty="0" smtClean="0">
                <a:latin typeface="Courier"/>
                <a:cs typeface="Courier"/>
              </a:rPr>
              <a:t>)</a:t>
            </a:r>
          </a:p>
          <a:p>
            <a:r>
              <a:rPr lang="en" sz="2400" dirty="0" smtClean="0">
                <a:latin typeface="Courier"/>
                <a:cs typeface="Courier"/>
              </a:rPr>
              <a:t>autopilotWaypointCtr</a:t>
            </a:r>
            <a:r>
              <a:rPr lang="en" sz="2400" dirty="0">
                <a:latin typeface="Courier"/>
                <a:cs typeface="Courier"/>
              </a:rPr>
              <a:t>(Lat3,Long3,Alt3,radius</a:t>
            </a:r>
            <a:r>
              <a:rPr lang="en" sz="2400" dirty="0" smtClean="0">
                <a:latin typeface="Courier"/>
                <a:cs typeface="Courier"/>
              </a:rPr>
              <a:t>)</a:t>
            </a:r>
          </a:p>
          <a:p>
            <a:r>
              <a:rPr lang="en" sz="2400" dirty="0" smtClean="0">
                <a:latin typeface="Courier"/>
                <a:cs typeface="Courier"/>
              </a:rPr>
              <a:t>…</a:t>
            </a:r>
            <a:endParaRPr lang="en" sz="4800" dirty="0">
              <a:latin typeface="Courier"/>
              <a:cs typeface="Courier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697036" y="21317978"/>
            <a:ext cx="92419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2800" dirty="0">
                <a:latin typeface="Courier"/>
                <a:cs typeface="Courier"/>
              </a:rPr>
              <a:t>"handover" hosted_at "GCS0" with_behavior{ </a:t>
            </a:r>
            <a:endParaRPr lang="en" sz="2800" dirty="0" smtClean="0">
              <a:latin typeface="Courier"/>
              <a:cs typeface="Courier"/>
            </a:endParaRPr>
          </a:p>
          <a:p>
            <a:r>
              <a:rPr lang="en" sz="2800" dirty="0" smtClean="0">
                <a:latin typeface="Courier"/>
                <a:cs typeface="Courier"/>
              </a:rPr>
              <a:t>    HANDOVER </a:t>
            </a:r>
            <a:r>
              <a:rPr lang="en" sz="2800" dirty="0">
                <a:latin typeface="Courier"/>
                <a:cs typeface="Courier"/>
              </a:rPr>
              <a:t>uav0 TO GCS1</a:t>
            </a:r>
          </a:p>
          <a:p>
            <a:r>
              <a:rPr lang="en" sz="2800" dirty="0">
                <a:latin typeface="Courier"/>
                <a:cs typeface="Courier"/>
              </a:rPr>
              <a:t>}</a:t>
            </a:r>
          </a:p>
        </p:txBody>
      </p:sp>
      <p:pic>
        <p:nvPicPr>
          <p:cNvPr id="11" name="Picture 10" descr="oilMonitoringHandover0.pdf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182" y="22890317"/>
            <a:ext cx="4421624" cy="4252105"/>
          </a:xfrm>
          <a:prstGeom prst="rect">
            <a:avLst/>
          </a:prstGeom>
        </p:spPr>
      </p:pic>
      <p:pic>
        <p:nvPicPr>
          <p:cNvPr id="12" name="Picture 11" descr="oilMonitoringHandover1.pdf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636" y="22814007"/>
            <a:ext cx="4515266" cy="434215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5328103" y="24240851"/>
            <a:ext cx="895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=&gt;</a:t>
            </a:r>
            <a:endParaRPr lang="en-US" sz="28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3500100" y="7298001"/>
            <a:ext cx="2058895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13500100" y="9228401"/>
            <a:ext cx="1931895" cy="469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7722" y="27738642"/>
            <a:ext cx="2232035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2600" dirty="0" smtClean="0"/>
              <a:t>[1] R. Milner, “The Space and Motion of Communicating Agents”, Cambridge, 2009.</a:t>
            </a:r>
          </a:p>
          <a:p>
            <a:r>
              <a:rPr lang="en" sz="2600" dirty="0" smtClean="0"/>
              <a:t>[2] G</a:t>
            </a:r>
            <a:r>
              <a:rPr lang="en" sz="2600" dirty="0"/>
              <a:t>. Agha, </a:t>
            </a:r>
            <a:r>
              <a:rPr lang="en-US" sz="2600" dirty="0" smtClean="0"/>
              <a:t>“</a:t>
            </a:r>
            <a:r>
              <a:rPr lang="en" sz="2600" dirty="0" smtClean="0"/>
              <a:t>Actors</a:t>
            </a:r>
            <a:r>
              <a:rPr lang="en" sz="2600" dirty="0"/>
              <a:t>: a model of concurrent computation in distributed </a:t>
            </a:r>
            <a:r>
              <a:rPr lang="en" sz="2600" dirty="0" smtClean="0"/>
              <a:t>systems</a:t>
            </a:r>
            <a:r>
              <a:rPr lang="en-US" sz="2600" dirty="0" smtClean="0"/>
              <a:t>”</a:t>
            </a:r>
            <a:r>
              <a:rPr lang="en-US" sz="2600" dirty="0"/>
              <a:t>,</a:t>
            </a:r>
            <a:r>
              <a:rPr lang="en" sz="2600" dirty="0" smtClean="0"/>
              <a:t> MIT </a:t>
            </a:r>
            <a:r>
              <a:rPr lang="en" sz="2600" dirty="0"/>
              <a:t>Press, 1986</a:t>
            </a:r>
            <a:r>
              <a:rPr lang="en" sz="2600" dirty="0" smtClean="0"/>
              <a:t>.</a:t>
            </a:r>
            <a:endParaRPr lang="en" sz="2600" dirty="0"/>
          </a:p>
          <a:p>
            <a:r>
              <a:rPr lang="en" sz="2600" dirty="0" smtClean="0"/>
              <a:t>[3] </a:t>
            </a:r>
            <a:r>
              <a:rPr lang="en" sz="2600" dirty="0"/>
              <a:t>E. </a:t>
            </a:r>
            <a:r>
              <a:rPr lang="en" sz="2600" dirty="0" smtClean="0"/>
              <a:t>Pereira et al., </a:t>
            </a:r>
            <a:r>
              <a:rPr lang="en" sz="2600" dirty="0"/>
              <a:t>“Bigactors - A Model for Structure-aware Computation,” in ACM/IEEE 4th International Conference on Cyber-Physical Systems, </a:t>
            </a:r>
            <a:r>
              <a:rPr lang="en" sz="2600" dirty="0" smtClean="0"/>
              <a:t>2013.</a:t>
            </a:r>
          </a:p>
          <a:p>
            <a:r>
              <a:rPr lang="en" sz="2600" dirty="0" smtClean="0"/>
              <a:t>[4] </a:t>
            </a:r>
            <a:r>
              <a:rPr lang="en" sz="2600" dirty="0"/>
              <a:t>E. Pereira et al., “Modeling and controlling the structure of heterogeneous mobile robotic systems: A bigactor approach,” in 2013 IEEE International Systems Conference (SysCon), 2013.</a:t>
            </a:r>
          </a:p>
          <a:p>
            <a:r>
              <a:rPr lang="en" sz="2600" dirty="0"/>
              <a:t>[</a:t>
            </a:r>
            <a:r>
              <a:rPr lang="en" sz="2600" dirty="0" smtClean="0"/>
              <a:t>5]</a:t>
            </a:r>
            <a:r>
              <a:rPr lang="en-US" sz="2600" dirty="0" smtClean="0"/>
              <a:t> </a:t>
            </a:r>
            <a:r>
              <a:rPr lang="en" sz="2600" dirty="0" smtClean="0"/>
              <a:t>E</a:t>
            </a:r>
            <a:r>
              <a:rPr lang="en" sz="2600" dirty="0"/>
              <a:t>. </a:t>
            </a:r>
            <a:r>
              <a:rPr lang="en" sz="2600" dirty="0" smtClean="0"/>
              <a:t>Pereira et al., </a:t>
            </a:r>
            <a:r>
              <a:rPr lang="en" sz="2600" dirty="0"/>
              <a:t>“A Networked Robotic System and its Use in an Oil Spill Monitoring Exercise,” in Swarm at the Edge of the Cloud Workshop (ESWeek’13), </a:t>
            </a:r>
            <a:r>
              <a:rPr lang="en" sz="2600" dirty="0" smtClean="0"/>
              <a:t>2013.</a:t>
            </a:r>
          </a:p>
        </p:txBody>
      </p:sp>
      <p:sp>
        <p:nvSpPr>
          <p:cNvPr id="51" name="TextBox 50"/>
          <p:cNvSpPr txBox="1"/>
          <p:nvPr/>
        </p:nvSpPr>
        <p:spPr>
          <a:xfrm rot="5400000">
            <a:off x="4812634" y="20321823"/>
            <a:ext cx="895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=&gt;</a:t>
            </a:r>
            <a:endParaRPr lang="en-US" sz="54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2317924" y="28883678"/>
            <a:ext cx="5257800" cy="1016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378074" y="27998795"/>
            <a:ext cx="51734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sz="4400" b="1" smtClean="0"/>
              <a:t>Supported in part by:</a:t>
            </a:r>
            <a:endParaRPr lang="en-US" sz="44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792868" y="28883678"/>
            <a:ext cx="3291782" cy="110248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1029586" y="28754434"/>
            <a:ext cx="2946399" cy="1518592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93110" y="22836280"/>
            <a:ext cx="10422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400" dirty="0" smtClean="0"/>
              <a:t>Demo: oil spill monitoring</a:t>
            </a:r>
            <a:endParaRPr lang="en-US" sz="4400" dirty="0"/>
          </a:p>
        </p:txBody>
      </p:sp>
      <p:pic>
        <p:nvPicPr>
          <p:cNvPr id="29" name="Picture 28" descr="Screen shot 2013-08-19 at 9.09.20 PM.png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3" t="27472" r="39358" b="28833"/>
          <a:stretch/>
        </p:blipFill>
        <p:spPr>
          <a:xfrm>
            <a:off x="4000196" y="24055677"/>
            <a:ext cx="3866459" cy="3057650"/>
          </a:xfrm>
          <a:prstGeom prst="rect">
            <a:avLst/>
          </a:prstGeom>
        </p:spPr>
      </p:pic>
      <p:pic>
        <p:nvPicPr>
          <p:cNvPr id="38" name="Picture 37" descr="image002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36" y="23619715"/>
            <a:ext cx="2597746" cy="2612973"/>
          </a:xfrm>
          <a:prstGeom prst="rect">
            <a:avLst/>
          </a:prstGeom>
        </p:spPr>
      </p:pic>
      <p:pic>
        <p:nvPicPr>
          <p:cNvPr id="39" name="Picture 38" descr="IMG_2750x.jp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" y="23686930"/>
            <a:ext cx="3363149" cy="2242099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7498725" y="23605217"/>
            <a:ext cx="25798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Satellite image. Courtesy of EMSA</a:t>
            </a:r>
            <a:endParaRPr lang="en" sz="2000" dirty="0">
              <a:solidFill>
                <a:schemeClr val="bg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954109" y="26717497"/>
            <a:ext cx="30831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UAV Onboard image</a:t>
            </a:r>
            <a:endParaRPr lang="en" sz="2000" dirty="0">
              <a:solidFill>
                <a:schemeClr val="bg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86397" y="25503231"/>
            <a:ext cx="30831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UAV Alfa Extended</a:t>
            </a:r>
            <a:endParaRPr lang="en" sz="2000" dirty="0">
              <a:solidFill>
                <a:schemeClr val="bg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507426" y="27239363"/>
            <a:ext cx="30831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Mobile Control Station</a:t>
            </a:r>
            <a:endParaRPr lang="en" sz="2000" dirty="0">
              <a:solidFill>
                <a:schemeClr val="bg1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6163882" y="29047488"/>
            <a:ext cx="2844800" cy="7493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4242685" y="28562300"/>
            <a:ext cx="1529632" cy="152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98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ELOIPEREIRA@W8940EGK66DT3PP7" val="465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7229</TotalTime>
  <Words>546</Words>
  <Application>Microsoft Macintosh PowerPoint</Application>
  <PresentationFormat>Custom</PresentationFormat>
  <Paragraphs>60</Paragraphs>
  <Slides>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Equation</vt:lpstr>
      <vt:lpstr>PowerPoint Presentation</vt:lpstr>
    </vt:vector>
  </TitlesOfParts>
  <Company>UC Berkeley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Eloi Pereira</dc:creator>
  <cp:lastModifiedBy>Raja Sengupta</cp:lastModifiedBy>
  <cp:revision>225</cp:revision>
  <dcterms:created xsi:type="dcterms:W3CDTF">2012-03-06T19:35:38Z</dcterms:created>
  <dcterms:modified xsi:type="dcterms:W3CDTF">2013-10-14T16:03:21Z</dcterms:modified>
</cp:coreProperties>
</file>