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43891200" cy="32918400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368">
          <p15:clr>
            <a:srgbClr val="A4A3A4"/>
          </p15:clr>
        </p15:guide>
        <p15:guide id="2" orient="horz" pos="5928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orient="horz" pos="6504">
          <p15:clr>
            <a:srgbClr val="A4A3A4"/>
          </p15:clr>
        </p15:guide>
        <p15:guide id="5" pos="720">
          <p15:clr>
            <a:srgbClr val="A4A3A4"/>
          </p15:clr>
        </p15:guide>
        <p15:guide id="6" pos="6912">
          <p15:clr>
            <a:srgbClr val="A4A3A4"/>
          </p15:clr>
        </p15:guide>
        <p15:guide id="7" pos="7392">
          <p15:clr>
            <a:srgbClr val="A4A3A4"/>
          </p15:clr>
        </p15:guide>
        <p15:guide id="8" pos="13584">
          <p15:clr>
            <a:srgbClr val="A4A3A4"/>
          </p15:clr>
        </p15:guide>
        <p15:guide id="9" pos="14064">
          <p15:clr>
            <a:srgbClr val="A4A3A4"/>
          </p15:clr>
        </p15:guide>
        <p15:guide id="10" pos="20256">
          <p15:clr>
            <a:srgbClr val="A4A3A4"/>
          </p15:clr>
        </p15:guide>
        <p15:guide id="11" pos="20736">
          <p15:clr>
            <a:srgbClr val="A4A3A4"/>
          </p15:clr>
        </p15:guide>
        <p15:guide id="12" pos="26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3300"/>
    <a:srgbClr val="006600"/>
    <a:srgbClr val="336699"/>
    <a:srgbClr val="F2DD60"/>
    <a:srgbClr val="F3DF67"/>
    <a:srgbClr val="A78109"/>
    <a:srgbClr val="0B4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870" autoAdjust="0"/>
    <p:restoredTop sz="97398" autoAdjust="0"/>
  </p:normalViewPr>
  <p:slideViewPr>
    <p:cSldViewPr>
      <p:cViewPr>
        <p:scale>
          <a:sx n="33" d="100"/>
          <a:sy n="33" d="100"/>
        </p:scale>
        <p:origin x="108" y="-70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152A7F6-CA86-4C99-8CF6-9C0DE4AD37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921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055F864-EB68-4B28-9EE8-2EA601D6D7F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187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5F864-EB68-4B28-9EE8-2EA601D6D7FD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85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E25B-8EE6-4E26-A06D-2A2328A7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4F67-844A-4041-9936-D09C9750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93C7-0CBE-4B60-B9CD-F234922E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1811-15AD-4C7C-9C9F-9C74B09D9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6B80-8FB7-4718-B8B2-839BFBCC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46F5-C2F9-4351-968C-D8DE82708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96DB-B276-4D1B-A27D-5F0750913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DE70-5F3B-460B-A242-391CA7B79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4131-F935-4E33-913F-82B80F913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5202-0E4E-4219-BB19-BEF1844F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CE5A-5A8A-44FE-A52A-8E95069A3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40" tIns="219422" rIns="438840" bIns="219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 eaLnBrk="0" hangingPunct="0">
              <a:defRPr sz="58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 eaLnBrk="0" hangingPunct="0">
              <a:defRPr sz="58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 eaLnBrk="0" hangingPunct="0">
              <a:defRPr sz="58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7A22A0C-DDCF-4675-90C0-232871822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87850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663" indent="-1096963" algn="l" defTabSz="43878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0" Type="http://schemas.openxmlformats.org/officeDocument/2006/relationships/image" Target="../media/image8.PNG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11414552" y="26778586"/>
            <a:ext cx="10429518" cy="49206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006699"/>
                </a:solidFill>
                <a:latin typeface="Arial" charset="0"/>
              </a:rPr>
              <a:t>Optical Sensing Using </a:t>
            </a:r>
            <a:r>
              <a:rPr lang="en-GB" sz="4000" b="1" dirty="0" smtClean="0">
                <a:solidFill>
                  <a:srgbClr val="006699"/>
                </a:solidFill>
                <a:latin typeface="Arial" charset="0"/>
              </a:rPr>
              <a:t>Fluorescence</a:t>
            </a:r>
            <a:endParaRPr lang="en-GB" sz="4000" b="1" dirty="0">
              <a:solidFill>
                <a:srgbClr val="006699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GB" sz="4000" b="1" dirty="0">
              <a:solidFill>
                <a:srgbClr val="006699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GB" sz="4000" b="1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0" y="0"/>
            <a:ext cx="43891200" cy="525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143000" y="5638800"/>
            <a:ext cx="416052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algn="ctr" eaLnBrk="0" hangingPunct="0">
              <a:spcBef>
                <a:spcPct val="20000"/>
              </a:spcBef>
            </a:pPr>
            <a:r>
              <a:rPr lang="en-GB" sz="5600" b="1" dirty="0" smtClean="0">
                <a:latin typeface="Arial" pitchFamily="34" charset="0"/>
              </a:rPr>
              <a:t>Krishnendu Chakrabarty (PI), Richard Fair (Co-PI), Nan </a:t>
            </a:r>
            <a:r>
              <a:rPr lang="en-GB" sz="5600" b="1" dirty="0" err="1" smtClean="0">
                <a:latin typeface="Arial" pitchFamily="34" charset="0"/>
              </a:rPr>
              <a:t>Jokerst</a:t>
            </a:r>
            <a:r>
              <a:rPr lang="en-GB" sz="5600" b="1" dirty="0" smtClean="0">
                <a:latin typeface="Arial" pitchFamily="34" charset="0"/>
              </a:rPr>
              <a:t> (Co-PI)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5600" b="1" dirty="0" smtClean="0">
                <a:latin typeface="Arial" pitchFamily="34" charset="0"/>
              </a:rPr>
              <a:t>PhD Students: </a:t>
            </a:r>
            <a:r>
              <a:rPr lang="en-GB" sz="5600" b="1" dirty="0">
                <a:latin typeface="Arial" pitchFamily="34" charset="0"/>
              </a:rPr>
              <a:t>Mohamed </a:t>
            </a:r>
            <a:r>
              <a:rPr lang="en-GB" sz="5600" b="1" dirty="0" smtClean="0">
                <a:latin typeface="Arial" pitchFamily="34" charset="0"/>
              </a:rPr>
              <a:t>Ibrahim, </a:t>
            </a:r>
            <a:r>
              <a:rPr lang="en-GB" sz="5600" b="1" dirty="0">
                <a:latin typeface="Arial" pitchFamily="34" charset="0"/>
              </a:rPr>
              <a:t>Kai Hu, Zipeng </a:t>
            </a:r>
            <a:r>
              <a:rPr lang="en-GB" sz="5600" b="1" dirty="0" smtClean="0">
                <a:latin typeface="Arial" pitchFamily="34" charset="0"/>
              </a:rPr>
              <a:t>Li, Aditi </a:t>
            </a:r>
            <a:r>
              <a:rPr lang="en-GB" sz="5600" b="1" dirty="0" smtClean="0">
                <a:latin typeface="Arial" pitchFamily="34" charset="0"/>
              </a:rPr>
              <a:t>Dighe, Liji </a:t>
            </a:r>
            <a:r>
              <a:rPr lang="en-GB" sz="5600" b="1" dirty="0" smtClean="0">
                <a:latin typeface="Arial" pitchFamily="34" charset="0"/>
              </a:rPr>
              <a:t>Chen</a:t>
            </a:r>
            <a:endParaRPr lang="en-GB" sz="5600" b="1" dirty="0" smtClean="0"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5000" dirty="0" smtClean="0">
                <a:latin typeface="Arial" pitchFamily="34" charset="0"/>
              </a:rPr>
              <a:t>Department </a:t>
            </a:r>
            <a:r>
              <a:rPr lang="en-US" sz="5000" dirty="0">
                <a:latin typeface="Arial" pitchFamily="34" charset="0"/>
              </a:rPr>
              <a:t>of Electrical and Computer Engineering, Duke University, Durham, NC 27708</a:t>
            </a:r>
            <a:endParaRPr lang="en-GB" sz="5000" dirty="0">
              <a:latin typeface="Arial" pitchFamily="34" charset="0"/>
            </a:endParaRPr>
          </a:p>
        </p:txBody>
      </p:sp>
      <p:sp>
        <p:nvSpPr>
          <p:cNvPr id="2053" name="Rectangle 29"/>
          <p:cNvSpPr>
            <a:spLocks noChangeArrowheads="1"/>
          </p:cNvSpPr>
          <p:nvPr/>
        </p:nvSpPr>
        <p:spPr bwMode="auto">
          <a:xfrm>
            <a:off x="0" y="5200651"/>
            <a:ext cx="43891200" cy="306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Rectangle 58"/>
          <p:cNvSpPr>
            <a:spLocks noChangeArrowheads="1"/>
          </p:cNvSpPr>
          <p:nvPr/>
        </p:nvSpPr>
        <p:spPr bwMode="auto">
          <a:xfrm>
            <a:off x="1143001" y="8915400"/>
            <a:ext cx="9782502" cy="94309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marL="381000" indent="-381000" eaLnBrk="0" hangingPunct="0">
              <a:spcBef>
                <a:spcPct val="50000"/>
              </a:spcBef>
            </a:pPr>
            <a:r>
              <a:rPr lang="en-GB" sz="4000" b="1" dirty="0" smtClean="0">
                <a:solidFill>
                  <a:srgbClr val="006699"/>
                </a:solidFill>
                <a:latin typeface="Arial" charset="0"/>
              </a:rPr>
              <a:t>Research Components (Year 3)</a:t>
            </a:r>
          </a:p>
          <a:p>
            <a:pPr marL="381000" indent="-381000" eaLnBrk="0" hangingPunct="0">
              <a:spcBef>
                <a:spcPct val="50000"/>
              </a:spcBef>
            </a:pPr>
            <a:endParaRPr lang="en-AU" sz="4000" b="1" dirty="0">
              <a:solidFill>
                <a:srgbClr val="006699"/>
              </a:solidFill>
              <a:latin typeface="Arial" charset="0"/>
            </a:endParaRPr>
          </a:p>
          <a:p>
            <a:pPr marL="381000" indent="-381000" eaLnBrk="0" hangingPunct="0">
              <a:spcBef>
                <a:spcPct val="50000"/>
              </a:spcBef>
            </a:pPr>
            <a:endParaRPr lang="en-AU" sz="4000" b="1" dirty="0">
              <a:solidFill>
                <a:srgbClr val="006699"/>
              </a:solidFill>
              <a:latin typeface="Arial" charset="0"/>
            </a:endParaRPr>
          </a:p>
          <a:p>
            <a:pPr marL="381000" indent="-381000" eaLnBrk="0" hangingPunct="0">
              <a:spcBef>
                <a:spcPct val="50000"/>
              </a:spcBef>
            </a:pPr>
            <a:endParaRPr lang="en-AU" sz="4000" b="1" dirty="0">
              <a:solidFill>
                <a:srgbClr val="006699"/>
              </a:solidFill>
              <a:latin typeface="Arial" charset="0"/>
            </a:endParaRPr>
          </a:p>
          <a:p>
            <a:pPr marL="381000" indent="-381000" eaLnBrk="0" hangingPunct="0">
              <a:spcBef>
                <a:spcPct val="50000"/>
              </a:spcBef>
            </a:pPr>
            <a:endParaRPr lang="en-AU" sz="4000" b="1" dirty="0">
              <a:solidFill>
                <a:srgbClr val="006699"/>
              </a:solidFill>
              <a:latin typeface="Arial" charset="0"/>
            </a:endParaRPr>
          </a:p>
          <a:p>
            <a:pPr marL="381000" indent="-381000" eaLnBrk="0" hangingPunct="0">
              <a:spcBef>
                <a:spcPct val="50000"/>
              </a:spcBef>
            </a:pPr>
            <a:endParaRPr lang="en-AU" sz="4000" b="1" dirty="0">
              <a:solidFill>
                <a:srgbClr val="006699"/>
              </a:solidFill>
              <a:latin typeface="Arial" charset="0"/>
            </a:endParaRPr>
          </a:p>
          <a:p>
            <a:pPr marL="381000" indent="-381000" eaLnBrk="0" hangingPunct="0">
              <a:spcBef>
                <a:spcPct val="50000"/>
              </a:spcBef>
            </a:pPr>
            <a:endParaRPr lang="en-AU" sz="4000" b="1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2060" name="Rectangle 60"/>
          <p:cNvSpPr>
            <a:spLocks noChangeArrowheads="1"/>
          </p:cNvSpPr>
          <p:nvPr/>
        </p:nvSpPr>
        <p:spPr bwMode="auto">
          <a:xfrm>
            <a:off x="32842200" y="8839200"/>
            <a:ext cx="9829800" cy="160206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006699"/>
                </a:solidFill>
                <a:latin typeface="Arial" charset="0"/>
              </a:rPr>
              <a:t>Microfluidic Device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GB" sz="4000" b="1" dirty="0">
              <a:solidFill>
                <a:srgbClr val="006699"/>
              </a:solidFill>
              <a:latin typeface="Arial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A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Text Box 96"/>
          <p:cNvSpPr txBox="1">
            <a:spLocks noChangeArrowheads="1"/>
          </p:cNvSpPr>
          <p:nvPr/>
        </p:nvSpPr>
        <p:spPr bwMode="auto">
          <a:xfrm>
            <a:off x="5105400" y="609600"/>
            <a:ext cx="3444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0" b="1" dirty="0" smtClean="0">
                <a:solidFill>
                  <a:schemeClr val="bg1"/>
                </a:solidFill>
                <a:latin typeface="Arial" pitchFamily="34" charset="0"/>
              </a:rPr>
              <a:t>Cyberphysical Integration for Digital </a:t>
            </a:r>
            <a:r>
              <a:rPr lang="en-US" sz="12000" b="1" smtClean="0">
                <a:solidFill>
                  <a:schemeClr val="bg1"/>
                </a:solidFill>
                <a:latin typeface="Arial" pitchFamily="34" charset="0"/>
              </a:rPr>
              <a:t>Microfluidic </a:t>
            </a:r>
            <a:r>
              <a:rPr lang="en-US" sz="12000" b="1" smtClean="0">
                <a:solidFill>
                  <a:schemeClr val="bg1"/>
                </a:solidFill>
                <a:latin typeface="Arial" pitchFamily="34" charset="0"/>
              </a:rPr>
              <a:t>Biochips </a:t>
            </a:r>
            <a:r>
              <a:rPr lang="en-US" sz="6000" b="1" smtClean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</a:rPr>
              <a:t>NSF CNS-1135853)</a:t>
            </a:r>
            <a:endParaRPr lang="en-US" sz="96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80" name="Picture 32" descr="F:\Research\Posters\DATE09\duke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23950"/>
            <a:ext cx="2724150" cy="2914650"/>
          </a:xfrm>
          <a:prstGeom prst="rect">
            <a:avLst/>
          </a:prstGeom>
          <a:noFill/>
        </p:spPr>
      </p:pic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32915352" y="25326614"/>
            <a:ext cx="9829800" cy="63725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006699"/>
                </a:solidFill>
                <a:latin typeface="Arial" charset="0"/>
              </a:rPr>
              <a:t>Conclusions</a:t>
            </a:r>
            <a:endParaRPr lang="en-GB" sz="4000" b="1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2061" name="Rectangle 61"/>
          <p:cNvSpPr>
            <a:spLocks noChangeArrowheads="1"/>
          </p:cNvSpPr>
          <p:nvPr/>
        </p:nvSpPr>
        <p:spPr bwMode="auto">
          <a:xfrm>
            <a:off x="22250400" y="8839200"/>
            <a:ext cx="9829800" cy="176022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006699"/>
                </a:solidFill>
                <a:latin typeface="Arial" charset="0"/>
              </a:rPr>
              <a:t>Optical Sensor</a:t>
            </a:r>
          </a:p>
        </p:txBody>
      </p:sp>
      <p:pic>
        <p:nvPicPr>
          <p:cNvPr id="8" name="Picture 7" descr="IPFEWD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00" y="10772785"/>
            <a:ext cx="9432000" cy="34410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40212" y="10109256"/>
            <a:ext cx="920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2. Integration of IPF with </a:t>
            </a:r>
            <a:r>
              <a:rPr lang="en-US" sz="2800" dirty="0" err="1" smtClean="0">
                <a:latin typeface="Arial"/>
                <a:cs typeface="Arial"/>
              </a:rPr>
              <a:t>qPCR</a:t>
            </a:r>
            <a:r>
              <a:rPr lang="en-US" sz="2800" dirty="0" smtClean="0">
                <a:latin typeface="Arial"/>
                <a:cs typeface="Arial"/>
              </a:rPr>
              <a:t> Sequence Identification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3200" y="144424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3. Thin-Film 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dirty="0" smtClean="0">
                <a:latin typeface="Arial"/>
                <a:cs typeface="Arial"/>
              </a:rPr>
              <a:t>esistive Heater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452398" y="9896895"/>
            <a:ext cx="9310812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dk1"/>
                </a:solidFill>
                <a:latin typeface="Arial" pitchFamily="34" charset="0"/>
              </a:rPr>
              <a:t>Optimizations for cyberphysical design:</a:t>
            </a:r>
            <a:endParaRPr lang="en-US" sz="2800" b="1" dirty="0">
              <a:solidFill>
                <a:schemeClr val="dk1"/>
              </a:solidFill>
              <a:latin typeface="Arial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Efficient on-line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error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recovery using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sensor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data, using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field programmable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b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iochips (FPBs) for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pin-count reduction, recoverability analysis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Optimized self-adaptive heater design for PCR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dk1"/>
                </a:solidFill>
                <a:latin typeface="Arial" pitchFamily="34" charset="0"/>
              </a:rPr>
              <a:t>Microfluidic </a:t>
            </a:r>
            <a:r>
              <a:rPr lang="en-US" sz="2800" b="1" dirty="0">
                <a:solidFill>
                  <a:schemeClr val="dk1"/>
                </a:solidFill>
                <a:latin typeface="Arial" pitchFamily="34" charset="0"/>
              </a:rPr>
              <a:t>D</a:t>
            </a:r>
            <a:r>
              <a:rPr lang="en-US" sz="2800" b="1" dirty="0" smtClean="0">
                <a:solidFill>
                  <a:schemeClr val="dk1"/>
                </a:solidFill>
                <a:latin typeface="Arial" pitchFamily="34" charset="0"/>
              </a:rPr>
              <a:t>evice:</a:t>
            </a:r>
            <a:endParaRPr lang="en-US" sz="2800" b="1" dirty="0">
              <a:solidFill>
                <a:schemeClr val="dk1"/>
              </a:solidFill>
              <a:latin typeface="Arial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On-chip DNA purification and sequence identification: minimizes hands-on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time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Error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recovery: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prevents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 loss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of precious DNA samples due to device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malfunction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latin typeface="Arial" pitchFamily="34" charset="0"/>
              </a:rPr>
              <a:t>Optical Sensor: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itchFamily="34" charset="0"/>
              </a:rPr>
              <a:t>Annular thin </a:t>
            </a:r>
            <a:r>
              <a:rPr lang="en-US" sz="2800" dirty="0">
                <a:latin typeface="Arial" pitchFamily="34" charset="0"/>
              </a:rPr>
              <a:t>film </a:t>
            </a:r>
            <a:r>
              <a:rPr lang="en-US" sz="2800" dirty="0" smtClean="0">
                <a:latin typeface="Arial" pitchFamily="34" charset="0"/>
              </a:rPr>
              <a:t>Si </a:t>
            </a:r>
            <a:r>
              <a:rPr lang="en-US" sz="2800" dirty="0">
                <a:latin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</a:rPr>
              <a:t>hotodetectors </a:t>
            </a:r>
            <a:r>
              <a:rPr lang="en-US" sz="2800" dirty="0">
                <a:latin typeface="Arial" pitchFamily="34" charset="0"/>
              </a:rPr>
              <a:t>(PDs) </a:t>
            </a:r>
            <a:r>
              <a:rPr lang="en-US" sz="2800" dirty="0" smtClean="0">
                <a:latin typeface="Arial" pitchFamily="34" charset="0"/>
              </a:rPr>
              <a:t>are heterogeneously integrated in the top plate of the digital microfluidic system for fluorescence sensing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itchFamily="34" charset="0"/>
              </a:rPr>
              <a:t>PDs characterized for their spectral response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963400" y="27965400"/>
            <a:ext cx="96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"/>
              </a:rPr>
              <a:t>Fluorophore: 6-Hex (Absorption peak= 535 nm, Emission peak = 556 nm)</a:t>
            </a:r>
          </a:p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"/>
              </a:rPr>
              <a:t>Fluorophores</a:t>
            </a:r>
            <a:r>
              <a:rPr lang="en-US" sz="2800" dirty="0" smtClean="0">
                <a:latin typeface=""/>
              </a:rPr>
              <a:t> are tagged to the biomolecules to be detected. Then, they are excited by a pump signal (532 nm)</a:t>
            </a:r>
          </a:p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"/>
              </a:rPr>
              <a:t>Detection is carried out by on-chip thin-film Si PDs</a:t>
            </a:r>
          </a:p>
          <a:p>
            <a:pPr algn="just" eaLnBrk="0" hangingPunct="0">
              <a:spcBef>
                <a:spcPct val="50000"/>
              </a:spcBef>
              <a:defRPr/>
            </a:pPr>
            <a:endParaRPr lang="en-US" sz="2800" dirty="0" smtClean="0">
              <a:latin typeface="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23200" y="26365200"/>
            <a:ext cx="950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Efficient error recovery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with minimum response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time and pin-count, no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interruption of other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Limitations of chip resources on recoverability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Optimized self-adaptive heater for PCR </a:t>
            </a:r>
            <a:endParaRPr lang="en-US" sz="2800" dirty="0">
              <a:solidFill>
                <a:schemeClr val="dk1"/>
              </a:solidFill>
              <a:latin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Annular thin-film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PDs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are fabricated and heterogeneously integrated into the top plate of the digital microfluidic system. The spectral response of the PD correlates well to the modeled behavior.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On-chip 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DNA purification and quantification have been demonstrated. Currently, the detection limit is approximately 243 copies of </a:t>
            </a:r>
            <a:r>
              <a:rPr lang="en-US" sz="2800" dirty="0" err="1">
                <a:solidFill>
                  <a:schemeClr val="dk1"/>
                </a:solidFill>
                <a:latin typeface="Arial" pitchFamily="34" charset="0"/>
              </a:rPr>
              <a:t>Alu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 Yb8 per 92 </a:t>
            </a:r>
            <a:r>
              <a:rPr lang="en-US" sz="2800" dirty="0" err="1">
                <a:solidFill>
                  <a:schemeClr val="dk1"/>
                </a:solidFill>
                <a:latin typeface="Arial" pitchFamily="34" charset="0"/>
              </a:rPr>
              <a:t>nl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 PCR mix, and the dynamic range is 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</a:rPr>
              <a:t>10</a:t>
            </a:r>
            <a:r>
              <a:rPr lang="en-US" sz="2800" baseline="30000" dirty="0" smtClean="0">
                <a:solidFill>
                  <a:schemeClr val="dk1"/>
                </a:solidFill>
                <a:latin typeface="Arial" pitchFamily="34" charset="0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2292292" y="18821400"/>
            <a:ext cx="9571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Characterization and comparison of Spectral Response: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Spectral response of the PD is measured using an 8 channel Xenon lamp and the response is measured and compared against the spectral response obtained from SILVACO model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Rectangle 56"/>
          <p:cNvSpPr>
            <a:spLocks noChangeArrowheads="1"/>
          </p:cNvSpPr>
          <p:nvPr/>
        </p:nvSpPr>
        <p:spPr bwMode="auto">
          <a:xfrm>
            <a:off x="22272498" y="26869602"/>
            <a:ext cx="9829800" cy="4849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006699"/>
                </a:solidFill>
                <a:latin typeface="Arial" charset="0"/>
              </a:rPr>
              <a:t>Microfluidic Device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GB" sz="4000" b="1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727421" y="27975580"/>
            <a:ext cx="928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1. DNA Purification by Immiscible Phase Filtration (IPF)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94" name="Picture 93" descr="IPF Sketch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923" y="28879799"/>
            <a:ext cx="9432966" cy="228600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2402800" y="10287000"/>
            <a:ext cx="933746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"/>
              </a:rPr>
              <a:t>A thin-film Si photodetector is modeled to predict its spectral response using commercial software SILVACO Atlas</a:t>
            </a:r>
          </a:p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"/>
              </a:rPr>
              <a:t>Thin-film annular  photodetector embedded into the top plate of the microfluidic system</a:t>
            </a:r>
          </a:p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"/>
              </a:rPr>
              <a:t>Fabrication process</a:t>
            </a:r>
            <a:r>
              <a:rPr lang="en-US" sz="2800" dirty="0" smtClean="0">
                <a:latin typeface=""/>
              </a:rPr>
              <a:t>:</a:t>
            </a:r>
          </a:p>
          <a:p>
            <a:pPr lvl="1" algn="just" eaLnBrk="0" hangingPunct="0">
              <a:spcBef>
                <a:spcPct val="50000"/>
              </a:spcBef>
              <a:defRPr/>
            </a:pPr>
            <a:r>
              <a:rPr lang="en-US" sz="2800" dirty="0" smtClean="0">
                <a:latin typeface=""/>
              </a:rPr>
              <a:t> p-SOI with 8 </a:t>
            </a:r>
            <a:r>
              <a:rPr lang="en-US" sz="2800" dirty="0" smtClean="0">
                <a:latin typeface="Century Schoolbook" panose="02040604050505020304" pitchFamily="18" charset="0"/>
              </a:rPr>
              <a:t>µm </a:t>
            </a:r>
            <a:r>
              <a:rPr lang="en-US" sz="2800" dirty="0" smtClean="0">
                <a:latin typeface=""/>
              </a:rPr>
              <a:t>device layer diffused with phosphorus, photolithography defines the active area of the PD, deep RIE is used to define mesa and etch bulk-Si layer. The fabricated PDs are heterogeneously bonded to the pyrex substrate, which acts as the top plate. Nitride is deposited as an anti-reflection coating and a surface passivation layer</a:t>
            </a:r>
          </a:p>
          <a:p>
            <a:pPr algn="just" eaLnBrk="0" hangingPunct="0">
              <a:spcBef>
                <a:spcPct val="50000"/>
              </a:spcBef>
              <a:defRPr/>
            </a:pPr>
            <a:endParaRPr lang="en-US" sz="2800" dirty="0">
              <a:latin typeface="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99400" y="21349887"/>
            <a:ext cx="535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4. Performance Characterization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0" y="22025507"/>
            <a:ext cx="8763000" cy="266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Purification power: 1.25 x 10</a:t>
            </a:r>
            <a:r>
              <a:rPr lang="en-US" sz="2800" baseline="30000" dirty="0" smtClean="0">
                <a:latin typeface="Arial"/>
                <a:cs typeface="Arial"/>
              </a:rPr>
              <a:t>4</a:t>
            </a:r>
            <a:r>
              <a:rPr lang="en-US" sz="2800" dirty="0" smtClean="0">
                <a:latin typeface="Arial"/>
                <a:cs typeface="Arial"/>
              </a:rPr>
              <a:t> with two washes</a:t>
            </a:r>
            <a:endParaRPr lang="en-US" sz="2800" baseline="30000" dirty="0" smtClean="0"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Nucleic acid retention: 32%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PCR time: 40 </a:t>
            </a:r>
            <a:r>
              <a:rPr lang="en-US" sz="2800" dirty="0" err="1" smtClean="0">
                <a:latin typeface="Arial"/>
                <a:cs typeface="Arial"/>
              </a:rPr>
              <a:t>thermocycles</a:t>
            </a:r>
            <a:r>
              <a:rPr lang="en-US" sz="2800" dirty="0" smtClean="0">
                <a:latin typeface="Arial"/>
                <a:cs typeface="Arial"/>
              </a:rPr>
              <a:t> in 30 ~ 50 minutes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Amplification efficiency: 76%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Sample-to-answer time: 1 hr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134512" y="18541085"/>
            <a:ext cx="9969574" cy="5538115"/>
            <a:chOff x="1143000" y="19849880"/>
            <a:chExt cx="9901880" cy="5538115"/>
          </a:xfrm>
        </p:grpSpPr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1143000" y="19849880"/>
              <a:ext cx="9738943" cy="55381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0" tIns="360000" rIns="360000" bIns="360000"/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4000" b="1" dirty="0" err="1" smtClean="0">
                  <a:solidFill>
                    <a:srgbClr val="006699"/>
                  </a:solidFill>
                  <a:latin typeface="Arial" charset="0"/>
                </a:rPr>
                <a:t>Cyberphysical</a:t>
              </a:r>
              <a:r>
                <a:rPr lang="en-GB" sz="4000" b="1" dirty="0" smtClean="0">
                  <a:solidFill>
                    <a:srgbClr val="006699"/>
                  </a:solidFill>
                  <a:latin typeface="Arial" charset="0"/>
                </a:rPr>
                <a:t> system </a:t>
              </a:r>
              <a:r>
                <a:rPr lang="en-GB" sz="4000" b="1" dirty="0">
                  <a:solidFill>
                    <a:srgbClr val="006699"/>
                  </a:solidFill>
                  <a:latin typeface="Arial" charset="0"/>
                </a:rPr>
                <a:t>i</a:t>
              </a:r>
              <a:r>
                <a:rPr lang="en-GB" sz="4000" b="1" dirty="0" smtClean="0">
                  <a:solidFill>
                    <a:srgbClr val="006699"/>
                  </a:solidFill>
                  <a:latin typeface="Arial" charset="0"/>
                </a:rPr>
                <a:t>ntegration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371600" y="20937547"/>
              <a:ext cx="9372600" cy="4360362"/>
              <a:chOff x="-11472850" y="4518297"/>
              <a:chExt cx="9372600" cy="436036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-8588861" y="6927401"/>
                <a:ext cx="0" cy="6386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-7320572" y="6867789"/>
                <a:ext cx="0" cy="5452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-8588861" y="6927401"/>
                <a:ext cx="0" cy="5452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ounded Rectangle 92"/>
              <p:cNvSpPr/>
              <p:nvPr/>
            </p:nvSpPr>
            <p:spPr bwMode="auto">
              <a:xfrm>
                <a:off x="-5368893" y="5124870"/>
                <a:ext cx="3268643" cy="2232465"/>
              </a:xfrm>
              <a:prstGeom prst="roundRect">
                <a:avLst/>
              </a:prstGeom>
              <a:solidFill>
                <a:srgbClr val="00B0F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dirty="0" smtClean="0">
                  <a:solidFill>
                    <a:srgbClr val="FFFFFF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-4802212" y="4793811"/>
                <a:ext cx="8540" cy="2897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ounded Rectangle 95"/>
              <p:cNvSpPr/>
              <p:nvPr/>
            </p:nvSpPr>
            <p:spPr>
              <a:xfrm>
                <a:off x="-6375008" y="6989969"/>
                <a:ext cx="854635" cy="129614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-11136996" y="5455931"/>
                <a:ext cx="4608512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Upper plate </a:t>
                </a:r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-11136996" y="5905014"/>
                <a:ext cx="4608512" cy="10191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-11129032" y="6006926"/>
                <a:ext cx="4600547" cy="11894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-11112932" y="6557341"/>
                <a:ext cx="4584448" cy="11952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-9988141" y="6125873"/>
                <a:ext cx="1467497" cy="432048"/>
                <a:chOff x="1345105" y="3278637"/>
                <a:chExt cx="1467497" cy="432048"/>
              </a:xfrm>
            </p:grpSpPr>
            <p:sp>
              <p:nvSpPr>
                <p:cNvPr id="152" name="Arc 151"/>
                <p:cNvSpPr/>
                <p:nvPr/>
              </p:nvSpPr>
              <p:spPr>
                <a:xfrm>
                  <a:off x="2380554" y="3278637"/>
                  <a:ext cx="432048" cy="432048"/>
                </a:xfrm>
                <a:prstGeom prst="arc">
                  <a:avLst>
                    <a:gd name="adj1" fmla="val 16200000"/>
                    <a:gd name="adj2" fmla="val 6080727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3" name="Arc 152"/>
                <p:cNvSpPr/>
                <p:nvPr/>
              </p:nvSpPr>
              <p:spPr>
                <a:xfrm flipH="1">
                  <a:off x="1345105" y="3278637"/>
                  <a:ext cx="368424" cy="432048"/>
                </a:xfrm>
                <a:prstGeom prst="arc">
                  <a:avLst>
                    <a:gd name="adj1" fmla="val 16200000"/>
                    <a:gd name="adj2" fmla="val 6080727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552477" y="3309995"/>
                  <a:ext cx="1191908" cy="40011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FFFF"/>
                      </a:solidFill>
                      <a:latin typeface="Arial" pitchFamily="34" charset="0"/>
                    </a:rPr>
                    <a:t>Droplet</a:t>
                  </a:r>
                  <a:endParaRPr lang="en-US" sz="2000" dirty="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07" name="Rectangle 106"/>
              <p:cNvSpPr/>
              <p:nvPr/>
            </p:nvSpPr>
            <p:spPr>
              <a:xfrm>
                <a:off x="-11112933" y="6681042"/>
                <a:ext cx="4584447" cy="226471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-11112932" y="6907513"/>
                <a:ext cx="4584446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Lower plate </a:t>
                </a:r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-10560932" y="6907513"/>
                <a:ext cx="0" cy="10905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-9511892" y="6907513"/>
                <a:ext cx="0" cy="8543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-10560932" y="7998081"/>
                <a:ext cx="43491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-9527420" y="7761841"/>
                <a:ext cx="32714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-8587787" y="7566033"/>
                <a:ext cx="237596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/>
              <p:cNvSpPr/>
              <p:nvPr/>
            </p:nvSpPr>
            <p:spPr>
              <a:xfrm>
                <a:off x="-6242174" y="7530029"/>
                <a:ext cx="769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-6267432" y="7725837"/>
                <a:ext cx="769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-6247936" y="7962077"/>
                <a:ext cx="769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-7280690" y="5945377"/>
                <a:ext cx="140027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-5880412" y="6485913"/>
                <a:ext cx="0" cy="12399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-5918884" y="7676251"/>
                <a:ext cx="769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-6152016" y="6485913"/>
                <a:ext cx="5596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-6000478" y="6357286"/>
                <a:ext cx="2401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-5880412" y="5945377"/>
                <a:ext cx="0" cy="4119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-7176556" y="4793811"/>
                <a:ext cx="237626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124"/>
              <p:cNvSpPr/>
              <p:nvPr/>
            </p:nvSpPr>
            <p:spPr>
              <a:xfrm>
                <a:off x="-5306268" y="5489223"/>
                <a:ext cx="1008112" cy="13462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-5090244" y="5654551"/>
                <a:ext cx="5893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-5090244" y="5777315"/>
                <a:ext cx="589304" cy="8640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-4946504" y="6162364"/>
                <a:ext cx="301824" cy="29371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-5520372" y="7676251"/>
                <a:ext cx="7267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-4083210" y="5514236"/>
                <a:ext cx="1512168" cy="9868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-3939194" y="5597079"/>
                <a:ext cx="1224136" cy="83139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-3420134" y="6515479"/>
                <a:ext cx="180020" cy="35942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-3795178" y="6695190"/>
                <a:ext cx="936104" cy="22480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-4083210" y="6957226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</a:rPr>
                  <a:t>Computer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-11472850" y="8574350"/>
                <a:ext cx="844206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-10710850" y="8421950"/>
                <a:ext cx="1399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</a:rPr>
                  <a:t>Electrodes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-6117160" y="8658892"/>
                <a:ext cx="844206" cy="11894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-5157022" y="8478549"/>
                <a:ext cx="283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</a:rPr>
                  <a:t>Hydrophobic Layer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-9186850" y="8612937"/>
                <a:ext cx="1045384" cy="113813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-8142795" y="8446303"/>
                <a:ext cx="24860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</a:rPr>
                  <a:t>Dielectric layer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-7672972" y="6757725"/>
                <a:ext cx="844206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>
                <a:off x="-7320572" y="7422637"/>
                <a:ext cx="11685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-6153118" y="7386633"/>
                <a:ext cx="76944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flipV="1">
                <a:off x="-6114646" y="7748259"/>
                <a:ext cx="214968" cy="2498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ounded Rectangle 144"/>
              <p:cNvSpPr/>
              <p:nvPr/>
            </p:nvSpPr>
            <p:spPr>
              <a:xfrm>
                <a:off x="-8246731" y="5473048"/>
                <a:ext cx="1642789" cy="64807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Detector</a:t>
                </a:r>
                <a:endPara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-7176556" y="4793811"/>
                <a:ext cx="0" cy="662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Rounded Rectangle 146"/>
              <p:cNvSpPr/>
              <p:nvPr/>
            </p:nvSpPr>
            <p:spPr bwMode="auto">
              <a:xfrm>
                <a:off x="-11257046" y="4980837"/>
                <a:ext cx="5664666" cy="3177742"/>
              </a:xfrm>
              <a:prstGeom prst="roundRect">
                <a:avLst/>
              </a:prstGeom>
              <a:noFill/>
              <a:ln w="317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dirty="0" smtClean="0">
                  <a:solidFill>
                    <a:srgbClr val="FFFFFF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-10589408" y="4518297"/>
                <a:ext cx="341285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</a:rPr>
                  <a:t>Physical Subsystem</a:t>
                </a:r>
                <a:endParaRPr lang="en-US" sz="2600" dirty="0">
                  <a:latin typeface="Arial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-9632992" y="6763497"/>
                <a:ext cx="800252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-8668834" y="6763497"/>
                <a:ext cx="844206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-10632940" y="6771373"/>
                <a:ext cx="77455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7935016" y="20858891"/>
              <a:ext cx="31098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</a:rPr>
                <a:t>Cyber Subsystem</a:t>
              </a:r>
              <a:endParaRPr lang="en-US" sz="2600" dirty="0">
                <a:latin typeface="Arial" pitchFamily="34" charset="0"/>
              </a:endParaRPr>
            </a:p>
          </p:txBody>
        </p:sp>
      </p:grpSp>
      <p:sp>
        <p:nvSpPr>
          <p:cNvPr id="155" name="Rectangle 59"/>
          <p:cNvSpPr>
            <a:spLocks noChangeArrowheads="1"/>
          </p:cNvSpPr>
          <p:nvPr/>
        </p:nvSpPr>
        <p:spPr bwMode="auto">
          <a:xfrm>
            <a:off x="1143000" y="24291563"/>
            <a:ext cx="9826659" cy="74272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99"/>
                </a:solidFill>
                <a:latin typeface="Arial" charset="0"/>
              </a:rPr>
              <a:t>Algorithmic </a:t>
            </a:r>
            <a:r>
              <a:rPr lang="en-US" sz="4000" b="1" dirty="0" smtClean="0">
                <a:solidFill>
                  <a:srgbClr val="006699"/>
                </a:solidFill>
                <a:latin typeface="Arial" charset="0"/>
              </a:rPr>
              <a:t>Innovations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6699"/>
                </a:solidFill>
                <a:latin typeface="Arial" charset="0"/>
              </a:rPr>
              <a:t>Efficient error recovery using FPB platform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4000" b="1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143000" y="30075873"/>
            <a:ext cx="9946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Using FPB platform for cyberphysical error recovery reduces the cost.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5" name="Rectangle 59"/>
          <p:cNvSpPr>
            <a:spLocks noChangeArrowheads="1"/>
          </p:cNvSpPr>
          <p:nvPr/>
        </p:nvSpPr>
        <p:spPr bwMode="auto">
          <a:xfrm>
            <a:off x="11429985" y="8915399"/>
            <a:ext cx="10414085" cy="175970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tIns="360000" rIns="360000" bIns="360000"/>
          <a:lstStyle/>
          <a:p>
            <a:pPr eaLnBrk="0" hangingPunct="0">
              <a:spcBef>
                <a:spcPct val="50000"/>
              </a:spcBef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1565005" y="18669000"/>
            <a:ext cx="442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indent="-381000" eaLnBrk="0" hangingPunct="0">
              <a:spcBef>
                <a:spcPct val="50000"/>
              </a:spcBef>
              <a:buSzPct val="60000"/>
              <a:buFont typeface="Monotype Sorts" pitchFamily="2" charset="2"/>
              <a:buNone/>
              <a:defRPr/>
            </a:pPr>
            <a:r>
              <a:rPr lang="en-US" b="1" dirty="0" smtClean="0">
                <a:latin typeface="Arial" charset="0"/>
              </a:rPr>
              <a:t>A. Proposed heater structure</a:t>
            </a:r>
            <a:endParaRPr lang="en-AU" dirty="0">
              <a:latin typeface="Arial" pitchFamily="34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11569722" y="17964981"/>
            <a:ext cx="999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6699"/>
                </a:solidFill>
                <a:latin typeface="Arial" charset="0"/>
                <a:cs typeface="+mn-cs"/>
              </a:rPr>
              <a:t>Optimized self-adaptive heater design for PCR</a:t>
            </a:r>
            <a:endParaRPr lang="en-US" sz="3200" b="1" dirty="0">
              <a:solidFill>
                <a:srgbClr val="006699"/>
              </a:solidFill>
              <a:latin typeface="Arial" charset="0"/>
              <a:cs typeface="+mn-cs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11609258" y="9118102"/>
            <a:ext cx="1023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Error recovery time on FPBs is comparable to its counterpart on direct-addressing biochips.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FPBs provides significant reduction in pin-count usage.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1486487" y="13195694"/>
            <a:ext cx="5061321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Recoverability Analysis:</a:t>
            </a:r>
          </a:p>
        </p:txBody>
      </p:sp>
      <p:pic>
        <p:nvPicPr>
          <p:cNvPr id="11" name="Picture 10" descr="130605 Thermocycler (with New Plot) Thick Frame JP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600" y="15163800"/>
            <a:ext cx="7936992" cy="59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8600" y="16597252"/>
            <a:ext cx="2382953" cy="1893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2541" y="21710316"/>
            <a:ext cx="7343775" cy="3616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51681" y="25537180"/>
            <a:ext cx="852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</a:rPr>
              <a:t>Measured Dark Current: 12 pA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9554" y="16748650"/>
            <a:ext cx="440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Microphotograph of the PD active area; the  circular region will be used for excitation of the sample under test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84" y="26000890"/>
            <a:ext cx="7700646" cy="521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92" y="10609484"/>
            <a:ext cx="9662685" cy="2212780"/>
          </a:xfrm>
          <a:prstGeom prst="rect">
            <a:avLst/>
          </a:prstGeom>
        </p:spPr>
      </p:pic>
      <p:sp>
        <p:nvSpPr>
          <p:cNvPr id="335" name="TextBox 334"/>
          <p:cNvSpPr txBox="1"/>
          <p:nvPr/>
        </p:nvSpPr>
        <p:spPr>
          <a:xfrm>
            <a:off x="12496832" y="12782490"/>
            <a:ext cx="838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  (a)  Preparation of Plasmid DNA                        (b) Protein 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000" y="13869596"/>
            <a:ext cx="10058400" cy="3486283"/>
          </a:xfrm>
          <a:prstGeom prst="rect">
            <a:avLst/>
          </a:prstGeom>
        </p:spPr>
      </p:pic>
      <p:sp>
        <p:nvSpPr>
          <p:cNvPr id="336" name="TextBox 335"/>
          <p:cNvSpPr txBox="1"/>
          <p:nvPr/>
        </p:nvSpPr>
        <p:spPr>
          <a:xfrm>
            <a:off x="12591382" y="17317325"/>
            <a:ext cx="838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  (a)  Preparation of Plasmid DNA                               (b) Protein 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502" y="19144654"/>
            <a:ext cx="8175830" cy="2319024"/>
          </a:xfrm>
          <a:prstGeom prst="rect">
            <a:avLst/>
          </a:prstGeom>
        </p:spPr>
      </p:pic>
      <p:sp>
        <p:nvSpPr>
          <p:cNvPr id="337" name="Rectangle 336"/>
          <p:cNvSpPr/>
          <p:nvPr/>
        </p:nvSpPr>
        <p:spPr>
          <a:xfrm>
            <a:off x="11714715" y="21431500"/>
            <a:ext cx="9769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eaLnBrk="0" hangingPunct="0">
              <a:spcBef>
                <a:spcPct val="50000"/>
              </a:spcBef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</a:rPr>
              <a:t>A combined electrode/heater structure is </a:t>
            </a:r>
            <a:r>
              <a:rPr lang="en-US" dirty="0" smtClean="0">
                <a:latin typeface="Arial" pitchFamily="34" charset="0"/>
              </a:rPr>
              <a:t>proposed.</a:t>
            </a:r>
          </a:p>
          <a:p>
            <a:pPr marL="381000" indent="-381000" eaLnBrk="0" hangingPunct="0">
              <a:spcBef>
                <a:spcPct val="50000"/>
              </a:spcBef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</a:rPr>
              <a:t>Reduce the amount of chip area devoted to </a:t>
            </a:r>
            <a:r>
              <a:rPr lang="en-US" dirty="0" smtClean="0">
                <a:latin typeface="Arial" pitchFamily="34" charset="0"/>
              </a:rPr>
              <a:t>heaters.</a:t>
            </a:r>
          </a:p>
          <a:p>
            <a:pPr marL="381000" indent="-381000" eaLnBrk="0" hangingPunct="0">
              <a:spcBef>
                <a:spcPct val="50000"/>
              </a:spcBef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</a:rPr>
              <a:t>Increases the reconfigurability of the </a:t>
            </a:r>
            <a:r>
              <a:rPr lang="en-US" dirty="0" smtClean="0">
                <a:latin typeface="Arial" pitchFamily="34" charset="0"/>
              </a:rPr>
              <a:t>chip.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11565005" y="23001160"/>
            <a:ext cx="4818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indent="-381000" eaLnBrk="0" hangingPunct="0">
              <a:spcBef>
                <a:spcPct val="50000"/>
              </a:spcBef>
              <a:buSzPct val="60000"/>
              <a:buFont typeface="Monotype Sorts" pitchFamily="2" charset="2"/>
              <a:buNone/>
              <a:defRPr/>
            </a:pPr>
            <a:r>
              <a:rPr lang="en-US" b="1" dirty="0" smtClean="0">
                <a:latin typeface="Arial" charset="0"/>
              </a:rPr>
              <a:t>B. Self-adaptive heating system</a:t>
            </a:r>
            <a:endParaRPr lang="en-AU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004" y="23462825"/>
            <a:ext cx="5703727" cy="2844662"/>
          </a:xfrm>
          <a:prstGeom prst="rect">
            <a:avLst/>
          </a:prstGeom>
        </p:spPr>
      </p:pic>
      <p:sp>
        <p:nvSpPr>
          <p:cNvPr id="339" name="Rectangle 338"/>
          <p:cNvSpPr/>
          <p:nvPr/>
        </p:nvSpPr>
        <p:spPr>
          <a:xfrm>
            <a:off x="17459685" y="23460053"/>
            <a:ext cx="4405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eaLnBrk="0" hangingPunct="0">
              <a:spcBef>
                <a:spcPct val="50000"/>
              </a:spcBef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</a:rPr>
              <a:t>Temperature control must be precise and ramp-up </a:t>
            </a:r>
            <a:r>
              <a:rPr lang="en-US" dirty="0" smtClean="0">
                <a:latin typeface="Arial" pitchFamily="34" charset="0"/>
              </a:rPr>
              <a:t>rapid</a:t>
            </a:r>
          </a:p>
          <a:p>
            <a:pPr marL="381000" indent="-381000" eaLnBrk="0" hangingPunct="0">
              <a:spcBef>
                <a:spcPct val="50000"/>
              </a:spcBef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itchFamily="34" charset="0"/>
              </a:rPr>
              <a:t>Two threshold values to control heater start and stop</a:t>
            </a:r>
          </a:p>
          <a:p>
            <a:pPr marL="381000" indent="-381000" eaLnBrk="0" hangingPunct="0">
              <a:spcBef>
                <a:spcPct val="50000"/>
              </a:spcBef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itchFamily="34" charset="0"/>
              </a:rPr>
              <a:t>Actual experimental results match </a:t>
            </a:r>
            <a:r>
              <a:rPr lang="en-US" dirty="0" err="1" smtClean="0">
                <a:latin typeface="Arial" pitchFamily="34" charset="0"/>
              </a:rPr>
              <a:t>Multisim</a:t>
            </a:r>
            <a:r>
              <a:rPr lang="en-US" dirty="0" smtClean="0">
                <a:latin typeface="Arial" pitchFamily="34" charset="0"/>
              </a:rPr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27429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7873</TotalTime>
  <Words>671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宋体</vt:lpstr>
      <vt:lpstr>Arial</vt:lpstr>
      <vt:lpstr>Calibri</vt:lpstr>
      <vt:lpstr>Century Schoolbook</vt:lpstr>
      <vt:lpstr>Monotype Sorts</vt:lpstr>
      <vt:lpstr>Times New Roman</vt:lpstr>
      <vt:lpstr>Wingdings</vt:lpstr>
      <vt:lpstr>Office Theme</vt:lpstr>
      <vt:lpstr>PowerPoint Presentation</vt:lpstr>
    </vt:vector>
  </TitlesOfParts>
  <Company>UNSW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Mohamed Ibrahim</cp:lastModifiedBy>
  <cp:revision>660</cp:revision>
  <cp:lastPrinted>1999-09-02T03:17:39Z</cp:lastPrinted>
  <dcterms:created xsi:type="dcterms:W3CDTF">2013-09-21T22:28:19Z</dcterms:created>
  <dcterms:modified xsi:type="dcterms:W3CDTF">2014-10-13T21:14:04Z</dcterms:modified>
</cp:coreProperties>
</file>