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1pPr>
    <a:lvl2pPr marL="1828727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2pPr>
    <a:lvl3pPr marL="3657454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3pPr>
    <a:lvl4pPr marL="5486181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4pPr>
    <a:lvl5pPr marL="7314907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5pPr>
    <a:lvl6pPr marL="9143634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6pPr>
    <a:lvl7pPr marL="10972361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7pPr>
    <a:lvl8pPr marL="12801088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8pPr>
    <a:lvl9pPr marL="14629815" algn="l" defTabSz="3657454" rtl="0" eaLnBrk="1" latinLnBrk="0" hangingPunct="1">
      <a:defRPr sz="71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5" autoAdjust="0"/>
    <p:restoredTop sz="97518" autoAdjust="0"/>
  </p:normalViewPr>
  <p:slideViewPr>
    <p:cSldViewPr snapToGrid="0" snapToObjects="1">
      <p:cViewPr>
        <p:scale>
          <a:sx n="25" d="100"/>
          <a:sy n="25" d="100"/>
        </p:scale>
        <p:origin x="-848" y="-512"/>
      </p:cViewPr>
      <p:guideLst>
        <p:guide orient="horz" pos="864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652" y="-114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A919-6BE1-4D5E-BBA2-0AC1F167EDED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1F50-5BBE-4867-B4E9-B75FA2545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2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5517F-4A57-44FF-8CB9-F1644056EA20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BCA7E-ACB7-429C-8E59-B2EBB007E0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7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1pPr>
    <a:lvl2pPr marL="1828727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2pPr>
    <a:lvl3pPr marL="3657454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3pPr>
    <a:lvl4pPr marL="5486181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4pPr>
    <a:lvl5pPr marL="7314907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5pPr>
    <a:lvl6pPr marL="9143634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6pPr>
    <a:lvl7pPr marL="10972361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7pPr>
    <a:lvl8pPr marL="12801088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8pPr>
    <a:lvl9pPr marL="14629815" algn="l" defTabSz="3657454" rtl="0" eaLnBrk="1" latinLnBrk="0" hangingPunct="1">
      <a:defRPr sz="48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CA7E-ACB7-429C-8E59-B2EBB007E0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3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1463043" y="10002226"/>
            <a:ext cx="33649916" cy="7427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597408" y="548640"/>
            <a:ext cx="35478720" cy="2633472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0593" y="10336360"/>
            <a:ext cx="31974816" cy="3702656"/>
          </a:xfrm>
        </p:spPr>
        <p:txBody>
          <a:bodyPr anchor="ctr" anchorCtr="0">
            <a:normAutofit/>
          </a:bodyPr>
          <a:lstStyle>
            <a:lvl1pPr algn="ctr">
              <a:defRPr sz="14416" b="0" cap="none" spc="160" baseline="0">
                <a:ln w="13335" cmpd="sng">
                  <a:noFill/>
                  <a:prstDash val="solid"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236" y="14181452"/>
            <a:ext cx="31974816" cy="30678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833">
                <a:solidFill>
                  <a:srgbClr val="FFFFFF"/>
                </a:solidFill>
              </a:defRPr>
            </a:lvl1pPr>
            <a:lvl2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7170" name="Picture 2" descr="C:\Users\Administrator\Google Drive\BU\Research\Latex\ICRA 2013 Conference\master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2" y="22926542"/>
            <a:ext cx="7220140" cy="324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Group 122"/>
          <p:cNvGrpSpPr/>
          <p:nvPr userDrawn="1"/>
        </p:nvGrpSpPr>
        <p:grpSpPr>
          <a:xfrm>
            <a:off x="29838022" y="22779581"/>
            <a:ext cx="5274940" cy="3518385"/>
            <a:chOff x="3536740" y="4593787"/>
            <a:chExt cx="1845309" cy="1230818"/>
          </a:xfrm>
        </p:grpSpPr>
        <p:sp>
          <p:nvSpPr>
            <p:cNvPr id="124" name="Snip Diagonal Corner Rectangle 123"/>
            <p:cNvSpPr/>
            <p:nvPr/>
          </p:nvSpPr>
          <p:spPr>
            <a:xfrm>
              <a:off x="3536740" y="4593787"/>
              <a:ext cx="1845307" cy="1148484"/>
            </a:xfrm>
            <a:prstGeom prst="snip2Diag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1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613216" y="4698935"/>
              <a:ext cx="1768833" cy="1125670"/>
              <a:chOff x="3713604" y="3268424"/>
              <a:chExt cx="1604706" cy="1021219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3713604" y="3268424"/>
                <a:ext cx="866498" cy="865379"/>
                <a:chOff x="1844457" y="4618409"/>
                <a:chExt cx="1314248" cy="1312554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1844457" y="4618409"/>
                  <a:ext cx="629107" cy="62910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2529598" y="4618409"/>
                  <a:ext cx="629107" cy="629105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1844457" y="5301859"/>
                  <a:ext cx="629107" cy="629104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4130488" y="3662900"/>
                <a:ext cx="1187822" cy="6267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sz="12833" b="1" dirty="0" smtClean="0"/>
                  <a:t>MSL</a:t>
                </a:r>
                <a:endParaRPr lang="en-US" sz="8000" b="1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1600" y="1524000"/>
            <a:ext cx="22250400" cy="225552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12833"/>
            </a:lvl1pPr>
            <a:lvl2pPr marL="1828727" indent="0">
              <a:buNone/>
              <a:defRPr sz="11166"/>
            </a:lvl2pPr>
            <a:lvl3pPr marL="3657454" indent="0">
              <a:buNone/>
              <a:defRPr sz="9583"/>
            </a:lvl3pPr>
            <a:lvl4pPr marL="5486181" indent="0">
              <a:buNone/>
              <a:defRPr sz="8000"/>
            </a:lvl4pPr>
            <a:lvl5pPr marL="7314907" indent="0">
              <a:buNone/>
              <a:defRPr sz="8000"/>
            </a:lvl5pPr>
            <a:lvl6pPr marL="9143634" indent="0">
              <a:buNone/>
              <a:defRPr sz="8000"/>
            </a:lvl6pPr>
            <a:lvl7pPr marL="10972361" indent="0">
              <a:buNone/>
              <a:defRPr sz="8000"/>
            </a:lvl7pPr>
            <a:lvl8pPr marL="12801088" indent="0">
              <a:buNone/>
              <a:defRPr sz="8000"/>
            </a:lvl8pPr>
            <a:lvl9pPr marL="14629815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0407-2792-4D6E-8117-DFE2577A4F18}" type="datetime1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36388" y="6254496"/>
            <a:ext cx="11045952" cy="132527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4512628" y="12885356"/>
            <a:ext cx="12070080" cy="3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180" y="7620000"/>
            <a:ext cx="9509760" cy="5486400"/>
          </a:xfrm>
        </p:spPr>
        <p:txBody>
          <a:bodyPr anchor="b">
            <a:normAutofit/>
          </a:bodyPr>
          <a:lstStyle>
            <a:lvl1pPr algn="l">
              <a:defRPr sz="10416" b="0" cap="none" spc="80" baseline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5988" y="13106400"/>
            <a:ext cx="9509760" cy="5486400"/>
          </a:xfrm>
        </p:spPr>
        <p:txBody>
          <a:bodyPr>
            <a:normAutofit/>
          </a:bodyPr>
          <a:lstStyle>
            <a:lvl1pPr marL="0" indent="0">
              <a:buNone/>
              <a:defRPr sz="7166">
                <a:solidFill>
                  <a:srgbClr val="FFFFFF"/>
                </a:solidFill>
              </a:defRPr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97408" y="548640"/>
            <a:ext cx="35478720" cy="2633472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CFDF-933B-465A-9D5F-CE45BEA391D4}" type="datetime1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98554"/>
            <a:ext cx="82296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98554"/>
            <a:ext cx="24079200" cy="234061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56E4-98DF-4F8B-85F0-7F49C4255473}" type="datetime1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CBB5617-ECE4-424A-91C3-FDC385D4ACB3}" type="datetime1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Boston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266906"/>
            <a:ext cx="32918400" cy="181271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B7F64F-BE94-4693-8D78-28FF86517001}" type="datetime1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Boston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28800" y="23394060"/>
            <a:ext cx="32918400" cy="1122743"/>
          </a:xfrm>
        </p:spPr>
        <p:txBody>
          <a:bodyPr>
            <a:spAutoFit/>
          </a:bodyPr>
          <a:lstStyle>
            <a:lvl1pPr marL="914363" indent="-914363">
              <a:buFont typeface="+mj-lt"/>
              <a:buAutoNum type="arabicPeriod"/>
              <a:defRPr sz="4416"/>
            </a:lvl1pPr>
            <a:lvl4pPr marL="3840326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67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>
          <a:xfrm>
            <a:off x="1463040" y="17244672"/>
            <a:ext cx="33649920" cy="76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2485459"/>
            <a:ext cx="33223200" cy="1658596"/>
          </a:xfrm>
        </p:spPr>
        <p:txBody>
          <a:bodyPr anchor="t"/>
          <a:lstStyle>
            <a:lvl1pPr marL="0" indent="0">
              <a:buNone/>
              <a:defRPr sz="8000">
                <a:solidFill>
                  <a:srgbClr val="FFFFFF"/>
                </a:solidFill>
              </a:defRPr>
            </a:lvl1pPr>
            <a:lvl2pPr marL="1828727" indent="0">
              <a:buNone/>
              <a:defRPr sz="7166">
                <a:solidFill>
                  <a:schemeClr val="tx1">
                    <a:tint val="75000"/>
                  </a:schemeClr>
                </a:solidFill>
              </a:defRPr>
            </a:lvl2pPr>
            <a:lvl3pPr marL="3657454" indent="0">
              <a:buNone/>
              <a:defRPr sz="6416">
                <a:solidFill>
                  <a:schemeClr val="tx1">
                    <a:tint val="75000"/>
                  </a:schemeClr>
                </a:solidFill>
              </a:defRPr>
            </a:lvl3pPr>
            <a:lvl4pPr marL="548618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4pPr>
            <a:lvl5pPr marL="7314907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5pPr>
            <a:lvl6pPr marL="9143634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1828800" y="17854272"/>
            <a:ext cx="33223200" cy="4572000"/>
          </a:xfrm>
        </p:spPr>
        <p:txBody>
          <a:bodyPr/>
          <a:lstStyle>
            <a:lvl1pPr>
              <a:defRPr>
                <a:ln w="13335" cmpd="sng">
                  <a:noFill/>
                  <a:prstDash val="solid"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F956-2986-44E9-BD6D-C1D9E3C3C489}" type="datetime1">
              <a:rPr lang="en-US" smtClean="0"/>
              <a:pPr/>
              <a:t>11/10/14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597408" y="548640"/>
            <a:ext cx="35478720" cy="2633472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266900"/>
            <a:ext cx="16154400" cy="19202400"/>
          </a:xfrm>
        </p:spPr>
        <p:txBody>
          <a:bodyPr/>
          <a:lstStyle>
            <a:lvl1pPr>
              <a:defRPr sz="9583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5266900"/>
            <a:ext cx="16154400" cy="19202400"/>
          </a:xfrm>
        </p:spPr>
        <p:txBody>
          <a:bodyPr/>
          <a:lstStyle>
            <a:lvl1pPr>
              <a:defRPr sz="9583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E55E-22B5-48C8-9301-A606276DB3A1}" type="datetime1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266900"/>
            <a:ext cx="16160752" cy="2559048"/>
          </a:xfrm>
        </p:spPr>
        <p:txBody>
          <a:bodyPr anchor="b"/>
          <a:lstStyle>
            <a:lvl1pPr marL="0" indent="0" algn="ctr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7825946"/>
            <a:ext cx="16160752" cy="16643452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5266900"/>
            <a:ext cx="16167100" cy="2559048"/>
          </a:xfrm>
        </p:spPr>
        <p:txBody>
          <a:bodyPr anchor="b"/>
          <a:lstStyle>
            <a:lvl1pPr marL="0" indent="0" algn="ctr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7825949"/>
            <a:ext cx="16167100" cy="16678704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71E9-FC64-4616-9136-BF066B56FC76}" type="datetime1">
              <a:rPr lang="en-US" smtClean="0"/>
              <a:pPr/>
              <a:t>11/10/14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D41B-7887-47EE-8167-FA6163DD7BA1}" type="datetime1">
              <a:rPr lang="en-US" smtClean="0"/>
              <a:pPr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28800" y="4806040"/>
            <a:ext cx="329184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915B-7799-4552-8FDF-40AC771AFA6F}" type="datetime1">
              <a:rPr lang="en-US" smtClean="0"/>
              <a:pPr/>
              <a:t>11/10/14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0" y="1092202"/>
            <a:ext cx="21945600" cy="23412452"/>
          </a:xfrm>
        </p:spPr>
        <p:txBody>
          <a:bodyPr/>
          <a:lstStyle>
            <a:lvl1pPr>
              <a:defRPr sz="12833"/>
            </a:lvl1pPr>
            <a:lvl2pPr>
              <a:defRPr sz="11166"/>
            </a:lvl2pPr>
            <a:lvl3pPr>
              <a:defRPr sz="9583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BFD8-D84C-4D94-AA58-731239BA54EF}" type="datetime1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Boston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1700" y="6254496"/>
            <a:ext cx="11045952" cy="132527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4512628" y="12885356"/>
            <a:ext cx="12070080" cy="31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300" y="7607808"/>
            <a:ext cx="9509760" cy="5486400"/>
          </a:xfrm>
        </p:spPr>
        <p:txBody>
          <a:bodyPr anchor="b">
            <a:normAutofit/>
          </a:bodyPr>
          <a:lstStyle>
            <a:lvl1pPr algn="l" defTabSz="3657454" rtl="0" eaLnBrk="1" latinLnBrk="0" hangingPunct="1">
              <a:spcBef>
                <a:spcPct val="0"/>
              </a:spcBef>
              <a:buNone/>
              <a:tabLst>
                <a:tab pos="15321939" algn="l"/>
              </a:tabLst>
              <a:defRPr lang="en-US" sz="10416" b="0" kern="1200" cap="none" spc="80" baseline="0" dirty="0">
                <a:ln w="12700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300" y="13094208"/>
            <a:ext cx="9509760" cy="5486400"/>
          </a:xfrm>
        </p:spPr>
        <p:txBody>
          <a:bodyPr>
            <a:normAutofit/>
          </a:bodyPr>
          <a:lstStyle>
            <a:lvl1pPr marL="0" indent="0">
              <a:buNone/>
              <a:defRPr sz="7166">
                <a:solidFill>
                  <a:srgbClr val="FFFFFF"/>
                </a:solidFill>
              </a:defRPr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97408" y="548640"/>
            <a:ext cx="35478720" cy="2633472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597408" y="548640"/>
            <a:ext cx="35478720" cy="2633472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Ins="365760" bIns="182880" rtlCol="0" anchor="ctr"/>
          <a:lstStyle/>
          <a:p>
            <a:pPr algn="ctr" rtl="0"/>
            <a:endParaRPr lang="en-US" sz="5971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3657600"/>
          </a:xfrm>
          <a:prstGeom prst="rect">
            <a:avLst/>
          </a:prstGeom>
        </p:spPr>
        <p:txBody>
          <a:bodyPr vert="horz" lIns="438912" tIns="219456" rIns="438912" bIns="219456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266904"/>
            <a:ext cx="32918400" cy="19202400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249634"/>
            <a:ext cx="8534400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583">
                <a:solidFill>
                  <a:schemeClr val="tx2"/>
                </a:solidFill>
              </a:defRPr>
            </a:lvl1pPr>
          </a:lstStyle>
          <a:p>
            <a:fld id="{9756AFEE-D24B-47FB-B4FC-E5A3168780D2}" type="datetime1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24493" y="25249634"/>
            <a:ext cx="13927016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583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Boston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249634"/>
            <a:ext cx="8534400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583">
                <a:solidFill>
                  <a:schemeClr val="tx2"/>
                </a:solidFill>
              </a:defRPr>
            </a:lvl1pPr>
          </a:lstStyle>
          <a:p>
            <a:fld id="{95C98622-C0F9-4EEB-A7E6-EE2D396E02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28800" y="24930260"/>
            <a:ext cx="3291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29502260" y="1119161"/>
            <a:ext cx="5535440" cy="3518392"/>
            <a:chOff x="3536740" y="4593787"/>
            <a:chExt cx="1936436" cy="1230821"/>
          </a:xfrm>
        </p:grpSpPr>
        <p:sp>
          <p:nvSpPr>
            <p:cNvPr id="12" name="Snip Diagonal Corner Rectangle 11"/>
            <p:cNvSpPr/>
            <p:nvPr/>
          </p:nvSpPr>
          <p:spPr>
            <a:xfrm>
              <a:off x="3536740" y="4593787"/>
              <a:ext cx="1845307" cy="1148484"/>
            </a:xfrm>
            <a:prstGeom prst="snip2Diag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971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613217" y="4698938"/>
              <a:ext cx="1859959" cy="1125670"/>
              <a:chOff x="3713604" y="3268424"/>
              <a:chExt cx="1687376" cy="102121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713604" y="3268424"/>
                <a:ext cx="866498" cy="865379"/>
                <a:chOff x="1844457" y="4618409"/>
                <a:chExt cx="1314248" cy="1312554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1844457" y="4618409"/>
                  <a:ext cx="629107" cy="62910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2529598" y="4618409"/>
                  <a:ext cx="629107" cy="629105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844457" y="5301859"/>
                  <a:ext cx="629107" cy="629104"/>
                </a:xfrm>
                <a:prstGeom prst="ellipse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971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4130485" y="3662900"/>
                <a:ext cx="1270495" cy="62674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sz="12833" b="1" dirty="0" smtClean="0"/>
                  <a:t>MSL</a:t>
                </a:r>
                <a:endParaRPr lang="en-US" sz="8000" b="1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8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3657454" rtl="0" eaLnBrk="1" latinLnBrk="0" hangingPunct="1">
        <a:spcBef>
          <a:spcPct val="0"/>
        </a:spcBef>
        <a:buNone/>
        <a:tabLst>
          <a:tab pos="15321939" algn="l"/>
        </a:tabLst>
        <a:defRPr sz="14416" b="0" kern="1200" cap="none" spc="200">
          <a:ln w="13335" cmpd="sng">
            <a:noFill/>
            <a:prstDash val="solid"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097236" indent="-1097236" algn="l" defTabSz="365745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9583" kern="1200">
          <a:solidFill>
            <a:schemeClr val="tx2"/>
          </a:solidFill>
          <a:latin typeface="+mn-lt"/>
          <a:ea typeface="+mn-ea"/>
          <a:cs typeface="+mn-cs"/>
        </a:defRPr>
      </a:lvl1pPr>
      <a:lvl2pPr marL="2194472" indent="-731491" algn="l" defTabSz="3657454" rtl="0" eaLnBrk="1" latinLnBrk="0" hangingPunct="1">
        <a:spcBef>
          <a:spcPct val="20000"/>
        </a:spcBef>
        <a:buClr>
          <a:schemeClr val="accent6"/>
        </a:buClr>
        <a:buFont typeface="Tw Cen MT" pitchFamily="34" charset="0"/>
        <a:buChar char="­"/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54" indent="-914363" algn="l" defTabSz="365745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8000" kern="1200">
          <a:solidFill>
            <a:schemeClr val="tx2"/>
          </a:solidFill>
          <a:latin typeface="+mn-lt"/>
          <a:ea typeface="+mn-ea"/>
          <a:cs typeface="+mn-cs"/>
        </a:defRPr>
      </a:lvl3pPr>
      <a:lvl4pPr marL="4754690" indent="-914363" algn="l" defTabSz="3657454" rtl="0" eaLnBrk="1" latinLnBrk="0" hangingPunct="1">
        <a:spcBef>
          <a:spcPct val="20000"/>
        </a:spcBef>
        <a:buClr>
          <a:schemeClr val="accent6"/>
        </a:buClr>
        <a:buFont typeface="Tw Cen MT" pitchFamily="34" charset="0"/>
        <a:buChar char="­"/>
        <a:defRPr sz="7166" kern="1200">
          <a:solidFill>
            <a:schemeClr val="tx1"/>
          </a:solidFill>
          <a:latin typeface="+mn-lt"/>
          <a:ea typeface="+mn-ea"/>
          <a:cs typeface="+mn-cs"/>
        </a:defRPr>
      </a:lvl4pPr>
      <a:lvl5pPr marL="5851926" indent="-914363" algn="l" defTabSz="365745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6416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6766289" indent="-731491" algn="l" defTabSz="365745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6416" kern="1200">
          <a:solidFill>
            <a:schemeClr val="tx1"/>
          </a:solidFill>
          <a:latin typeface="+mn-lt"/>
          <a:ea typeface="+mn-ea"/>
          <a:cs typeface="+mn-cs"/>
        </a:defRPr>
      </a:lvl6pPr>
      <a:lvl7pPr marL="7680653" indent="-731491" algn="l" defTabSz="365745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6416" kern="1200">
          <a:solidFill>
            <a:schemeClr val="tx1"/>
          </a:solidFill>
          <a:latin typeface="+mn-lt"/>
          <a:ea typeface="+mn-ea"/>
          <a:cs typeface="+mn-cs"/>
        </a:defRPr>
      </a:lvl7pPr>
      <a:lvl8pPr marL="8595016" indent="-731491" algn="l" defTabSz="3657454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6416" kern="1200">
          <a:solidFill>
            <a:schemeClr val="tx1"/>
          </a:solidFill>
          <a:latin typeface="+mn-lt"/>
          <a:ea typeface="+mn-ea"/>
          <a:cs typeface="+mn-cs"/>
        </a:defRPr>
      </a:lvl8pPr>
      <a:lvl9pPr marL="9509380" indent="-731491" algn="l" defTabSz="365745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64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1pPr>
      <a:lvl2pPr marL="1828727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2pPr>
      <a:lvl3pPr marL="3657454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3pPr>
      <a:lvl4pPr marL="5486181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4pPr>
      <a:lvl5pPr marL="7314907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5pPr>
      <a:lvl6pPr marL="9143634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6pPr>
      <a:lvl7pPr marL="10972361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7pPr>
      <a:lvl8pPr marL="12801088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8pPr>
      <a:lvl9pPr marL="14629815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498" y="24750908"/>
            <a:ext cx="4678636" cy="1137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738264"/>
            <a:ext cx="11430000" cy="21336000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normAutofit/>
          </a:bodyPr>
          <a:lstStyle/>
          <a:p>
            <a:endParaRPr lang="en-US" sz="5971" dirty="0"/>
          </a:p>
        </p:txBody>
      </p:sp>
      <p:sp>
        <p:nvSpPr>
          <p:cNvPr id="8" name="TextBox 7"/>
          <p:cNvSpPr txBox="1"/>
          <p:nvPr/>
        </p:nvSpPr>
        <p:spPr>
          <a:xfrm>
            <a:off x="12573000" y="4738264"/>
            <a:ext cx="11430000" cy="21336000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normAutofit/>
          </a:bodyPr>
          <a:lstStyle/>
          <a:p>
            <a:endParaRPr lang="en-US" sz="5971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0" y="4738264"/>
            <a:ext cx="11430000" cy="21336000"/>
          </a:xfrm>
          <a:prstGeom prst="rect">
            <a:avLst/>
          </a:prstGeom>
          <a:noFill/>
          <a:ln w="3175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lIns="0" tIns="0" rIns="0" bIns="0" rtlCol="0">
            <a:normAutofit/>
          </a:bodyPr>
          <a:lstStyle/>
          <a:p>
            <a:endParaRPr lang="en-US" sz="597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0" y="26455264"/>
            <a:ext cx="3505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5959" y="359176"/>
            <a:ext cx="25575318" cy="37702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 dirty="0" smtClean="0"/>
              <a:t>Cyber-Physical Manipulation (CPM): Locating, Manipulating, and Retrieving Large Objects with Large Populations of Robots </a:t>
            </a:r>
            <a:endParaRPr lang="en-US" sz="6600" dirty="0" smtClean="0"/>
          </a:p>
          <a:p>
            <a:pPr algn="ctr"/>
            <a:r>
              <a:rPr lang="en-US" sz="5400" b="1" dirty="0" smtClean="0"/>
              <a:t>NSF CNS-1330036</a:t>
            </a:r>
            <a:r>
              <a:rPr lang="en-US" sz="5400" dirty="0" smtClean="0"/>
              <a:t>, </a:t>
            </a:r>
            <a:r>
              <a:rPr lang="en-US" sz="4400" b="1" dirty="0" smtClean="0"/>
              <a:t>PI: </a:t>
            </a:r>
            <a:r>
              <a:rPr lang="en-US" sz="4400" dirty="0" smtClean="0"/>
              <a:t>Mac Schwager, Mechanical Engineering, Boston University</a:t>
            </a:r>
            <a:r>
              <a:rPr lang="en-US" sz="4400" b="1" dirty="0" smtClean="0"/>
              <a:t>, </a:t>
            </a:r>
          </a:p>
          <a:p>
            <a:pPr algn="ctr"/>
            <a:r>
              <a:rPr lang="en-US" sz="4400" b="1" dirty="0" smtClean="0"/>
              <a:t>PI: </a:t>
            </a:r>
            <a:r>
              <a:rPr lang="en-US" sz="4400" dirty="0" smtClean="0"/>
              <a:t>James </a:t>
            </a:r>
            <a:r>
              <a:rPr lang="en-US" sz="4400" dirty="0" err="1" smtClean="0"/>
              <a:t>McLurkin</a:t>
            </a:r>
            <a:r>
              <a:rPr lang="en-US" sz="4400" dirty="0" smtClean="0"/>
              <a:t>, Computer Science, Rice University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0923" y="4749962"/>
            <a:ext cx="11430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algn="ctr"/>
            <a:r>
              <a:rPr lang="en-US" sz="5000" b="1" cap="small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2000" y="13442949"/>
            <a:ext cx="11430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r>
              <a:rPr lang="en-US" sz="5000" b="1" cap="small" dirty="0" smtClean="0">
                <a:solidFill>
                  <a:schemeClr val="accent1"/>
                </a:solidFill>
              </a:rPr>
              <a:t>Project Thrusts</a:t>
            </a:r>
            <a:endParaRPr lang="en-US" sz="5000" b="1" cap="small" dirty="0">
              <a:solidFill>
                <a:schemeClr val="accent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553757" y="20072209"/>
            <a:ext cx="11430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r>
              <a:rPr lang="en-US" sz="5000" b="1" cap="small" dirty="0" smtClean="0">
                <a:solidFill>
                  <a:schemeClr val="accent1"/>
                </a:solidFill>
              </a:rPr>
              <a:t>Coordination without Communication</a:t>
            </a:r>
            <a:endParaRPr lang="en-US" sz="5000" b="1" cap="small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384000" y="16971458"/>
            <a:ext cx="11430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r>
              <a:rPr lang="en-US" sz="5000" b="1" cap="small" dirty="0" smtClean="0">
                <a:solidFill>
                  <a:schemeClr val="accent1"/>
                </a:solidFill>
              </a:rPr>
              <a:t>Publications</a:t>
            </a:r>
            <a:endParaRPr lang="en-US" sz="5000" b="1" cap="small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430" y="5696311"/>
            <a:ext cx="11082863" cy="3426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Ant-style manipulation for locating and transporting large objects with many small robots</a:t>
            </a:r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Full system including exploration, object discovery, object manipulation, object transport </a:t>
            </a:r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dirty="0" smtClean="0"/>
              <a:t>Studying information asymmetry and spectrum of robot capabilities</a:t>
            </a:r>
            <a:endParaRPr lang="en-US" sz="3333" dirty="0"/>
          </a:p>
        </p:txBody>
      </p:sp>
      <p:pic>
        <p:nvPicPr>
          <p:cNvPr id="1029" name="Picture 5" descr="http://www.bu.edu/urop/files/2010/09/BU_rg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3" y="888562"/>
            <a:ext cx="5095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762000" y="4357264"/>
            <a:ext cx="3505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5521737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71959" y="14395449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934757" y="21024709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4765000" y="17923958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62000" y="20673963"/>
            <a:ext cx="11430000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r>
              <a:rPr lang="en-US" sz="5000" b="1" cap="small" dirty="0" smtClean="0">
                <a:solidFill>
                  <a:schemeClr val="accent1"/>
                </a:solidFill>
              </a:rPr>
              <a:t>Robotic Hardware</a:t>
            </a:r>
            <a:endParaRPr lang="en-US" sz="5000" b="1" cap="small" dirty="0">
              <a:solidFill>
                <a:schemeClr val="accent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143000" y="21626463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nsf_logo.png"/>
          <p:cNvPicPr>
            <a:picLocks noChangeAspect="1"/>
          </p:cNvPicPr>
          <p:nvPr/>
        </p:nvPicPr>
        <p:blipFill>
          <a:blip r:embed="rId5"/>
          <a:srcRect r="81125"/>
          <a:stretch>
            <a:fillRect/>
          </a:stretch>
        </p:blipFill>
        <p:spPr>
          <a:xfrm>
            <a:off x="32546204" y="639555"/>
            <a:ext cx="2858683" cy="2743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972" y="9482989"/>
            <a:ext cx="5231853" cy="34401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877" y="9633523"/>
            <a:ext cx="5654131" cy="292489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4765000" y="18085964"/>
            <a:ext cx="1104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[5] Z. Wang and M. Schwager, “Multi-Robot Manipulation with No Communication Using Only Local Measurements,” IEEE Intl. Conf. on Robotics and Automation (ICRA), 2015, </a:t>
            </a:r>
            <a:r>
              <a:rPr lang="en-US" sz="2800" b="1" dirty="0" smtClean="0"/>
              <a:t>Submitted.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765000" y="21063192"/>
            <a:ext cx="1104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[3] Z. Wang and M. Schwager, “Multi-robot Manipulation without Communication,” Intl. </a:t>
            </a:r>
            <a:r>
              <a:rPr lang="en-US" sz="2800" dirty="0" err="1" smtClean="0"/>
              <a:t>Symp</a:t>
            </a:r>
            <a:r>
              <a:rPr lang="en-US" sz="2800" dirty="0" smtClean="0"/>
              <a:t>. on Distributed Autonomous Robotic Systems (DARS), pp. 43-56, Nov 2014. 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24772480" y="19572559"/>
            <a:ext cx="11016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[4] A. Pierson and M. Schwager, “Bio-Inspired Non-Cooperative Multi-Robot Herding,” IEEE Intl. Conf. on Robotics and Automation (ICRA), 2015, </a:t>
            </a:r>
            <a:r>
              <a:rPr lang="en-US" sz="2800" b="1" dirty="0" smtClean="0"/>
              <a:t>Submitted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24752300" y="22536393"/>
            <a:ext cx="1104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[2] G. </a:t>
            </a:r>
            <a:r>
              <a:rPr lang="en-US" sz="2800" dirty="0" err="1" smtClean="0"/>
              <a:t>Habibi</a:t>
            </a:r>
            <a:r>
              <a:rPr lang="en-US" sz="2800" dirty="0" smtClean="0"/>
              <a:t>, W. </a:t>
            </a:r>
            <a:r>
              <a:rPr lang="en-US" sz="2800" dirty="0" err="1" smtClean="0"/>
              <a:t>Xie</a:t>
            </a:r>
            <a:r>
              <a:rPr lang="en-US" sz="2800" dirty="0" smtClean="0"/>
              <a:t>, M. </a:t>
            </a:r>
            <a:r>
              <a:rPr lang="en-US" sz="2800" dirty="0" err="1" smtClean="0"/>
              <a:t>Jellins</a:t>
            </a:r>
            <a:r>
              <a:rPr lang="en-US" sz="2800" dirty="0" smtClean="0"/>
              <a:t>, J. </a:t>
            </a:r>
            <a:r>
              <a:rPr lang="en-US" sz="2800" dirty="0" err="1" smtClean="0"/>
              <a:t>McLurkin</a:t>
            </a:r>
            <a:r>
              <a:rPr lang="en-US" sz="2800" dirty="0" smtClean="0"/>
              <a:t>, “Distributed Path Planning for Collective Transport Using Homogeneous Multi-Robot Systems,” Intl. </a:t>
            </a:r>
            <a:r>
              <a:rPr lang="en-US" sz="2800" dirty="0" err="1" smtClean="0"/>
              <a:t>Symp</a:t>
            </a:r>
            <a:r>
              <a:rPr lang="en-US" sz="2800" dirty="0" smtClean="0"/>
              <a:t>. on Distributed Autonomous Robotic Systems (DARS), pp. 57-70, Nov 2014.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4782556" y="24466575"/>
            <a:ext cx="11018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[1] G. </a:t>
            </a:r>
            <a:r>
              <a:rPr lang="en-US" sz="2800" dirty="0" err="1" smtClean="0"/>
              <a:t>Habibi</a:t>
            </a:r>
            <a:r>
              <a:rPr lang="en-US" sz="2800" dirty="0" smtClean="0"/>
              <a:t>, L. Schmidt, M. </a:t>
            </a:r>
            <a:r>
              <a:rPr lang="en-US" sz="2800" dirty="0" err="1" smtClean="0"/>
              <a:t>Jellins</a:t>
            </a:r>
            <a:r>
              <a:rPr lang="en-US" sz="2800" dirty="0" smtClean="0"/>
              <a:t>, J. </a:t>
            </a:r>
            <a:r>
              <a:rPr lang="en-US" sz="2800" dirty="0" err="1" smtClean="0"/>
              <a:t>McLurkin</a:t>
            </a:r>
            <a:r>
              <a:rPr lang="en-US" sz="2800" dirty="0" smtClean="0"/>
              <a:t> "K-redundant Trees for Safe Multi-robot Recovery in Complex Environments,” Intl. </a:t>
            </a:r>
            <a:r>
              <a:rPr lang="en-US" sz="2800" dirty="0" err="1" smtClean="0"/>
              <a:t>Symp</a:t>
            </a:r>
            <a:r>
              <a:rPr lang="en-US" sz="2800" dirty="0" smtClean="0"/>
              <a:t>. on Robotics Research (ISRR), Singapore, Dec 2013.</a:t>
            </a:r>
            <a:endParaRPr lang="en-US" sz="28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64385" y="9752624"/>
            <a:ext cx="11223157" cy="280578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72642" y="13335558"/>
            <a:ext cx="10745573" cy="541521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6508" y="21966234"/>
            <a:ext cx="3947617" cy="376237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05022" y="14527534"/>
            <a:ext cx="11113028" cy="58626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b="1" dirty="0" smtClean="0"/>
              <a:t>Structured exploration: </a:t>
            </a:r>
            <a:r>
              <a:rPr lang="en-US" sz="3333" dirty="0" smtClean="0"/>
              <a:t>Deploy robots to form mesh network covering environment of environment</a:t>
            </a:r>
            <a:endParaRPr lang="en-US" sz="3333" b="1" dirty="0" smtClean="0"/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b="1" dirty="0" smtClean="0"/>
              <a:t>Object Grasping: </a:t>
            </a:r>
            <a:r>
              <a:rPr lang="en-US" sz="3333" dirty="0" smtClean="0"/>
              <a:t>Surround and grasp object </a:t>
            </a:r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b="1" dirty="0" smtClean="0"/>
              <a:t>Geometric Characterization: </a:t>
            </a:r>
            <a:r>
              <a:rPr lang="en-US" sz="3333" dirty="0" smtClean="0"/>
              <a:t>Determine major and minor axes of object</a:t>
            </a:r>
            <a:endParaRPr lang="en-US" sz="3333" b="1" dirty="0" smtClean="0"/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b="1" dirty="0" smtClean="0"/>
              <a:t>Distributed Path Planning: </a:t>
            </a:r>
            <a:r>
              <a:rPr lang="en-US" sz="3333" dirty="0" smtClean="0"/>
              <a:t>Plan path through mesh network </a:t>
            </a:r>
            <a:endParaRPr lang="en-US" sz="3333" b="1" dirty="0" smtClean="0"/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b="1" dirty="0" smtClean="0"/>
              <a:t>Force Consensus: </a:t>
            </a:r>
            <a:r>
              <a:rPr lang="en-US" sz="3333" dirty="0" smtClean="0"/>
              <a:t>Initiate object motion by force consensus</a:t>
            </a:r>
            <a:endParaRPr lang="en-US" sz="3333" b="1" dirty="0" smtClean="0"/>
          </a:p>
          <a:p>
            <a:pPr marL="476231" indent="-47623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333" b="1" dirty="0" smtClean="0"/>
              <a:t>Distributed Trajectory Tracking: </a:t>
            </a:r>
            <a:r>
              <a:rPr lang="en-US" sz="3333" dirty="0" smtClean="0"/>
              <a:t>Follow planned path</a:t>
            </a:r>
            <a:endParaRPr lang="en-US" sz="3333" b="1" dirty="0" smtClean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78386" y="5920390"/>
            <a:ext cx="5139829" cy="30097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45631" y="21474067"/>
            <a:ext cx="4783027" cy="32004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25190" y="12608659"/>
            <a:ext cx="4498168" cy="334267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22500" y="5561592"/>
            <a:ext cx="8430560" cy="227899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49444" y="9287159"/>
            <a:ext cx="5043240" cy="132546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779901" y="21891022"/>
            <a:ext cx="5954127" cy="36827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76231" indent="-476231" algn="just">
              <a:spcAft>
                <a:spcPts val="1000"/>
              </a:spcAft>
            </a:pPr>
            <a:r>
              <a:rPr lang="en-US" sz="3333" b="1" dirty="0" smtClean="0"/>
              <a:t>R-One Robot</a:t>
            </a:r>
          </a:p>
          <a:p>
            <a:pPr marL="476231" indent="-476231" algn="just">
              <a:spcAft>
                <a:spcPts val="1000"/>
              </a:spcAft>
              <a:buFont typeface="Arial"/>
              <a:buChar char="•"/>
            </a:pPr>
            <a:r>
              <a:rPr lang="en-US" sz="3333" dirty="0" err="1" smtClean="0"/>
              <a:t>WiFi</a:t>
            </a:r>
            <a:r>
              <a:rPr lang="en-US" sz="3333" dirty="0" smtClean="0"/>
              <a:t> and IR communication</a:t>
            </a:r>
          </a:p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Range and bearing to neighbors</a:t>
            </a:r>
          </a:p>
          <a:p>
            <a:pPr marL="476231" indent="-476231" algn="just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Built in gripper</a:t>
            </a:r>
          </a:p>
          <a:p>
            <a:pPr marL="476231" indent="-476231" algn="just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No localization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83210" y="16163380"/>
            <a:ext cx="3742044" cy="690681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2553757" y="4756738"/>
            <a:ext cx="11430000" cy="766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rmAutofit/>
          </a:bodyPr>
          <a:lstStyle/>
          <a:p>
            <a:pPr algn="ctr"/>
            <a:r>
              <a:rPr lang="en-US" sz="5000" b="1" cap="small" dirty="0" smtClean="0">
                <a:solidFill>
                  <a:schemeClr val="accent1"/>
                </a:solidFill>
              </a:rPr>
              <a:t>Distributed Path Planning</a:t>
            </a:r>
            <a:endParaRPr lang="en-US" sz="5000" b="1" cap="small" dirty="0">
              <a:solidFill>
                <a:schemeClr val="accent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12903040" y="5521737"/>
            <a:ext cx="106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2742328" y="5747545"/>
            <a:ext cx="5836058" cy="3554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Distributed Bellman-Ford</a:t>
            </a:r>
          </a:p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Computed over network</a:t>
            </a:r>
          </a:p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Nearest nodes along path beckon gripping robots </a:t>
            </a:r>
          </a:p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Cost corresponding to collision likelihood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143687" y="12519929"/>
            <a:ext cx="8207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Simulation results with various network topologies.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12857185" y="18755024"/>
            <a:ext cx="11011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Experimental results with various environment. </a:t>
            </a:r>
            <a:r>
              <a:rPr lang="en-US" sz="2800" b="1" dirty="0" smtClean="0"/>
              <a:t>Rows:</a:t>
            </a:r>
            <a:r>
              <a:rPr lang="en-US" sz="2800" dirty="0" smtClean="0"/>
              <a:t> different environments. </a:t>
            </a:r>
            <a:r>
              <a:rPr lang="en-US" sz="2800" b="1" dirty="0" smtClean="0"/>
              <a:t>Columns:</a:t>
            </a:r>
            <a:r>
              <a:rPr lang="en-US" sz="2800" dirty="0" smtClean="0"/>
              <a:t> different clearance requirements for object. 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18655358" y="21454904"/>
            <a:ext cx="5405371" cy="40674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Robots achieve force consensus to move object</a:t>
            </a:r>
          </a:p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b="1" dirty="0" smtClean="0"/>
              <a:t>No</a:t>
            </a:r>
            <a:r>
              <a:rPr lang="en-US" sz="3333" dirty="0" smtClean="0"/>
              <a:t> communication</a:t>
            </a:r>
          </a:p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b="1" dirty="0" smtClean="0"/>
              <a:t>No</a:t>
            </a:r>
            <a:r>
              <a:rPr lang="en-US" sz="3333" dirty="0" smtClean="0"/>
              <a:t> global localization</a:t>
            </a:r>
          </a:p>
          <a:p>
            <a:pPr marL="476231" indent="-476231">
              <a:spcAft>
                <a:spcPts val="1000"/>
              </a:spcAft>
              <a:buFont typeface="Arial"/>
              <a:buChar char="•"/>
            </a:pPr>
            <a:r>
              <a:rPr lang="en-US" sz="3333" dirty="0" smtClean="0"/>
              <a:t>Object itself acts as communication medium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719310" y="4884436"/>
            <a:ext cx="4734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Follower force feedback law:</a:t>
            </a:r>
            <a:endParaRPr lang="en-US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31115819" y="5205071"/>
            <a:ext cx="3221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Standard linear consensus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29627462" y="8071066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Newton’s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law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30699172" y="6015847"/>
            <a:ext cx="4733828" cy="52322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 communication required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rot="10800000" flipV="1">
            <a:off x="29721225" y="5543649"/>
            <a:ext cx="1394595" cy="51068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Left Brace 79"/>
          <p:cNvSpPr/>
          <p:nvPr/>
        </p:nvSpPr>
        <p:spPr>
          <a:xfrm rot="16200000">
            <a:off x="30810900" y="6188230"/>
            <a:ext cx="487725" cy="3200976"/>
          </a:xfrm>
          <a:prstGeom prst="leftBrace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4796282" y="8610806"/>
            <a:ext cx="522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Closed-loop system is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order:</a:t>
            </a:r>
            <a:endParaRPr lang="en-US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32486706" y="9019277"/>
            <a:ext cx="1610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Leader input</a:t>
            </a:r>
            <a:endParaRPr lang="en-US" sz="2000" dirty="0"/>
          </a:p>
        </p:txBody>
      </p:sp>
      <p:cxnSp>
        <p:nvCxnSpPr>
          <p:cNvPr id="84" name="Straight Arrow Connector 83"/>
          <p:cNvCxnSpPr/>
          <p:nvPr/>
        </p:nvCxnSpPr>
        <p:spPr>
          <a:xfrm rot="10800000" flipV="1">
            <a:off x="31467543" y="9332754"/>
            <a:ext cx="1019163" cy="209743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24988712" y="10574043"/>
            <a:ext cx="1766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Sum of forces</a:t>
            </a:r>
            <a:endParaRPr lang="en-US" sz="2000" dirty="0"/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26228114" y="10413236"/>
            <a:ext cx="822886" cy="19939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17"/>
          <a:srcRect l="4088"/>
          <a:stretch>
            <a:fillRect/>
          </a:stretch>
        </p:blipFill>
        <p:spPr>
          <a:xfrm>
            <a:off x="29550491" y="12652932"/>
            <a:ext cx="6066070" cy="2319026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4757796" y="15951334"/>
            <a:ext cx="4732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1000 robots transport a scale piano through maze</a:t>
            </a:r>
            <a:endParaRPr lang="en-US" sz="2800" dirty="0"/>
          </a:p>
        </p:txBody>
      </p:sp>
      <p:sp>
        <p:nvSpPr>
          <p:cNvPr id="96" name="TextBox 95"/>
          <p:cNvSpPr txBox="1"/>
          <p:nvPr/>
        </p:nvSpPr>
        <p:spPr>
          <a:xfrm>
            <a:off x="24950226" y="11202182"/>
            <a:ext cx="44954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Leader uses proportional </a:t>
            </a:r>
          </a:p>
          <a:p>
            <a:r>
              <a:rPr lang="en-US" sz="2800" dirty="0" smtClean="0"/>
              <a:t>control with nonlinear term:</a:t>
            </a:r>
            <a:endParaRPr lang="en-US" sz="2800" dirty="0"/>
          </a:p>
        </p:txBody>
      </p:sp>
      <p:pic>
        <p:nvPicPr>
          <p:cNvPr id="98" name="Picture 97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17440" y="11329654"/>
            <a:ext cx="5457766" cy="903603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29804883" y="14971958"/>
            <a:ext cx="5416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Convergence speed increases exponentially in no. of robots:</a:t>
            </a:r>
            <a:endParaRPr lang="en-US" sz="2800" dirty="0"/>
          </a:p>
        </p:txBody>
      </p:sp>
      <p:sp>
        <p:nvSpPr>
          <p:cNvPr id="100" name="Oval 99"/>
          <p:cNvSpPr/>
          <p:nvPr/>
        </p:nvSpPr>
        <p:spPr>
          <a:xfrm>
            <a:off x="33718886" y="16204177"/>
            <a:ext cx="417018" cy="42359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BU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CC0000"/>
      </a:accent1>
      <a:accent2>
        <a:srgbClr val="CC0000"/>
      </a:accent2>
      <a:accent3>
        <a:srgbClr val="AC956E"/>
      </a:accent3>
      <a:accent4>
        <a:srgbClr val="808DA9"/>
      </a:accent4>
      <a:accent5>
        <a:srgbClr val="CC0000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12109</TotalTime>
  <Words>515</Words>
  <Application>Microsoft Macintosh PowerPoint</Application>
  <PresentationFormat>Custom</PresentationFormat>
  <Paragraphs>50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Thatch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Coordination of Groups of Mobile Autonomous Agents Using Nearest Neighbor Rules</dc:title>
  <dc:creator>Boston</dc:creator>
  <cp:lastModifiedBy>Emily  Wehby</cp:lastModifiedBy>
  <cp:revision>287</cp:revision>
  <dcterms:created xsi:type="dcterms:W3CDTF">2014-11-05T05:59:21Z</dcterms:created>
  <dcterms:modified xsi:type="dcterms:W3CDTF">2014-11-10T20:10:54Z</dcterms:modified>
</cp:coreProperties>
</file>