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7"/>
  </p:notesMasterIdLst>
  <p:sldIdLst>
    <p:sldId id="288" r:id="rId3"/>
    <p:sldId id="327" r:id="rId4"/>
    <p:sldId id="333" r:id="rId5"/>
    <p:sldId id="323" r:id="rId6"/>
    <p:sldId id="326" r:id="rId7"/>
    <p:sldId id="321" r:id="rId8"/>
    <p:sldId id="299" r:id="rId9"/>
    <p:sldId id="297" r:id="rId10"/>
    <p:sldId id="325" r:id="rId11"/>
    <p:sldId id="329" r:id="rId12"/>
    <p:sldId id="330" r:id="rId13"/>
    <p:sldId id="331" r:id="rId14"/>
    <p:sldId id="259" r:id="rId15"/>
    <p:sldId id="332" r:id="rId16"/>
  </p:sldIdLst>
  <p:sldSz cx="9144000" cy="6858000" type="screen4x3"/>
  <p:notesSz cx="69469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a:srgbClr val="DDDDDD"/>
    <a:srgbClr val="FFFF00"/>
    <a:srgbClr val="BBD1FF"/>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8" autoAdjust="0"/>
    <p:restoredTop sz="88205" autoAdjust="0"/>
  </p:normalViewPr>
  <p:slideViewPr>
    <p:cSldViewPr snapToGrid="0">
      <p:cViewPr>
        <p:scale>
          <a:sx n="50" d="100"/>
          <a:sy n="50" d="100"/>
        </p:scale>
        <p:origin x="-1398"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669" tIns="46335" rIns="92669" bIns="46335" numCol="1" anchor="t" anchorCtr="0" compatLnSpc="1">
            <a:prstTxWarp prst="textNoShape">
              <a:avLst/>
            </a:prstTxWarp>
          </a:bodyPr>
          <a:lstStyle>
            <a:lvl1pPr defTabSz="927100">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935413" y="0"/>
            <a:ext cx="3009900" cy="463550"/>
          </a:xfrm>
          <a:prstGeom prst="rect">
            <a:avLst/>
          </a:prstGeom>
          <a:noFill/>
          <a:ln w="9525">
            <a:noFill/>
            <a:miter lim="800000"/>
            <a:headEnd/>
            <a:tailEnd/>
          </a:ln>
          <a:effectLst/>
        </p:spPr>
        <p:txBody>
          <a:bodyPr vert="horz" wrap="square" lIns="92669" tIns="46335" rIns="92669" bIns="46335" numCol="1" anchor="t" anchorCtr="0" compatLnSpc="1">
            <a:prstTxWarp prst="textNoShape">
              <a:avLst/>
            </a:prstTxWarp>
          </a:bodyPr>
          <a:lstStyle>
            <a:lvl1pPr algn="r" defTabSz="927100">
              <a:defRPr sz="1200">
                <a:latin typeface="Arial"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5570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95325" y="4403725"/>
            <a:ext cx="5556250" cy="4171950"/>
          </a:xfrm>
          <a:prstGeom prst="rect">
            <a:avLst/>
          </a:prstGeom>
          <a:noFill/>
          <a:ln w="9525">
            <a:noFill/>
            <a:miter lim="800000"/>
            <a:headEnd/>
            <a:tailEnd/>
          </a:ln>
          <a:effectLst/>
        </p:spPr>
        <p:txBody>
          <a:bodyPr vert="horz" wrap="square" lIns="92669" tIns="46335" rIns="92669" bIns="463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5863"/>
            <a:ext cx="3009900" cy="463550"/>
          </a:xfrm>
          <a:prstGeom prst="rect">
            <a:avLst/>
          </a:prstGeom>
          <a:noFill/>
          <a:ln w="9525">
            <a:noFill/>
            <a:miter lim="800000"/>
            <a:headEnd/>
            <a:tailEnd/>
          </a:ln>
          <a:effectLst/>
        </p:spPr>
        <p:txBody>
          <a:bodyPr vert="horz" wrap="square" lIns="92669" tIns="46335" rIns="92669" bIns="46335" numCol="1" anchor="b" anchorCtr="0" compatLnSpc="1">
            <a:prstTxWarp prst="textNoShape">
              <a:avLst/>
            </a:prstTxWarp>
          </a:bodyPr>
          <a:lstStyle>
            <a:lvl1pPr defTabSz="927100">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35413" y="8805863"/>
            <a:ext cx="3009900" cy="463550"/>
          </a:xfrm>
          <a:prstGeom prst="rect">
            <a:avLst/>
          </a:prstGeom>
          <a:noFill/>
          <a:ln w="9525">
            <a:noFill/>
            <a:miter lim="800000"/>
            <a:headEnd/>
            <a:tailEnd/>
          </a:ln>
          <a:effectLst/>
        </p:spPr>
        <p:txBody>
          <a:bodyPr vert="horz" wrap="square" lIns="92669" tIns="46335" rIns="92669" bIns="46335" numCol="1" anchor="b" anchorCtr="0" compatLnSpc="1">
            <a:prstTxWarp prst="textNoShape">
              <a:avLst/>
            </a:prstTxWarp>
          </a:bodyPr>
          <a:lstStyle>
            <a:lvl1pPr algn="r" defTabSz="927100">
              <a:defRPr sz="1200">
                <a:latin typeface="Arial" pitchFamily="34" charset="0"/>
              </a:defRPr>
            </a:lvl1pPr>
          </a:lstStyle>
          <a:p>
            <a:pPr>
              <a:defRPr/>
            </a:pPr>
            <a:fld id="{184E5BAD-8C91-4A66-A490-29DBAB600C5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FB20B85C-01F4-4BA5-8B10-C00AAA7E57A0}" type="slidenum">
              <a:rPr lang="en-US" smtClean="0">
                <a:latin typeface="Arial" charset="0"/>
              </a:rPr>
              <a:pPr/>
              <a:t>1</a:t>
            </a:fld>
            <a:endParaRPr lang="en-US" smtClean="0">
              <a:latin typeface="Arial" charset="0"/>
            </a:endParaRPr>
          </a:p>
        </p:txBody>
      </p:sp>
      <p:sp>
        <p:nvSpPr>
          <p:cNvPr id="28674" name="Rectangle 2"/>
          <p:cNvSpPr>
            <a:spLocks noGrp="1" noRot="1" noChangeAspect="1" noChangeArrowheads="1" noTextEdit="1"/>
          </p:cNvSpPr>
          <p:nvPr>
            <p:ph type="sldImg"/>
          </p:nvPr>
        </p:nvSpPr>
        <p:spPr>
          <a:xfrm>
            <a:off x="1162050" y="696913"/>
            <a:ext cx="4624388" cy="3468687"/>
          </a:xfrm>
          <a:ln/>
        </p:spPr>
      </p:sp>
      <p:sp>
        <p:nvSpPr>
          <p:cNvPr id="28675" name="Rectangle 3"/>
          <p:cNvSpPr>
            <a:spLocks noGrp="1" noChangeArrowheads="1"/>
          </p:cNvSpPr>
          <p:nvPr>
            <p:ph type="body" idx="1"/>
          </p:nvPr>
        </p:nvSpPr>
        <p:spPr>
          <a:xfrm>
            <a:off x="922338" y="4408488"/>
            <a:ext cx="5102225" cy="4168775"/>
          </a:xfrm>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EA2637F-3E59-4F4B-861A-A761905D70A6}" type="slidenum">
              <a:rPr lang="en-US" smtClean="0">
                <a:latin typeface="Arial" charset="0"/>
              </a:rPr>
              <a:pPr/>
              <a:t>5</a:t>
            </a:fld>
            <a:endParaRPr lang="en-US" smtClean="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28688" y="4403725"/>
            <a:ext cx="5089525" cy="4171950"/>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70A720C-29F4-45DF-8DC9-8EB800EC7DEB}" type="slidenum">
              <a:rPr lang="en-US" smtClean="0">
                <a:latin typeface="Arial" charset="0"/>
              </a:rPr>
              <a:pPr/>
              <a:t>10</a:t>
            </a:fld>
            <a:endParaRPr lang="en-US" smtClean="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sz="900" smtClean="0">
                <a:latin typeface="Arial" charset="0"/>
              </a:rPr>
              <a:t>Because of lack of effective surveillance, aircraft in oceanic regions operate under procedural control with large separation criteria.  In this particular scenario, where we have multiple aircraft at different altitudes, the blue aircraft would not be permitted to climb to a more fuel-efficient altitude, say FLT 360, because its proximity to the red aircraft is less than the standard longitudinal separation.  </a:t>
            </a:r>
          </a:p>
          <a:p>
            <a:pPr eaLnBrk="1" hangingPunct="1"/>
            <a:r>
              <a:rPr lang="en-US" sz="900" smtClean="0">
                <a:latin typeface="Arial" charset="0"/>
              </a:rPr>
              <a:t>The In Trail Procedures concept calls for the blue airplane to be equipped with an appropriate spacing application based on ADS technology (potentially ADS-C or ADS-B).  This self-spacing capability is expected to reduce the required longitudinal separation between aircraft, and allow the blue aircraft to climb through FL 350 occupied by the red aircraft, in spite of less than standard longitudinal separation. </a:t>
            </a:r>
          </a:p>
          <a:p>
            <a:pPr eaLnBrk="1" hangingPunct="1"/>
            <a:r>
              <a:rPr lang="en-US" sz="900" smtClean="0">
                <a:latin typeface="Arial" charset="0"/>
              </a:rPr>
              <a:t> </a:t>
            </a:r>
          </a:p>
          <a:p>
            <a:pPr eaLnBrk="1" hangingPunct="1"/>
            <a:r>
              <a:rPr lang="en-US" sz="900" smtClean="0">
                <a:latin typeface="Arial" charset="0"/>
              </a:rPr>
              <a:t>This procedure can also be used for descending through an occupied altitude, although the opportunities for benefits are much less common than for a climb situation. In-trail climb and descent procedures present a significant opportunity for improving flight time, fuel burn and emissions by enabling airplanes to obtain desired altitudes in congested oceanic airspace. </a:t>
            </a:r>
          </a:p>
          <a:p>
            <a:pPr eaLnBrk="1" hangingPunct="1"/>
            <a:endParaRPr lang="en-US" sz="900" smtClean="0">
              <a:latin typeface="Arial" charset="0"/>
            </a:endParaRPr>
          </a:p>
          <a:p>
            <a:pPr eaLnBrk="1" hangingPunct="1"/>
            <a:r>
              <a:rPr lang="en-US" sz="900" smtClean="0">
                <a:latin typeface="Arial" charset="0"/>
              </a:rPr>
              <a:t>This can have significant benefits for very long haul flights such as between Asia and Europe, North America and the South Pacific and across the polar region between Asia and North America. In some cases such fuel-saving procedures can prevent a diversion, which is costly for the airlines and an undesirable experience for airline passengers.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5D650A5-F8EF-445C-A0BE-3A2BCC79B286}" type="slidenum">
              <a:rPr lang="en-US" smtClean="0">
                <a:latin typeface="Arial" charset="0"/>
              </a:rPr>
              <a:pPr/>
              <a:t>11</a:t>
            </a:fld>
            <a:endParaRPr lang="en-US" smtClean="0">
              <a:latin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z="900" smtClean="0">
                <a:latin typeface="Arial" charset="0"/>
              </a:rPr>
              <a:t>Current operational procedures call for airplanes to be gradually stepped down from its TOD point to touchdown, as shown by the red ribbon.  Repeated idling and spooling up of engines during the descent phase is not fuel efficient and offers the opportunity for fuel savings.</a:t>
            </a:r>
          </a:p>
          <a:p>
            <a:pPr eaLnBrk="1" hangingPunct="1"/>
            <a:r>
              <a:rPr lang="en-US" sz="900" smtClean="0">
                <a:latin typeface="Arial" charset="0"/>
              </a:rPr>
              <a:t>The optimal descent into an airport means flying at cruise altitude until the exact point at which bringing the engines to idle will result in the least fuel burn until the engines are spooled up just before touchdown.  As shown by the green ribbon – and these procedures have been labeled Continuous Descent Approaches.</a:t>
            </a:r>
          </a:p>
          <a:p>
            <a:pPr eaLnBrk="1" hangingPunct="1"/>
            <a:r>
              <a:rPr lang="en-US" sz="900" smtClean="0">
                <a:latin typeface="Arial" charset="0"/>
              </a:rPr>
              <a:t>Sometimes, ill-conceived noise abatement procedures also result in leveling airplanes during descent which in turn means engines are spooled-up, flaps and perhaps gear are deployed all of which results in more noise.  Better designed lateral flight profiles, combined with Continuous Descent Approaches can result in lower fuel burn, fewer emissions and less noise.   This takes us to the next concept called Tailored Arrivals.</a:t>
            </a:r>
          </a:p>
          <a:p>
            <a:pPr eaLnBrk="1" hangingPunct="1"/>
            <a:endParaRPr lang="en-US" sz="900" smtClean="0">
              <a:latin typeface="Arial" charset="0"/>
            </a:endParaRPr>
          </a:p>
          <a:p>
            <a:pPr eaLnBrk="1" hangingPunct="1"/>
            <a:r>
              <a:rPr lang="en-US" sz="900" b="1" smtClean="0">
                <a:latin typeface="Arial" charset="0"/>
              </a:rPr>
              <a:t>Note</a:t>
            </a:r>
            <a:r>
              <a:rPr lang="en-US" sz="900" smtClean="0">
                <a:latin typeface="Arial" charset="0"/>
              </a:rPr>
              <a:t>:</a:t>
            </a:r>
          </a:p>
          <a:p>
            <a:pPr eaLnBrk="1" hangingPunct="1"/>
            <a:r>
              <a:rPr lang="en-US" sz="900" smtClean="0">
                <a:latin typeface="Arial" charset="0"/>
              </a:rPr>
              <a:t>Because perfect information about winds does not exist and because terrain can sometimes get in the way, attaining the optimum descent may remain an ideal.  We can, however, come much closer to the ideal by eliminating many of the inefficiencies that have been engineered into the system over time.  In many places airspace design results in step-downs which cost fuel and cause greater emissions than are necessary. that is an arrival much closer to the ideal.  The vertical profile improvements are combined with horizontal arrival improvements in a concept called …..  (Tailored Arrivals).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825625"/>
            <a:ext cx="9144000" cy="5045075"/>
          </a:xfrm>
          <a:prstGeom prst="rect">
            <a:avLst/>
          </a:prstGeom>
          <a:gradFill rotWithShape="1">
            <a:gsLst>
              <a:gs pos="0">
                <a:srgbClr val="0038A8"/>
              </a:gs>
              <a:gs pos="100000">
                <a:srgbClr val="3A75C4"/>
              </a:gs>
            </a:gsLst>
            <a:lin ang="5400000" scaled="1"/>
          </a:gradFill>
          <a:ln w="9525">
            <a:noFill/>
            <a:miter lim="800000"/>
            <a:headEnd type="none" w="sm" len="sm"/>
            <a:tailEnd type="none" w="sm" len="sm"/>
          </a:ln>
          <a:effectLst/>
        </p:spPr>
        <p:txBody>
          <a:bodyPr wrap="none" anchor="ctr"/>
          <a:lstStyle/>
          <a:p>
            <a:pPr>
              <a:defRPr/>
            </a:pPr>
            <a:endParaRPr lang="en-US">
              <a:latin typeface="Arial" pitchFamily="34" charset="0"/>
            </a:endParaRPr>
          </a:p>
        </p:txBody>
      </p:sp>
      <p:pic>
        <p:nvPicPr>
          <p:cNvPr id="5" name="Picture 13" descr="BR&amp;T_PP_2x10"/>
          <p:cNvPicPr>
            <a:picLocks noChangeAspect="1" noChangeArrowheads="1"/>
          </p:cNvPicPr>
          <p:nvPr userDrawn="1"/>
        </p:nvPicPr>
        <p:blipFill>
          <a:blip r:embed="rId2"/>
          <a:srcRect/>
          <a:stretch>
            <a:fillRect/>
          </a:stretch>
        </p:blipFill>
        <p:spPr bwMode="auto">
          <a:xfrm>
            <a:off x="0" y="0"/>
            <a:ext cx="9144000" cy="1828800"/>
          </a:xfrm>
          <a:prstGeom prst="rect">
            <a:avLst/>
          </a:prstGeom>
          <a:noFill/>
          <a:ln w="9525">
            <a:noFill/>
            <a:miter lim="800000"/>
            <a:headEnd/>
            <a:tailEnd/>
          </a:ln>
        </p:spPr>
      </p:pic>
      <p:sp>
        <p:nvSpPr>
          <p:cNvPr id="4102" name="Rectangle 6"/>
          <p:cNvSpPr>
            <a:spLocks noGrp="1" noChangeArrowheads="1"/>
          </p:cNvSpPr>
          <p:nvPr>
            <p:ph type="subTitle" sz="quarter" idx="1"/>
          </p:nvPr>
        </p:nvSpPr>
        <p:spPr>
          <a:xfrm>
            <a:off x="0" y="5027613"/>
            <a:ext cx="9144000" cy="1165225"/>
          </a:xfrm>
        </p:spPr>
        <p:txBody>
          <a:bodyPr tIns="45720" bIns="45720"/>
          <a:lstStyle>
            <a:lvl1pPr marL="0" indent="0">
              <a:lnSpc>
                <a:spcPts val="2600"/>
              </a:lnSpc>
              <a:buFontTx/>
              <a:buNone/>
              <a:defRPr b="0">
                <a:solidFill>
                  <a:schemeClr val="bg1"/>
                </a:solidFill>
              </a:defRPr>
            </a:lvl1pPr>
          </a:lstStyle>
          <a:p>
            <a:r>
              <a:rPr lang="en-US"/>
              <a:t>Click to edit Master subtitle style</a:t>
            </a:r>
          </a:p>
        </p:txBody>
      </p:sp>
      <p:sp>
        <p:nvSpPr>
          <p:cNvPr id="4103" name="Rectangle 7"/>
          <p:cNvSpPr>
            <a:spLocks noGrp="1" noChangeArrowheads="1"/>
          </p:cNvSpPr>
          <p:nvPr>
            <p:ph type="ctrTitle" sz="quarter"/>
          </p:nvPr>
        </p:nvSpPr>
        <p:spPr>
          <a:xfrm>
            <a:off x="0" y="1827213"/>
            <a:ext cx="9144000" cy="3148012"/>
          </a:xfrm>
        </p:spPr>
        <p:txBody>
          <a:bodyPr tIns="457200" bIns="45720" anchor="t"/>
          <a:lstStyle>
            <a:lvl1pPr>
              <a:lnSpc>
                <a:spcPts val="6000"/>
              </a:lnSpc>
              <a:defRPr sz="6000" b="0"/>
            </a:lvl1pPr>
          </a:lstStyle>
          <a:p>
            <a:r>
              <a:rPr lang="en-US"/>
              <a:t>Click to edit Master title style</a:t>
            </a:r>
          </a:p>
        </p:txBody>
      </p:sp>
      <p:sp>
        <p:nvSpPr>
          <p:cNvPr id="6" name="Rectangle 4"/>
          <p:cNvSpPr>
            <a:spLocks noGrp="1" noChangeArrowheads="1"/>
          </p:cNvSpPr>
          <p:nvPr>
            <p:ph type="sldNum" sz="quarter" idx="10"/>
          </p:nvPr>
        </p:nvSpPr>
        <p:spPr/>
        <p:txBody>
          <a:bodyPr/>
          <a:lstStyle>
            <a:lvl1pPr>
              <a:defRPr>
                <a:solidFill>
                  <a:schemeClr val="bg1"/>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chemeClr val="bg1"/>
                </a:solidFill>
              </a:defRPr>
            </a:lvl1pPr>
          </a:lstStyle>
          <a:p>
            <a:pPr>
              <a:defRPr/>
            </a:pPr>
            <a:r>
              <a:rPr lang="en-US"/>
              <a:t>BOEING is a trademark of Boeing Management Company.</a:t>
            </a:r>
          </a:p>
          <a:p>
            <a:pPr>
              <a:defRPr/>
            </a:pPr>
            <a:r>
              <a:rPr lang="en-US"/>
              <a:t>Copyright © 2011 Boeing.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t> </a:t>
            </a:r>
            <a:fld id="{EEB94C3A-9C06-415A-A009-53421E4CDAFF}"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96850"/>
            <a:ext cx="2286000" cy="2419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96850"/>
            <a:ext cx="6705600" cy="2419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t> </a:t>
            </a:r>
            <a:fld id="{4367B702-CF1C-4FFE-98F5-ACBB8A7B5037}"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60363"/>
            <a:ext cx="9144000" cy="376237"/>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0" y="1169988"/>
            <a:ext cx="4495800" cy="1446212"/>
          </a:xfrm>
        </p:spPr>
        <p:txBody>
          <a:bodyPr/>
          <a:lstStyle/>
          <a:p>
            <a:pPr lvl="0"/>
            <a:endParaRPr lang="en-US" noProof="0"/>
          </a:p>
        </p:txBody>
      </p:sp>
      <p:sp>
        <p:nvSpPr>
          <p:cNvPr id="4" name="Text Placeholder 3"/>
          <p:cNvSpPr>
            <a:spLocks noGrp="1"/>
          </p:cNvSpPr>
          <p:nvPr>
            <p:ph type="body" sz="half" idx="2"/>
          </p:nvPr>
        </p:nvSpPr>
        <p:spPr>
          <a:xfrm>
            <a:off x="4648200" y="1169988"/>
            <a:ext cx="4495800" cy="144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205788" y="6604000"/>
            <a:ext cx="938212" cy="220663"/>
          </a:xfrm>
        </p:spPr>
        <p:txBody>
          <a:bodyPr/>
          <a:lstStyle>
            <a:lvl1pPr>
              <a:defRPr/>
            </a:lvl1pPr>
          </a:lstStyle>
          <a:p>
            <a:pPr>
              <a:defRPr/>
            </a:pPr>
            <a:r>
              <a:rPr lang="en-US"/>
              <a:t> </a:t>
            </a:r>
            <a:fld id="{DA01B59B-F200-48CD-886A-92B8D33BB65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t> </a:t>
            </a:r>
            <a:fld id="{01421B68-4C72-436B-B0F0-559815DBA339}"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2009 Boeing.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t> </a:t>
            </a:r>
            <a:fld id="{9A932AC8-D1BB-4440-97DC-4F905C4CD0B8}"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r>
              <a:rPr lang="en-US"/>
              <a:t> </a:t>
            </a:r>
            <a:fld id="{B642A090-D033-4BF6-8EFE-52CBE508B41A}"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r>
              <a:rPr lang="en-US"/>
              <a:t> </a:t>
            </a:r>
            <a:fld id="{524FF8D4-B631-48D3-8CC4-29DDFE3B4DC5}"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r>
              <a:rPr lang="en-US"/>
              <a:t> </a:t>
            </a:r>
            <a:fld id="{45F35DFF-7C4D-4A9B-B3F3-4243AC7B3B96}"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r>
              <a:rPr lang="en-US"/>
              <a:t> </a:t>
            </a:r>
            <a:fld id="{CEAF4C4D-52BA-49F0-AA61-49F288F30B17}"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t> </a:t>
            </a:r>
            <a:fld id="{CAD21BEB-4687-4F95-B1C8-75DFF8C43443}"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t> </a:t>
            </a:r>
            <a:fld id="{B1E7E8BC-9163-440E-A5CC-E86E4F854F23}"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Copyright © 2011 Boeing.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4"/>
          </p:nvPr>
        </p:nvSpPr>
        <p:spPr bwMode="auto">
          <a:xfrm>
            <a:off x="6364288" y="6400800"/>
            <a:ext cx="2779712" cy="457200"/>
          </a:xfrm>
          <a:prstGeom prst="rect">
            <a:avLst/>
          </a:prstGeom>
          <a:noFill/>
          <a:ln w="9525">
            <a:noFill/>
            <a:miter lim="800000"/>
            <a:headEnd/>
            <a:tailEnd/>
          </a:ln>
          <a:effectLst/>
        </p:spPr>
        <p:txBody>
          <a:bodyPr vert="horz" wrap="none" lIns="92075" tIns="228600" rIns="457200" bIns="164592" numCol="1" anchor="ctr" anchorCtr="0" compatLnSpc="1">
            <a:prstTxWarp prst="textNoShape">
              <a:avLst/>
            </a:prstTxWarp>
          </a:bodyPr>
          <a:lstStyle>
            <a:lvl1pPr algn="r" eaLnBrk="0" hangingPunct="0">
              <a:defRPr sz="600">
                <a:latin typeface="Arial" pitchFamily="34" charset="0"/>
              </a:defRPr>
            </a:lvl1pPr>
          </a:lstStyle>
          <a:p>
            <a:pPr>
              <a:defRPr/>
            </a:pPr>
            <a:r>
              <a:rPr lang="en-US"/>
              <a:t> </a:t>
            </a:r>
            <a:fld id="{D90CFE13-648F-4399-A528-D0A2B85140DF}" type="slidenum">
              <a:rPr lang="en-US"/>
              <a:pPr>
                <a:defRPr/>
              </a:pPr>
              <a:t>‹#›</a:t>
            </a:fld>
            <a:endParaRPr lang="en-US"/>
          </a:p>
        </p:txBody>
      </p:sp>
      <p:sp>
        <p:nvSpPr>
          <p:cNvPr id="3075" name="Rectangle 3"/>
          <p:cNvSpPr>
            <a:spLocks noChangeArrowheads="1"/>
          </p:cNvSpPr>
          <p:nvPr userDrawn="1"/>
        </p:nvSpPr>
        <p:spPr bwMode="auto">
          <a:xfrm>
            <a:off x="0" y="0"/>
            <a:ext cx="9144000" cy="1144588"/>
          </a:xfrm>
          <a:prstGeom prst="rect">
            <a:avLst/>
          </a:prstGeom>
          <a:gradFill rotWithShape="1">
            <a:gsLst>
              <a:gs pos="0">
                <a:srgbClr val="0038A8"/>
              </a:gs>
              <a:gs pos="100000">
                <a:srgbClr val="3A75C4"/>
              </a:gs>
            </a:gsLst>
            <a:lin ang="0" scaled="1"/>
          </a:gradFill>
          <a:ln w="9525">
            <a:noFill/>
            <a:miter lim="800000"/>
            <a:headEnd type="none" w="sm" len="sm"/>
            <a:tailEnd type="none" w="sm" len="sm"/>
          </a:ln>
          <a:effectLst/>
        </p:spPr>
        <p:txBody>
          <a:bodyPr wrap="none" anchor="ctr"/>
          <a:lstStyle/>
          <a:p>
            <a:pPr>
              <a:defRPr/>
            </a:pPr>
            <a:endParaRPr lang="en-US">
              <a:latin typeface="Arial" pitchFamily="34" charset="0"/>
            </a:endParaRPr>
          </a:p>
        </p:txBody>
      </p:sp>
      <p:sp>
        <p:nvSpPr>
          <p:cNvPr id="1028" name="Rectangle 4"/>
          <p:cNvSpPr>
            <a:spLocks noGrp="1" noChangeArrowheads="1"/>
          </p:cNvSpPr>
          <p:nvPr>
            <p:ph type="body" idx="1"/>
          </p:nvPr>
        </p:nvSpPr>
        <p:spPr bwMode="auto">
          <a:xfrm>
            <a:off x="0" y="1169988"/>
            <a:ext cx="9144000" cy="1446212"/>
          </a:xfrm>
          <a:prstGeom prst="rect">
            <a:avLst/>
          </a:prstGeom>
          <a:noFill/>
          <a:ln w="9525">
            <a:noFill/>
            <a:miter lim="800000"/>
            <a:headEnd/>
            <a:tailEnd/>
          </a:ln>
        </p:spPr>
        <p:txBody>
          <a:bodyPr vert="horz" wrap="square" lIns="457200" tIns="457200" rIns="457200" bIns="44450" numCol="1" anchor="t" anchorCtr="0" compatLnSpc="1">
            <a:prstTxWarp prst="textNoShape">
              <a:avLst/>
            </a:prstTxWarp>
            <a:spAutoFit/>
          </a:bodyPr>
          <a:lstStyle/>
          <a:p>
            <a:pPr lvl="0"/>
            <a:r>
              <a:rPr lang="en-US" smtClean="0"/>
              <a:t>Body Text</a:t>
            </a:r>
          </a:p>
          <a:p>
            <a:pPr lvl="1"/>
            <a:r>
              <a:rPr lang="en-US" smtClean="0"/>
              <a:t>Second Level</a:t>
            </a:r>
          </a:p>
          <a:p>
            <a:pPr lvl="2"/>
            <a:r>
              <a:rPr lang="en-US" smtClean="0"/>
              <a:t>Third Level</a:t>
            </a:r>
          </a:p>
        </p:txBody>
      </p:sp>
      <p:sp>
        <p:nvSpPr>
          <p:cNvPr id="1029" name="Rectangle 5"/>
          <p:cNvSpPr>
            <a:spLocks noGrp="1" noChangeArrowheads="1"/>
          </p:cNvSpPr>
          <p:nvPr>
            <p:ph type="title"/>
          </p:nvPr>
        </p:nvSpPr>
        <p:spPr bwMode="auto">
          <a:xfrm>
            <a:off x="0" y="196850"/>
            <a:ext cx="9144000" cy="557213"/>
          </a:xfrm>
          <a:prstGeom prst="rect">
            <a:avLst/>
          </a:prstGeom>
          <a:noFill/>
          <a:ln w="9525">
            <a:noFill/>
            <a:miter lim="800000"/>
            <a:headEnd/>
            <a:tailEnd/>
          </a:ln>
        </p:spPr>
        <p:txBody>
          <a:bodyPr vert="horz" wrap="square" lIns="457200" tIns="228600" rIns="457200" bIns="0" numCol="1" anchor="ctr" anchorCtr="0" compatLnSpc="1">
            <a:prstTxWarp prst="textNoShape">
              <a:avLst/>
            </a:prstTxWarp>
            <a:spAutoFit/>
          </a:bodyPr>
          <a:lstStyle/>
          <a:p>
            <a:pPr lvl="0"/>
            <a:r>
              <a:rPr lang="en-US" smtClean="0"/>
              <a:t>Slide Title</a:t>
            </a:r>
          </a:p>
        </p:txBody>
      </p:sp>
      <p:sp>
        <p:nvSpPr>
          <p:cNvPr id="3078" name="Rectangle 6"/>
          <p:cNvSpPr>
            <a:spLocks noChangeArrowheads="1"/>
          </p:cNvSpPr>
          <p:nvPr userDrawn="1"/>
        </p:nvSpPr>
        <p:spPr bwMode="auto">
          <a:xfrm>
            <a:off x="0" y="858838"/>
            <a:ext cx="9144000" cy="284162"/>
          </a:xfrm>
          <a:prstGeom prst="rect">
            <a:avLst/>
          </a:prstGeom>
          <a:solidFill>
            <a:srgbClr val="A32638"/>
          </a:solidFill>
          <a:ln w="9525">
            <a:noFill/>
            <a:miter lim="800000"/>
            <a:headEnd type="none" w="sm" len="sm"/>
            <a:tailEnd type="none" w="sm" len="sm"/>
          </a:ln>
          <a:effectLst/>
        </p:spPr>
        <p:txBody>
          <a:bodyPr wrap="none" anchor="ctr"/>
          <a:lstStyle/>
          <a:p>
            <a:pPr>
              <a:defRPr/>
            </a:pPr>
            <a:endParaRPr lang="en-US">
              <a:latin typeface="Arial" pitchFamily="34" charset="0"/>
            </a:endParaRPr>
          </a:p>
        </p:txBody>
      </p:sp>
      <p:sp>
        <p:nvSpPr>
          <p:cNvPr id="3079" name="Text Box 7"/>
          <p:cNvSpPr txBox="1">
            <a:spLocks noChangeArrowheads="1"/>
          </p:cNvSpPr>
          <p:nvPr userDrawn="1"/>
        </p:nvSpPr>
        <p:spPr bwMode="auto">
          <a:xfrm>
            <a:off x="0" y="850900"/>
            <a:ext cx="5991225" cy="274638"/>
          </a:xfrm>
          <a:prstGeom prst="rect">
            <a:avLst/>
          </a:prstGeom>
          <a:noFill/>
          <a:ln w="9525">
            <a:noFill/>
            <a:miter lim="800000"/>
            <a:headEnd type="none" w="sm" len="sm"/>
            <a:tailEnd type="none" w="sm" len="sm"/>
          </a:ln>
          <a:effectLst/>
        </p:spPr>
        <p:txBody>
          <a:bodyPr lIns="457200" rIns="457200">
            <a:spAutoFit/>
          </a:bodyPr>
          <a:lstStyle/>
          <a:p>
            <a:pPr eaLnBrk="0" hangingPunct="0">
              <a:spcBef>
                <a:spcPct val="50000"/>
              </a:spcBef>
              <a:defRPr/>
            </a:pPr>
            <a:r>
              <a:rPr lang="en-US" sz="1200">
                <a:solidFill>
                  <a:schemeClr val="bg1"/>
                </a:solidFill>
                <a:latin typeface="Arial" pitchFamily="34" charset="0"/>
              </a:rPr>
              <a:t>Engineering, Operations &amp; Technology | </a:t>
            </a:r>
            <a:r>
              <a:rPr lang="en-US" sz="1200" b="1">
                <a:solidFill>
                  <a:schemeClr val="bg1"/>
                </a:solidFill>
                <a:latin typeface="Arial" pitchFamily="34" charset="0"/>
              </a:rPr>
              <a:t>Boeing Research &amp; Technology</a:t>
            </a:r>
          </a:p>
        </p:txBody>
      </p:sp>
      <p:sp>
        <p:nvSpPr>
          <p:cNvPr id="3080" name="Rectangle 8"/>
          <p:cNvSpPr>
            <a:spLocks noGrp="1" noChangeArrowheads="1"/>
          </p:cNvSpPr>
          <p:nvPr>
            <p:ph type="ftr" sz="quarter" idx="3"/>
          </p:nvPr>
        </p:nvSpPr>
        <p:spPr bwMode="auto">
          <a:xfrm>
            <a:off x="0" y="6381750"/>
            <a:ext cx="3608388" cy="476250"/>
          </a:xfrm>
          <a:prstGeom prst="rect">
            <a:avLst/>
          </a:prstGeom>
          <a:noFill/>
          <a:ln w="9525">
            <a:noFill/>
            <a:miter lim="800000"/>
            <a:headEnd/>
            <a:tailEnd/>
          </a:ln>
          <a:effectLst/>
        </p:spPr>
        <p:txBody>
          <a:bodyPr vert="horz" wrap="square" lIns="457200" tIns="228600" rIns="91440" bIns="164592" numCol="1" anchor="b" anchorCtr="0" compatLnSpc="1">
            <a:prstTxWarp prst="textNoShape">
              <a:avLst/>
            </a:prstTxWarp>
          </a:bodyPr>
          <a:lstStyle>
            <a:lvl1pPr eaLnBrk="0" hangingPunct="0">
              <a:defRPr sz="600">
                <a:latin typeface="Arial" pitchFamily="34" charset="0"/>
              </a:defRPr>
            </a:lvl1pPr>
          </a:lstStyle>
          <a:p>
            <a:pPr>
              <a:defRPr/>
            </a:pPr>
            <a:r>
              <a:rPr lang="en-US"/>
              <a:t>Copyright © 2011 Boeing. All rights reserved.</a:t>
            </a:r>
          </a:p>
        </p:txBody>
      </p:sp>
      <p:sp>
        <p:nvSpPr>
          <p:cNvPr id="3083" name="Text Box 11"/>
          <p:cNvSpPr txBox="1">
            <a:spLocks noChangeArrowheads="1"/>
          </p:cNvSpPr>
          <p:nvPr userDrawn="1"/>
        </p:nvSpPr>
        <p:spPr bwMode="auto">
          <a:xfrm>
            <a:off x="4572000" y="850900"/>
            <a:ext cx="4572000" cy="274638"/>
          </a:xfrm>
          <a:prstGeom prst="rect">
            <a:avLst/>
          </a:prstGeom>
          <a:noFill/>
          <a:ln w="9525">
            <a:noFill/>
            <a:miter lim="800000"/>
            <a:headEnd type="none" w="sm" len="sm"/>
            <a:tailEnd type="none" w="sm" len="sm"/>
          </a:ln>
          <a:effectLst/>
        </p:spPr>
        <p:txBody>
          <a:bodyPr lIns="457200" rIns="457200">
            <a:spAutoFit/>
          </a:bodyPr>
          <a:lstStyle/>
          <a:p>
            <a:pPr algn="r" eaLnBrk="0" hangingPunct="0">
              <a:spcBef>
                <a:spcPct val="50000"/>
              </a:spcBef>
              <a:defRPr/>
            </a:pPr>
            <a:r>
              <a:rPr lang="en-US" sz="1200" b="1">
                <a:solidFill>
                  <a:schemeClr val="bg1"/>
                </a:solidFill>
                <a:latin typeface="Arial" pitchFamily="34" charset="0"/>
              </a:rPr>
              <a:t>Flight and Systems Technology (FaST)</a:t>
            </a:r>
          </a:p>
        </p:txBody>
      </p:sp>
    </p:spTree>
  </p:cSld>
  <p:clrMap bg1="lt1" tx1="dk1" bg2="lt2" tx2="dk2" accent1="accent1" accent2="accent2" accent3="accent3" accent4="accent4" accent5="accent5" accent6="accent6" hlink="hlink" folHlink="folHlink"/>
  <p:sldLayoutIdLst>
    <p:sldLayoutId id="2147483675"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6" r:id="rId12"/>
  </p:sldLayoutIdLst>
  <p:timing>
    <p:tnLst>
      <p:par>
        <p:cTn id="1" dur="indefinite" restart="never" nodeType="tmRoot"/>
      </p:par>
    </p:tnLst>
  </p:timing>
  <p:hf hdr="0" dt="0"/>
  <p:txStyles>
    <p:titleStyle>
      <a:lvl1pPr algn="l" defTabSz="885825" rtl="0" eaLnBrk="0" fontAlgn="base" hangingPunct="0">
        <a:lnSpc>
          <a:spcPts val="2600"/>
        </a:lnSpc>
        <a:spcBef>
          <a:spcPct val="0"/>
        </a:spcBef>
        <a:spcAft>
          <a:spcPct val="0"/>
        </a:spcAft>
        <a:defRPr sz="24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pitchFamily="34" charset="0"/>
        </a:defRPr>
      </a:lvl2pPr>
      <a:lvl3pPr algn="l" defTabSz="885825" rtl="0" eaLnBrk="0" fontAlgn="base" hangingPunct="0">
        <a:lnSpc>
          <a:spcPts val="2600"/>
        </a:lnSpc>
        <a:spcBef>
          <a:spcPct val="0"/>
        </a:spcBef>
        <a:spcAft>
          <a:spcPct val="0"/>
        </a:spcAft>
        <a:defRPr sz="2400" b="1">
          <a:solidFill>
            <a:schemeClr val="bg1"/>
          </a:solidFill>
          <a:latin typeface="Arial" pitchFamily="34" charset="0"/>
        </a:defRPr>
      </a:lvl3pPr>
      <a:lvl4pPr algn="l" defTabSz="885825" rtl="0" eaLnBrk="0" fontAlgn="base" hangingPunct="0">
        <a:lnSpc>
          <a:spcPts val="2600"/>
        </a:lnSpc>
        <a:spcBef>
          <a:spcPct val="0"/>
        </a:spcBef>
        <a:spcAft>
          <a:spcPct val="0"/>
        </a:spcAft>
        <a:defRPr sz="2400" b="1">
          <a:solidFill>
            <a:schemeClr val="bg1"/>
          </a:solidFill>
          <a:latin typeface="Arial" pitchFamily="34" charset="0"/>
        </a:defRPr>
      </a:lvl4pPr>
      <a:lvl5pPr algn="l" defTabSz="885825" rtl="0" eaLnBrk="0" fontAlgn="base" hangingPunct="0">
        <a:lnSpc>
          <a:spcPts val="2600"/>
        </a:lnSpc>
        <a:spcBef>
          <a:spcPct val="0"/>
        </a:spcBef>
        <a:spcAft>
          <a:spcPct val="0"/>
        </a:spcAft>
        <a:defRPr sz="2400" b="1">
          <a:solidFill>
            <a:schemeClr val="bg1"/>
          </a:solidFill>
          <a:latin typeface="Arial" pitchFamily="34" charset="0"/>
        </a:defRPr>
      </a:lvl5pPr>
      <a:lvl6pPr marL="457200" algn="l" defTabSz="885825" rtl="0" eaLnBrk="0" fontAlgn="base" hangingPunct="0">
        <a:lnSpc>
          <a:spcPts val="2600"/>
        </a:lnSpc>
        <a:spcBef>
          <a:spcPct val="0"/>
        </a:spcBef>
        <a:spcAft>
          <a:spcPct val="0"/>
        </a:spcAft>
        <a:defRPr sz="2400" b="1">
          <a:solidFill>
            <a:schemeClr val="bg1"/>
          </a:solidFill>
          <a:latin typeface="Arial" pitchFamily="34" charset="0"/>
        </a:defRPr>
      </a:lvl6pPr>
      <a:lvl7pPr marL="914400" algn="l" defTabSz="885825" rtl="0" eaLnBrk="0" fontAlgn="base" hangingPunct="0">
        <a:lnSpc>
          <a:spcPts val="2600"/>
        </a:lnSpc>
        <a:spcBef>
          <a:spcPct val="0"/>
        </a:spcBef>
        <a:spcAft>
          <a:spcPct val="0"/>
        </a:spcAft>
        <a:defRPr sz="2400" b="1">
          <a:solidFill>
            <a:schemeClr val="bg1"/>
          </a:solidFill>
          <a:latin typeface="Arial" pitchFamily="34" charset="0"/>
        </a:defRPr>
      </a:lvl7pPr>
      <a:lvl8pPr marL="1371600" algn="l" defTabSz="885825" rtl="0" eaLnBrk="0" fontAlgn="base" hangingPunct="0">
        <a:lnSpc>
          <a:spcPts val="2600"/>
        </a:lnSpc>
        <a:spcBef>
          <a:spcPct val="0"/>
        </a:spcBef>
        <a:spcAft>
          <a:spcPct val="0"/>
        </a:spcAft>
        <a:defRPr sz="2400" b="1">
          <a:solidFill>
            <a:schemeClr val="bg1"/>
          </a:solidFill>
          <a:latin typeface="Arial" pitchFamily="34" charset="0"/>
        </a:defRPr>
      </a:lvl8pPr>
      <a:lvl9pPr marL="1828800" algn="l" defTabSz="885825" rtl="0" eaLnBrk="0" fontAlgn="base" hangingPunct="0">
        <a:lnSpc>
          <a:spcPts val="2600"/>
        </a:lnSpc>
        <a:spcBef>
          <a:spcPct val="0"/>
        </a:spcBef>
        <a:spcAft>
          <a:spcPct val="0"/>
        </a:spcAft>
        <a:defRPr sz="2400" b="1">
          <a:solidFill>
            <a:schemeClr val="bg1"/>
          </a:solidFill>
          <a:latin typeface="Arial" pitchFamily="34" charset="0"/>
        </a:defRPr>
      </a:lvl9pPr>
    </p:titleStyle>
    <p:bodyStyle>
      <a:lvl1pPr marL="225425" indent="-225425" algn="l" defTabSz="885825" rtl="0" eaLnBrk="0" fontAlgn="base" hangingPunct="0">
        <a:spcBef>
          <a:spcPct val="0"/>
        </a:spcBef>
        <a:spcAft>
          <a:spcPct val="0"/>
        </a:spcAft>
        <a:buClr>
          <a:schemeClr val="accent2"/>
        </a:buClr>
        <a:buChar char="•"/>
        <a:defRPr sz="2400" b="1">
          <a:solidFill>
            <a:srgbClr val="000000"/>
          </a:solidFill>
          <a:latin typeface="+mn-lt"/>
          <a:ea typeface="+mn-ea"/>
          <a:cs typeface="+mn-cs"/>
        </a:defRPr>
      </a:lvl1pPr>
      <a:lvl2pPr marL="687388" indent="-233363" algn="l" defTabSz="885825" rtl="0" eaLnBrk="0" fontAlgn="base" hangingPunct="0">
        <a:spcBef>
          <a:spcPct val="0"/>
        </a:spcBef>
        <a:spcAft>
          <a:spcPct val="0"/>
        </a:spcAft>
        <a:buClr>
          <a:schemeClr val="accent2"/>
        </a:buClr>
        <a:buChar char="•"/>
        <a:defRPr sz="2000" b="1">
          <a:solidFill>
            <a:srgbClr val="000000"/>
          </a:solidFill>
          <a:latin typeface="+mn-lt"/>
        </a:defRPr>
      </a:lvl2pPr>
      <a:lvl3pPr marL="1144588" indent="-222250" algn="l" defTabSz="885825" rtl="0" eaLnBrk="0" fontAlgn="base" hangingPunct="0">
        <a:spcBef>
          <a:spcPct val="0"/>
        </a:spcBef>
        <a:spcAft>
          <a:spcPct val="0"/>
        </a:spcAft>
        <a:buClr>
          <a:schemeClr val="accent2"/>
        </a:buClr>
        <a:buChar char="–"/>
        <a:defRPr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Boeing_RGBblue_largePPT"/>
          <p:cNvPicPr>
            <a:picLocks noChangeAspect="1" noChangeArrowheads="1"/>
          </p:cNvPicPr>
          <p:nvPr userDrawn="1"/>
        </p:nvPicPr>
        <p:blipFill>
          <a:blip r:embed="rId13"/>
          <a:srcRect/>
          <a:stretch>
            <a:fillRect/>
          </a:stretch>
        </p:blipFill>
        <p:spPr bwMode="auto">
          <a:xfrm>
            <a:off x="2717800" y="2990850"/>
            <a:ext cx="3692525" cy="895350"/>
          </a:xfrm>
          <a:prstGeom prst="rect">
            <a:avLst/>
          </a:prstGeom>
          <a:noFill/>
          <a:ln w="9525">
            <a:noFill/>
            <a:miter lim="800000"/>
            <a:headEnd/>
            <a:tailEnd/>
          </a:ln>
        </p:spPr>
      </p:pic>
      <p:sp>
        <p:nvSpPr>
          <p:cNvPr id="9222" name="Rectangle 6"/>
          <p:cNvSpPr>
            <a:spLocks noGrp="1" noChangeArrowheads="1"/>
          </p:cNvSpPr>
          <p:nvPr>
            <p:ph type="ftr" sz="quarter" idx="3"/>
          </p:nvPr>
        </p:nvSpPr>
        <p:spPr bwMode="auto">
          <a:xfrm>
            <a:off x="0" y="6381750"/>
            <a:ext cx="3608388" cy="476250"/>
          </a:xfrm>
          <a:prstGeom prst="rect">
            <a:avLst/>
          </a:prstGeom>
          <a:noFill/>
          <a:ln w="9525">
            <a:noFill/>
            <a:miter lim="800000"/>
            <a:headEnd/>
            <a:tailEnd/>
          </a:ln>
          <a:effectLst/>
        </p:spPr>
        <p:txBody>
          <a:bodyPr vert="horz" wrap="square" lIns="457200" tIns="228600" rIns="91440" bIns="164592" numCol="1" anchor="b" anchorCtr="0" compatLnSpc="1">
            <a:prstTxWarp prst="textNoShape">
              <a:avLst/>
            </a:prstTxWarp>
          </a:bodyPr>
          <a:lstStyle>
            <a:lvl1pPr eaLnBrk="0" hangingPunct="0">
              <a:defRPr sz="600">
                <a:latin typeface="Arial" pitchFamily="34" charset="0"/>
              </a:defRPr>
            </a:lvl1pPr>
          </a:lstStyle>
          <a:p>
            <a:pPr>
              <a:defRPr/>
            </a:pPr>
            <a:r>
              <a:rPr lang="en-US"/>
              <a:t>Copyright © 2009 Boeing. All rights reserved.</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Tailored%20Arrivals%20--%20Boeing%20Overview.wmv"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ideo" Target="file:///C:\Documents%20and%20Settings\MeseroleC\Desktop\ITSC'07%20--%20Meserole\sfo_ota_dec19th_GoodOTA_4000_000.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noChangeArrowheads="1"/>
          </p:cNvSpPr>
          <p:nvPr>
            <p:ph type="ftr" sz="quarter" idx="11"/>
          </p:nvPr>
        </p:nvSpPr>
        <p:spPr>
          <a:noFill/>
        </p:spPr>
        <p:txBody>
          <a:bodyPr/>
          <a:lstStyle/>
          <a:p>
            <a:r>
              <a:rPr lang="en-US" smtClean="0">
                <a:latin typeface="Arial" charset="0"/>
              </a:rPr>
              <a:t>BOEING is a trademark of Boeing Management Company.</a:t>
            </a:r>
          </a:p>
          <a:p>
            <a:r>
              <a:rPr lang="en-US" smtClean="0">
                <a:latin typeface="Arial" charset="0"/>
              </a:rPr>
              <a:t>Copyright © 2011 Boeing. All rights reserved.</a:t>
            </a:r>
          </a:p>
        </p:txBody>
      </p:sp>
      <p:sp>
        <p:nvSpPr>
          <p:cNvPr id="27650" name="Rectangle 9"/>
          <p:cNvSpPr>
            <a:spLocks noGrp="1" noChangeArrowheads="1"/>
          </p:cNvSpPr>
          <p:nvPr>
            <p:ph type="ctrTitle"/>
          </p:nvPr>
        </p:nvSpPr>
        <p:spPr>
          <a:xfrm>
            <a:off x="0" y="3052763"/>
            <a:ext cx="9144000" cy="3805237"/>
          </a:xfrm>
        </p:spPr>
        <p:txBody>
          <a:bodyPr/>
          <a:lstStyle/>
          <a:p>
            <a:pPr algn="ctr">
              <a:lnSpc>
                <a:spcPts val="3500"/>
              </a:lnSpc>
            </a:pPr>
            <a:r>
              <a:rPr lang="en-US" sz="4000" smtClean="0"/>
              <a:t/>
            </a:r>
            <a:br>
              <a:rPr lang="en-US" sz="4000" smtClean="0"/>
            </a:br>
            <a:r>
              <a:rPr lang="en-US" sz="3200" smtClean="0"/>
              <a:t/>
            </a:r>
            <a:br>
              <a:rPr lang="en-US" sz="3200" smtClean="0"/>
            </a:br>
            <a:r>
              <a:rPr lang="en-US" sz="2800" i="1" smtClean="0"/>
              <a:t>Don Winter</a:t>
            </a:r>
            <a:br>
              <a:rPr lang="en-US" sz="2800" i="1" smtClean="0"/>
            </a:br>
            <a:r>
              <a:rPr lang="en-US" sz="2800" i="1" smtClean="0"/>
              <a:t>VP - Flight &amp; Systems Technology</a:t>
            </a:r>
            <a:br>
              <a:rPr lang="en-US" sz="2800" i="1" smtClean="0"/>
            </a:br>
            <a:r>
              <a:rPr lang="en-US" sz="2800" i="1" smtClean="0"/>
              <a:t>Boeing Research &amp; Technology</a:t>
            </a:r>
          </a:p>
        </p:txBody>
      </p:sp>
      <p:sp>
        <p:nvSpPr>
          <p:cNvPr id="27651" name="Rectangle 11"/>
          <p:cNvSpPr>
            <a:spLocks noChangeArrowheads="1"/>
          </p:cNvSpPr>
          <p:nvPr/>
        </p:nvSpPr>
        <p:spPr bwMode="auto">
          <a:xfrm>
            <a:off x="0" y="1827213"/>
            <a:ext cx="9144000" cy="3148012"/>
          </a:xfrm>
          <a:prstGeom prst="rect">
            <a:avLst/>
          </a:prstGeom>
          <a:noFill/>
          <a:ln w="9525">
            <a:noFill/>
            <a:miter lim="800000"/>
            <a:headEnd/>
            <a:tailEnd/>
          </a:ln>
        </p:spPr>
        <p:txBody>
          <a:bodyPr lIns="457200" tIns="457200" rIns="457200"/>
          <a:lstStyle/>
          <a:p>
            <a:pPr algn="ctr" defTabSz="885825" eaLnBrk="0" hangingPunct="0">
              <a:lnSpc>
                <a:spcPts val="6000"/>
              </a:lnSpc>
            </a:pPr>
            <a:r>
              <a:rPr lang="en-US" sz="4000" b="1">
                <a:solidFill>
                  <a:schemeClr val="bg1"/>
                </a:solidFill>
              </a:rPr>
              <a:t>Cyber-Physical System (CPS) Challenges in the NextGen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
          <p:cNvSpPr>
            <a:spLocks noGrp="1"/>
          </p:cNvSpPr>
          <p:nvPr>
            <p:ph type="sldNum" sz="quarter" idx="10"/>
          </p:nvPr>
        </p:nvSpPr>
        <p:spPr>
          <a:noFill/>
        </p:spPr>
        <p:txBody>
          <a:bodyPr/>
          <a:lstStyle/>
          <a:p>
            <a:r>
              <a:rPr lang="en-US" smtClean="0">
                <a:latin typeface="Arial" charset="0"/>
              </a:rPr>
              <a:t> </a:t>
            </a:r>
            <a:fld id="{2CBB4272-E144-4FDA-82EB-976D4E62C99C}" type="slidenum">
              <a:rPr lang="en-US" smtClean="0">
                <a:latin typeface="Arial" charset="0"/>
              </a:rPr>
              <a:pPr/>
              <a:t>10</a:t>
            </a:fld>
            <a:endParaRPr lang="en-US" smtClean="0">
              <a:latin typeface="Arial" charset="0"/>
            </a:endParaRPr>
          </a:p>
        </p:txBody>
      </p:sp>
      <p:sp>
        <p:nvSpPr>
          <p:cNvPr id="38914" name="Rectangle 2"/>
          <p:cNvSpPr>
            <a:spLocks noGrp="1" noChangeArrowheads="1"/>
          </p:cNvSpPr>
          <p:nvPr>
            <p:ph type="title"/>
          </p:nvPr>
        </p:nvSpPr>
        <p:spPr>
          <a:xfrm>
            <a:off x="0" y="223838"/>
            <a:ext cx="9144000" cy="376237"/>
          </a:xfrm>
        </p:spPr>
        <p:txBody>
          <a:bodyPr/>
          <a:lstStyle/>
          <a:p>
            <a:r>
              <a:rPr lang="en-US" smtClean="0"/>
              <a:t>Operations Enabled With ADS-B</a:t>
            </a:r>
          </a:p>
        </p:txBody>
      </p:sp>
      <p:pic>
        <p:nvPicPr>
          <p:cNvPr id="38915" name="Picture 3"/>
          <p:cNvPicPr>
            <a:picLocks noChangeAspect="1" noChangeArrowheads="1"/>
          </p:cNvPicPr>
          <p:nvPr/>
        </p:nvPicPr>
        <p:blipFill>
          <a:blip r:embed="rId3"/>
          <a:srcRect l="6519" t="868" b="1270"/>
          <a:stretch>
            <a:fillRect/>
          </a:stretch>
        </p:blipFill>
        <p:spPr bwMode="auto">
          <a:xfrm>
            <a:off x="0" y="941388"/>
            <a:ext cx="9144000" cy="5916612"/>
          </a:xfrm>
          <a:prstGeom prst="rect">
            <a:avLst/>
          </a:prstGeom>
          <a:noFill/>
          <a:ln w="9525">
            <a:noFill/>
            <a:miter lim="800000"/>
            <a:headEnd/>
            <a:tailEnd/>
          </a:ln>
        </p:spPr>
      </p:pic>
      <p:sp>
        <p:nvSpPr>
          <p:cNvPr id="38916" name="Text Box 4"/>
          <p:cNvSpPr txBox="1">
            <a:spLocks noChangeArrowheads="1"/>
          </p:cNvSpPr>
          <p:nvPr/>
        </p:nvSpPr>
        <p:spPr bwMode="auto">
          <a:xfrm>
            <a:off x="7134225" y="4203700"/>
            <a:ext cx="1552575" cy="396875"/>
          </a:xfrm>
          <a:prstGeom prst="rect">
            <a:avLst/>
          </a:prstGeom>
          <a:noFill/>
          <a:ln w="9525">
            <a:noFill/>
            <a:miter lim="800000"/>
            <a:headEnd/>
            <a:tailEnd/>
          </a:ln>
        </p:spPr>
        <p:txBody>
          <a:bodyPr wrap="none">
            <a:spAutoFit/>
          </a:bodyPr>
          <a:lstStyle/>
          <a:p>
            <a:pPr algn="ctr"/>
            <a:r>
              <a:rPr lang="en-US" sz="1000">
                <a:solidFill>
                  <a:schemeClr val="bg1"/>
                </a:solidFill>
              </a:rPr>
              <a:t>Standard Longitudinal</a:t>
            </a:r>
          </a:p>
          <a:p>
            <a:pPr algn="ctr"/>
            <a:r>
              <a:rPr lang="en-US" sz="1000">
                <a:solidFill>
                  <a:schemeClr val="bg1"/>
                </a:solidFill>
              </a:rPr>
              <a:t>Separation Requirement</a:t>
            </a:r>
          </a:p>
        </p:txBody>
      </p:sp>
      <p:sp>
        <p:nvSpPr>
          <p:cNvPr id="38917" name="Text Box 5"/>
          <p:cNvSpPr txBox="1">
            <a:spLocks noChangeArrowheads="1"/>
          </p:cNvSpPr>
          <p:nvPr/>
        </p:nvSpPr>
        <p:spPr bwMode="auto">
          <a:xfrm>
            <a:off x="7239000" y="3733800"/>
            <a:ext cx="1409700" cy="304800"/>
          </a:xfrm>
          <a:prstGeom prst="rect">
            <a:avLst/>
          </a:prstGeom>
          <a:noFill/>
          <a:ln w="9525">
            <a:noFill/>
            <a:miter lim="800000"/>
            <a:headEnd/>
            <a:tailEnd/>
          </a:ln>
        </p:spPr>
        <p:txBody>
          <a:bodyPr>
            <a:spAutoFit/>
          </a:bodyPr>
          <a:lstStyle/>
          <a:p>
            <a:pPr algn="ctr"/>
            <a:r>
              <a:rPr lang="en-US" sz="1400" b="1">
                <a:solidFill>
                  <a:schemeClr val="bg1"/>
                </a:solidFill>
              </a:rPr>
              <a:t>ITP Aircraft</a:t>
            </a:r>
          </a:p>
        </p:txBody>
      </p:sp>
      <p:sp>
        <p:nvSpPr>
          <p:cNvPr id="38918" name="Text Box 6"/>
          <p:cNvSpPr txBox="1">
            <a:spLocks noChangeArrowheads="1"/>
          </p:cNvSpPr>
          <p:nvPr/>
        </p:nvSpPr>
        <p:spPr bwMode="auto">
          <a:xfrm>
            <a:off x="6286500" y="2921000"/>
            <a:ext cx="1943100" cy="304800"/>
          </a:xfrm>
          <a:prstGeom prst="rect">
            <a:avLst/>
          </a:prstGeom>
          <a:noFill/>
          <a:ln w="9525">
            <a:noFill/>
            <a:miter lim="800000"/>
            <a:headEnd/>
            <a:tailEnd/>
          </a:ln>
        </p:spPr>
        <p:txBody>
          <a:bodyPr>
            <a:spAutoFit/>
          </a:bodyPr>
          <a:lstStyle/>
          <a:p>
            <a:pPr algn="ctr"/>
            <a:r>
              <a:rPr lang="en-US" sz="1400" b="1">
                <a:solidFill>
                  <a:schemeClr val="bg1"/>
                </a:solidFill>
              </a:rPr>
              <a:t>Blocking Aircraft</a:t>
            </a:r>
          </a:p>
        </p:txBody>
      </p:sp>
      <p:sp>
        <p:nvSpPr>
          <p:cNvPr id="38919" name="Text Box 7"/>
          <p:cNvSpPr txBox="1">
            <a:spLocks noChangeArrowheads="1"/>
          </p:cNvSpPr>
          <p:nvPr/>
        </p:nvSpPr>
        <p:spPr bwMode="auto">
          <a:xfrm>
            <a:off x="6718300" y="3378200"/>
            <a:ext cx="1409700" cy="244475"/>
          </a:xfrm>
          <a:prstGeom prst="rect">
            <a:avLst/>
          </a:prstGeom>
          <a:noFill/>
          <a:ln w="9525">
            <a:noFill/>
            <a:miter lim="800000"/>
            <a:headEnd/>
            <a:tailEnd/>
          </a:ln>
        </p:spPr>
        <p:txBody>
          <a:bodyPr>
            <a:spAutoFit/>
          </a:bodyPr>
          <a:lstStyle/>
          <a:p>
            <a:pPr algn="ctr"/>
            <a:r>
              <a:rPr lang="en-US" sz="1000">
                <a:solidFill>
                  <a:schemeClr val="bg1"/>
                </a:solidFill>
              </a:rPr>
              <a:t>ITP Criteria</a:t>
            </a:r>
          </a:p>
        </p:txBody>
      </p:sp>
      <p:sp>
        <p:nvSpPr>
          <p:cNvPr id="38920" name="Text Box 8"/>
          <p:cNvSpPr txBox="1">
            <a:spLocks noChangeArrowheads="1"/>
          </p:cNvSpPr>
          <p:nvPr/>
        </p:nvSpPr>
        <p:spPr bwMode="auto">
          <a:xfrm>
            <a:off x="6134100" y="2336800"/>
            <a:ext cx="609600" cy="152400"/>
          </a:xfrm>
          <a:prstGeom prst="rect">
            <a:avLst/>
          </a:prstGeom>
          <a:noFill/>
          <a:ln w="9525">
            <a:noFill/>
            <a:miter lim="800000"/>
            <a:headEnd/>
            <a:tailEnd/>
          </a:ln>
        </p:spPr>
        <p:txBody>
          <a:bodyPr lIns="0" tIns="0" rIns="0" bIns="0">
            <a:spAutoFit/>
          </a:bodyPr>
          <a:lstStyle/>
          <a:p>
            <a:r>
              <a:rPr lang="en-US" sz="1000">
                <a:solidFill>
                  <a:schemeClr val="bg1"/>
                </a:solidFill>
              </a:rPr>
              <a:t>FL360</a:t>
            </a:r>
          </a:p>
        </p:txBody>
      </p:sp>
      <p:sp>
        <p:nvSpPr>
          <p:cNvPr id="38921" name="Text Box 9"/>
          <p:cNvSpPr txBox="1">
            <a:spLocks noChangeArrowheads="1"/>
          </p:cNvSpPr>
          <p:nvPr/>
        </p:nvSpPr>
        <p:spPr bwMode="auto">
          <a:xfrm>
            <a:off x="6134100" y="3162300"/>
            <a:ext cx="609600" cy="152400"/>
          </a:xfrm>
          <a:prstGeom prst="rect">
            <a:avLst/>
          </a:prstGeom>
          <a:noFill/>
          <a:ln w="9525">
            <a:noFill/>
            <a:miter lim="800000"/>
            <a:headEnd/>
            <a:tailEnd/>
          </a:ln>
        </p:spPr>
        <p:txBody>
          <a:bodyPr lIns="0" tIns="0" rIns="0" bIns="0">
            <a:spAutoFit/>
          </a:bodyPr>
          <a:lstStyle/>
          <a:p>
            <a:r>
              <a:rPr lang="en-US" sz="1000">
                <a:solidFill>
                  <a:schemeClr val="bg1"/>
                </a:solidFill>
              </a:rPr>
              <a:t>FL360</a:t>
            </a:r>
          </a:p>
        </p:txBody>
      </p:sp>
      <p:sp>
        <p:nvSpPr>
          <p:cNvPr id="38922" name="Text Box 10"/>
          <p:cNvSpPr txBox="1">
            <a:spLocks noChangeArrowheads="1"/>
          </p:cNvSpPr>
          <p:nvPr/>
        </p:nvSpPr>
        <p:spPr bwMode="auto">
          <a:xfrm>
            <a:off x="6134100" y="3987800"/>
            <a:ext cx="609600" cy="152400"/>
          </a:xfrm>
          <a:prstGeom prst="rect">
            <a:avLst/>
          </a:prstGeom>
          <a:noFill/>
          <a:ln w="9525">
            <a:noFill/>
            <a:miter lim="800000"/>
            <a:headEnd/>
            <a:tailEnd/>
          </a:ln>
        </p:spPr>
        <p:txBody>
          <a:bodyPr lIns="0" tIns="0" rIns="0" bIns="0">
            <a:spAutoFit/>
          </a:bodyPr>
          <a:lstStyle/>
          <a:p>
            <a:r>
              <a:rPr lang="en-US" sz="1000">
                <a:solidFill>
                  <a:schemeClr val="bg1"/>
                </a:solidFill>
              </a:rPr>
              <a:t>FL360</a:t>
            </a:r>
          </a:p>
        </p:txBody>
      </p:sp>
      <p:sp>
        <p:nvSpPr>
          <p:cNvPr id="38923" name="Text Box 11"/>
          <p:cNvSpPr txBox="1">
            <a:spLocks noChangeArrowheads="1"/>
          </p:cNvSpPr>
          <p:nvPr/>
        </p:nvSpPr>
        <p:spPr bwMode="auto">
          <a:xfrm>
            <a:off x="6629400" y="1066800"/>
            <a:ext cx="2127250" cy="366713"/>
          </a:xfrm>
          <a:prstGeom prst="rect">
            <a:avLst/>
          </a:prstGeom>
          <a:noFill/>
          <a:ln w="9525">
            <a:noFill/>
            <a:miter lim="800000"/>
            <a:headEnd/>
            <a:tailEnd/>
          </a:ln>
        </p:spPr>
        <p:txBody>
          <a:bodyPr wrap="none">
            <a:spAutoFit/>
          </a:bodyPr>
          <a:lstStyle/>
          <a:p>
            <a:r>
              <a:rPr lang="en-US">
                <a:solidFill>
                  <a:schemeClr val="bg1"/>
                </a:solidFill>
              </a:rPr>
              <a:t>In-Trail Procedures</a:t>
            </a:r>
          </a:p>
        </p:txBody>
      </p:sp>
      <p:sp>
        <p:nvSpPr>
          <p:cNvPr id="38924" name="Text Box 12"/>
          <p:cNvSpPr txBox="1">
            <a:spLocks noChangeArrowheads="1"/>
          </p:cNvSpPr>
          <p:nvPr/>
        </p:nvSpPr>
        <p:spPr bwMode="auto">
          <a:xfrm>
            <a:off x="3429000" y="942975"/>
            <a:ext cx="2406650" cy="1190625"/>
          </a:xfrm>
          <a:prstGeom prst="rect">
            <a:avLst/>
          </a:prstGeom>
          <a:noFill/>
          <a:ln w="9525">
            <a:noFill/>
            <a:miter lim="800000"/>
            <a:headEnd/>
            <a:tailEnd/>
          </a:ln>
        </p:spPr>
        <p:txBody>
          <a:bodyPr wrap="none">
            <a:spAutoFit/>
          </a:bodyPr>
          <a:lstStyle/>
          <a:p>
            <a:r>
              <a:rPr lang="en-US">
                <a:solidFill>
                  <a:schemeClr val="bg1"/>
                </a:solidFill>
              </a:rPr>
              <a:t>Merging and Spacing,</a:t>
            </a:r>
          </a:p>
          <a:p>
            <a:r>
              <a:rPr lang="en-US">
                <a:solidFill>
                  <a:schemeClr val="bg1"/>
                </a:solidFill>
              </a:rPr>
              <a:t>Surface Operations,</a:t>
            </a:r>
          </a:p>
          <a:p>
            <a:r>
              <a:rPr lang="en-US">
                <a:solidFill>
                  <a:schemeClr val="bg1"/>
                </a:solidFill>
              </a:rPr>
              <a:t>and Closely-Spaced </a:t>
            </a:r>
          </a:p>
          <a:p>
            <a:r>
              <a:rPr lang="en-US">
                <a:solidFill>
                  <a:schemeClr val="bg1"/>
                </a:solidFill>
              </a:rPr>
              <a:t>Parallel Approaches</a:t>
            </a:r>
          </a:p>
        </p:txBody>
      </p:sp>
      <p:sp>
        <p:nvSpPr>
          <p:cNvPr id="38925" name="Text Box 13"/>
          <p:cNvSpPr txBox="1">
            <a:spLocks noChangeArrowheads="1"/>
          </p:cNvSpPr>
          <p:nvPr/>
        </p:nvSpPr>
        <p:spPr bwMode="auto">
          <a:xfrm>
            <a:off x="304800" y="990600"/>
            <a:ext cx="2584450" cy="641350"/>
          </a:xfrm>
          <a:prstGeom prst="rect">
            <a:avLst/>
          </a:prstGeom>
          <a:noFill/>
          <a:ln w="9525">
            <a:noFill/>
            <a:miter lim="800000"/>
            <a:headEnd/>
            <a:tailEnd/>
          </a:ln>
        </p:spPr>
        <p:txBody>
          <a:bodyPr wrap="none">
            <a:spAutoFit/>
          </a:bodyPr>
          <a:lstStyle/>
          <a:p>
            <a:r>
              <a:rPr lang="en-US">
                <a:solidFill>
                  <a:schemeClr val="bg1"/>
                </a:solidFill>
              </a:rPr>
              <a:t>Reduced-Separation in </a:t>
            </a:r>
          </a:p>
          <a:p>
            <a:r>
              <a:rPr lang="en-US">
                <a:solidFill>
                  <a:schemeClr val="bg1"/>
                </a:solidFill>
              </a:rPr>
              <a:t>Non-Radar Airspace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0"/>
          </p:nvPr>
        </p:nvSpPr>
        <p:spPr>
          <a:noFill/>
        </p:spPr>
        <p:txBody>
          <a:bodyPr/>
          <a:lstStyle/>
          <a:p>
            <a:r>
              <a:rPr lang="en-US" smtClean="0">
                <a:latin typeface="Arial" charset="0"/>
              </a:rPr>
              <a:t> </a:t>
            </a:r>
            <a:fld id="{33FA824D-AB07-46CE-A532-D6B846937515}" type="slidenum">
              <a:rPr lang="en-US" smtClean="0">
                <a:latin typeface="Arial" charset="0"/>
              </a:rPr>
              <a:pPr/>
              <a:t>11</a:t>
            </a:fld>
            <a:endParaRPr lang="en-US" smtClean="0">
              <a:latin typeface="Arial" charset="0"/>
            </a:endParaRPr>
          </a:p>
        </p:txBody>
      </p:sp>
      <p:pic>
        <p:nvPicPr>
          <p:cNvPr id="40962" name="Picture 2"/>
          <p:cNvPicPr>
            <a:picLocks noChangeAspect="1" noChangeArrowheads="1"/>
          </p:cNvPicPr>
          <p:nvPr/>
        </p:nvPicPr>
        <p:blipFill>
          <a:blip r:embed="rId3"/>
          <a:srcRect/>
          <a:stretch>
            <a:fillRect/>
          </a:stretch>
        </p:blipFill>
        <p:spPr bwMode="auto">
          <a:xfrm>
            <a:off x="0" y="1128713"/>
            <a:ext cx="9144000" cy="5456237"/>
          </a:xfrm>
          <a:prstGeom prst="rect">
            <a:avLst/>
          </a:prstGeom>
          <a:noFill/>
          <a:ln w="9525">
            <a:noFill/>
            <a:miter lim="800000"/>
            <a:headEnd/>
            <a:tailEnd/>
          </a:ln>
        </p:spPr>
      </p:pic>
      <p:sp>
        <p:nvSpPr>
          <p:cNvPr id="40963" name="Rectangle 3"/>
          <p:cNvSpPr>
            <a:spLocks noGrp="1" noChangeArrowheads="1"/>
          </p:cNvSpPr>
          <p:nvPr>
            <p:ph type="title"/>
          </p:nvPr>
        </p:nvSpPr>
        <p:spPr/>
        <p:txBody>
          <a:bodyPr/>
          <a:lstStyle/>
          <a:p>
            <a:r>
              <a:rPr lang="en-US" smtClean="0"/>
              <a:t>Continuous Descent Approaches</a:t>
            </a:r>
          </a:p>
        </p:txBody>
      </p:sp>
      <p:pic>
        <p:nvPicPr>
          <p:cNvPr id="40964" name="Picture 4"/>
          <p:cNvPicPr>
            <a:picLocks noChangeAspect="1" noChangeArrowheads="1"/>
          </p:cNvPicPr>
          <p:nvPr/>
        </p:nvPicPr>
        <p:blipFill>
          <a:blip r:embed="rId4"/>
          <a:srcRect/>
          <a:stretch>
            <a:fillRect/>
          </a:stretch>
        </p:blipFill>
        <p:spPr bwMode="auto">
          <a:xfrm>
            <a:off x="0" y="1120775"/>
            <a:ext cx="2767013"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0"/>
          </p:nvPr>
        </p:nvSpPr>
        <p:spPr>
          <a:noFill/>
        </p:spPr>
        <p:txBody>
          <a:bodyPr/>
          <a:lstStyle/>
          <a:p>
            <a:r>
              <a:rPr lang="en-US" smtClean="0">
                <a:latin typeface="Arial" charset="0"/>
              </a:rPr>
              <a:t> </a:t>
            </a:r>
            <a:fld id="{8F404566-A3A3-449E-B5CD-32F4DE6036A2}" type="slidenum">
              <a:rPr lang="en-US" smtClean="0">
                <a:latin typeface="Arial" charset="0"/>
              </a:rPr>
              <a:pPr/>
              <a:t>12</a:t>
            </a:fld>
            <a:endParaRPr lang="en-US" smtClean="0">
              <a:latin typeface="Arial" charset="0"/>
            </a:endParaRPr>
          </a:p>
        </p:txBody>
      </p:sp>
      <p:sp>
        <p:nvSpPr>
          <p:cNvPr id="43010" name="Rectangle 24">
            <a:hlinkClick r:id="rId2" action="ppaction://hlinkfile"/>
          </p:cNvPr>
          <p:cNvSpPr>
            <a:spLocks noChangeArrowheads="1"/>
          </p:cNvSpPr>
          <p:nvPr/>
        </p:nvSpPr>
        <p:spPr bwMode="auto">
          <a:xfrm>
            <a:off x="0" y="3605213"/>
            <a:ext cx="9144000" cy="3252787"/>
          </a:xfrm>
          <a:prstGeom prst="rect">
            <a:avLst/>
          </a:prstGeom>
          <a:solidFill>
            <a:srgbClr val="003399"/>
          </a:solidFill>
          <a:ln w="9525">
            <a:solidFill>
              <a:schemeClr val="tx1"/>
            </a:solidFill>
            <a:miter lim="800000"/>
            <a:headEnd/>
            <a:tailEnd/>
          </a:ln>
        </p:spPr>
        <p:txBody>
          <a:bodyPr wrap="none" anchor="ctr"/>
          <a:lstStyle/>
          <a:p>
            <a:pPr algn="ctr"/>
            <a:endParaRPr lang="en-US"/>
          </a:p>
        </p:txBody>
      </p:sp>
      <p:sp>
        <p:nvSpPr>
          <p:cNvPr id="43011" name="Rectangle 2"/>
          <p:cNvSpPr>
            <a:spLocks noGrp="1" noChangeArrowheads="1"/>
          </p:cNvSpPr>
          <p:nvPr>
            <p:ph type="title"/>
          </p:nvPr>
        </p:nvSpPr>
        <p:spPr>
          <a:xfrm>
            <a:off x="0" y="360363"/>
            <a:ext cx="8950325" cy="376237"/>
          </a:xfrm>
        </p:spPr>
        <p:txBody>
          <a:bodyPr/>
          <a:lstStyle/>
          <a:p>
            <a:r>
              <a:rPr lang="en-US" smtClean="0"/>
              <a:t>A Near-Term Example – Tailored Arrivals</a:t>
            </a:r>
          </a:p>
        </p:txBody>
      </p:sp>
      <p:pic>
        <p:nvPicPr>
          <p:cNvPr id="43012" name="Picture 3"/>
          <p:cNvPicPr>
            <a:picLocks noChangeAspect="1" noChangeArrowheads="1"/>
          </p:cNvPicPr>
          <p:nvPr/>
        </p:nvPicPr>
        <p:blipFill>
          <a:blip r:embed="rId3"/>
          <a:srcRect r="1666" b="1869"/>
          <a:stretch>
            <a:fillRect/>
          </a:stretch>
        </p:blipFill>
        <p:spPr bwMode="auto">
          <a:xfrm>
            <a:off x="0" y="1152525"/>
            <a:ext cx="9144000" cy="2711450"/>
          </a:xfrm>
          <a:prstGeom prst="rect">
            <a:avLst/>
          </a:prstGeom>
          <a:noFill/>
          <a:ln w="9525">
            <a:noFill/>
            <a:miter lim="800000"/>
            <a:headEnd/>
            <a:tailEnd/>
          </a:ln>
        </p:spPr>
      </p:pic>
      <p:sp>
        <p:nvSpPr>
          <p:cNvPr id="910340" name="Text Box 4"/>
          <p:cNvSpPr txBox="1">
            <a:spLocks noChangeArrowheads="1"/>
          </p:cNvSpPr>
          <p:nvPr/>
        </p:nvSpPr>
        <p:spPr bwMode="auto">
          <a:xfrm>
            <a:off x="76200" y="4514850"/>
            <a:ext cx="3543300" cy="1493838"/>
          </a:xfrm>
          <a:prstGeom prst="rect">
            <a:avLst/>
          </a:prstGeom>
          <a:solidFill>
            <a:srgbClr val="33CCCC"/>
          </a:solidFill>
          <a:ln w="28575">
            <a:solidFill>
              <a:schemeClr val="tx1"/>
            </a:solidFill>
            <a:miter lim="800000"/>
            <a:headEnd/>
            <a:tailEnd/>
          </a:ln>
          <a:effectLst>
            <a:outerShdw dist="89803" dir="2700000" algn="ctr" rotWithShape="0">
              <a:schemeClr val="bg2"/>
            </a:outerShdw>
          </a:effectLst>
        </p:spPr>
        <p:txBody>
          <a:bodyPr>
            <a:spAutoFit/>
          </a:bodyPr>
          <a:lstStyle/>
          <a:p>
            <a:pPr>
              <a:defRPr/>
            </a:pPr>
            <a:r>
              <a:rPr lang="en-US" b="1">
                <a:latin typeface="Arial" pitchFamily="34" charset="0"/>
              </a:rPr>
              <a:t>Tailored arrivals are CDAs, or near-CDAs, flown on 4D paths that are shaped for local constraints and timed for merging traffic.</a:t>
            </a:r>
          </a:p>
        </p:txBody>
      </p:sp>
      <p:sp>
        <p:nvSpPr>
          <p:cNvPr id="43014" name="Text Box 5"/>
          <p:cNvSpPr txBox="1">
            <a:spLocks noChangeArrowheads="1"/>
          </p:cNvSpPr>
          <p:nvPr/>
        </p:nvSpPr>
        <p:spPr bwMode="auto">
          <a:xfrm>
            <a:off x="379413" y="1331913"/>
            <a:ext cx="1101725" cy="182562"/>
          </a:xfrm>
          <a:prstGeom prst="rect">
            <a:avLst/>
          </a:prstGeom>
          <a:noFill/>
          <a:ln w="9525">
            <a:noFill/>
            <a:miter lim="800000"/>
            <a:headEnd/>
            <a:tailEnd/>
          </a:ln>
        </p:spPr>
        <p:txBody>
          <a:bodyPr wrap="none" lIns="0" tIns="0" rIns="0" bIns="0">
            <a:spAutoFit/>
          </a:bodyPr>
          <a:lstStyle/>
          <a:p>
            <a:r>
              <a:rPr lang="en-US" sz="1200" b="1">
                <a:solidFill>
                  <a:schemeClr val="bg1"/>
                </a:solidFill>
              </a:rPr>
              <a:t>Top of Descent</a:t>
            </a:r>
          </a:p>
        </p:txBody>
      </p:sp>
      <p:sp>
        <p:nvSpPr>
          <p:cNvPr id="43015" name="Text Box 6"/>
          <p:cNvSpPr txBox="1">
            <a:spLocks noChangeArrowheads="1"/>
          </p:cNvSpPr>
          <p:nvPr/>
        </p:nvSpPr>
        <p:spPr bwMode="auto">
          <a:xfrm>
            <a:off x="1636713" y="1544638"/>
            <a:ext cx="539750" cy="182562"/>
          </a:xfrm>
          <a:prstGeom prst="rect">
            <a:avLst/>
          </a:prstGeom>
          <a:noFill/>
          <a:ln w="9525">
            <a:noFill/>
            <a:miter lim="800000"/>
            <a:headEnd/>
            <a:tailEnd/>
          </a:ln>
        </p:spPr>
        <p:txBody>
          <a:bodyPr wrap="none" lIns="0" tIns="0" rIns="0" bIns="0">
            <a:spAutoFit/>
          </a:bodyPr>
          <a:lstStyle/>
          <a:p>
            <a:r>
              <a:rPr lang="en-US" sz="1200" b="1">
                <a:solidFill>
                  <a:schemeClr val="bg1"/>
                </a:solidFill>
              </a:rPr>
              <a:t>DANKS</a:t>
            </a:r>
          </a:p>
        </p:txBody>
      </p:sp>
      <p:sp>
        <p:nvSpPr>
          <p:cNvPr id="43016" name="Text Box 7"/>
          <p:cNvSpPr txBox="1">
            <a:spLocks noChangeArrowheads="1"/>
          </p:cNvSpPr>
          <p:nvPr/>
        </p:nvSpPr>
        <p:spPr bwMode="auto">
          <a:xfrm>
            <a:off x="2513013" y="1709738"/>
            <a:ext cx="473075" cy="182562"/>
          </a:xfrm>
          <a:prstGeom prst="rect">
            <a:avLst/>
          </a:prstGeom>
          <a:noFill/>
          <a:ln w="9525">
            <a:noFill/>
            <a:miter lim="800000"/>
            <a:headEnd/>
            <a:tailEnd/>
          </a:ln>
        </p:spPr>
        <p:txBody>
          <a:bodyPr wrap="none" lIns="0" tIns="0" rIns="0" bIns="0">
            <a:spAutoFit/>
          </a:bodyPr>
          <a:lstStyle/>
          <a:p>
            <a:r>
              <a:rPr lang="en-US" sz="1200" b="1">
                <a:solidFill>
                  <a:schemeClr val="bg1"/>
                </a:solidFill>
              </a:rPr>
              <a:t>CHAPI</a:t>
            </a:r>
          </a:p>
        </p:txBody>
      </p:sp>
      <p:sp>
        <p:nvSpPr>
          <p:cNvPr id="43017" name="Text Box 8"/>
          <p:cNvSpPr txBox="1">
            <a:spLocks noChangeArrowheads="1"/>
          </p:cNvSpPr>
          <p:nvPr/>
        </p:nvSpPr>
        <p:spPr bwMode="auto">
          <a:xfrm>
            <a:off x="3478213" y="1925638"/>
            <a:ext cx="531812" cy="182562"/>
          </a:xfrm>
          <a:prstGeom prst="rect">
            <a:avLst/>
          </a:prstGeom>
          <a:noFill/>
          <a:ln w="9525">
            <a:noFill/>
            <a:miter lim="800000"/>
            <a:headEnd/>
            <a:tailEnd/>
          </a:ln>
        </p:spPr>
        <p:txBody>
          <a:bodyPr wrap="none" lIns="0" tIns="0" rIns="0" bIns="0">
            <a:spAutoFit/>
          </a:bodyPr>
          <a:lstStyle/>
          <a:p>
            <a:r>
              <a:rPr lang="en-US" sz="1200" b="1">
                <a:solidFill>
                  <a:schemeClr val="bg1"/>
                </a:solidFill>
              </a:rPr>
              <a:t>ARBEY</a:t>
            </a:r>
          </a:p>
        </p:txBody>
      </p:sp>
      <p:sp>
        <p:nvSpPr>
          <p:cNvPr id="43018" name="Text Box 9"/>
          <p:cNvSpPr txBox="1">
            <a:spLocks noChangeArrowheads="1"/>
          </p:cNvSpPr>
          <p:nvPr/>
        </p:nvSpPr>
        <p:spPr bwMode="auto">
          <a:xfrm>
            <a:off x="3865563" y="2078038"/>
            <a:ext cx="539750" cy="182562"/>
          </a:xfrm>
          <a:prstGeom prst="rect">
            <a:avLst/>
          </a:prstGeom>
          <a:noFill/>
          <a:ln w="9525">
            <a:noFill/>
            <a:miter lim="800000"/>
            <a:headEnd/>
            <a:tailEnd/>
          </a:ln>
        </p:spPr>
        <p:txBody>
          <a:bodyPr wrap="none" lIns="0" tIns="0" rIns="0" bIns="0">
            <a:spAutoFit/>
          </a:bodyPr>
          <a:lstStyle/>
          <a:p>
            <a:r>
              <a:rPr lang="en-US" sz="1200" b="1">
                <a:solidFill>
                  <a:schemeClr val="bg1"/>
                </a:solidFill>
              </a:rPr>
              <a:t>BUNKY</a:t>
            </a:r>
          </a:p>
        </p:txBody>
      </p:sp>
      <p:sp>
        <p:nvSpPr>
          <p:cNvPr id="43019" name="Text Box 10"/>
          <p:cNvSpPr txBox="1">
            <a:spLocks noChangeArrowheads="1"/>
          </p:cNvSpPr>
          <p:nvPr/>
        </p:nvSpPr>
        <p:spPr bwMode="auto">
          <a:xfrm>
            <a:off x="1547813" y="3025775"/>
            <a:ext cx="608012" cy="365125"/>
          </a:xfrm>
          <a:prstGeom prst="rect">
            <a:avLst/>
          </a:prstGeom>
          <a:noFill/>
          <a:ln w="9525">
            <a:noFill/>
            <a:miter lim="800000"/>
            <a:headEnd/>
            <a:tailEnd/>
          </a:ln>
        </p:spPr>
        <p:txBody>
          <a:bodyPr wrap="none" lIns="0" tIns="0" rIns="0" bIns="0">
            <a:spAutoFit/>
          </a:bodyPr>
          <a:lstStyle/>
          <a:p>
            <a:pPr algn="r"/>
            <a:r>
              <a:rPr lang="en-US" sz="1200" b="1">
                <a:solidFill>
                  <a:schemeClr val="bg1"/>
                </a:solidFill>
              </a:rPr>
              <a:t>28,000 ft</a:t>
            </a:r>
          </a:p>
          <a:p>
            <a:pPr algn="r"/>
            <a:r>
              <a:rPr lang="en-US" sz="1200" b="1">
                <a:solidFill>
                  <a:schemeClr val="bg1"/>
                </a:solidFill>
              </a:rPr>
              <a:t>300 kt</a:t>
            </a:r>
          </a:p>
        </p:txBody>
      </p:sp>
      <p:sp>
        <p:nvSpPr>
          <p:cNvPr id="43020" name="Text Box 11"/>
          <p:cNvSpPr txBox="1">
            <a:spLocks noChangeArrowheads="1"/>
          </p:cNvSpPr>
          <p:nvPr/>
        </p:nvSpPr>
        <p:spPr bwMode="auto">
          <a:xfrm>
            <a:off x="3073400" y="2830513"/>
            <a:ext cx="608013" cy="365125"/>
          </a:xfrm>
          <a:prstGeom prst="rect">
            <a:avLst/>
          </a:prstGeom>
          <a:noFill/>
          <a:ln w="9525">
            <a:noFill/>
            <a:miter lim="800000"/>
            <a:headEnd/>
            <a:tailEnd/>
          </a:ln>
        </p:spPr>
        <p:txBody>
          <a:bodyPr wrap="none" lIns="0" tIns="0" rIns="0" bIns="0">
            <a:spAutoFit/>
          </a:bodyPr>
          <a:lstStyle/>
          <a:p>
            <a:pPr algn="r"/>
            <a:r>
              <a:rPr lang="en-US" sz="1200" b="1">
                <a:solidFill>
                  <a:schemeClr val="bg1"/>
                </a:solidFill>
              </a:rPr>
              <a:t>11,000 ft</a:t>
            </a:r>
          </a:p>
          <a:p>
            <a:pPr algn="r"/>
            <a:r>
              <a:rPr lang="en-US" sz="1200" b="1">
                <a:solidFill>
                  <a:schemeClr val="bg1"/>
                </a:solidFill>
              </a:rPr>
              <a:t>300 kt</a:t>
            </a:r>
          </a:p>
        </p:txBody>
      </p:sp>
      <p:sp>
        <p:nvSpPr>
          <p:cNvPr id="43021" name="Text Box 12"/>
          <p:cNvSpPr txBox="1">
            <a:spLocks noChangeArrowheads="1"/>
          </p:cNvSpPr>
          <p:nvPr/>
        </p:nvSpPr>
        <p:spPr bwMode="auto">
          <a:xfrm>
            <a:off x="3859213" y="2819400"/>
            <a:ext cx="523875" cy="365125"/>
          </a:xfrm>
          <a:prstGeom prst="rect">
            <a:avLst/>
          </a:prstGeom>
          <a:noFill/>
          <a:ln w="9525">
            <a:noFill/>
            <a:miter lim="800000"/>
            <a:headEnd/>
            <a:tailEnd/>
          </a:ln>
        </p:spPr>
        <p:txBody>
          <a:bodyPr wrap="none" lIns="0" tIns="0" rIns="0" bIns="0">
            <a:spAutoFit/>
          </a:bodyPr>
          <a:lstStyle/>
          <a:p>
            <a:pPr algn="r"/>
            <a:r>
              <a:rPr lang="en-US" sz="1200" b="1">
                <a:solidFill>
                  <a:schemeClr val="bg1"/>
                </a:solidFill>
              </a:rPr>
              <a:t>9,000 ft</a:t>
            </a:r>
          </a:p>
          <a:p>
            <a:pPr algn="r"/>
            <a:r>
              <a:rPr lang="en-US" sz="1200" b="1">
                <a:solidFill>
                  <a:schemeClr val="bg1"/>
                </a:solidFill>
              </a:rPr>
              <a:t>190 kt</a:t>
            </a:r>
          </a:p>
        </p:txBody>
      </p:sp>
      <p:grpSp>
        <p:nvGrpSpPr>
          <p:cNvPr id="43022" name="Group 13"/>
          <p:cNvGrpSpPr>
            <a:grpSpLocks/>
          </p:cNvGrpSpPr>
          <p:nvPr/>
        </p:nvGrpSpPr>
        <p:grpSpPr bwMode="auto">
          <a:xfrm>
            <a:off x="3733800" y="3846513"/>
            <a:ext cx="5410200" cy="3011487"/>
            <a:chOff x="1651" y="2489"/>
            <a:chExt cx="3348" cy="1991"/>
          </a:xfrm>
        </p:grpSpPr>
        <p:pic>
          <p:nvPicPr>
            <p:cNvPr id="43024" name="Picture 14"/>
            <p:cNvPicPr>
              <a:picLocks noChangeAspect="1" noChangeArrowheads="1"/>
            </p:cNvPicPr>
            <p:nvPr/>
          </p:nvPicPr>
          <p:blipFill>
            <a:blip r:embed="rId4"/>
            <a:srcRect/>
            <a:stretch>
              <a:fillRect/>
            </a:stretch>
          </p:blipFill>
          <p:spPr bwMode="auto">
            <a:xfrm>
              <a:off x="1651" y="2489"/>
              <a:ext cx="3348" cy="1991"/>
            </a:xfrm>
            <a:prstGeom prst="rect">
              <a:avLst/>
            </a:prstGeom>
            <a:noFill/>
            <a:ln w="9525">
              <a:noFill/>
              <a:miter lim="800000"/>
              <a:headEnd/>
              <a:tailEnd/>
            </a:ln>
          </p:spPr>
        </p:pic>
        <p:sp>
          <p:nvSpPr>
            <p:cNvPr id="43025" name="Text Box 15"/>
            <p:cNvSpPr txBox="1">
              <a:spLocks noChangeArrowheads="1"/>
            </p:cNvSpPr>
            <p:nvPr/>
          </p:nvSpPr>
          <p:spPr bwMode="auto">
            <a:xfrm>
              <a:off x="1799" y="3345"/>
              <a:ext cx="259" cy="162"/>
            </a:xfrm>
            <a:prstGeom prst="rect">
              <a:avLst/>
            </a:prstGeom>
            <a:noFill/>
            <a:ln w="9525">
              <a:noFill/>
              <a:miter lim="800000"/>
              <a:headEnd/>
              <a:tailEnd/>
            </a:ln>
          </p:spPr>
          <p:txBody>
            <a:bodyPr wrap="none" lIns="0" tIns="0" rIns="0" bIns="0">
              <a:spAutoFit/>
            </a:bodyPr>
            <a:lstStyle/>
            <a:p>
              <a:r>
                <a:rPr lang="en-US" sz="1600" b="1">
                  <a:solidFill>
                    <a:schemeClr val="bg1"/>
                  </a:solidFill>
                </a:rPr>
                <a:t>SFO</a:t>
              </a:r>
            </a:p>
          </p:txBody>
        </p:sp>
        <p:sp>
          <p:nvSpPr>
            <p:cNvPr id="43026" name="Text Box 16"/>
            <p:cNvSpPr txBox="1">
              <a:spLocks noChangeArrowheads="1"/>
            </p:cNvSpPr>
            <p:nvPr/>
          </p:nvSpPr>
          <p:spPr bwMode="auto">
            <a:xfrm>
              <a:off x="4692" y="4066"/>
              <a:ext cx="257" cy="162"/>
            </a:xfrm>
            <a:prstGeom prst="rect">
              <a:avLst/>
            </a:prstGeom>
            <a:noFill/>
            <a:ln w="9525">
              <a:noFill/>
              <a:miter lim="800000"/>
              <a:headEnd/>
              <a:tailEnd/>
            </a:ln>
          </p:spPr>
          <p:txBody>
            <a:bodyPr wrap="none" lIns="0" tIns="0" rIns="0" bIns="0">
              <a:spAutoFit/>
            </a:bodyPr>
            <a:lstStyle/>
            <a:p>
              <a:r>
                <a:rPr lang="en-US" sz="1600" b="1">
                  <a:solidFill>
                    <a:schemeClr val="bg2"/>
                  </a:solidFill>
                </a:rPr>
                <a:t>SYD</a:t>
              </a:r>
            </a:p>
          </p:txBody>
        </p:sp>
        <p:sp>
          <p:nvSpPr>
            <p:cNvPr id="43027" name="Text Box 17"/>
            <p:cNvSpPr txBox="1">
              <a:spLocks noChangeArrowheads="1"/>
            </p:cNvSpPr>
            <p:nvPr/>
          </p:nvSpPr>
          <p:spPr bwMode="auto">
            <a:xfrm>
              <a:off x="4357" y="4234"/>
              <a:ext cx="265" cy="162"/>
            </a:xfrm>
            <a:prstGeom prst="rect">
              <a:avLst/>
            </a:prstGeom>
            <a:noFill/>
            <a:ln w="9525">
              <a:noFill/>
              <a:miter lim="800000"/>
              <a:headEnd/>
              <a:tailEnd/>
            </a:ln>
          </p:spPr>
          <p:txBody>
            <a:bodyPr wrap="none" lIns="0" tIns="0" rIns="0" bIns="0">
              <a:spAutoFit/>
            </a:bodyPr>
            <a:lstStyle/>
            <a:p>
              <a:r>
                <a:rPr lang="en-US" sz="1600" b="1">
                  <a:solidFill>
                    <a:schemeClr val="bg2"/>
                  </a:solidFill>
                </a:rPr>
                <a:t>MEL</a:t>
              </a:r>
            </a:p>
          </p:txBody>
        </p:sp>
        <p:sp>
          <p:nvSpPr>
            <p:cNvPr id="910354" name="AutoShape 18"/>
            <p:cNvSpPr>
              <a:spLocks noChangeArrowheads="1"/>
            </p:cNvSpPr>
            <p:nvPr/>
          </p:nvSpPr>
          <p:spPr bwMode="auto">
            <a:xfrm>
              <a:off x="4525" y="4122"/>
              <a:ext cx="110" cy="106"/>
            </a:xfrm>
            <a:prstGeom prst="star5">
              <a:avLst/>
            </a:prstGeom>
            <a:solidFill>
              <a:srgbClr val="FFCC00"/>
            </a:solidFill>
            <a:ln w="9525">
              <a:noFill/>
              <a:miter lim="800000"/>
              <a:headEnd/>
              <a:tailEnd/>
            </a:ln>
            <a:effectLst/>
          </p:spPr>
          <p:txBody>
            <a:bodyPr wrap="none" anchor="ctr"/>
            <a:lstStyle/>
            <a:p>
              <a:pPr>
                <a:defRPr/>
              </a:pPr>
              <a:endParaRPr lang="en-US">
                <a:latin typeface="Arial" pitchFamily="34" charset="0"/>
              </a:endParaRPr>
            </a:p>
          </p:txBody>
        </p:sp>
        <p:sp>
          <p:nvSpPr>
            <p:cNvPr id="910355" name="AutoShape 19"/>
            <p:cNvSpPr>
              <a:spLocks noChangeArrowheads="1"/>
            </p:cNvSpPr>
            <p:nvPr/>
          </p:nvSpPr>
          <p:spPr bwMode="auto">
            <a:xfrm>
              <a:off x="4581" y="4024"/>
              <a:ext cx="110" cy="106"/>
            </a:xfrm>
            <a:prstGeom prst="star5">
              <a:avLst/>
            </a:prstGeom>
            <a:solidFill>
              <a:srgbClr val="FFCC00"/>
            </a:solidFill>
            <a:ln w="9525">
              <a:noFill/>
              <a:miter lim="800000"/>
              <a:headEnd/>
              <a:tailEnd/>
            </a:ln>
            <a:effectLst/>
          </p:spPr>
          <p:txBody>
            <a:bodyPr wrap="none" anchor="ctr"/>
            <a:lstStyle/>
            <a:p>
              <a:pPr>
                <a:defRPr/>
              </a:pPr>
              <a:endParaRPr lang="en-US">
                <a:latin typeface="Arial" pitchFamily="34" charset="0"/>
              </a:endParaRPr>
            </a:p>
          </p:txBody>
        </p:sp>
        <p:sp>
          <p:nvSpPr>
            <p:cNvPr id="910356" name="AutoShape 20"/>
            <p:cNvSpPr>
              <a:spLocks noChangeArrowheads="1"/>
            </p:cNvSpPr>
            <p:nvPr/>
          </p:nvSpPr>
          <p:spPr bwMode="auto">
            <a:xfrm>
              <a:off x="2057" y="3201"/>
              <a:ext cx="111" cy="106"/>
            </a:xfrm>
            <a:prstGeom prst="star5">
              <a:avLst/>
            </a:prstGeom>
            <a:solidFill>
              <a:srgbClr val="FFCC00"/>
            </a:solidFill>
            <a:ln w="9525">
              <a:noFill/>
              <a:miter lim="800000"/>
              <a:headEnd/>
              <a:tailEnd/>
            </a:ln>
            <a:effectLst/>
          </p:spPr>
          <p:txBody>
            <a:bodyPr wrap="none" anchor="ctr"/>
            <a:lstStyle/>
            <a:p>
              <a:pPr>
                <a:defRPr/>
              </a:pPr>
              <a:endParaRPr lang="en-US">
                <a:latin typeface="Arial" pitchFamily="34" charset="0"/>
              </a:endParaRPr>
            </a:p>
          </p:txBody>
        </p:sp>
        <p:sp>
          <p:nvSpPr>
            <p:cNvPr id="910357" name="AutoShape 21"/>
            <p:cNvSpPr>
              <a:spLocks noChangeArrowheads="1"/>
            </p:cNvSpPr>
            <p:nvPr/>
          </p:nvSpPr>
          <p:spPr bwMode="auto">
            <a:xfrm>
              <a:off x="3160" y="3073"/>
              <a:ext cx="112" cy="107"/>
            </a:xfrm>
            <a:prstGeom prst="star5">
              <a:avLst/>
            </a:prstGeom>
            <a:solidFill>
              <a:srgbClr val="FFCC00"/>
            </a:solidFill>
            <a:ln w="9525">
              <a:noFill/>
              <a:miter lim="800000"/>
              <a:headEnd/>
              <a:tailEnd/>
            </a:ln>
            <a:effectLst/>
          </p:spPr>
          <p:txBody>
            <a:bodyPr wrap="none" anchor="ctr"/>
            <a:lstStyle/>
            <a:p>
              <a:pPr>
                <a:defRPr/>
              </a:pPr>
              <a:endParaRPr lang="en-US">
                <a:latin typeface="Arial" pitchFamily="34" charset="0"/>
              </a:endParaRPr>
            </a:p>
          </p:txBody>
        </p:sp>
        <p:sp>
          <p:nvSpPr>
            <p:cNvPr id="43032" name="Text Box 22"/>
            <p:cNvSpPr txBox="1">
              <a:spLocks noChangeArrowheads="1"/>
            </p:cNvSpPr>
            <p:nvPr/>
          </p:nvSpPr>
          <p:spPr bwMode="auto">
            <a:xfrm>
              <a:off x="2813" y="3194"/>
              <a:ext cx="279" cy="162"/>
            </a:xfrm>
            <a:prstGeom prst="rect">
              <a:avLst/>
            </a:prstGeom>
            <a:noFill/>
            <a:ln w="9525">
              <a:noFill/>
              <a:miter lim="800000"/>
              <a:headEnd/>
              <a:tailEnd/>
            </a:ln>
          </p:spPr>
          <p:txBody>
            <a:bodyPr wrap="none" lIns="0" tIns="0" rIns="0" bIns="0">
              <a:spAutoFit/>
            </a:bodyPr>
            <a:lstStyle/>
            <a:p>
              <a:r>
                <a:rPr lang="en-US" sz="1600" b="1">
                  <a:solidFill>
                    <a:schemeClr val="bg2"/>
                  </a:solidFill>
                </a:rPr>
                <a:t>AMS</a:t>
              </a:r>
            </a:p>
          </p:txBody>
        </p:sp>
      </p:grpSp>
      <p:sp>
        <p:nvSpPr>
          <p:cNvPr id="43023" name="Text Box 23"/>
          <p:cNvSpPr txBox="1">
            <a:spLocks noChangeArrowheads="1"/>
          </p:cNvSpPr>
          <p:nvPr/>
        </p:nvSpPr>
        <p:spPr bwMode="auto">
          <a:xfrm>
            <a:off x="6002338" y="1893888"/>
            <a:ext cx="525462" cy="365125"/>
          </a:xfrm>
          <a:prstGeom prst="rect">
            <a:avLst/>
          </a:prstGeom>
          <a:noFill/>
          <a:ln w="9525">
            <a:noFill/>
            <a:miter lim="800000"/>
            <a:headEnd/>
            <a:tailEnd/>
          </a:ln>
        </p:spPr>
        <p:txBody>
          <a:bodyPr wrap="none" lIns="0" tIns="0" rIns="0" bIns="0">
            <a:spAutoFit/>
          </a:bodyPr>
          <a:lstStyle/>
          <a:p>
            <a:r>
              <a:rPr lang="en-US" sz="1200" b="1">
                <a:solidFill>
                  <a:schemeClr val="bg1"/>
                </a:solidFill>
              </a:rPr>
              <a:t>Typical</a:t>
            </a:r>
            <a:br>
              <a:rPr lang="en-US" sz="1200" b="1">
                <a:solidFill>
                  <a:schemeClr val="bg1"/>
                </a:solidFill>
              </a:rPr>
            </a:br>
            <a:r>
              <a:rPr lang="en-US" sz="1200" b="1">
                <a:solidFill>
                  <a:schemeClr val="bg1"/>
                </a:solidFill>
              </a:rPr>
              <a:t>arrival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1"/>
          <p:cNvSpPr>
            <a:spLocks noGrp="1"/>
          </p:cNvSpPr>
          <p:nvPr>
            <p:ph type="ftr" sz="quarter" idx="10"/>
          </p:nvPr>
        </p:nvSpPr>
        <p:spPr>
          <a:noFill/>
        </p:spPr>
        <p:txBody>
          <a:bodyPr/>
          <a:lstStyle/>
          <a:p>
            <a:r>
              <a:rPr lang="en-US" smtClean="0">
                <a:latin typeface="Arial" charset="0"/>
              </a:rPr>
              <a:t>Copyright © 2009 Boeing. All rights reserved.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0"/>
          </p:nvPr>
        </p:nvSpPr>
        <p:spPr>
          <a:noFill/>
        </p:spPr>
        <p:txBody>
          <a:bodyPr/>
          <a:lstStyle/>
          <a:p>
            <a:r>
              <a:rPr lang="en-US" smtClean="0">
                <a:latin typeface="Arial" charset="0"/>
              </a:rPr>
              <a:t> </a:t>
            </a:r>
            <a:fld id="{BDFDD74B-CE79-4A93-856C-525D0026F934}" type="slidenum">
              <a:rPr lang="en-US" smtClean="0">
                <a:latin typeface="Arial" charset="0"/>
              </a:rPr>
              <a:pPr/>
              <a:t>14</a:t>
            </a:fld>
            <a:endParaRPr lang="en-US" smtClean="0">
              <a:latin typeface="Arial" charset="0"/>
            </a:endParaRPr>
          </a:p>
        </p:txBody>
      </p:sp>
      <p:sp>
        <p:nvSpPr>
          <p:cNvPr id="44034" name="Rectangle 4"/>
          <p:cNvSpPr>
            <a:spLocks noGrp="1" noChangeArrowheads="1"/>
          </p:cNvSpPr>
          <p:nvPr>
            <p:ph type="title"/>
          </p:nvPr>
        </p:nvSpPr>
        <p:spPr/>
        <p:txBody>
          <a:bodyPr/>
          <a:lstStyle/>
          <a:p>
            <a:r>
              <a:rPr lang="en-US" smtClean="0"/>
              <a:t>Tailored Arrival Trial at SFO</a:t>
            </a:r>
          </a:p>
        </p:txBody>
      </p:sp>
      <p:pic>
        <p:nvPicPr>
          <p:cNvPr id="988167" name="sfo_ota_dec19th_GoodOTA_4000_000.wmv">
            <a:hlinkClick r:id="" action="ppaction://media"/>
          </p:cNvPr>
          <p:cNvPicPr>
            <a:picLocks noGrp="1" noRot="1" noChangeAspect="1" noChangeArrowheads="1"/>
          </p:cNvPicPr>
          <p:nvPr>
            <p:ph type="media" sz="half" idx="1"/>
            <a:videoFile r:link="rId1"/>
          </p:nvPr>
        </p:nvPicPr>
        <p:blipFill>
          <a:blip r:embed="rId3"/>
          <a:srcRect/>
          <a:stretch>
            <a:fillRect/>
          </a:stretch>
        </p:blipFill>
        <p:spPr>
          <a:xfrm>
            <a:off x="0" y="1171575"/>
            <a:ext cx="9144000" cy="5249863"/>
          </a:xfr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98816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noFill/>
        </p:spPr>
        <p:txBody>
          <a:bodyPr/>
          <a:lstStyle/>
          <a:p>
            <a:r>
              <a:rPr lang="en-US" smtClean="0">
                <a:latin typeface="Arial" charset="0"/>
              </a:rPr>
              <a:t>EOT_RT_Sub_Template.ppt | </a:t>
            </a:r>
            <a:fld id="{B0867BC6-05DC-4AED-8E75-2B1591AB517D}" type="slidenum">
              <a:rPr lang="en-US" smtClean="0">
                <a:latin typeface="Arial" charset="0"/>
              </a:rPr>
              <a:pPr/>
              <a:t>2</a:t>
            </a:fld>
            <a:endParaRPr lang="en-US" smtClean="0">
              <a:latin typeface="Arial" charset="0"/>
            </a:endParaRPr>
          </a:p>
        </p:txBody>
      </p:sp>
      <p:sp>
        <p:nvSpPr>
          <p:cNvPr id="29698" name="Footer Placeholder 4"/>
          <p:cNvSpPr>
            <a:spLocks noGrp="1"/>
          </p:cNvSpPr>
          <p:nvPr>
            <p:ph type="ftr" sz="quarter" idx="11"/>
          </p:nvPr>
        </p:nvSpPr>
        <p:spPr>
          <a:noFill/>
        </p:spPr>
        <p:txBody>
          <a:bodyPr/>
          <a:lstStyle/>
          <a:p>
            <a:r>
              <a:rPr lang="en-US" smtClean="0">
                <a:latin typeface="Arial" charset="0"/>
              </a:rPr>
              <a:t>Copyright © 2009 Boeing. All rights reserved.</a:t>
            </a:r>
          </a:p>
        </p:txBody>
      </p:sp>
      <p:sp>
        <p:nvSpPr>
          <p:cNvPr id="29699" name="Rectangle 2"/>
          <p:cNvSpPr>
            <a:spLocks noGrp="1" noChangeArrowheads="1"/>
          </p:cNvSpPr>
          <p:nvPr>
            <p:ph type="title"/>
          </p:nvPr>
        </p:nvSpPr>
        <p:spPr>
          <a:xfrm>
            <a:off x="0" y="76200"/>
            <a:ext cx="9144000" cy="558800"/>
          </a:xfrm>
        </p:spPr>
        <p:txBody>
          <a:bodyPr/>
          <a:lstStyle/>
          <a:p>
            <a:r>
              <a:rPr lang="en-US" smtClean="0"/>
              <a:t>Boeing is a Key CPS Stakeholder</a:t>
            </a:r>
            <a:endParaRPr lang="en-US" sz="1800" i="1" smtClean="0"/>
          </a:p>
        </p:txBody>
      </p:sp>
      <p:sp>
        <p:nvSpPr>
          <p:cNvPr id="29700" name="Rectangle 3"/>
          <p:cNvSpPr>
            <a:spLocks noGrp="1" noChangeArrowheads="1"/>
          </p:cNvSpPr>
          <p:nvPr>
            <p:ph type="body" idx="1"/>
          </p:nvPr>
        </p:nvSpPr>
        <p:spPr>
          <a:xfrm>
            <a:off x="-304800" y="1143000"/>
            <a:ext cx="7743825" cy="5464175"/>
          </a:xfrm>
        </p:spPr>
        <p:txBody>
          <a:bodyPr/>
          <a:lstStyle/>
          <a:p>
            <a:pPr>
              <a:lnSpc>
                <a:spcPct val="90000"/>
              </a:lnSpc>
            </a:pPr>
            <a:r>
              <a:rPr lang="en-US" sz="2000" smtClean="0"/>
              <a:t>The Boeing Company is working a rich set of application areas that are benefiting from CPS research</a:t>
            </a:r>
          </a:p>
          <a:p>
            <a:pPr lvl="1">
              <a:lnSpc>
                <a:spcPct val="90000"/>
              </a:lnSpc>
            </a:pPr>
            <a:r>
              <a:rPr lang="en-US" sz="1800" smtClean="0"/>
              <a:t>Air (military and commercial)</a:t>
            </a:r>
          </a:p>
          <a:p>
            <a:pPr lvl="1">
              <a:lnSpc>
                <a:spcPct val="90000"/>
              </a:lnSpc>
            </a:pPr>
            <a:r>
              <a:rPr lang="en-US" sz="1800" smtClean="0"/>
              <a:t>Space (high-reliability applications)</a:t>
            </a:r>
          </a:p>
          <a:p>
            <a:pPr lvl="1">
              <a:lnSpc>
                <a:spcPct val="90000"/>
              </a:lnSpc>
            </a:pPr>
            <a:r>
              <a:rPr lang="en-US" sz="1800" smtClean="0"/>
              <a:t>Land (networking land elements)</a:t>
            </a:r>
          </a:p>
          <a:p>
            <a:pPr lvl="1">
              <a:lnSpc>
                <a:spcPct val="90000"/>
              </a:lnSpc>
            </a:pPr>
            <a:r>
              <a:rPr lang="en-US" sz="1800" smtClean="0"/>
              <a:t>Air Traffic Management</a:t>
            </a:r>
          </a:p>
          <a:p>
            <a:pPr>
              <a:lnSpc>
                <a:spcPct val="90000"/>
              </a:lnSpc>
            </a:pPr>
            <a:r>
              <a:rPr lang="en-US" sz="2000" smtClean="0"/>
              <a:t>Applications involve multiple, networked CPS systems</a:t>
            </a:r>
          </a:p>
          <a:p>
            <a:pPr lvl="1">
              <a:lnSpc>
                <a:spcPct val="90000"/>
              </a:lnSpc>
            </a:pPr>
            <a:r>
              <a:rPr lang="en-US" sz="1800" smtClean="0"/>
              <a:t>Safety-critical aspects</a:t>
            </a:r>
          </a:p>
          <a:p>
            <a:pPr lvl="1">
              <a:lnSpc>
                <a:spcPct val="90000"/>
              </a:lnSpc>
            </a:pPr>
            <a:r>
              <a:rPr lang="en-US" sz="1800" smtClean="0"/>
              <a:t>Security</a:t>
            </a:r>
          </a:p>
          <a:p>
            <a:pPr lvl="1">
              <a:lnSpc>
                <a:spcPct val="90000"/>
              </a:lnSpc>
            </a:pPr>
            <a:r>
              <a:rPr lang="en-US" sz="1800" smtClean="0"/>
              <a:t>Need for predictability in face of dynamic environments</a:t>
            </a:r>
          </a:p>
          <a:p>
            <a:pPr>
              <a:lnSpc>
                <a:spcPct val="90000"/>
              </a:lnSpc>
            </a:pPr>
            <a:r>
              <a:rPr lang="en-US" sz="2000" smtClean="0"/>
              <a:t>Aircraft platforms</a:t>
            </a:r>
          </a:p>
          <a:p>
            <a:pPr lvl="1">
              <a:lnSpc>
                <a:spcPct val="90000"/>
              </a:lnSpc>
            </a:pPr>
            <a:r>
              <a:rPr lang="en-US" sz="1800" smtClean="0"/>
              <a:t>Commercial</a:t>
            </a:r>
          </a:p>
          <a:p>
            <a:pPr lvl="2">
              <a:lnSpc>
                <a:spcPct val="90000"/>
              </a:lnSpc>
            </a:pPr>
            <a:r>
              <a:rPr lang="en-US" sz="1600" smtClean="0"/>
              <a:t>Stringent certification and V&amp;V processes </a:t>
            </a:r>
            <a:br>
              <a:rPr lang="en-US" sz="1600" smtClean="0"/>
            </a:br>
            <a:r>
              <a:rPr lang="en-US" sz="1600" smtClean="0"/>
              <a:t>and standards</a:t>
            </a:r>
          </a:p>
          <a:p>
            <a:pPr lvl="1">
              <a:lnSpc>
                <a:spcPct val="90000"/>
              </a:lnSpc>
            </a:pPr>
            <a:r>
              <a:rPr lang="en-US" sz="1800" smtClean="0"/>
              <a:t>Military</a:t>
            </a:r>
          </a:p>
          <a:p>
            <a:pPr lvl="2">
              <a:lnSpc>
                <a:spcPct val="90000"/>
              </a:lnSpc>
            </a:pPr>
            <a:r>
              <a:rPr lang="en-US" sz="1600" smtClean="0"/>
              <a:t>Piloted and autonomous vehicles</a:t>
            </a:r>
          </a:p>
          <a:p>
            <a:pPr lvl="2">
              <a:lnSpc>
                <a:spcPct val="90000"/>
              </a:lnSpc>
            </a:pPr>
            <a:r>
              <a:rPr lang="en-US" sz="1600" smtClean="0"/>
              <a:t>Support all services</a:t>
            </a:r>
          </a:p>
          <a:p>
            <a:pPr lvl="2">
              <a:lnSpc>
                <a:spcPct val="90000"/>
              </a:lnSpc>
            </a:pPr>
            <a:r>
              <a:rPr lang="en-US" sz="1600" smtClean="0"/>
              <a:t>Unmanned vehicles in NAS</a:t>
            </a:r>
          </a:p>
          <a:p>
            <a:pPr lvl="2">
              <a:lnSpc>
                <a:spcPct val="90000"/>
              </a:lnSpc>
            </a:pPr>
            <a:r>
              <a:rPr lang="en-US" sz="1600" smtClean="0"/>
              <a:t>Varying levels of V&amp;V requirements</a:t>
            </a:r>
          </a:p>
        </p:txBody>
      </p:sp>
      <p:pic>
        <p:nvPicPr>
          <p:cNvPr id="29701" name="Picture 4"/>
          <p:cNvPicPr>
            <a:picLocks noChangeAspect="1" noChangeArrowheads="1"/>
          </p:cNvPicPr>
          <p:nvPr/>
        </p:nvPicPr>
        <p:blipFill>
          <a:blip r:embed="rId2"/>
          <a:srcRect/>
          <a:stretch>
            <a:fillRect/>
          </a:stretch>
        </p:blipFill>
        <p:spPr bwMode="auto">
          <a:xfrm>
            <a:off x="7439025" y="3602038"/>
            <a:ext cx="1704975" cy="1296987"/>
          </a:xfrm>
          <a:prstGeom prst="rect">
            <a:avLst/>
          </a:prstGeom>
          <a:noFill/>
          <a:ln w="9525">
            <a:noFill/>
            <a:miter lim="800000"/>
            <a:headEnd/>
            <a:tailEnd/>
          </a:ln>
        </p:spPr>
      </p:pic>
      <p:pic>
        <p:nvPicPr>
          <p:cNvPr id="29702" name="Picture 5" descr="F-15_JDAM"/>
          <p:cNvPicPr>
            <a:picLocks noChangeAspect="1" noChangeArrowheads="1"/>
          </p:cNvPicPr>
          <p:nvPr/>
        </p:nvPicPr>
        <p:blipFill>
          <a:blip r:embed="rId3"/>
          <a:srcRect/>
          <a:stretch>
            <a:fillRect/>
          </a:stretch>
        </p:blipFill>
        <p:spPr bwMode="auto">
          <a:xfrm>
            <a:off x="7127875" y="5248275"/>
            <a:ext cx="1766888" cy="1177925"/>
          </a:xfrm>
          <a:prstGeom prst="rect">
            <a:avLst/>
          </a:prstGeom>
          <a:noFill/>
          <a:ln w="9525">
            <a:noFill/>
            <a:miter lim="800000"/>
            <a:headEnd/>
            <a:tailEnd/>
          </a:ln>
        </p:spPr>
      </p:pic>
      <p:pic>
        <p:nvPicPr>
          <p:cNvPr id="29703" name="Picture 6" descr="ucav"/>
          <p:cNvPicPr>
            <a:picLocks noChangeAspect="1" noChangeArrowheads="1"/>
          </p:cNvPicPr>
          <p:nvPr/>
        </p:nvPicPr>
        <p:blipFill>
          <a:blip r:embed="rId4"/>
          <a:srcRect/>
          <a:stretch>
            <a:fillRect/>
          </a:stretch>
        </p:blipFill>
        <p:spPr bwMode="auto">
          <a:xfrm>
            <a:off x="5254625" y="5203825"/>
            <a:ext cx="1704975" cy="1063625"/>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0"/>
          </p:nvPr>
        </p:nvSpPr>
        <p:spPr>
          <a:noFill/>
        </p:spPr>
        <p:txBody>
          <a:bodyPr/>
          <a:lstStyle/>
          <a:p>
            <a:r>
              <a:rPr lang="en-US" smtClean="0">
                <a:latin typeface="Arial" charset="0"/>
              </a:rPr>
              <a:t> </a:t>
            </a:r>
            <a:fld id="{73F7633C-90F7-4D2A-BE85-E7FF2067D179}" type="slidenum">
              <a:rPr lang="en-US" smtClean="0">
                <a:latin typeface="Arial" charset="0"/>
              </a:rPr>
              <a:pPr/>
              <a:t>3</a:t>
            </a:fld>
            <a:endParaRPr lang="en-US" smtClean="0">
              <a:latin typeface="Arial" charset="0"/>
            </a:endParaRPr>
          </a:p>
        </p:txBody>
      </p:sp>
      <p:sp>
        <p:nvSpPr>
          <p:cNvPr id="30722" name="Footer Placeholder 4"/>
          <p:cNvSpPr>
            <a:spLocks noGrp="1"/>
          </p:cNvSpPr>
          <p:nvPr>
            <p:ph type="ftr" sz="quarter" idx="11"/>
          </p:nvPr>
        </p:nvSpPr>
        <p:spPr>
          <a:noFill/>
        </p:spPr>
        <p:txBody>
          <a:bodyPr/>
          <a:lstStyle/>
          <a:p>
            <a:r>
              <a:rPr lang="en-US" smtClean="0">
                <a:latin typeface="Arial" charset="0"/>
              </a:rPr>
              <a:t>Copyright © 2011 Boeing. All rights reserved.</a:t>
            </a:r>
          </a:p>
        </p:txBody>
      </p:sp>
      <p:pic>
        <p:nvPicPr>
          <p:cNvPr id="30723" name="Picture 17" descr="MODIFIED_LATESTaircraft"/>
          <p:cNvPicPr>
            <a:picLocks noChangeAspect="1" noChangeArrowheads="1"/>
          </p:cNvPicPr>
          <p:nvPr/>
        </p:nvPicPr>
        <p:blipFill>
          <a:blip r:embed="rId2"/>
          <a:srcRect/>
          <a:stretch>
            <a:fillRect/>
          </a:stretch>
        </p:blipFill>
        <p:spPr bwMode="auto">
          <a:xfrm>
            <a:off x="3417888" y="1504950"/>
            <a:ext cx="5270500" cy="3986213"/>
          </a:xfrm>
          <a:prstGeom prst="rect">
            <a:avLst/>
          </a:prstGeom>
          <a:noFill/>
          <a:ln w="9525">
            <a:noFill/>
            <a:miter lim="800000"/>
            <a:headEnd/>
            <a:tailEnd/>
          </a:ln>
        </p:spPr>
      </p:pic>
      <p:pic>
        <p:nvPicPr>
          <p:cNvPr id="30724" name="Picture 11" descr="NGATS_CommunityModel_v7"/>
          <p:cNvPicPr>
            <a:picLocks noChangeAspect="1" noChangeArrowheads="1"/>
          </p:cNvPicPr>
          <p:nvPr/>
        </p:nvPicPr>
        <p:blipFill>
          <a:blip r:embed="rId3"/>
          <a:srcRect/>
          <a:stretch>
            <a:fillRect/>
          </a:stretch>
        </p:blipFill>
        <p:spPr bwMode="auto">
          <a:xfrm>
            <a:off x="674688" y="3589338"/>
            <a:ext cx="2220912" cy="1665287"/>
          </a:xfrm>
          <a:prstGeom prst="rect">
            <a:avLst/>
          </a:prstGeom>
          <a:noFill/>
          <a:ln w="9525">
            <a:noFill/>
            <a:miter lim="800000"/>
            <a:headEnd/>
            <a:tailEnd/>
          </a:ln>
        </p:spPr>
      </p:pic>
      <p:sp>
        <p:nvSpPr>
          <p:cNvPr id="30725" name="Rectangle 15"/>
          <p:cNvSpPr>
            <a:spLocks noGrp="1" noChangeArrowheads="1"/>
          </p:cNvSpPr>
          <p:nvPr>
            <p:ph type="title"/>
          </p:nvPr>
        </p:nvSpPr>
        <p:spPr/>
        <p:txBody>
          <a:bodyPr/>
          <a:lstStyle/>
          <a:p>
            <a:r>
              <a:rPr lang="en-US" smtClean="0"/>
              <a:t>Aviation CPS Applications: Future Aircraft and NextGen</a:t>
            </a:r>
          </a:p>
        </p:txBody>
      </p:sp>
      <p:pic>
        <p:nvPicPr>
          <p:cNvPr id="30726" name="Picture 8" descr="K64962-15_med"/>
          <p:cNvPicPr>
            <a:picLocks noChangeAspect="1" noChangeArrowheads="1"/>
          </p:cNvPicPr>
          <p:nvPr/>
        </p:nvPicPr>
        <p:blipFill>
          <a:blip r:embed="rId4"/>
          <a:srcRect/>
          <a:stretch>
            <a:fillRect/>
          </a:stretch>
        </p:blipFill>
        <p:spPr bwMode="auto">
          <a:xfrm>
            <a:off x="676275" y="1519238"/>
            <a:ext cx="2235200" cy="1787525"/>
          </a:xfrm>
          <a:prstGeom prst="rect">
            <a:avLst/>
          </a:prstGeom>
          <a:noFill/>
          <a:ln w="9525">
            <a:noFill/>
            <a:miter lim="800000"/>
            <a:headEnd/>
            <a:tailEnd/>
          </a:ln>
        </p:spPr>
      </p:pic>
      <p:pic>
        <p:nvPicPr>
          <p:cNvPr id="114706" name="Picture 18" descr="j0424776"/>
          <p:cNvPicPr>
            <a:picLocks noChangeAspect="1" noChangeArrowheads="1"/>
          </p:cNvPicPr>
          <p:nvPr/>
        </p:nvPicPr>
        <p:blipFill>
          <a:blip r:embed="rId5"/>
          <a:srcRect/>
          <a:stretch>
            <a:fillRect/>
          </a:stretch>
        </p:blipFill>
        <p:spPr bwMode="auto">
          <a:xfrm>
            <a:off x="1411288" y="3189288"/>
            <a:ext cx="342900" cy="463550"/>
          </a:xfrm>
          <a:prstGeom prst="rect">
            <a:avLst/>
          </a:prstGeom>
          <a:noFill/>
          <a:ln w="9525">
            <a:noFill/>
            <a:miter lim="800000"/>
            <a:headEnd/>
            <a:tailEnd/>
          </a:ln>
        </p:spPr>
      </p:pic>
      <p:pic>
        <p:nvPicPr>
          <p:cNvPr id="114707" name="Picture 19" descr="j0424776"/>
          <p:cNvPicPr>
            <a:picLocks noChangeAspect="1" noChangeArrowheads="1"/>
          </p:cNvPicPr>
          <p:nvPr/>
        </p:nvPicPr>
        <p:blipFill>
          <a:blip r:embed="rId5"/>
          <a:srcRect/>
          <a:stretch>
            <a:fillRect/>
          </a:stretch>
        </p:blipFill>
        <p:spPr bwMode="auto">
          <a:xfrm rot="10800000">
            <a:off x="1725613" y="3198813"/>
            <a:ext cx="342900" cy="463550"/>
          </a:xfrm>
          <a:prstGeom prst="rect">
            <a:avLst/>
          </a:prstGeom>
          <a:noFill/>
          <a:ln w="9525">
            <a:noFill/>
            <a:miter lim="800000"/>
            <a:headEnd/>
            <a:tailEnd/>
          </a:ln>
        </p:spPr>
      </p:pic>
      <p:sp>
        <p:nvSpPr>
          <p:cNvPr id="30729" name="Text Box 20"/>
          <p:cNvSpPr txBox="1">
            <a:spLocks noChangeArrowheads="1"/>
          </p:cNvSpPr>
          <p:nvPr/>
        </p:nvSpPr>
        <p:spPr bwMode="auto">
          <a:xfrm rot="-5400000">
            <a:off x="-82550" y="4184651"/>
            <a:ext cx="1019175" cy="336550"/>
          </a:xfrm>
          <a:prstGeom prst="rect">
            <a:avLst/>
          </a:prstGeom>
          <a:noFill/>
          <a:ln w="9525">
            <a:noFill/>
            <a:miter lim="800000"/>
            <a:headEnd/>
            <a:tailEnd/>
          </a:ln>
        </p:spPr>
        <p:txBody>
          <a:bodyPr wrap="none">
            <a:spAutoFit/>
          </a:bodyPr>
          <a:lstStyle/>
          <a:p>
            <a:r>
              <a:rPr lang="en-US" sz="1600" b="1">
                <a:solidFill>
                  <a:schemeClr val="accent2"/>
                </a:solidFill>
              </a:rPr>
              <a:t>NextGen</a:t>
            </a:r>
          </a:p>
        </p:txBody>
      </p:sp>
      <p:sp>
        <p:nvSpPr>
          <p:cNvPr id="30730" name="Text Box 21"/>
          <p:cNvSpPr txBox="1">
            <a:spLocks noChangeArrowheads="1"/>
          </p:cNvSpPr>
          <p:nvPr/>
        </p:nvSpPr>
        <p:spPr bwMode="auto">
          <a:xfrm rot="-5400000">
            <a:off x="-344488" y="2147888"/>
            <a:ext cx="1597025" cy="336550"/>
          </a:xfrm>
          <a:prstGeom prst="rect">
            <a:avLst/>
          </a:prstGeom>
          <a:noFill/>
          <a:ln w="9525">
            <a:noFill/>
            <a:miter lim="800000"/>
            <a:headEnd/>
            <a:tailEnd/>
          </a:ln>
        </p:spPr>
        <p:txBody>
          <a:bodyPr wrap="none">
            <a:spAutoFit/>
          </a:bodyPr>
          <a:lstStyle/>
          <a:p>
            <a:r>
              <a:rPr lang="en-US" sz="1600" b="1">
                <a:solidFill>
                  <a:schemeClr val="accent2"/>
                </a:solidFill>
              </a:rPr>
              <a:t>Future Aircraft</a:t>
            </a:r>
          </a:p>
        </p:txBody>
      </p:sp>
      <p:sp>
        <p:nvSpPr>
          <p:cNvPr id="30731" name="Text Box 25"/>
          <p:cNvSpPr txBox="1">
            <a:spLocks noChangeArrowheads="1"/>
          </p:cNvSpPr>
          <p:nvPr/>
        </p:nvSpPr>
        <p:spPr bwMode="auto">
          <a:xfrm rot="-5400000">
            <a:off x="7277100" y="3211513"/>
            <a:ext cx="3041650" cy="336550"/>
          </a:xfrm>
          <a:prstGeom prst="rect">
            <a:avLst/>
          </a:prstGeom>
          <a:noFill/>
          <a:ln w="9525">
            <a:noFill/>
            <a:miter lim="800000"/>
            <a:headEnd/>
            <a:tailEnd/>
          </a:ln>
        </p:spPr>
        <p:txBody>
          <a:bodyPr wrap="none">
            <a:spAutoFit/>
          </a:bodyPr>
          <a:lstStyle/>
          <a:p>
            <a:r>
              <a:rPr lang="en-US" sz="1600" b="1">
                <a:solidFill>
                  <a:schemeClr val="accent2"/>
                </a:solidFill>
              </a:rPr>
              <a:t>Abstract System Architecture</a:t>
            </a:r>
          </a:p>
        </p:txBody>
      </p:sp>
      <p:sp>
        <p:nvSpPr>
          <p:cNvPr id="114715" name="Rectangle 27"/>
          <p:cNvSpPr>
            <a:spLocks noChangeArrowheads="1"/>
          </p:cNvSpPr>
          <p:nvPr/>
        </p:nvSpPr>
        <p:spPr bwMode="auto">
          <a:xfrm>
            <a:off x="320675" y="5927725"/>
            <a:ext cx="8509000" cy="450850"/>
          </a:xfrm>
          <a:prstGeom prst="rect">
            <a:avLst/>
          </a:prstGeom>
          <a:solidFill>
            <a:srgbClr val="003F7E"/>
          </a:solidFill>
          <a:ln w="19050" algn="ctr">
            <a:solidFill>
              <a:schemeClr val="bg1"/>
            </a:solidFill>
            <a:miter lim="800000"/>
            <a:headEnd type="none" w="sm" len="sm"/>
            <a:tailEnd type="none" w="sm" len="sm"/>
          </a:ln>
          <a:effectLst>
            <a:outerShdw dist="71842" dir="2700000" algn="ctr" rotWithShape="0">
              <a:srgbClr val="969696"/>
            </a:outerShdw>
          </a:effectLst>
        </p:spPr>
        <p:txBody>
          <a:bodyPr tIns="91440" bIns="91440" anchor="ctr">
            <a:spAutoFit/>
          </a:bodyPr>
          <a:lstStyle/>
          <a:p>
            <a:pPr algn="ctr" eaLnBrk="0" hangingPunct="0">
              <a:lnSpc>
                <a:spcPct val="90000"/>
              </a:lnSpc>
              <a:spcBef>
                <a:spcPct val="120000"/>
              </a:spcBef>
              <a:defRPr/>
            </a:pPr>
            <a:r>
              <a:rPr lang="en-US" b="1" i="1">
                <a:solidFill>
                  <a:schemeClr val="bg1"/>
                </a:solidFill>
                <a:effectLst>
                  <a:outerShdw blurRad="38100" dist="38100" dir="2700000" algn="tl">
                    <a:srgbClr val="000000"/>
                  </a:outerShdw>
                </a:effectLst>
                <a:latin typeface="Arial" pitchFamily="34" charset="0"/>
              </a:rPr>
              <a:t>Tight integration within aircraft, and between aircraft and off-board systems</a:t>
            </a:r>
          </a:p>
        </p:txBody>
      </p:sp>
      <p:sp>
        <p:nvSpPr>
          <p:cNvPr id="114716" name="Rectangle 28"/>
          <p:cNvSpPr>
            <a:spLocks noChangeArrowheads="1"/>
          </p:cNvSpPr>
          <p:nvPr/>
        </p:nvSpPr>
        <p:spPr bwMode="auto">
          <a:xfrm>
            <a:off x="3209925" y="1431925"/>
            <a:ext cx="5918200" cy="4279900"/>
          </a:xfrm>
          <a:prstGeom prst="rect">
            <a:avLst/>
          </a:prstGeom>
          <a:solidFill>
            <a:schemeClr val="bg1"/>
          </a:solidFill>
          <a:ln w="9525">
            <a:noFill/>
            <a:miter lim="800000"/>
            <a:headEnd/>
            <a:tailEnd/>
          </a:ln>
        </p:spPr>
        <p:txBody>
          <a:bodyPr wrap="none" anchor="ctr"/>
          <a:lstStyle/>
          <a:p>
            <a:endParaRPr lang="en-US"/>
          </a:p>
        </p:txBody>
      </p:sp>
      <p:pic>
        <p:nvPicPr>
          <p:cNvPr id="30734" name="Picture 29" descr="MC900432618[1]"/>
          <p:cNvPicPr>
            <a:picLocks noChangeAspect="1" noChangeArrowheads="1"/>
          </p:cNvPicPr>
          <p:nvPr/>
        </p:nvPicPr>
        <p:blipFill>
          <a:blip r:embed="rId6"/>
          <a:srcRect/>
          <a:stretch>
            <a:fillRect/>
          </a:stretch>
        </p:blipFill>
        <p:spPr bwMode="auto">
          <a:xfrm>
            <a:off x="2949575" y="3108325"/>
            <a:ext cx="655638" cy="655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47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47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70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5" grpId="0" animBg="1"/>
      <p:bldP spid="1147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2"/>
          <p:cNvSpPr>
            <a:spLocks noGrp="1"/>
          </p:cNvSpPr>
          <p:nvPr>
            <p:ph type="sldNum" sz="quarter" idx="10"/>
          </p:nvPr>
        </p:nvSpPr>
        <p:spPr>
          <a:noFill/>
        </p:spPr>
        <p:txBody>
          <a:bodyPr/>
          <a:lstStyle/>
          <a:p>
            <a:r>
              <a:rPr lang="en-US" smtClean="0">
                <a:latin typeface="Arial" charset="0"/>
              </a:rPr>
              <a:t> </a:t>
            </a:r>
            <a:fld id="{863C24ED-A788-4219-A76A-85B80ACC9F34}" type="slidenum">
              <a:rPr lang="en-US" smtClean="0">
                <a:latin typeface="Arial" charset="0"/>
              </a:rPr>
              <a:pPr/>
              <a:t>4</a:t>
            </a:fld>
            <a:endParaRPr lang="en-US" smtClean="0">
              <a:latin typeface="Arial" charset="0"/>
            </a:endParaRPr>
          </a:p>
        </p:txBody>
      </p:sp>
      <p:sp>
        <p:nvSpPr>
          <p:cNvPr id="31746" name="Footer Placeholder 3"/>
          <p:cNvSpPr>
            <a:spLocks noGrp="1"/>
          </p:cNvSpPr>
          <p:nvPr>
            <p:ph type="ftr" sz="quarter" idx="11"/>
          </p:nvPr>
        </p:nvSpPr>
        <p:spPr>
          <a:noFill/>
        </p:spPr>
        <p:txBody>
          <a:bodyPr/>
          <a:lstStyle/>
          <a:p>
            <a:r>
              <a:rPr lang="en-US" smtClean="0">
                <a:latin typeface="Arial" charset="0"/>
              </a:rPr>
              <a:t>Copyright © 2011 Boeing. All rights reserved.</a:t>
            </a:r>
          </a:p>
        </p:txBody>
      </p:sp>
      <p:sp>
        <p:nvSpPr>
          <p:cNvPr id="31747" name="Rectangle 3"/>
          <p:cNvSpPr>
            <a:spLocks noChangeArrowheads="1"/>
          </p:cNvSpPr>
          <p:nvPr/>
        </p:nvSpPr>
        <p:spPr bwMode="auto">
          <a:xfrm>
            <a:off x="280988" y="1458913"/>
            <a:ext cx="8685212" cy="5141912"/>
          </a:xfrm>
          <a:prstGeom prst="rect">
            <a:avLst/>
          </a:prstGeom>
          <a:solidFill>
            <a:srgbClr val="D7EAF5"/>
          </a:solidFill>
          <a:ln w="12700">
            <a:solidFill>
              <a:schemeClr val="tx1"/>
            </a:solidFill>
            <a:miter lim="800000"/>
            <a:headEnd/>
            <a:tailEnd/>
          </a:ln>
        </p:spPr>
        <p:txBody>
          <a:bodyPr wrap="none" anchor="ctr"/>
          <a:lstStyle/>
          <a:p>
            <a:endParaRPr lang="en-US"/>
          </a:p>
        </p:txBody>
      </p:sp>
      <p:grpSp>
        <p:nvGrpSpPr>
          <p:cNvPr id="31748" name="Group 5"/>
          <p:cNvGrpSpPr>
            <a:grpSpLocks/>
          </p:cNvGrpSpPr>
          <p:nvPr/>
        </p:nvGrpSpPr>
        <p:grpSpPr bwMode="auto">
          <a:xfrm>
            <a:off x="1701800" y="2260600"/>
            <a:ext cx="858838" cy="584200"/>
            <a:chOff x="5411" y="1061"/>
            <a:chExt cx="588" cy="833"/>
          </a:xfrm>
        </p:grpSpPr>
        <p:sp>
          <p:nvSpPr>
            <p:cNvPr id="141318" name="Freeform 6"/>
            <p:cNvSpPr>
              <a:spLocks/>
            </p:cNvSpPr>
            <p:nvPr/>
          </p:nvSpPr>
          <p:spPr bwMode="auto">
            <a:xfrm>
              <a:off x="5624" y="1586"/>
              <a:ext cx="375" cy="308"/>
            </a:xfrm>
            <a:custGeom>
              <a:avLst/>
              <a:gdLst/>
              <a:ahLst/>
              <a:cxnLst>
                <a:cxn ang="0">
                  <a:pos x="0" y="256"/>
                </a:cxn>
                <a:cxn ang="0">
                  <a:pos x="0" y="732"/>
                </a:cxn>
                <a:cxn ang="0">
                  <a:pos x="893" y="464"/>
                </a:cxn>
                <a:cxn ang="0">
                  <a:pos x="893" y="0"/>
                </a:cxn>
                <a:cxn ang="0">
                  <a:pos x="0" y="256"/>
                </a:cxn>
              </a:cxnLst>
              <a:rect l="0" t="0" r="r" b="b"/>
              <a:pathLst>
                <a:path w="893" h="732">
                  <a:moveTo>
                    <a:pt x="0" y="256"/>
                  </a:moveTo>
                  <a:lnTo>
                    <a:pt x="0" y="732"/>
                  </a:lnTo>
                  <a:lnTo>
                    <a:pt x="893" y="464"/>
                  </a:lnTo>
                  <a:lnTo>
                    <a:pt x="893" y="0"/>
                  </a:lnTo>
                  <a:lnTo>
                    <a:pt x="0" y="256"/>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19" name="Freeform 7"/>
            <p:cNvSpPr>
              <a:spLocks/>
            </p:cNvSpPr>
            <p:nvPr/>
          </p:nvSpPr>
          <p:spPr bwMode="auto">
            <a:xfrm>
              <a:off x="5414" y="1557"/>
              <a:ext cx="213" cy="337"/>
            </a:xfrm>
            <a:custGeom>
              <a:avLst/>
              <a:gdLst/>
              <a:ahLst/>
              <a:cxnLst>
                <a:cxn ang="0">
                  <a:pos x="481" y="309"/>
                </a:cxn>
                <a:cxn ang="0">
                  <a:pos x="481" y="760"/>
                </a:cxn>
                <a:cxn ang="0">
                  <a:pos x="0" y="443"/>
                </a:cxn>
                <a:cxn ang="0">
                  <a:pos x="0" y="0"/>
                </a:cxn>
                <a:cxn ang="0">
                  <a:pos x="481" y="309"/>
                </a:cxn>
              </a:cxnLst>
              <a:rect l="0" t="0" r="r" b="b"/>
              <a:pathLst>
                <a:path w="481" h="760">
                  <a:moveTo>
                    <a:pt x="481" y="309"/>
                  </a:moveTo>
                  <a:lnTo>
                    <a:pt x="481" y="760"/>
                  </a:lnTo>
                  <a:lnTo>
                    <a:pt x="0" y="443"/>
                  </a:lnTo>
                  <a:lnTo>
                    <a:pt x="0" y="0"/>
                  </a:lnTo>
                  <a:lnTo>
                    <a:pt x="481" y="309"/>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0" name="Freeform 8"/>
            <p:cNvSpPr>
              <a:spLocks/>
            </p:cNvSpPr>
            <p:nvPr/>
          </p:nvSpPr>
          <p:spPr bwMode="auto">
            <a:xfrm>
              <a:off x="5411" y="1450"/>
              <a:ext cx="587" cy="247"/>
            </a:xfrm>
            <a:custGeom>
              <a:avLst/>
              <a:gdLst/>
              <a:ahLst/>
              <a:cxnLst>
                <a:cxn ang="0">
                  <a:pos x="0" y="259"/>
                </a:cxn>
                <a:cxn ang="0">
                  <a:pos x="509" y="590"/>
                </a:cxn>
                <a:cxn ang="0">
                  <a:pos x="1397" y="333"/>
                </a:cxn>
                <a:cxn ang="0">
                  <a:pos x="888" y="0"/>
                </a:cxn>
                <a:cxn ang="0">
                  <a:pos x="0" y="259"/>
                </a:cxn>
              </a:cxnLst>
              <a:rect l="0" t="0" r="r" b="b"/>
              <a:pathLst>
                <a:path w="1397" h="590">
                  <a:moveTo>
                    <a:pt x="0" y="259"/>
                  </a:moveTo>
                  <a:lnTo>
                    <a:pt x="509" y="590"/>
                  </a:lnTo>
                  <a:lnTo>
                    <a:pt x="1397" y="333"/>
                  </a:lnTo>
                  <a:lnTo>
                    <a:pt x="888" y="0"/>
                  </a:lnTo>
                  <a:lnTo>
                    <a:pt x="0" y="259"/>
                  </a:lnTo>
                  <a:close/>
                </a:path>
              </a:pathLst>
            </a:custGeom>
            <a:gradFill rotWithShape="0">
              <a:gsLst>
                <a:gs pos="0">
                  <a:schemeClr val="accent1">
                    <a:gamma/>
                    <a:shade val="46275"/>
                    <a:invGamma/>
                  </a:schemeClr>
                </a:gs>
                <a:gs pos="100000">
                  <a:schemeClr val="accent1"/>
                </a:gs>
              </a:gsLst>
              <a:lin ang="54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1" name="Freeform 9"/>
            <p:cNvSpPr>
              <a:spLocks/>
            </p:cNvSpPr>
            <p:nvPr/>
          </p:nvSpPr>
          <p:spPr bwMode="auto">
            <a:xfrm>
              <a:off x="5653" y="1396"/>
              <a:ext cx="253" cy="267"/>
            </a:xfrm>
            <a:custGeom>
              <a:avLst/>
              <a:gdLst/>
              <a:ahLst/>
              <a:cxnLst>
                <a:cxn ang="0">
                  <a:pos x="1" y="176"/>
                </a:cxn>
                <a:cxn ang="0">
                  <a:pos x="0" y="639"/>
                </a:cxn>
                <a:cxn ang="0">
                  <a:pos x="602" y="461"/>
                </a:cxn>
                <a:cxn ang="0">
                  <a:pos x="605" y="0"/>
                </a:cxn>
                <a:cxn ang="0">
                  <a:pos x="1" y="176"/>
                </a:cxn>
              </a:cxnLst>
              <a:rect l="0" t="0" r="r" b="b"/>
              <a:pathLst>
                <a:path w="605" h="639">
                  <a:moveTo>
                    <a:pt x="1" y="176"/>
                  </a:moveTo>
                  <a:lnTo>
                    <a:pt x="0" y="639"/>
                  </a:lnTo>
                  <a:lnTo>
                    <a:pt x="602" y="461"/>
                  </a:lnTo>
                  <a:lnTo>
                    <a:pt x="605" y="0"/>
                  </a:lnTo>
                  <a:lnTo>
                    <a:pt x="1" y="176"/>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2" name="Freeform 10"/>
            <p:cNvSpPr>
              <a:spLocks/>
            </p:cNvSpPr>
            <p:nvPr/>
          </p:nvSpPr>
          <p:spPr bwMode="auto">
            <a:xfrm>
              <a:off x="5494" y="1362"/>
              <a:ext cx="160" cy="301"/>
            </a:xfrm>
            <a:custGeom>
              <a:avLst/>
              <a:gdLst/>
              <a:ahLst/>
              <a:cxnLst>
                <a:cxn ang="0">
                  <a:pos x="380" y="247"/>
                </a:cxn>
                <a:cxn ang="0">
                  <a:pos x="380" y="716"/>
                </a:cxn>
                <a:cxn ang="0">
                  <a:pos x="0" y="465"/>
                </a:cxn>
                <a:cxn ang="0">
                  <a:pos x="2" y="0"/>
                </a:cxn>
                <a:cxn ang="0">
                  <a:pos x="380" y="247"/>
                </a:cxn>
              </a:cxnLst>
              <a:rect l="0" t="0" r="r" b="b"/>
              <a:pathLst>
                <a:path w="380" h="716">
                  <a:moveTo>
                    <a:pt x="380" y="247"/>
                  </a:moveTo>
                  <a:lnTo>
                    <a:pt x="380" y="716"/>
                  </a:lnTo>
                  <a:lnTo>
                    <a:pt x="0" y="465"/>
                  </a:lnTo>
                  <a:lnTo>
                    <a:pt x="2" y="0"/>
                  </a:lnTo>
                  <a:lnTo>
                    <a:pt x="380" y="247"/>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3" name="Freeform 11"/>
            <p:cNvSpPr>
              <a:spLocks/>
            </p:cNvSpPr>
            <p:nvPr/>
          </p:nvSpPr>
          <p:spPr bwMode="auto">
            <a:xfrm>
              <a:off x="5495" y="1290"/>
              <a:ext cx="412" cy="179"/>
            </a:xfrm>
            <a:custGeom>
              <a:avLst/>
              <a:gdLst/>
              <a:ahLst/>
              <a:cxnLst>
                <a:cxn ang="0">
                  <a:pos x="0" y="173"/>
                </a:cxn>
                <a:cxn ang="0">
                  <a:pos x="378" y="426"/>
                </a:cxn>
                <a:cxn ang="0">
                  <a:pos x="982" y="253"/>
                </a:cxn>
                <a:cxn ang="0">
                  <a:pos x="585" y="0"/>
                </a:cxn>
                <a:cxn ang="0">
                  <a:pos x="0" y="173"/>
                </a:cxn>
              </a:cxnLst>
              <a:rect l="0" t="0" r="r" b="b"/>
              <a:pathLst>
                <a:path w="982" h="426">
                  <a:moveTo>
                    <a:pt x="0" y="173"/>
                  </a:moveTo>
                  <a:lnTo>
                    <a:pt x="378" y="426"/>
                  </a:lnTo>
                  <a:lnTo>
                    <a:pt x="982" y="253"/>
                  </a:lnTo>
                  <a:lnTo>
                    <a:pt x="585" y="0"/>
                  </a:lnTo>
                  <a:lnTo>
                    <a:pt x="0" y="173"/>
                  </a:lnTo>
                  <a:close/>
                </a:path>
              </a:pathLst>
            </a:custGeom>
            <a:gradFill rotWithShape="0">
              <a:gsLst>
                <a:gs pos="0">
                  <a:schemeClr val="accent1">
                    <a:gamma/>
                    <a:shade val="46275"/>
                    <a:invGamma/>
                  </a:schemeClr>
                </a:gs>
                <a:gs pos="100000">
                  <a:schemeClr val="accent1"/>
                </a:gs>
              </a:gsLst>
              <a:lin ang="54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4" name="Freeform 12"/>
            <p:cNvSpPr>
              <a:spLocks/>
            </p:cNvSpPr>
            <p:nvPr/>
          </p:nvSpPr>
          <p:spPr bwMode="auto">
            <a:xfrm>
              <a:off x="5672" y="1244"/>
              <a:ext cx="180" cy="204"/>
            </a:xfrm>
            <a:custGeom>
              <a:avLst/>
              <a:gdLst/>
              <a:ahLst/>
              <a:cxnLst>
                <a:cxn ang="0">
                  <a:pos x="1" y="154"/>
                </a:cxn>
                <a:cxn ang="0">
                  <a:pos x="0" y="617"/>
                </a:cxn>
                <a:cxn ang="0">
                  <a:pos x="546" y="457"/>
                </a:cxn>
                <a:cxn ang="0">
                  <a:pos x="541" y="0"/>
                </a:cxn>
                <a:cxn ang="0">
                  <a:pos x="1" y="154"/>
                </a:cxn>
              </a:cxnLst>
              <a:rect l="0" t="0" r="r" b="b"/>
              <a:pathLst>
                <a:path w="546" h="617">
                  <a:moveTo>
                    <a:pt x="1" y="154"/>
                  </a:moveTo>
                  <a:lnTo>
                    <a:pt x="0" y="617"/>
                  </a:lnTo>
                  <a:lnTo>
                    <a:pt x="546" y="457"/>
                  </a:lnTo>
                  <a:lnTo>
                    <a:pt x="541" y="0"/>
                  </a:lnTo>
                  <a:lnTo>
                    <a:pt x="1" y="154"/>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5" name="Freeform 13"/>
            <p:cNvSpPr>
              <a:spLocks/>
            </p:cNvSpPr>
            <p:nvPr/>
          </p:nvSpPr>
          <p:spPr bwMode="auto">
            <a:xfrm>
              <a:off x="5556" y="1215"/>
              <a:ext cx="120" cy="233"/>
            </a:xfrm>
            <a:custGeom>
              <a:avLst/>
              <a:gdLst/>
              <a:ahLst/>
              <a:cxnLst>
                <a:cxn ang="0">
                  <a:pos x="284" y="187"/>
                </a:cxn>
                <a:cxn ang="0">
                  <a:pos x="284" y="556"/>
                </a:cxn>
                <a:cxn ang="0">
                  <a:pos x="0" y="365"/>
                </a:cxn>
                <a:cxn ang="0">
                  <a:pos x="0" y="0"/>
                </a:cxn>
                <a:cxn ang="0">
                  <a:pos x="284" y="187"/>
                </a:cxn>
              </a:cxnLst>
              <a:rect l="0" t="0" r="r" b="b"/>
              <a:pathLst>
                <a:path w="284" h="556">
                  <a:moveTo>
                    <a:pt x="284" y="187"/>
                  </a:moveTo>
                  <a:lnTo>
                    <a:pt x="284" y="556"/>
                  </a:lnTo>
                  <a:lnTo>
                    <a:pt x="0" y="365"/>
                  </a:lnTo>
                  <a:lnTo>
                    <a:pt x="0" y="0"/>
                  </a:lnTo>
                  <a:lnTo>
                    <a:pt x="284" y="187"/>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6" name="Freeform 14"/>
            <p:cNvSpPr>
              <a:spLocks/>
            </p:cNvSpPr>
            <p:nvPr/>
          </p:nvSpPr>
          <p:spPr bwMode="auto">
            <a:xfrm>
              <a:off x="5554" y="1163"/>
              <a:ext cx="298" cy="131"/>
            </a:xfrm>
            <a:custGeom>
              <a:avLst/>
              <a:gdLst/>
              <a:ahLst/>
              <a:cxnLst>
                <a:cxn ang="0">
                  <a:pos x="0" y="163"/>
                </a:cxn>
                <a:cxn ang="0">
                  <a:pos x="371" y="409"/>
                </a:cxn>
                <a:cxn ang="0">
                  <a:pos x="915" y="255"/>
                </a:cxn>
                <a:cxn ang="0">
                  <a:pos x="546" y="0"/>
                </a:cxn>
                <a:cxn ang="0">
                  <a:pos x="0" y="163"/>
                </a:cxn>
              </a:cxnLst>
              <a:rect l="0" t="0" r="r" b="b"/>
              <a:pathLst>
                <a:path w="915" h="409">
                  <a:moveTo>
                    <a:pt x="0" y="163"/>
                  </a:moveTo>
                  <a:lnTo>
                    <a:pt x="371" y="409"/>
                  </a:lnTo>
                  <a:lnTo>
                    <a:pt x="915" y="255"/>
                  </a:lnTo>
                  <a:lnTo>
                    <a:pt x="546" y="0"/>
                  </a:lnTo>
                  <a:lnTo>
                    <a:pt x="0" y="163"/>
                  </a:lnTo>
                  <a:close/>
                </a:path>
              </a:pathLst>
            </a:custGeom>
            <a:gradFill rotWithShape="0">
              <a:gsLst>
                <a:gs pos="0">
                  <a:schemeClr val="accent1">
                    <a:gamma/>
                    <a:shade val="46275"/>
                    <a:invGamma/>
                  </a:schemeClr>
                </a:gs>
                <a:gs pos="100000">
                  <a:schemeClr val="accent1"/>
                </a:gs>
              </a:gsLst>
              <a:lin ang="54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7" name="Freeform 15"/>
            <p:cNvSpPr>
              <a:spLocks/>
            </p:cNvSpPr>
            <p:nvPr/>
          </p:nvSpPr>
          <p:spPr bwMode="auto">
            <a:xfrm>
              <a:off x="5677" y="1124"/>
              <a:ext cx="135" cy="152"/>
            </a:xfrm>
            <a:custGeom>
              <a:avLst/>
              <a:gdLst/>
              <a:ahLst/>
              <a:cxnLst>
                <a:cxn ang="0">
                  <a:pos x="1" y="154"/>
                </a:cxn>
                <a:cxn ang="0">
                  <a:pos x="0" y="617"/>
                </a:cxn>
                <a:cxn ang="0">
                  <a:pos x="546" y="457"/>
                </a:cxn>
                <a:cxn ang="0">
                  <a:pos x="541" y="0"/>
                </a:cxn>
                <a:cxn ang="0">
                  <a:pos x="1" y="154"/>
                </a:cxn>
              </a:cxnLst>
              <a:rect l="0" t="0" r="r" b="b"/>
              <a:pathLst>
                <a:path w="546" h="617">
                  <a:moveTo>
                    <a:pt x="1" y="154"/>
                  </a:moveTo>
                  <a:lnTo>
                    <a:pt x="0" y="617"/>
                  </a:lnTo>
                  <a:lnTo>
                    <a:pt x="546" y="457"/>
                  </a:lnTo>
                  <a:lnTo>
                    <a:pt x="541" y="0"/>
                  </a:lnTo>
                  <a:lnTo>
                    <a:pt x="1" y="154"/>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8" name="Freeform 16"/>
            <p:cNvSpPr>
              <a:spLocks/>
            </p:cNvSpPr>
            <p:nvPr/>
          </p:nvSpPr>
          <p:spPr bwMode="auto">
            <a:xfrm>
              <a:off x="5589" y="1102"/>
              <a:ext cx="90" cy="174"/>
            </a:xfrm>
            <a:custGeom>
              <a:avLst/>
              <a:gdLst/>
              <a:ahLst/>
              <a:cxnLst>
                <a:cxn ang="0">
                  <a:pos x="284" y="187"/>
                </a:cxn>
                <a:cxn ang="0">
                  <a:pos x="284" y="556"/>
                </a:cxn>
                <a:cxn ang="0">
                  <a:pos x="0" y="365"/>
                </a:cxn>
                <a:cxn ang="0">
                  <a:pos x="0" y="0"/>
                </a:cxn>
                <a:cxn ang="0">
                  <a:pos x="284" y="187"/>
                </a:cxn>
              </a:cxnLst>
              <a:rect l="0" t="0" r="r" b="b"/>
              <a:pathLst>
                <a:path w="284" h="556">
                  <a:moveTo>
                    <a:pt x="284" y="187"/>
                  </a:moveTo>
                  <a:lnTo>
                    <a:pt x="284" y="556"/>
                  </a:lnTo>
                  <a:lnTo>
                    <a:pt x="0" y="365"/>
                  </a:lnTo>
                  <a:lnTo>
                    <a:pt x="0" y="0"/>
                  </a:lnTo>
                  <a:lnTo>
                    <a:pt x="284" y="187"/>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29" name="Freeform 17"/>
            <p:cNvSpPr>
              <a:spLocks/>
            </p:cNvSpPr>
            <p:nvPr/>
          </p:nvSpPr>
          <p:spPr bwMode="auto">
            <a:xfrm>
              <a:off x="5587" y="1061"/>
              <a:ext cx="227" cy="102"/>
            </a:xfrm>
            <a:custGeom>
              <a:avLst/>
              <a:gdLst/>
              <a:ahLst/>
              <a:cxnLst>
                <a:cxn ang="0">
                  <a:pos x="0" y="163"/>
                </a:cxn>
                <a:cxn ang="0">
                  <a:pos x="371" y="409"/>
                </a:cxn>
                <a:cxn ang="0">
                  <a:pos x="915" y="255"/>
                </a:cxn>
                <a:cxn ang="0">
                  <a:pos x="546" y="0"/>
                </a:cxn>
                <a:cxn ang="0">
                  <a:pos x="0" y="163"/>
                </a:cxn>
              </a:cxnLst>
              <a:rect l="0" t="0" r="r" b="b"/>
              <a:pathLst>
                <a:path w="915" h="409">
                  <a:moveTo>
                    <a:pt x="0" y="163"/>
                  </a:moveTo>
                  <a:lnTo>
                    <a:pt x="371" y="409"/>
                  </a:lnTo>
                  <a:lnTo>
                    <a:pt x="915" y="255"/>
                  </a:lnTo>
                  <a:lnTo>
                    <a:pt x="546" y="0"/>
                  </a:lnTo>
                  <a:lnTo>
                    <a:pt x="0" y="163"/>
                  </a:lnTo>
                  <a:close/>
                </a:path>
              </a:pathLst>
            </a:custGeom>
            <a:gradFill rotWithShape="0">
              <a:gsLst>
                <a:gs pos="0">
                  <a:schemeClr val="accent1">
                    <a:gamma/>
                    <a:shade val="46275"/>
                    <a:invGamma/>
                  </a:schemeClr>
                </a:gs>
                <a:gs pos="100000">
                  <a:schemeClr val="accent1"/>
                </a:gs>
              </a:gsLst>
              <a:lin ang="54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grpSp>
      <p:grpSp>
        <p:nvGrpSpPr>
          <p:cNvPr id="31749" name="Group 18"/>
          <p:cNvGrpSpPr>
            <a:grpSpLocks/>
          </p:cNvGrpSpPr>
          <p:nvPr/>
        </p:nvGrpSpPr>
        <p:grpSpPr bwMode="auto">
          <a:xfrm>
            <a:off x="2849563" y="2403475"/>
            <a:ext cx="855662" cy="584200"/>
            <a:chOff x="5709" y="1038"/>
            <a:chExt cx="587" cy="833"/>
          </a:xfrm>
        </p:grpSpPr>
        <p:sp>
          <p:nvSpPr>
            <p:cNvPr id="31838" name="Freeform 19"/>
            <p:cNvSpPr>
              <a:spLocks/>
            </p:cNvSpPr>
            <p:nvPr/>
          </p:nvSpPr>
          <p:spPr bwMode="gray">
            <a:xfrm>
              <a:off x="5922" y="1564"/>
              <a:ext cx="374" cy="307"/>
            </a:xfrm>
            <a:custGeom>
              <a:avLst/>
              <a:gdLst>
                <a:gd name="T0" fmla="*/ 0 w 893"/>
                <a:gd name="T1" fmla="*/ 256 h 732"/>
                <a:gd name="T2" fmla="*/ 0 w 893"/>
                <a:gd name="T3" fmla="*/ 732 h 732"/>
                <a:gd name="T4" fmla="*/ 893 w 893"/>
                <a:gd name="T5" fmla="*/ 464 h 732"/>
                <a:gd name="T6" fmla="*/ 893 w 893"/>
                <a:gd name="T7" fmla="*/ 0 h 732"/>
                <a:gd name="T8" fmla="*/ 0 w 893"/>
                <a:gd name="T9" fmla="*/ 256 h 732"/>
                <a:gd name="T10" fmla="*/ 0 60000 65536"/>
                <a:gd name="T11" fmla="*/ 0 60000 65536"/>
                <a:gd name="T12" fmla="*/ 0 60000 65536"/>
                <a:gd name="T13" fmla="*/ 0 60000 65536"/>
                <a:gd name="T14" fmla="*/ 0 60000 65536"/>
                <a:gd name="T15" fmla="*/ 0 w 893"/>
                <a:gd name="T16" fmla="*/ 0 h 732"/>
                <a:gd name="T17" fmla="*/ 893 w 893"/>
                <a:gd name="T18" fmla="*/ 732 h 732"/>
              </a:gdLst>
              <a:ahLst/>
              <a:cxnLst>
                <a:cxn ang="T10">
                  <a:pos x="T0" y="T1"/>
                </a:cxn>
                <a:cxn ang="T11">
                  <a:pos x="T2" y="T3"/>
                </a:cxn>
                <a:cxn ang="T12">
                  <a:pos x="T4" y="T5"/>
                </a:cxn>
                <a:cxn ang="T13">
                  <a:pos x="T6" y="T7"/>
                </a:cxn>
                <a:cxn ang="T14">
                  <a:pos x="T8" y="T9"/>
                </a:cxn>
              </a:cxnLst>
              <a:rect l="T15" t="T16" r="T17" b="T18"/>
              <a:pathLst>
                <a:path w="893" h="732">
                  <a:moveTo>
                    <a:pt x="0" y="256"/>
                  </a:moveTo>
                  <a:lnTo>
                    <a:pt x="0" y="732"/>
                  </a:lnTo>
                  <a:lnTo>
                    <a:pt x="893" y="464"/>
                  </a:lnTo>
                  <a:lnTo>
                    <a:pt x="893" y="0"/>
                  </a:lnTo>
                  <a:lnTo>
                    <a:pt x="0" y="256"/>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39" name="Freeform 20"/>
            <p:cNvSpPr>
              <a:spLocks/>
            </p:cNvSpPr>
            <p:nvPr/>
          </p:nvSpPr>
          <p:spPr bwMode="gray">
            <a:xfrm>
              <a:off x="5709" y="1534"/>
              <a:ext cx="213" cy="337"/>
            </a:xfrm>
            <a:custGeom>
              <a:avLst/>
              <a:gdLst>
                <a:gd name="T0" fmla="*/ 481 w 481"/>
                <a:gd name="T1" fmla="*/ 309 h 760"/>
                <a:gd name="T2" fmla="*/ 481 w 481"/>
                <a:gd name="T3" fmla="*/ 760 h 760"/>
                <a:gd name="T4" fmla="*/ 0 w 481"/>
                <a:gd name="T5" fmla="*/ 443 h 760"/>
                <a:gd name="T6" fmla="*/ 0 w 481"/>
                <a:gd name="T7" fmla="*/ 0 h 760"/>
                <a:gd name="T8" fmla="*/ 481 w 481"/>
                <a:gd name="T9" fmla="*/ 309 h 760"/>
                <a:gd name="T10" fmla="*/ 0 60000 65536"/>
                <a:gd name="T11" fmla="*/ 0 60000 65536"/>
                <a:gd name="T12" fmla="*/ 0 60000 65536"/>
                <a:gd name="T13" fmla="*/ 0 60000 65536"/>
                <a:gd name="T14" fmla="*/ 0 60000 65536"/>
                <a:gd name="T15" fmla="*/ 0 w 481"/>
                <a:gd name="T16" fmla="*/ 0 h 760"/>
                <a:gd name="T17" fmla="*/ 481 w 481"/>
                <a:gd name="T18" fmla="*/ 760 h 760"/>
              </a:gdLst>
              <a:ahLst/>
              <a:cxnLst>
                <a:cxn ang="T10">
                  <a:pos x="T0" y="T1"/>
                </a:cxn>
                <a:cxn ang="T11">
                  <a:pos x="T2" y="T3"/>
                </a:cxn>
                <a:cxn ang="T12">
                  <a:pos x="T4" y="T5"/>
                </a:cxn>
                <a:cxn ang="T13">
                  <a:pos x="T6" y="T7"/>
                </a:cxn>
                <a:cxn ang="T14">
                  <a:pos x="T8" y="T9"/>
                </a:cxn>
              </a:cxnLst>
              <a:rect l="T15" t="T16" r="T17" b="T18"/>
              <a:pathLst>
                <a:path w="481" h="760">
                  <a:moveTo>
                    <a:pt x="481" y="309"/>
                  </a:moveTo>
                  <a:lnTo>
                    <a:pt x="481" y="760"/>
                  </a:lnTo>
                  <a:lnTo>
                    <a:pt x="0" y="443"/>
                  </a:lnTo>
                  <a:lnTo>
                    <a:pt x="0" y="0"/>
                  </a:lnTo>
                  <a:lnTo>
                    <a:pt x="481" y="309"/>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0" name="Freeform 21"/>
            <p:cNvSpPr>
              <a:spLocks/>
            </p:cNvSpPr>
            <p:nvPr/>
          </p:nvSpPr>
          <p:spPr bwMode="gray">
            <a:xfrm>
              <a:off x="5709" y="1427"/>
              <a:ext cx="586" cy="248"/>
            </a:xfrm>
            <a:custGeom>
              <a:avLst/>
              <a:gdLst>
                <a:gd name="T0" fmla="*/ 0 w 1397"/>
                <a:gd name="T1" fmla="*/ 259 h 590"/>
                <a:gd name="T2" fmla="*/ 509 w 1397"/>
                <a:gd name="T3" fmla="*/ 590 h 590"/>
                <a:gd name="T4" fmla="*/ 1397 w 1397"/>
                <a:gd name="T5" fmla="*/ 333 h 590"/>
                <a:gd name="T6" fmla="*/ 888 w 1397"/>
                <a:gd name="T7" fmla="*/ 0 h 590"/>
                <a:gd name="T8" fmla="*/ 0 w 1397"/>
                <a:gd name="T9" fmla="*/ 259 h 590"/>
                <a:gd name="T10" fmla="*/ 0 60000 65536"/>
                <a:gd name="T11" fmla="*/ 0 60000 65536"/>
                <a:gd name="T12" fmla="*/ 0 60000 65536"/>
                <a:gd name="T13" fmla="*/ 0 60000 65536"/>
                <a:gd name="T14" fmla="*/ 0 60000 65536"/>
                <a:gd name="T15" fmla="*/ 0 w 1397"/>
                <a:gd name="T16" fmla="*/ 0 h 590"/>
                <a:gd name="T17" fmla="*/ 1397 w 1397"/>
                <a:gd name="T18" fmla="*/ 590 h 590"/>
              </a:gdLst>
              <a:ahLst/>
              <a:cxnLst>
                <a:cxn ang="T10">
                  <a:pos x="T0" y="T1"/>
                </a:cxn>
                <a:cxn ang="T11">
                  <a:pos x="T2" y="T3"/>
                </a:cxn>
                <a:cxn ang="T12">
                  <a:pos x="T4" y="T5"/>
                </a:cxn>
                <a:cxn ang="T13">
                  <a:pos x="T6" y="T7"/>
                </a:cxn>
                <a:cxn ang="T14">
                  <a:pos x="T8" y="T9"/>
                </a:cxn>
              </a:cxnLst>
              <a:rect l="T15" t="T16" r="T17" b="T18"/>
              <a:pathLst>
                <a:path w="1397" h="590">
                  <a:moveTo>
                    <a:pt x="0" y="259"/>
                  </a:moveTo>
                  <a:lnTo>
                    <a:pt x="509" y="590"/>
                  </a:lnTo>
                  <a:lnTo>
                    <a:pt x="1397" y="333"/>
                  </a:lnTo>
                  <a:lnTo>
                    <a:pt x="888" y="0"/>
                  </a:lnTo>
                  <a:lnTo>
                    <a:pt x="0" y="259"/>
                  </a:lnTo>
                  <a:close/>
                </a:path>
              </a:pathLst>
            </a:custGeom>
            <a:gradFill rotWithShape="0">
              <a:gsLst>
                <a:gs pos="0">
                  <a:srgbClr val="72532C"/>
                </a:gs>
                <a:gs pos="100000">
                  <a:srgbClr val="F6B35E"/>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1" name="Freeform 22"/>
            <p:cNvSpPr>
              <a:spLocks/>
            </p:cNvSpPr>
            <p:nvPr/>
          </p:nvSpPr>
          <p:spPr bwMode="gray">
            <a:xfrm>
              <a:off x="5951" y="1372"/>
              <a:ext cx="254" cy="268"/>
            </a:xfrm>
            <a:custGeom>
              <a:avLst/>
              <a:gdLst>
                <a:gd name="T0" fmla="*/ 1 w 605"/>
                <a:gd name="T1" fmla="*/ 176 h 639"/>
                <a:gd name="T2" fmla="*/ 0 w 605"/>
                <a:gd name="T3" fmla="*/ 639 h 639"/>
                <a:gd name="T4" fmla="*/ 602 w 605"/>
                <a:gd name="T5" fmla="*/ 461 h 639"/>
                <a:gd name="T6" fmla="*/ 605 w 605"/>
                <a:gd name="T7" fmla="*/ 0 h 639"/>
                <a:gd name="T8" fmla="*/ 1 w 605"/>
                <a:gd name="T9" fmla="*/ 176 h 639"/>
                <a:gd name="T10" fmla="*/ 0 60000 65536"/>
                <a:gd name="T11" fmla="*/ 0 60000 65536"/>
                <a:gd name="T12" fmla="*/ 0 60000 65536"/>
                <a:gd name="T13" fmla="*/ 0 60000 65536"/>
                <a:gd name="T14" fmla="*/ 0 60000 65536"/>
                <a:gd name="T15" fmla="*/ 0 w 605"/>
                <a:gd name="T16" fmla="*/ 0 h 639"/>
                <a:gd name="T17" fmla="*/ 605 w 605"/>
                <a:gd name="T18" fmla="*/ 639 h 639"/>
              </a:gdLst>
              <a:ahLst/>
              <a:cxnLst>
                <a:cxn ang="T10">
                  <a:pos x="T0" y="T1"/>
                </a:cxn>
                <a:cxn ang="T11">
                  <a:pos x="T2" y="T3"/>
                </a:cxn>
                <a:cxn ang="T12">
                  <a:pos x="T4" y="T5"/>
                </a:cxn>
                <a:cxn ang="T13">
                  <a:pos x="T6" y="T7"/>
                </a:cxn>
                <a:cxn ang="T14">
                  <a:pos x="T8" y="T9"/>
                </a:cxn>
              </a:cxnLst>
              <a:rect l="T15" t="T16" r="T17" b="T18"/>
              <a:pathLst>
                <a:path w="605" h="639">
                  <a:moveTo>
                    <a:pt x="1" y="176"/>
                  </a:moveTo>
                  <a:lnTo>
                    <a:pt x="0" y="639"/>
                  </a:lnTo>
                  <a:lnTo>
                    <a:pt x="602" y="461"/>
                  </a:lnTo>
                  <a:lnTo>
                    <a:pt x="605" y="0"/>
                  </a:lnTo>
                  <a:lnTo>
                    <a:pt x="1" y="176"/>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2" name="Freeform 23"/>
            <p:cNvSpPr>
              <a:spLocks/>
            </p:cNvSpPr>
            <p:nvPr/>
          </p:nvSpPr>
          <p:spPr bwMode="gray">
            <a:xfrm>
              <a:off x="5792" y="1340"/>
              <a:ext cx="159" cy="300"/>
            </a:xfrm>
            <a:custGeom>
              <a:avLst/>
              <a:gdLst>
                <a:gd name="T0" fmla="*/ 380 w 380"/>
                <a:gd name="T1" fmla="*/ 247 h 716"/>
                <a:gd name="T2" fmla="*/ 380 w 380"/>
                <a:gd name="T3" fmla="*/ 716 h 716"/>
                <a:gd name="T4" fmla="*/ 0 w 380"/>
                <a:gd name="T5" fmla="*/ 465 h 716"/>
                <a:gd name="T6" fmla="*/ 2 w 380"/>
                <a:gd name="T7" fmla="*/ 0 h 716"/>
                <a:gd name="T8" fmla="*/ 380 w 380"/>
                <a:gd name="T9" fmla="*/ 247 h 716"/>
                <a:gd name="T10" fmla="*/ 0 60000 65536"/>
                <a:gd name="T11" fmla="*/ 0 60000 65536"/>
                <a:gd name="T12" fmla="*/ 0 60000 65536"/>
                <a:gd name="T13" fmla="*/ 0 60000 65536"/>
                <a:gd name="T14" fmla="*/ 0 60000 65536"/>
                <a:gd name="T15" fmla="*/ 0 w 380"/>
                <a:gd name="T16" fmla="*/ 0 h 716"/>
                <a:gd name="T17" fmla="*/ 380 w 380"/>
                <a:gd name="T18" fmla="*/ 716 h 716"/>
              </a:gdLst>
              <a:ahLst/>
              <a:cxnLst>
                <a:cxn ang="T10">
                  <a:pos x="T0" y="T1"/>
                </a:cxn>
                <a:cxn ang="T11">
                  <a:pos x="T2" y="T3"/>
                </a:cxn>
                <a:cxn ang="T12">
                  <a:pos x="T4" y="T5"/>
                </a:cxn>
                <a:cxn ang="T13">
                  <a:pos x="T6" y="T7"/>
                </a:cxn>
                <a:cxn ang="T14">
                  <a:pos x="T8" y="T9"/>
                </a:cxn>
              </a:cxnLst>
              <a:rect l="T15" t="T16" r="T17" b="T18"/>
              <a:pathLst>
                <a:path w="380" h="716">
                  <a:moveTo>
                    <a:pt x="380" y="247"/>
                  </a:moveTo>
                  <a:lnTo>
                    <a:pt x="380" y="716"/>
                  </a:lnTo>
                  <a:lnTo>
                    <a:pt x="0" y="465"/>
                  </a:lnTo>
                  <a:lnTo>
                    <a:pt x="2" y="0"/>
                  </a:lnTo>
                  <a:lnTo>
                    <a:pt x="380" y="247"/>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3" name="Freeform 24"/>
            <p:cNvSpPr>
              <a:spLocks/>
            </p:cNvSpPr>
            <p:nvPr/>
          </p:nvSpPr>
          <p:spPr bwMode="gray">
            <a:xfrm>
              <a:off x="5793" y="1267"/>
              <a:ext cx="412" cy="179"/>
            </a:xfrm>
            <a:custGeom>
              <a:avLst/>
              <a:gdLst>
                <a:gd name="T0" fmla="*/ 0 w 982"/>
                <a:gd name="T1" fmla="*/ 173 h 426"/>
                <a:gd name="T2" fmla="*/ 378 w 982"/>
                <a:gd name="T3" fmla="*/ 426 h 426"/>
                <a:gd name="T4" fmla="*/ 982 w 982"/>
                <a:gd name="T5" fmla="*/ 253 h 426"/>
                <a:gd name="T6" fmla="*/ 585 w 982"/>
                <a:gd name="T7" fmla="*/ 0 h 426"/>
                <a:gd name="T8" fmla="*/ 0 w 982"/>
                <a:gd name="T9" fmla="*/ 173 h 426"/>
                <a:gd name="T10" fmla="*/ 0 60000 65536"/>
                <a:gd name="T11" fmla="*/ 0 60000 65536"/>
                <a:gd name="T12" fmla="*/ 0 60000 65536"/>
                <a:gd name="T13" fmla="*/ 0 60000 65536"/>
                <a:gd name="T14" fmla="*/ 0 60000 65536"/>
                <a:gd name="T15" fmla="*/ 0 w 982"/>
                <a:gd name="T16" fmla="*/ 0 h 426"/>
                <a:gd name="T17" fmla="*/ 982 w 982"/>
                <a:gd name="T18" fmla="*/ 426 h 426"/>
              </a:gdLst>
              <a:ahLst/>
              <a:cxnLst>
                <a:cxn ang="T10">
                  <a:pos x="T0" y="T1"/>
                </a:cxn>
                <a:cxn ang="T11">
                  <a:pos x="T2" y="T3"/>
                </a:cxn>
                <a:cxn ang="T12">
                  <a:pos x="T4" y="T5"/>
                </a:cxn>
                <a:cxn ang="T13">
                  <a:pos x="T6" y="T7"/>
                </a:cxn>
                <a:cxn ang="T14">
                  <a:pos x="T8" y="T9"/>
                </a:cxn>
              </a:cxnLst>
              <a:rect l="T15" t="T16" r="T17" b="T18"/>
              <a:pathLst>
                <a:path w="982" h="426">
                  <a:moveTo>
                    <a:pt x="0" y="173"/>
                  </a:moveTo>
                  <a:lnTo>
                    <a:pt x="378" y="426"/>
                  </a:lnTo>
                  <a:lnTo>
                    <a:pt x="982" y="253"/>
                  </a:lnTo>
                  <a:lnTo>
                    <a:pt x="585" y="0"/>
                  </a:lnTo>
                  <a:lnTo>
                    <a:pt x="0" y="173"/>
                  </a:lnTo>
                  <a:close/>
                </a:path>
              </a:pathLst>
            </a:custGeom>
            <a:gradFill rotWithShape="0">
              <a:gsLst>
                <a:gs pos="0">
                  <a:srgbClr val="72532C"/>
                </a:gs>
                <a:gs pos="100000">
                  <a:srgbClr val="F6B35E"/>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4" name="Freeform 25"/>
            <p:cNvSpPr>
              <a:spLocks/>
            </p:cNvSpPr>
            <p:nvPr/>
          </p:nvSpPr>
          <p:spPr bwMode="gray">
            <a:xfrm>
              <a:off x="5969" y="1221"/>
              <a:ext cx="180" cy="20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5" name="Freeform 26"/>
            <p:cNvSpPr>
              <a:spLocks/>
            </p:cNvSpPr>
            <p:nvPr/>
          </p:nvSpPr>
          <p:spPr bwMode="gray">
            <a:xfrm>
              <a:off x="5850" y="1191"/>
              <a:ext cx="119" cy="233"/>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6" name="Freeform 27"/>
            <p:cNvSpPr>
              <a:spLocks/>
            </p:cNvSpPr>
            <p:nvPr/>
          </p:nvSpPr>
          <p:spPr bwMode="gray">
            <a:xfrm>
              <a:off x="5847" y="1137"/>
              <a:ext cx="302" cy="135"/>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72532C"/>
                </a:gs>
                <a:gs pos="100000">
                  <a:srgbClr val="F6B35E"/>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7" name="Freeform 28"/>
            <p:cNvSpPr>
              <a:spLocks/>
            </p:cNvSpPr>
            <p:nvPr/>
          </p:nvSpPr>
          <p:spPr bwMode="gray">
            <a:xfrm>
              <a:off x="5976" y="1101"/>
              <a:ext cx="135" cy="15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8" name="Freeform 29"/>
            <p:cNvSpPr>
              <a:spLocks/>
            </p:cNvSpPr>
            <p:nvPr/>
          </p:nvSpPr>
          <p:spPr bwMode="gray">
            <a:xfrm>
              <a:off x="5887" y="1083"/>
              <a:ext cx="95" cy="171"/>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49" name="Freeform 30"/>
            <p:cNvSpPr>
              <a:spLocks/>
            </p:cNvSpPr>
            <p:nvPr/>
          </p:nvSpPr>
          <p:spPr bwMode="gray">
            <a:xfrm>
              <a:off x="5885" y="1038"/>
              <a:ext cx="226" cy="101"/>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72532C"/>
                </a:gs>
                <a:gs pos="100000">
                  <a:srgbClr val="F6B35E"/>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grpSp>
      <p:sp>
        <p:nvSpPr>
          <p:cNvPr id="31750" name="Text Box 61"/>
          <p:cNvSpPr txBox="1">
            <a:spLocks noChangeArrowheads="1"/>
          </p:cNvSpPr>
          <p:nvPr/>
        </p:nvSpPr>
        <p:spPr bwMode="auto">
          <a:xfrm rot="-938792">
            <a:off x="1919288" y="2770188"/>
            <a:ext cx="841375" cy="244475"/>
          </a:xfrm>
          <a:prstGeom prst="rect">
            <a:avLst/>
          </a:prstGeom>
          <a:noFill/>
          <a:ln w="9525">
            <a:noFill/>
            <a:miter lim="800000"/>
            <a:headEnd/>
            <a:tailEnd/>
          </a:ln>
        </p:spPr>
        <p:txBody>
          <a:bodyPr lIns="0" tIns="0" rIns="0" bIns="0">
            <a:spAutoFit/>
          </a:bodyPr>
          <a:lstStyle/>
          <a:p>
            <a:pPr algn="ctr"/>
            <a:r>
              <a:rPr lang="en-US" sz="1600" b="1" i="1"/>
              <a:t>Landing</a:t>
            </a:r>
          </a:p>
        </p:txBody>
      </p:sp>
      <p:sp>
        <p:nvSpPr>
          <p:cNvPr id="31751" name="Text Box 62"/>
          <p:cNvSpPr txBox="1">
            <a:spLocks noChangeArrowheads="1"/>
          </p:cNvSpPr>
          <p:nvPr/>
        </p:nvSpPr>
        <p:spPr bwMode="auto">
          <a:xfrm rot="-961049">
            <a:off x="3160713" y="2867025"/>
            <a:ext cx="844550" cy="244475"/>
          </a:xfrm>
          <a:prstGeom prst="rect">
            <a:avLst/>
          </a:prstGeom>
          <a:noFill/>
          <a:ln w="9525">
            <a:noFill/>
            <a:miter lim="800000"/>
            <a:headEnd/>
            <a:tailEnd/>
          </a:ln>
        </p:spPr>
        <p:txBody>
          <a:bodyPr lIns="0" tIns="0" rIns="0" bIns="0">
            <a:spAutoFit/>
          </a:bodyPr>
          <a:lstStyle/>
          <a:p>
            <a:pPr algn="ctr"/>
            <a:r>
              <a:rPr lang="en-US" sz="1600" b="1" i="1"/>
              <a:t>Enroute</a:t>
            </a:r>
          </a:p>
        </p:txBody>
      </p:sp>
      <p:sp>
        <p:nvSpPr>
          <p:cNvPr id="31752" name="Line 65"/>
          <p:cNvSpPr>
            <a:spLocks noChangeShapeType="1"/>
          </p:cNvSpPr>
          <p:nvPr/>
        </p:nvSpPr>
        <p:spPr bwMode="auto">
          <a:xfrm>
            <a:off x="4433888" y="1473200"/>
            <a:ext cx="11112" cy="5108575"/>
          </a:xfrm>
          <a:prstGeom prst="line">
            <a:avLst/>
          </a:prstGeom>
          <a:noFill/>
          <a:ln w="9525">
            <a:solidFill>
              <a:schemeClr val="tx1"/>
            </a:solidFill>
            <a:round/>
            <a:headEnd/>
            <a:tailEnd/>
          </a:ln>
        </p:spPr>
        <p:txBody>
          <a:bodyPr/>
          <a:lstStyle/>
          <a:p>
            <a:endParaRPr lang="en-US"/>
          </a:p>
        </p:txBody>
      </p:sp>
      <p:sp>
        <p:nvSpPr>
          <p:cNvPr id="141378" name="AutoShape 66"/>
          <p:cNvSpPr>
            <a:spLocks noChangeArrowheads="1"/>
          </p:cNvSpPr>
          <p:nvPr/>
        </p:nvSpPr>
        <p:spPr bwMode="auto">
          <a:xfrm>
            <a:off x="4241800" y="3813175"/>
            <a:ext cx="782638" cy="887413"/>
          </a:xfrm>
          <a:prstGeom prst="rightArrow">
            <a:avLst>
              <a:gd name="adj1" fmla="val 46528"/>
              <a:gd name="adj2" fmla="val 62426"/>
            </a:avLst>
          </a:prstGeom>
          <a:gradFill rotWithShape="0">
            <a:gsLst>
              <a:gs pos="0">
                <a:schemeClr val="accent1"/>
              </a:gs>
              <a:gs pos="50000">
                <a:schemeClr val="accent1">
                  <a:gamma/>
                  <a:tint val="10980"/>
                  <a:invGamma/>
                </a:schemeClr>
              </a:gs>
              <a:gs pos="100000">
                <a:schemeClr val="accent1"/>
              </a:gs>
            </a:gsLst>
            <a:lin ang="2700000" scaled="1"/>
          </a:gradFill>
          <a:ln w="9525">
            <a:solidFill>
              <a:schemeClr val="tx1"/>
            </a:solidFill>
            <a:miter lim="800000"/>
            <a:headEnd/>
            <a:tailEnd/>
          </a:ln>
          <a:effectLst/>
        </p:spPr>
        <p:txBody>
          <a:bodyPr wrap="none" rIns="0" anchor="ctr"/>
          <a:lstStyle/>
          <a:p>
            <a:pPr>
              <a:defRPr/>
            </a:pPr>
            <a:endParaRPr lang="en-US">
              <a:latin typeface="Arial" pitchFamily="34" charset="0"/>
            </a:endParaRPr>
          </a:p>
        </p:txBody>
      </p:sp>
      <p:sp>
        <p:nvSpPr>
          <p:cNvPr id="31754" name="Text Box 67"/>
          <p:cNvSpPr txBox="1">
            <a:spLocks noChangeArrowheads="1"/>
          </p:cNvSpPr>
          <p:nvPr/>
        </p:nvSpPr>
        <p:spPr bwMode="auto">
          <a:xfrm>
            <a:off x="-317500" y="1395413"/>
            <a:ext cx="5397500" cy="701675"/>
          </a:xfrm>
          <a:prstGeom prst="rect">
            <a:avLst/>
          </a:prstGeom>
          <a:noFill/>
          <a:ln w="9525">
            <a:noFill/>
            <a:miter lim="800000"/>
            <a:headEnd/>
            <a:tailEnd/>
          </a:ln>
        </p:spPr>
        <p:txBody>
          <a:bodyPr>
            <a:spAutoFit/>
          </a:bodyPr>
          <a:lstStyle/>
          <a:p>
            <a:pPr algn="ctr" eaLnBrk="0" hangingPunct="0"/>
            <a:r>
              <a:rPr lang="en-US" sz="2000" b="1">
                <a:solidFill>
                  <a:srgbClr val="000099"/>
                </a:solidFill>
              </a:rPr>
              <a:t>Today’s NAS</a:t>
            </a:r>
          </a:p>
          <a:p>
            <a:pPr algn="ctr" eaLnBrk="0" hangingPunct="0"/>
            <a:r>
              <a:rPr lang="en-US" sz="2000" b="1">
                <a:solidFill>
                  <a:srgbClr val="000099"/>
                </a:solidFill>
              </a:rPr>
              <a:t>(Loose Integration, “Stovepiped”)</a:t>
            </a:r>
          </a:p>
        </p:txBody>
      </p:sp>
      <p:grpSp>
        <p:nvGrpSpPr>
          <p:cNvPr id="31755" name="Group 68"/>
          <p:cNvGrpSpPr>
            <a:grpSpLocks/>
          </p:cNvGrpSpPr>
          <p:nvPr/>
        </p:nvGrpSpPr>
        <p:grpSpPr bwMode="auto">
          <a:xfrm>
            <a:off x="4537075" y="1430338"/>
            <a:ext cx="4606925" cy="4784725"/>
            <a:chOff x="2858" y="907"/>
            <a:chExt cx="2902" cy="3014"/>
          </a:xfrm>
        </p:grpSpPr>
        <p:sp>
          <p:nvSpPr>
            <p:cNvPr id="31795" name="Text Box 69"/>
            <p:cNvSpPr txBox="1">
              <a:spLocks noChangeArrowheads="1"/>
            </p:cNvSpPr>
            <p:nvPr/>
          </p:nvSpPr>
          <p:spPr bwMode="auto">
            <a:xfrm>
              <a:off x="2858" y="3767"/>
              <a:ext cx="2763" cy="154"/>
            </a:xfrm>
            <a:prstGeom prst="rect">
              <a:avLst/>
            </a:prstGeom>
            <a:noFill/>
            <a:ln w="9525">
              <a:noFill/>
              <a:miter lim="800000"/>
              <a:headEnd/>
              <a:tailEnd/>
            </a:ln>
          </p:spPr>
          <p:txBody>
            <a:bodyPr lIns="0" tIns="0" rIns="0" bIns="0" anchor="ctr">
              <a:spAutoFit/>
            </a:bodyPr>
            <a:lstStyle/>
            <a:p>
              <a:pPr algn="ctr"/>
              <a:endParaRPr lang="en-US" sz="1600" b="1"/>
            </a:p>
          </p:txBody>
        </p:sp>
        <p:grpSp>
          <p:nvGrpSpPr>
            <p:cNvPr id="31796" name="Group 70"/>
            <p:cNvGrpSpPr>
              <a:grpSpLocks/>
            </p:cNvGrpSpPr>
            <p:nvPr/>
          </p:nvGrpSpPr>
          <p:grpSpPr bwMode="auto">
            <a:xfrm>
              <a:off x="3364" y="1436"/>
              <a:ext cx="1738" cy="2114"/>
              <a:chOff x="2471" y="1087"/>
              <a:chExt cx="1072" cy="1302"/>
            </a:xfrm>
          </p:grpSpPr>
          <p:sp>
            <p:nvSpPr>
              <p:cNvPr id="31802" name="Freeform 71"/>
              <p:cNvSpPr>
                <a:spLocks/>
              </p:cNvSpPr>
              <p:nvPr/>
            </p:nvSpPr>
            <p:spPr bwMode="auto">
              <a:xfrm flipH="1">
                <a:off x="2471" y="1827"/>
                <a:ext cx="683" cy="562"/>
              </a:xfrm>
              <a:custGeom>
                <a:avLst/>
                <a:gdLst>
                  <a:gd name="T0" fmla="*/ 0 w 893"/>
                  <a:gd name="T1" fmla="*/ 256 h 732"/>
                  <a:gd name="T2" fmla="*/ 0 w 893"/>
                  <a:gd name="T3" fmla="*/ 732 h 732"/>
                  <a:gd name="T4" fmla="*/ 893 w 893"/>
                  <a:gd name="T5" fmla="*/ 464 h 732"/>
                  <a:gd name="T6" fmla="*/ 893 w 893"/>
                  <a:gd name="T7" fmla="*/ 0 h 732"/>
                  <a:gd name="T8" fmla="*/ 0 w 893"/>
                  <a:gd name="T9" fmla="*/ 256 h 732"/>
                  <a:gd name="T10" fmla="*/ 0 60000 65536"/>
                  <a:gd name="T11" fmla="*/ 0 60000 65536"/>
                  <a:gd name="T12" fmla="*/ 0 60000 65536"/>
                  <a:gd name="T13" fmla="*/ 0 60000 65536"/>
                  <a:gd name="T14" fmla="*/ 0 60000 65536"/>
                  <a:gd name="T15" fmla="*/ 0 w 893"/>
                  <a:gd name="T16" fmla="*/ 0 h 732"/>
                  <a:gd name="T17" fmla="*/ 893 w 893"/>
                  <a:gd name="T18" fmla="*/ 732 h 732"/>
                </a:gdLst>
                <a:ahLst/>
                <a:cxnLst>
                  <a:cxn ang="T10">
                    <a:pos x="T0" y="T1"/>
                  </a:cxn>
                  <a:cxn ang="T11">
                    <a:pos x="T2" y="T3"/>
                  </a:cxn>
                  <a:cxn ang="T12">
                    <a:pos x="T4" y="T5"/>
                  </a:cxn>
                  <a:cxn ang="T13">
                    <a:pos x="T6" y="T7"/>
                  </a:cxn>
                  <a:cxn ang="T14">
                    <a:pos x="T8" y="T9"/>
                  </a:cxn>
                </a:cxnLst>
                <a:rect l="T15" t="T16" r="T17" b="T18"/>
                <a:pathLst>
                  <a:path w="893" h="732">
                    <a:moveTo>
                      <a:pt x="0" y="256"/>
                    </a:moveTo>
                    <a:lnTo>
                      <a:pt x="0" y="732"/>
                    </a:lnTo>
                    <a:lnTo>
                      <a:pt x="893" y="464"/>
                    </a:lnTo>
                    <a:lnTo>
                      <a:pt x="893" y="0"/>
                    </a:lnTo>
                    <a:lnTo>
                      <a:pt x="0" y="256"/>
                    </a:lnTo>
                    <a:close/>
                  </a:path>
                </a:pathLst>
              </a:custGeom>
              <a:gradFill rotWithShape="0">
                <a:gsLst>
                  <a:gs pos="0">
                    <a:srgbClr val="2900AC"/>
                  </a:gs>
                  <a:gs pos="100000">
                    <a:schemeClr val="bg1"/>
                  </a:gs>
                </a:gsLst>
                <a:lin ang="2700000" scaled="1"/>
              </a:gradFill>
              <a:ln w="6350" cap="flat" cmpd="sng">
                <a:noFill/>
                <a:prstDash val="solid"/>
                <a:round/>
                <a:headEnd type="none" w="med" len="med"/>
                <a:tailEnd type="none" w="med" len="med"/>
              </a:ln>
            </p:spPr>
            <p:txBody>
              <a:bodyPr/>
              <a:lstStyle/>
              <a:p>
                <a:endParaRPr lang="en-US"/>
              </a:p>
            </p:txBody>
          </p:sp>
          <p:sp>
            <p:nvSpPr>
              <p:cNvPr id="31803" name="Freeform 72"/>
              <p:cNvSpPr>
                <a:spLocks/>
              </p:cNvSpPr>
              <p:nvPr/>
            </p:nvSpPr>
            <p:spPr bwMode="auto">
              <a:xfrm flipH="1">
                <a:off x="3154" y="1773"/>
                <a:ext cx="389" cy="616"/>
              </a:xfrm>
              <a:custGeom>
                <a:avLst/>
                <a:gdLst>
                  <a:gd name="T0" fmla="*/ 481 w 481"/>
                  <a:gd name="T1" fmla="*/ 309 h 760"/>
                  <a:gd name="T2" fmla="*/ 481 w 481"/>
                  <a:gd name="T3" fmla="*/ 760 h 760"/>
                  <a:gd name="T4" fmla="*/ 0 w 481"/>
                  <a:gd name="T5" fmla="*/ 443 h 760"/>
                  <a:gd name="T6" fmla="*/ 0 w 481"/>
                  <a:gd name="T7" fmla="*/ 0 h 760"/>
                  <a:gd name="T8" fmla="*/ 481 w 481"/>
                  <a:gd name="T9" fmla="*/ 309 h 760"/>
                  <a:gd name="T10" fmla="*/ 0 60000 65536"/>
                  <a:gd name="T11" fmla="*/ 0 60000 65536"/>
                  <a:gd name="T12" fmla="*/ 0 60000 65536"/>
                  <a:gd name="T13" fmla="*/ 0 60000 65536"/>
                  <a:gd name="T14" fmla="*/ 0 60000 65536"/>
                  <a:gd name="T15" fmla="*/ 0 w 481"/>
                  <a:gd name="T16" fmla="*/ 0 h 760"/>
                  <a:gd name="T17" fmla="*/ 481 w 481"/>
                  <a:gd name="T18" fmla="*/ 760 h 760"/>
                </a:gdLst>
                <a:ahLst/>
                <a:cxnLst>
                  <a:cxn ang="T10">
                    <a:pos x="T0" y="T1"/>
                  </a:cxn>
                  <a:cxn ang="T11">
                    <a:pos x="T2" y="T3"/>
                  </a:cxn>
                  <a:cxn ang="T12">
                    <a:pos x="T4" y="T5"/>
                  </a:cxn>
                  <a:cxn ang="T13">
                    <a:pos x="T6" y="T7"/>
                  </a:cxn>
                  <a:cxn ang="T14">
                    <a:pos x="T8" y="T9"/>
                  </a:cxn>
                </a:cxnLst>
                <a:rect l="T15" t="T16" r="T17" b="T18"/>
                <a:pathLst>
                  <a:path w="481" h="760">
                    <a:moveTo>
                      <a:pt x="481" y="309"/>
                    </a:moveTo>
                    <a:lnTo>
                      <a:pt x="481" y="760"/>
                    </a:lnTo>
                    <a:lnTo>
                      <a:pt x="0" y="443"/>
                    </a:lnTo>
                    <a:lnTo>
                      <a:pt x="0" y="0"/>
                    </a:lnTo>
                    <a:lnTo>
                      <a:pt x="481" y="309"/>
                    </a:lnTo>
                    <a:close/>
                  </a:path>
                </a:pathLst>
              </a:custGeom>
              <a:gradFill rotWithShape="0">
                <a:gsLst>
                  <a:gs pos="0">
                    <a:schemeClr val="bg1"/>
                  </a:gs>
                  <a:gs pos="100000">
                    <a:srgbClr val="2900AC"/>
                  </a:gs>
                </a:gsLst>
                <a:lin ang="5400000" scaled="1"/>
              </a:gradFill>
              <a:ln w="6350" cap="flat" cmpd="sng">
                <a:noFill/>
                <a:prstDash val="solid"/>
                <a:round/>
                <a:headEnd type="none" w="med" len="med"/>
                <a:tailEnd type="none" w="med" len="med"/>
              </a:ln>
            </p:spPr>
            <p:txBody>
              <a:bodyPr/>
              <a:lstStyle/>
              <a:p>
                <a:endParaRPr lang="en-US"/>
              </a:p>
            </p:txBody>
          </p:sp>
          <p:sp>
            <p:nvSpPr>
              <p:cNvPr id="31804" name="Freeform 73"/>
              <p:cNvSpPr>
                <a:spLocks/>
              </p:cNvSpPr>
              <p:nvPr/>
            </p:nvSpPr>
            <p:spPr bwMode="auto">
              <a:xfrm flipH="1">
                <a:off x="2473" y="1578"/>
                <a:ext cx="1070" cy="452"/>
              </a:xfrm>
              <a:custGeom>
                <a:avLst/>
                <a:gdLst>
                  <a:gd name="T0" fmla="*/ 0 w 1397"/>
                  <a:gd name="T1" fmla="*/ 259 h 590"/>
                  <a:gd name="T2" fmla="*/ 509 w 1397"/>
                  <a:gd name="T3" fmla="*/ 590 h 590"/>
                  <a:gd name="T4" fmla="*/ 1397 w 1397"/>
                  <a:gd name="T5" fmla="*/ 333 h 590"/>
                  <a:gd name="T6" fmla="*/ 888 w 1397"/>
                  <a:gd name="T7" fmla="*/ 0 h 590"/>
                  <a:gd name="T8" fmla="*/ 0 w 1397"/>
                  <a:gd name="T9" fmla="*/ 259 h 590"/>
                  <a:gd name="T10" fmla="*/ 0 60000 65536"/>
                  <a:gd name="T11" fmla="*/ 0 60000 65536"/>
                  <a:gd name="T12" fmla="*/ 0 60000 65536"/>
                  <a:gd name="T13" fmla="*/ 0 60000 65536"/>
                  <a:gd name="T14" fmla="*/ 0 60000 65536"/>
                  <a:gd name="T15" fmla="*/ 0 w 1397"/>
                  <a:gd name="T16" fmla="*/ 0 h 590"/>
                  <a:gd name="T17" fmla="*/ 1397 w 1397"/>
                  <a:gd name="T18" fmla="*/ 590 h 590"/>
                </a:gdLst>
                <a:ahLst/>
                <a:cxnLst>
                  <a:cxn ang="T10">
                    <a:pos x="T0" y="T1"/>
                  </a:cxn>
                  <a:cxn ang="T11">
                    <a:pos x="T2" y="T3"/>
                  </a:cxn>
                  <a:cxn ang="T12">
                    <a:pos x="T4" y="T5"/>
                  </a:cxn>
                  <a:cxn ang="T13">
                    <a:pos x="T6" y="T7"/>
                  </a:cxn>
                  <a:cxn ang="T14">
                    <a:pos x="T8" y="T9"/>
                  </a:cxn>
                </a:cxnLst>
                <a:rect l="T15" t="T16" r="T17" b="T18"/>
                <a:pathLst>
                  <a:path w="1397" h="590">
                    <a:moveTo>
                      <a:pt x="0" y="259"/>
                    </a:moveTo>
                    <a:lnTo>
                      <a:pt x="509" y="590"/>
                    </a:lnTo>
                    <a:lnTo>
                      <a:pt x="1397" y="333"/>
                    </a:lnTo>
                    <a:lnTo>
                      <a:pt x="888" y="0"/>
                    </a:lnTo>
                    <a:lnTo>
                      <a:pt x="0" y="259"/>
                    </a:lnTo>
                    <a:close/>
                  </a:path>
                </a:pathLst>
              </a:custGeom>
              <a:gradFill rotWithShape="0">
                <a:gsLst>
                  <a:gs pos="0">
                    <a:srgbClr val="2900AC"/>
                  </a:gs>
                  <a:gs pos="100000">
                    <a:schemeClr val="bg1"/>
                  </a:gs>
                </a:gsLst>
                <a:lin ang="5400000" scaled="1"/>
              </a:gradFill>
              <a:ln w="6350" cap="flat" cmpd="sng">
                <a:noFill/>
                <a:prstDash val="solid"/>
                <a:round/>
                <a:headEnd type="none" w="med" len="med"/>
                <a:tailEnd type="none" w="med" len="med"/>
              </a:ln>
            </p:spPr>
            <p:txBody>
              <a:bodyPr/>
              <a:lstStyle/>
              <a:p>
                <a:endParaRPr lang="en-US"/>
              </a:p>
            </p:txBody>
          </p:sp>
          <p:sp>
            <p:nvSpPr>
              <p:cNvPr id="31805" name="Freeform 74"/>
              <p:cNvSpPr>
                <a:spLocks/>
              </p:cNvSpPr>
              <p:nvPr/>
            </p:nvSpPr>
            <p:spPr bwMode="auto">
              <a:xfrm flipH="1">
                <a:off x="2638" y="1477"/>
                <a:ext cx="463" cy="490"/>
              </a:xfrm>
              <a:custGeom>
                <a:avLst/>
                <a:gdLst>
                  <a:gd name="T0" fmla="*/ 1 w 605"/>
                  <a:gd name="T1" fmla="*/ 176 h 639"/>
                  <a:gd name="T2" fmla="*/ 0 w 605"/>
                  <a:gd name="T3" fmla="*/ 639 h 639"/>
                  <a:gd name="T4" fmla="*/ 602 w 605"/>
                  <a:gd name="T5" fmla="*/ 461 h 639"/>
                  <a:gd name="T6" fmla="*/ 605 w 605"/>
                  <a:gd name="T7" fmla="*/ 0 h 639"/>
                  <a:gd name="T8" fmla="*/ 1 w 605"/>
                  <a:gd name="T9" fmla="*/ 176 h 639"/>
                  <a:gd name="T10" fmla="*/ 0 60000 65536"/>
                  <a:gd name="T11" fmla="*/ 0 60000 65536"/>
                  <a:gd name="T12" fmla="*/ 0 60000 65536"/>
                  <a:gd name="T13" fmla="*/ 0 60000 65536"/>
                  <a:gd name="T14" fmla="*/ 0 60000 65536"/>
                  <a:gd name="T15" fmla="*/ 0 w 605"/>
                  <a:gd name="T16" fmla="*/ 0 h 639"/>
                  <a:gd name="T17" fmla="*/ 605 w 605"/>
                  <a:gd name="T18" fmla="*/ 639 h 639"/>
                </a:gdLst>
                <a:ahLst/>
                <a:cxnLst>
                  <a:cxn ang="T10">
                    <a:pos x="T0" y="T1"/>
                  </a:cxn>
                  <a:cxn ang="T11">
                    <a:pos x="T2" y="T3"/>
                  </a:cxn>
                  <a:cxn ang="T12">
                    <a:pos x="T4" y="T5"/>
                  </a:cxn>
                  <a:cxn ang="T13">
                    <a:pos x="T6" y="T7"/>
                  </a:cxn>
                  <a:cxn ang="T14">
                    <a:pos x="T8" y="T9"/>
                  </a:cxn>
                </a:cxnLst>
                <a:rect l="T15" t="T16" r="T17" b="T18"/>
                <a:pathLst>
                  <a:path w="605" h="639">
                    <a:moveTo>
                      <a:pt x="1" y="176"/>
                    </a:moveTo>
                    <a:lnTo>
                      <a:pt x="0" y="639"/>
                    </a:lnTo>
                    <a:lnTo>
                      <a:pt x="602" y="461"/>
                    </a:lnTo>
                    <a:lnTo>
                      <a:pt x="605" y="0"/>
                    </a:lnTo>
                    <a:lnTo>
                      <a:pt x="1" y="176"/>
                    </a:lnTo>
                    <a:close/>
                  </a:path>
                </a:pathLst>
              </a:custGeom>
              <a:gradFill rotWithShape="0">
                <a:gsLst>
                  <a:gs pos="0">
                    <a:srgbClr val="2900AC"/>
                  </a:gs>
                  <a:gs pos="100000">
                    <a:schemeClr val="bg1"/>
                  </a:gs>
                </a:gsLst>
                <a:lin ang="2700000" scaled="1"/>
              </a:gradFill>
              <a:ln w="6350" cap="flat" cmpd="sng">
                <a:noFill/>
                <a:prstDash val="solid"/>
                <a:round/>
                <a:headEnd type="none" w="med" len="med"/>
                <a:tailEnd type="none" w="med" len="med"/>
              </a:ln>
            </p:spPr>
            <p:txBody>
              <a:bodyPr/>
              <a:lstStyle/>
              <a:p>
                <a:endParaRPr lang="en-US"/>
              </a:p>
            </p:txBody>
          </p:sp>
          <p:sp>
            <p:nvSpPr>
              <p:cNvPr id="31806" name="Freeform 75"/>
              <p:cNvSpPr>
                <a:spLocks/>
              </p:cNvSpPr>
              <p:nvPr/>
            </p:nvSpPr>
            <p:spPr bwMode="auto">
              <a:xfrm flipH="1">
                <a:off x="3101" y="1418"/>
                <a:ext cx="291" cy="549"/>
              </a:xfrm>
              <a:custGeom>
                <a:avLst/>
                <a:gdLst>
                  <a:gd name="T0" fmla="*/ 380 w 380"/>
                  <a:gd name="T1" fmla="*/ 247 h 716"/>
                  <a:gd name="T2" fmla="*/ 380 w 380"/>
                  <a:gd name="T3" fmla="*/ 716 h 716"/>
                  <a:gd name="T4" fmla="*/ 0 w 380"/>
                  <a:gd name="T5" fmla="*/ 465 h 716"/>
                  <a:gd name="T6" fmla="*/ 2 w 380"/>
                  <a:gd name="T7" fmla="*/ 0 h 716"/>
                  <a:gd name="T8" fmla="*/ 380 w 380"/>
                  <a:gd name="T9" fmla="*/ 247 h 716"/>
                  <a:gd name="T10" fmla="*/ 0 60000 65536"/>
                  <a:gd name="T11" fmla="*/ 0 60000 65536"/>
                  <a:gd name="T12" fmla="*/ 0 60000 65536"/>
                  <a:gd name="T13" fmla="*/ 0 60000 65536"/>
                  <a:gd name="T14" fmla="*/ 0 60000 65536"/>
                  <a:gd name="T15" fmla="*/ 0 w 380"/>
                  <a:gd name="T16" fmla="*/ 0 h 716"/>
                  <a:gd name="T17" fmla="*/ 380 w 380"/>
                  <a:gd name="T18" fmla="*/ 716 h 716"/>
                </a:gdLst>
                <a:ahLst/>
                <a:cxnLst>
                  <a:cxn ang="T10">
                    <a:pos x="T0" y="T1"/>
                  </a:cxn>
                  <a:cxn ang="T11">
                    <a:pos x="T2" y="T3"/>
                  </a:cxn>
                  <a:cxn ang="T12">
                    <a:pos x="T4" y="T5"/>
                  </a:cxn>
                  <a:cxn ang="T13">
                    <a:pos x="T6" y="T7"/>
                  </a:cxn>
                  <a:cxn ang="T14">
                    <a:pos x="T8" y="T9"/>
                  </a:cxn>
                </a:cxnLst>
                <a:rect l="T15" t="T16" r="T17" b="T18"/>
                <a:pathLst>
                  <a:path w="380" h="716">
                    <a:moveTo>
                      <a:pt x="380" y="247"/>
                    </a:moveTo>
                    <a:lnTo>
                      <a:pt x="380" y="716"/>
                    </a:lnTo>
                    <a:lnTo>
                      <a:pt x="0" y="465"/>
                    </a:lnTo>
                    <a:lnTo>
                      <a:pt x="2" y="0"/>
                    </a:lnTo>
                    <a:lnTo>
                      <a:pt x="380" y="247"/>
                    </a:lnTo>
                    <a:close/>
                  </a:path>
                </a:pathLst>
              </a:custGeom>
              <a:gradFill rotWithShape="0">
                <a:gsLst>
                  <a:gs pos="0">
                    <a:schemeClr val="bg1"/>
                  </a:gs>
                  <a:gs pos="100000">
                    <a:srgbClr val="2900AC"/>
                  </a:gs>
                </a:gsLst>
                <a:lin ang="5400000" scaled="1"/>
              </a:gradFill>
              <a:ln w="6350" cap="flat" cmpd="sng">
                <a:noFill/>
                <a:prstDash val="solid"/>
                <a:round/>
                <a:headEnd type="none" w="med" len="med"/>
                <a:tailEnd type="none" w="med" len="med"/>
              </a:ln>
            </p:spPr>
            <p:txBody>
              <a:bodyPr/>
              <a:lstStyle/>
              <a:p>
                <a:endParaRPr lang="en-US"/>
              </a:p>
            </p:txBody>
          </p:sp>
          <p:sp>
            <p:nvSpPr>
              <p:cNvPr id="31807" name="Freeform 76"/>
              <p:cNvSpPr>
                <a:spLocks/>
              </p:cNvSpPr>
              <p:nvPr/>
            </p:nvSpPr>
            <p:spPr bwMode="auto">
              <a:xfrm flipH="1">
                <a:off x="2638" y="1285"/>
                <a:ext cx="752" cy="328"/>
              </a:xfrm>
              <a:custGeom>
                <a:avLst/>
                <a:gdLst>
                  <a:gd name="T0" fmla="*/ 0 w 982"/>
                  <a:gd name="T1" fmla="*/ 173 h 426"/>
                  <a:gd name="T2" fmla="*/ 378 w 982"/>
                  <a:gd name="T3" fmla="*/ 426 h 426"/>
                  <a:gd name="T4" fmla="*/ 982 w 982"/>
                  <a:gd name="T5" fmla="*/ 253 h 426"/>
                  <a:gd name="T6" fmla="*/ 585 w 982"/>
                  <a:gd name="T7" fmla="*/ 0 h 426"/>
                  <a:gd name="T8" fmla="*/ 0 w 982"/>
                  <a:gd name="T9" fmla="*/ 173 h 426"/>
                  <a:gd name="T10" fmla="*/ 0 60000 65536"/>
                  <a:gd name="T11" fmla="*/ 0 60000 65536"/>
                  <a:gd name="T12" fmla="*/ 0 60000 65536"/>
                  <a:gd name="T13" fmla="*/ 0 60000 65536"/>
                  <a:gd name="T14" fmla="*/ 0 60000 65536"/>
                  <a:gd name="T15" fmla="*/ 0 w 982"/>
                  <a:gd name="T16" fmla="*/ 0 h 426"/>
                  <a:gd name="T17" fmla="*/ 982 w 982"/>
                  <a:gd name="T18" fmla="*/ 426 h 426"/>
                </a:gdLst>
                <a:ahLst/>
                <a:cxnLst>
                  <a:cxn ang="T10">
                    <a:pos x="T0" y="T1"/>
                  </a:cxn>
                  <a:cxn ang="T11">
                    <a:pos x="T2" y="T3"/>
                  </a:cxn>
                  <a:cxn ang="T12">
                    <a:pos x="T4" y="T5"/>
                  </a:cxn>
                  <a:cxn ang="T13">
                    <a:pos x="T6" y="T7"/>
                  </a:cxn>
                  <a:cxn ang="T14">
                    <a:pos x="T8" y="T9"/>
                  </a:cxn>
                </a:cxnLst>
                <a:rect l="T15" t="T16" r="T17" b="T18"/>
                <a:pathLst>
                  <a:path w="982" h="426">
                    <a:moveTo>
                      <a:pt x="0" y="173"/>
                    </a:moveTo>
                    <a:lnTo>
                      <a:pt x="378" y="426"/>
                    </a:lnTo>
                    <a:lnTo>
                      <a:pt x="982" y="253"/>
                    </a:lnTo>
                    <a:lnTo>
                      <a:pt x="585" y="0"/>
                    </a:lnTo>
                    <a:lnTo>
                      <a:pt x="0" y="173"/>
                    </a:lnTo>
                    <a:close/>
                  </a:path>
                </a:pathLst>
              </a:custGeom>
              <a:gradFill rotWithShape="0">
                <a:gsLst>
                  <a:gs pos="0">
                    <a:srgbClr val="2900AC"/>
                  </a:gs>
                  <a:gs pos="100000">
                    <a:schemeClr val="bg1"/>
                  </a:gs>
                </a:gsLst>
                <a:lin ang="5400000" scaled="1"/>
              </a:gradFill>
              <a:ln w="6350" cap="flat" cmpd="sng">
                <a:noFill/>
                <a:prstDash val="solid"/>
                <a:round/>
                <a:headEnd type="none" w="med" len="med"/>
                <a:tailEnd type="none" w="med" len="med"/>
              </a:ln>
            </p:spPr>
            <p:txBody>
              <a:bodyPr/>
              <a:lstStyle/>
              <a:p>
                <a:endParaRPr lang="en-US"/>
              </a:p>
            </p:txBody>
          </p:sp>
          <p:grpSp>
            <p:nvGrpSpPr>
              <p:cNvPr id="31808" name="Group 77"/>
              <p:cNvGrpSpPr>
                <a:grpSpLocks/>
              </p:cNvGrpSpPr>
              <p:nvPr/>
            </p:nvGrpSpPr>
            <p:grpSpPr bwMode="auto">
              <a:xfrm>
                <a:off x="2826" y="1087"/>
                <a:ext cx="279" cy="362"/>
                <a:chOff x="8775" y="959"/>
                <a:chExt cx="297" cy="386"/>
              </a:xfrm>
            </p:grpSpPr>
            <p:sp>
              <p:nvSpPr>
                <p:cNvPr id="141390" name="Freeform 78"/>
                <p:cNvSpPr>
                  <a:spLocks/>
                </p:cNvSpPr>
                <p:nvPr/>
              </p:nvSpPr>
              <p:spPr bwMode="auto">
                <a:xfrm flipH="1">
                  <a:off x="8775" y="1142"/>
                  <a:ext cx="180" cy="203"/>
                </a:xfrm>
                <a:custGeom>
                  <a:avLst/>
                  <a:gdLst/>
                  <a:ahLst/>
                  <a:cxnLst>
                    <a:cxn ang="0">
                      <a:pos x="1" y="154"/>
                    </a:cxn>
                    <a:cxn ang="0">
                      <a:pos x="0" y="617"/>
                    </a:cxn>
                    <a:cxn ang="0">
                      <a:pos x="546" y="457"/>
                    </a:cxn>
                    <a:cxn ang="0">
                      <a:pos x="541" y="0"/>
                    </a:cxn>
                    <a:cxn ang="0">
                      <a:pos x="1" y="154"/>
                    </a:cxn>
                  </a:cxnLst>
                  <a:rect l="0" t="0" r="r" b="b"/>
                  <a:pathLst>
                    <a:path w="546" h="617">
                      <a:moveTo>
                        <a:pt x="1" y="154"/>
                      </a:moveTo>
                      <a:lnTo>
                        <a:pt x="0" y="617"/>
                      </a:lnTo>
                      <a:lnTo>
                        <a:pt x="546" y="457"/>
                      </a:lnTo>
                      <a:lnTo>
                        <a:pt x="541" y="0"/>
                      </a:lnTo>
                      <a:lnTo>
                        <a:pt x="1" y="154"/>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91" name="Freeform 79"/>
                <p:cNvSpPr>
                  <a:spLocks/>
                </p:cNvSpPr>
                <p:nvPr/>
              </p:nvSpPr>
              <p:spPr bwMode="auto">
                <a:xfrm flipH="1">
                  <a:off x="8952" y="1112"/>
                  <a:ext cx="119" cy="233"/>
                </a:xfrm>
                <a:custGeom>
                  <a:avLst/>
                  <a:gdLst/>
                  <a:ahLst/>
                  <a:cxnLst>
                    <a:cxn ang="0">
                      <a:pos x="284" y="187"/>
                    </a:cxn>
                    <a:cxn ang="0">
                      <a:pos x="284" y="556"/>
                    </a:cxn>
                    <a:cxn ang="0">
                      <a:pos x="0" y="365"/>
                    </a:cxn>
                    <a:cxn ang="0">
                      <a:pos x="0" y="0"/>
                    </a:cxn>
                    <a:cxn ang="0">
                      <a:pos x="284" y="187"/>
                    </a:cxn>
                  </a:cxnLst>
                  <a:rect l="0" t="0" r="r" b="b"/>
                  <a:pathLst>
                    <a:path w="284" h="556">
                      <a:moveTo>
                        <a:pt x="284" y="187"/>
                      </a:moveTo>
                      <a:lnTo>
                        <a:pt x="284" y="556"/>
                      </a:lnTo>
                      <a:lnTo>
                        <a:pt x="0" y="365"/>
                      </a:lnTo>
                      <a:lnTo>
                        <a:pt x="0" y="0"/>
                      </a:lnTo>
                      <a:lnTo>
                        <a:pt x="284" y="187"/>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92" name="Freeform 80"/>
                <p:cNvSpPr>
                  <a:spLocks/>
                </p:cNvSpPr>
                <p:nvPr/>
              </p:nvSpPr>
              <p:spPr bwMode="auto">
                <a:xfrm flipH="1">
                  <a:off x="8775" y="1061"/>
                  <a:ext cx="297" cy="132"/>
                </a:xfrm>
                <a:custGeom>
                  <a:avLst/>
                  <a:gdLst/>
                  <a:ahLst/>
                  <a:cxnLst>
                    <a:cxn ang="0">
                      <a:pos x="0" y="163"/>
                    </a:cxn>
                    <a:cxn ang="0">
                      <a:pos x="371" y="409"/>
                    </a:cxn>
                    <a:cxn ang="0">
                      <a:pos x="915" y="255"/>
                    </a:cxn>
                    <a:cxn ang="0">
                      <a:pos x="546" y="0"/>
                    </a:cxn>
                    <a:cxn ang="0">
                      <a:pos x="0" y="163"/>
                    </a:cxn>
                  </a:cxnLst>
                  <a:rect l="0" t="0" r="r" b="b"/>
                  <a:pathLst>
                    <a:path w="915" h="409">
                      <a:moveTo>
                        <a:pt x="0" y="163"/>
                      </a:moveTo>
                      <a:lnTo>
                        <a:pt x="371" y="409"/>
                      </a:lnTo>
                      <a:lnTo>
                        <a:pt x="915" y="255"/>
                      </a:lnTo>
                      <a:lnTo>
                        <a:pt x="546" y="0"/>
                      </a:lnTo>
                      <a:lnTo>
                        <a:pt x="0" y="163"/>
                      </a:lnTo>
                      <a:close/>
                    </a:path>
                  </a:pathLst>
                </a:custGeom>
                <a:gradFill rotWithShape="0">
                  <a:gsLst>
                    <a:gs pos="0">
                      <a:schemeClr val="accent1">
                        <a:gamma/>
                        <a:shade val="46275"/>
                        <a:invGamma/>
                      </a:schemeClr>
                    </a:gs>
                    <a:gs pos="100000">
                      <a:schemeClr val="accent1"/>
                    </a:gs>
                  </a:gsLst>
                  <a:lin ang="54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93" name="Freeform 81"/>
                <p:cNvSpPr>
                  <a:spLocks/>
                </p:cNvSpPr>
                <p:nvPr/>
              </p:nvSpPr>
              <p:spPr bwMode="auto">
                <a:xfrm flipH="1">
                  <a:off x="8815" y="1022"/>
                  <a:ext cx="135" cy="153"/>
                </a:xfrm>
                <a:custGeom>
                  <a:avLst/>
                  <a:gdLst/>
                  <a:ahLst/>
                  <a:cxnLst>
                    <a:cxn ang="0">
                      <a:pos x="1" y="154"/>
                    </a:cxn>
                    <a:cxn ang="0">
                      <a:pos x="0" y="617"/>
                    </a:cxn>
                    <a:cxn ang="0">
                      <a:pos x="546" y="457"/>
                    </a:cxn>
                    <a:cxn ang="0">
                      <a:pos x="541" y="0"/>
                    </a:cxn>
                    <a:cxn ang="0">
                      <a:pos x="1" y="154"/>
                    </a:cxn>
                  </a:cxnLst>
                  <a:rect l="0" t="0" r="r" b="b"/>
                  <a:pathLst>
                    <a:path w="546" h="617">
                      <a:moveTo>
                        <a:pt x="1" y="154"/>
                      </a:moveTo>
                      <a:lnTo>
                        <a:pt x="0" y="617"/>
                      </a:lnTo>
                      <a:lnTo>
                        <a:pt x="546" y="457"/>
                      </a:lnTo>
                      <a:lnTo>
                        <a:pt x="541" y="0"/>
                      </a:lnTo>
                      <a:lnTo>
                        <a:pt x="1" y="154"/>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94" name="Freeform 82"/>
                <p:cNvSpPr>
                  <a:spLocks/>
                </p:cNvSpPr>
                <p:nvPr/>
              </p:nvSpPr>
              <p:spPr bwMode="auto">
                <a:xfrm flipH="1">
                  <a:off x="8948" y="1000"/>
                  <a:ext cx="90" cy="175"/>
                </a:xfrm>
                <a:custGeom>
                  <a:avLst/>
                  <a:gdLst/>
                  <a:ahLst/>
                  <a:cxnLst>
                    <a:cxn ang="0">
                      <a:pos x="284" y="187"/>
                    </a:cxn>
                    <a:cxn ang="0">
                      <a:pos x="284" y="556"/>
                    </a:cxn>
                    <a:cxn ang="0">
                      <a:pos x="0" y="365"/>
                    </a:cxn>
                    <a:cxn ang="0">
                      <a:pos x="0" y="0"/>
                    </a:cxn>
                    <a:cxn ang="0">
                      <a:pos x="284" y="187"/>
                    </a:cxn>
                  </a:cxnLst>
                  <a:rect l="0" t="0" r="r" b="b"/>
                  <a:pathLst>
                    <a:path w="284" h="556">
                      <a:moveTo>
                        <a:pt x="284" y="187"/>
                      </a:moveTo>
                      <a:lnTo>
                        <a:pt x="284" y="556"/>
                      </a:lnTo>
                      <a:lnTo>
                        <a:pt x="0" y="365"/>
                      </a:lnTo>
                      <a:lnTo>
                        <a:pt x="0" y="0"/>
                      </a:lnTo>
                      <a:lnTo>
                        <a:pt x="284" y="187"/>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sp>
              <p:nvSpPr>
                <p:cNvPr id="141395" name="Freeform 83"/>
                <p:cNvSpPr>
                  <a:spLocks/>
                </p:cNvSpPr>
                <p:nvPr/>
              </p:nvSpPr>
              <p:spPr bwMode="auto">
                <a:xfrm flipH="1">
                  <a:off x="8813" y="959"/>
                  <a:ext cx="227" cy="101"/>
                </a:xfrm>
                <a:custGeom>
                  <a:avLst/>
                  <a:gdLst/>
                  <a:ahLst/>
                  <a:cxnLst>
                    <a:cxn ang="0">
                      <a:pos x="0" y="163"/>
                    </a:cxn>
                    <a:cxn ang="0">
                      <a:pos x="371" y="409"/>
                    </a:cxn>
                    <a:cxn ang="0">
                      <a:pos x="915" y="255"/>
                    </a:cxn>
                    <a:cxn ang="0">
                      <a:pos x="546" y="0"/>
                    </a:cxn>
                    <a:cxn ang="0">
                      <a:pos x="0" y="163"/>
                    </a:cxn>
                  </a:cxnLst>
                  <a:rect l="0" t="0" r="r" b="b"/>
                  <a:pathLst>
                    <a:path w="915" h="409">
                      <a:moveTo>
                        <a:pt x="0" y="163"/>
                      </a:moveTo>
                      <a:lnTo>
                        <a:pt x="371" y="409"/>
                      </a:lnTo>
                      <a:lnTo>
                        <a:pt x="915" y="255"/>
                      </a:lnTo>
                      <a:lnTo>
                        <a:pt x="546" y="0"/>
                      </a:lnTo>
                      <a:lnTo>
                        <a:pt x="0" y="163"/>
                      </a:lnTo>
                      <a:close/>
                    </a:path>
                  </a:pathLst>
                </a:custGeom>
                <a:gradFill rotWithShape="0">
                  <a:gsLst>
                    <a:gs pos="0">
                      <a:schemeClr val="accent1">
                        <a:gamma/>
                        <a:shade val="46275"/>
                        <a:invGamma/>
                      </a:schemeClr>
                    </a:gs>
                    <a:gs pos="100000">
                      <a:schemeClr val="accent1"/>
                    </a:gs>
                  </a:gsLst>
                  <a:lin ang="5400000" scaled="1"/>
                </a:gradFill>
                <a:ln w="9525" cap="flat" cmpd="sng">
                  <a:noFill/>
                  <a:prstDash val="solid"/>
                  <a:round/>
                  <a:headEnd type="none" w="med" len="med"/>
                  <a:tailEnd type="none" w="med" len="med"/>
                </a:ln>
                <a:effectLst/>
              </p:spPr>
              <p:txBody>
                <a:bodyPr wrap="none" lIns="0" tIns="0" rIns="0" bIns="0" anchor="ctr" anchorCtr="1"/>
                <a:lstStyle/>
                <a:p>
                  <a:pPr>
                    <a:defRPr/>
                  </a:pPr>
                  <a:endParaRPr lang="en-US">
                    <a:latin typeface="Arial" pitchFamily="34" charset="0"/>
                  </a:endParaRPr>
                </a:p>
              </p:txBody>
            </p:sp>
          </p:grpSp>
          <p:grpSp>
            <p:nvGrpSpPr>
              <p:cNvPr id="31809" name="Group 84"/>
              <p:cNvGrpSpPr>
                <a:grpSpLocks/>
              </p:cNvGrpSpPr>
              <p:nvPr/>
            </p:nvGrpSpPr>
            <p:grpSpPr bwMode="auto">
              <a:xfrm>
                <a:off x="3059" y="1133"/>
                <a:ext cx="291" cy="372"/>
                <a:chOff x="8489" y="818"/>
                <a:chExt cx="302" cy="386"/>
              </a:xfrm>
            </p:grpSpPr>
            <p:sp>
              <p:nvSpPr>
                <p:cNvPr id="31826" name="Freeform 85"/>
                <p:cNvSpPr>
                  <a:spLocks/>
                </p:cNvSpPr>
                <p:nvPr/>
              </p:nvSpPr>
              <p:spPr bwMode="gray">
                <a:xfrm flipH="1">
                  <a:off x="8489" y="1001"/>
                  <a:ext cx="180" cy="20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27" name="Freeform 86"/>
                <p:cNvSpPr>
                  <a:spLocks/>
                </p:cNvSpPr>
                <p:nvPr/>
              </p:nvSpPr>
              <p:spPr bwMode="gray">
                <a:xfrm flipH="1">
                  <a:off x="8669" y="971"/>
                  <a:ext cx="119" cy="233"/>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28" name="Freeform 87"/>
                <p:cNvSpPr>
                  <a:spLocks/>
                </p:cNvSpPr>
                <p:nvPr/>
              </p:nvSpPr>
              <p:spPr bwMode="gray">
                <a:xfrm flipH="1">
                  <a:off x="8489" y="917"/>
                  <a:ext cx="302" cy="135"/>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72532C"/>
                    </a:gs>
                    <a:gs pos="100000">
                      <a:srgbClr val="F6B35E"/>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29" name="Freeform 88"/>
                <p:cNvSpPr>
                  <a:spLocks/>
                </p:cNvSpPr>
                <p:nvPr/>
              </p:nvSpPr>
              <p:spPr bwMode="gray">
                <a:xfrm flipH="1">
                  <a:off x="8527" y="881"/>
                  <a:ext cx="135" cy="15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30" name="Freeform 89"/>
                <p:cNvSpPr>
                  <a:spLocks/>
                </p:cNvSpPr>
                <p:nvPr/>
              </p:nvSpPr>
              <p:spPr bwMode="gray">
                <a:xfrm flipH="1">
                  <a:off x="8656" y="863"/>
                  <a:ext cx="95" cy="171"/>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72532C"/>
                    </a:gs>
                    <a:gs pos="50000">
                      <a:srgbClr val="F6B35E"/>
                    </a:gs>
                    <a:gs pos="100000">
                      <a:srgbClr val="72532C"/>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31" name="Freeform 90"/>
                <p:cNvSpPr>
                  <a:spLocks/>
                </p:cNvSpPr>
                <p:nvPr/>
              </p:nvSpPr>
              <p:spPr bwMode="gray">
                <a:xfrm flipH="1">
                  <a:off x="8527" y="818"/>
                  <a:ext cx="226" cy="101"/>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72532C"/>
                    </a:gs>
                    <a:gs pos="100000">
                      <a:srgbClr val="F6B35E"/>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grpSp>
          <p:grpSp>
            <p:nvGrpSpPr>
              <p:cNvPr id="31810" name="Group 91"/>
              <p:cNvGrpSpPr>
                <a:grpSpLocks/>
              </p:cNvGrpSpPr>
              <p:nvPr/>
            </p:nvGrpSpPr>
            <p:grpSpPr bwMode="auto">
              <a:xfrm>
                <a:off x="2688" y="1168"/>
                <a:ext cx="279" cy="357"/>
                <a:chOff x="8776" y="1276"/>
                <a:chExt cx="302" cy="386"/>
              </a:xfrm>
            </p:grpSpPr>
            <p:grpSp>
              <p:nvGrpSpPr>
                <p:cNvPr id="31818" name="Group 92"/>
                <p:cNvGrpSpPr>
                  <a:grpSpLocks/>
                </p:cNvGrpSpPr>
                <p:nvPr/>
              </p:nvGrpSpPr>
              <p:grpSpPr bwMode="auto">
                <a:xfrm flipH="1">
                  <a:off x="8776" y="1375"/>
                  <a:ext cx="302" cy="287"/>
                  <a:chOff x="2495" y="3675"/>
                  <a:chExt cx="719" cy="686"/>
                </a:xfrm>
              </p:grpSpPr>
              <p:sp>
                <p:nvSpPr>
                  <p:cNvPr id="31823" name="Freeform 93"/>
                  <p:cNvSpPr>
                    <a:spLocks/>
                  </p:cNvSpPr>
                  <p:nvPr/>
                </p:nvSpPr>
                <p:spPr bwMode="auto">
                  <a:xfrm>
                    <a:off x="2785" y="3876"/>
                    <a:ext cx="429" cy="485"/>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E5E76"/>
                      </a:gs>
                      <a:gs pos="50000">
                        <a:srgbClr val="CCCCFF"/>
                      </a:gs>
                      <a:gs pos="100000">
                        <a:srgbClr val="5E5E76"/>
                      </a:gs>
                    </a:gsLst>
                    <a:lin ang="2700000" scaled="1"/>
                  </a:gradFill>
                  <a:ln w="9525">
                    <a:noFill/>
                    <a:round/>
                    <a:headEnd/>
                    <a:tailEnd/>
                  </a:ln>
                </p:spPr>
                <p:txBody>
                  <a:bodyPr/>
                  <a:lstStyle/>
                  <a:p>
                    <a:endParaRPr lang="en-US"/>
                  </a:p>
                </p:txBody>
              </p:sp>
              <p:sp>
                <p:nvSpPr>
                  <p:cNvPr id="31824" name="Freeform 94"/>
                  <p:cNvSpPr>
                    <a:spLocks/>
                  </p:cNvSpPr>
                  <p:nvPr/>
                </p:nvSpPr>
                <p:spPr bwMode="auto">
                  <a:xfrm>
                    <a:off x="2502" y="3805"/>
                    <a:ext cx="284" cy="556"/>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E5E76"/>
                      </a:gs>
                      <a:gs pos="50000">
                        <a:srgbClr val="CCCCFF"/>
                      </a:gs>
                      <a:gs pos="100000">
                        <a:srgbClr val="5E5E76"/>
                      </a:gs>
                    </a:gsLst>
                    <a:lin ang="2700000" scaled="1"/>
                  </a:gradFill>
                  <a:ln w="9525" cap="flat" cmpd="sng">
                    <a:noFill/>
                    <a:prstDash val="solid"/>
                    <a:round/>
                    <a:headEnd type="none" w="med" len="med"/>
                    <a:tailEnd type="none" w="med" len="med"/>
                  </a:ln>
                </p:spPr>
                <p:txBody>
                  <a:bodyPr/>
                  <a:lstStyle/>
                  <a:p>
                    <a:endParaRPr lang="en-US"/>
                  </a:p>
                </p:txBody>
              </p:sp>
              <p:sp>
                <p:nvSpPr>
                  <p:cNvPr id="31825" name="Freeform 95"/>
                  <p:cNvSpPr>
                    <a:spLocks/>
                  </p:cNvSpPr>
                  <p:nvPr/>
                </p:nvSpPr>
                <p:spPr bwMode="auto">
                  <a:xfrm>
                    <a:off x="2495" y="3675"/>
                    <a:ext cx="718" cy="322"/>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E5E76"/>
                      </a:gs>
                      <a:gs pos="100000">
                        <a:srgbClr val="CCCCFF"/>
                      </a:gs>
                    </a:gsLst>
                    <a:lin ang="5400000" scaled="1"/>
                  </a:gradFill>
                  <a:ln w="9525" cap="flat" cmpd="sng">
                    <a:noFill/>
                    <a:prstDash val="solid"/>
                    <a:round/>
                    <a:headEnd type="none" w="med" len="med"/>
                    <a:tailEnd type="none" w="med" len="med"/>
                  </a:ln>
                </p:spPr>
                <p:txBody>
                  <a:bodyPr/>
                  <a:lstStyle/>
                  <a:p>
                    <a:endParaRPr lang="en-US"/>
                  </a:p>
                </p:txBody>
              </p:sp>
            </p:grpSp>
            <p:grpSp>
              <p:nvGrpSpPr>
                <p:cNvPr id="31819" name="Group 96"/>
                <p:cNvGrpSpPr>
                  <a:grpSpLocks/>
                </p:cNvGrpSpPr>
                <p:nvPr/>
              </p:nvGrpSpPr>
              <p:grpSpPr bwMode="auto">
                <a:xfrm flipH="1">
                  <a:off x="8814" y="1276"/>
                  <a:ext cx="226" cy="216"/>
                  <a:chOff x="2495" y="3675"/>
                  <a:chExt cx="719" cy="686"/>
                </a:xfrm>
              </p:grpSpPr>
              <p:sp>
                <p:nvSpPr>
                  <p:cNvPr id="31820" name="Freeform 97"/>
                  <p:cNvSpPr>
                    <a:spLocks/>
                  </p:cNvSpPr>
                  <p:nvPr/>
                </p:nvSpPr>
                <p:spPr bwMode="auto">
                  <a:xfrm>
                    <a:off x="2785" y="3876"/>
                    <a:ext cx="429" cy="485"/>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E5E76"/>
                      </a:gs>
                      <a:gs pos="50000">
                        <a:srgbClr val="CCCCFF"/>
                      </a:gs>
                      <a:gs pos="100000">
                        <a:srgbClr val="5E5E76"/>
                      </a:gs>
                    </a:gsLst>
                    <a:lin ang="2700000" scaled="1"/>
                  </a:gradFill>
                  <a:ln w="9525">
                    <a:noFill/>
                    <a:round/>
                    <a:headEnd/>
                    <a:tailEnd/>
                  </a:ln>
                </p:spPr>
                <p:txBody>
                  <a:bodyPr/>
                  <a:lstStyle/>
                  <a:p>
                    <a:endParaRPr lang="en-US"/>
                  </a:p>
                </p:txBody>
              </p:sp>
              <p:sp>
                <p:nvSpPr>
                  <p:cNvPr id="31821" name="Freeform 98"/>
                  <p:cNvSpPr>
                    <a:spLocks/>
                  </p:cNvSpPr>
                  <p:nvPr/>
                </p:nvSpPr>
                <p:spPr bwMode="auto">
                  <a:xfrm>
                    <a:off x="2502" y="3805"/>
                    <a:ext cx="284" cy="556"/>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E5E76"/>
                      </a:gs>
                      <a:gs pos="50000">
                        <a:srgbClr val="CCCCFF"/>
                      </a:gs>
                      <a:gs pos="100000">
                        <a:srgbClr val="5E5E76"/>
                      </a:gs>
                    </a:gsLst>
                    <a:lin ang="2700000" scaled="1"/>
                  </a:gradFill>
                  <a:ln w="9525" cap="flat" cmpd="sng">
                    <a:noFill/>
                    <a:prstDash val="solid"/>
                    <a:round/>
                    <a:headEnd type="none" w="med" len="med"/>
                    <a:tailEnd type="none" w="med" len="med"/>
                  </a:ln>
                </p:spPr>
                <p:txBody>
                  <a:bodyPr/>
                  <a:lstStyle/>
                  <a:p>
                    <a:endParaRPr lang="en-US"/>
                  </a:p>
                </p:txBody>
              </p:sp>
              <p:sp>
                <p:nvSpPr>
                  <p:cNvPr id="31822" name="Freeform 99"/>
                  <p:cNvSpPr>
                    <a:spLocks/>
                  </p:cNvSpPr>
                  <p:nvPr/>
                </p:nvSpPr>
                <p:spPr bwMode="auto">
                  <a:xfrm>
                    <a:off x="2495" y="3675"/>
                    <a:ext cx="718" cy="322"/>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E5E76"/>
                      </a:gs>
                      <a:gs pos="100000">
                        <a:srgbClr val="CCCCFF"/>
                      </a:gs>
                    </a:gsLst>
                    <a:lin ang="5400000" scaled="1"/>
                  </a:gradFill>
                  <a:ln w="9525" cap="flat" cmpd="sng">
                    <a:noFill/>
                    <a:prstDash val="solid"/>
                    <a:round/>
                    <a:headEnd type="none" w="med" len="med"/>
                    <a:tailEnd type="none" w="med" len="med"/>
                  </a:ln>
                </p:spPr>
                <p:txBody>
                  <a:bodyPr/>
                  <a:lstStyle/>
                  <a:p>
                    <a:endParaRPr lang="en-US"/>
                  </a:p>
                </p:txBody>
              </p:sp>
            </p:grpSp>
          </p:grpSp>
          <p:grpSp>
            <p:nvGrpSpPr>
              <p:cNvPr id="31811" name="Group 100"/>
              <p:cNvGrpSpPr>
                <a:grpSpLocks/>
              </p:cNvGrpSpPr>
              <p:nvPr/>
            </p:nvGrpSpPr>
            <p:grpSpPr bwMode="auto">
              <a:xfrm>
                <a:off x="2909" y="1226"/>
                <a:ext cx="280" cy="358"/>
                <a:chOff x="8548" y="1512"/>
                <a:chExt cx="302" cy="386"/>
              </a:xfrm>
            </p:grpSpPr>
            <p:sp>
              <p:nvSpPr>
                <p:cNvPr id="31812" name="Freeform 101"/>
                <p:cNvSpPr>
                  <a:spLocks/>
                </p:cNvSpPr>
                <p:nvPr/>
              </p:nvSpPr>
              <p:spPr bwMode="gray">
                <a:xfrm flipH="1">
                  <a:off x="8548" y="1695"/>
                  <a:ext cx="180" cy="20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13" name="Freeform 102"/>
                <p:cNvSpPr>
                  <a:spLocks/>
                </p:cNvSpPr>
                <p:nvPr/>
              </p:nvSpPr>
              <p:spPr bwMode="gray">
                <a:xfrm flipH="1">
                  <a:off x="8728" y="1665"/>
                  <a:ext cx="119" cy="233"/>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14" name="Freeform 103"/>
                <p:cNvSpPr>
                  <a:spLocks/>
                </p:cNvSpPr>
                <p:nvPr/>
              </p:nvSpPr>
              <p:spPr bwMode="gray">
                <a:xfrm flipH="1">
                  <a:off x="8548" y="1611"/>
                  <a:ext cx="302" cy="135"/>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76552"/>
                    </a:gs>
                    <a:gs pos="100000">
                      <a:srgbClr val="BDDAB1"/>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15" name="Freeform 104"/>
                <p:cNvSpPr>
                  <a:spLocks/>
                </p:cNvSpPr>
                <p:nvPr/>
              </p:nvSpPr>
              <p:spPr bwMode="gray">
                <a:xfrm flipH="1">
                  <a:off x="8586" y="1575"/>
                  <a:ext cx="135" cy="15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16" name="Freeform 105"/>
                <p:cNvSpPr>
                  <a:spLocks/>
                </p:cNvSpPr>
                <p:nvPr/>
              </p:nvSpPr>
              <p:spPr bwMode="gray">
                <a:xfrm flipH="1">
                  <a:off x="8721" y="1553"/>
                  <a:ext cx="89" cy="175"/>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817" name="Freeform 106"/>
                <p:cNvSpPr>
                  <a:spLocks/>
                </p:cNvSpPr>
                <p:nvPr/>
              </p:nvSpPr>
              <p:spPr bwMode="gray">
                <a:xfrm flipH="1">
                  <a:off x="8586" y="1512"/>
                  <a:ext cx="226" cy="101"/>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76552"/>
                    </a:gs>
                    <a:gs pos="100000">
                      <a:srgbClr val="BDDAB1"/>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grpSp>
        </p:grpSp>
        <p:grpSp>
          <p:nvGrpSpPr>
            <p:cNvPr id="31797" name="Group 107"/>
            <p:cNvGrpSpPr>
              <a:grpSpLocks/>
            </p:cNvGrpSpPr>
            <p:nvPr/>
          </p:nvGrpSpPr>
          <p:grpSpPr bwMode="auto">
            <a:xfrm rot="-120573">
              <a:off x="3550" y="2418"/>
              <a:ext cx="1303" cy="858"/>
              <a:chOff x="1646" y="1536"/>
              <a:chExt cx="436" cy="287"/>
            </a:xfrm>
          </p:grpSpPr>
          <p:sp>
            <p:nvSpPr>
              <p:cNvPr id="31800" name="Text Box 108"/>
              <p:cNvSpPr txBox="1">
                <a:spLocks noChangeArrowheads="1"/>
              </p:cNvSpPr>
              <p:nvPr/>
            </p:nvSpPr>
            <p:spPr bwMode="auto">
              <a:xfrm rot="954320">
                <a:off x="1654" y="1771"/>
                <a:ext cx="428" cy="52"/>
              </a:xfrm>
              <a:prstGeom prst="rect">
                <a:avLst/>
              </a:prstGeom>
              <a:noFill/>
              <a:ln w="9525">
                <a:noFill/>
                <a:miter lim="800000"/>
                <a:headEnd/>
                <a:tailEnd/>
              </a:ln>
            </p:spPr>
            <p:txBody>
              <a:bodyPr lIns="0" tIns="0" rIns="0" bIns="0">
                <a:spAutoFit/>
              </a:bodyPr>
              <a:lstStyle/>
              <a:p>
                <a:r>
                  <a:rPr lang="en-US" sz="1600" b="1"/>
                  <a:t>   Cyber</a:t>
                </a:r>
              </a:p>
            </p:txBody>
          </p:sp>
          <p:sp>
            <p:nvSpPr>
              <p:cNvPr id="31801" name="Text Box 109"/>
              <p:cNvSpPr txBox="1">
                <a:spLocks noChangeArrowheads="1"/>
              </p:cNvSpPr>
              <p:nvPr/>
            </p:nvSpPr>
            <p:spPr bwMode="auto">
              <a:xfrm rot="954320">
                <a:off x="1646" y="1536"/>
                <a:ext cx="428" cy="103"/>
              </a:xfrm>
              <a:prstGeom prst="rect">
                <a:avLst/>
              </a:prstGeom>
              <a:noFill/>
              <a:ln w="9525">
                <a:noFill/>
                <a:miter lim="800000"/>
                <a:headEnd/>
                <a:tailEnd/>
              </a:ln>
            </p:spPr>
            <p:txBody>
              <a:bodyPr lIns="0" tIns="0" rIns="0" bIns="0">
                <a:spAutoFit/>
              </a:bodyPr>
              <a:lstStyle/>
              <a:p>
                <a:r>
                  <a:rPr lang="en-US" sz="1600" b="1">
                    <a:solidFill>
                      <a:schemeClr val="accent1"/>
                    </a:solidFill>
                  </a:rPr>
                  <a:t>Cyber-Physical Interactions</a:t>
                </a:r>
              </a:p>
            </p:txBody>
          </p:sp>
        </p:grpSp>
        <p:sp>
          <p:nvSpPr>
            <p:cNvPr id="31798" name="Text Box 110"/>
            <p:cNvSpPr txBox="1">
              <a:spLocks noChangeArrowheads="1"/>
            </p:cNvSpPr>
            <p:nvPr/>
          </p:nvSpPr>
          <p:spPr bwMode="auto">
            <a:xfrm>
              <a:off x="3394" y="907"/>
              <a:ext cx="1898" cy="442"/>
            </a:xfrm>
            <a:prstGeom prst="rect">
              <a:avLst/>
            </a:prstGeom>
            <a:noFill/>
            <a:ln w="9525">
              <a:noFill/>
              <a:miter lim="800000"/>
              <a:headEnd/>
              <a:tailEnd/>
            </a:ln>
          </p:spPr>
          <p:txBody>
            <a:bodyPr lIns="0" rIns="0">
              <a:spAutoFit/>
            </a:bodyPr>
            <a:lstStyle/>
            <a:p>
              <a:pPr algn="ctr" eaLnBrk="0" hangingPunct="0"/>
              <a:r>
                <a:rPr lang="en-US" sz="2000" b="1">
                  <a:solidFill>
                    <a:srgbClr val="000099"/>
                  </a:solidFill>
                </a:rPr>
                <a:t>NextGen</a:t>
              </a:r>
            </a:p>
            <a:p>
              <a:pPr algn="ctr" eaLnBrk="0" hangingPunct="0"/>
              <a:r>
                <a:rPr lang="en-US" sz="2000" b="1">
                  <a:solidFill>
                    <a:srgbClr val="000099"/>
                  </a:solidFill>
                </a:rPr>
                <a:t>(</a:t>
              </a:r>
              <a:r>
                <a:rPr lang="en-US" sz="2000" b="1">
                  <a:solidFill>
                    <a:schemeClr val="accent1"/>
                  </a:solidFill>
                </a:rPr>
                <a:t>Tight Integration</a:t>
              </a:r>
              <a:r>
                <a:rPr lang="en-US" sz="2000" b="1">
                  <a:solidFill>
                    <a:srgbClr val="000099"/>
                  </a:solidFill>
                </a:rPr>
                <a:t>)</a:t>
              </a:r>
            </a:p>
          </p:txBody>
        </p:sp>
        <p:sp>
          <p:nvSpPr>
            <p:cNvPr id="31799" name="Text Box 111"/>
            <p:cNvSpPr txBox="1">
              <a:spLocks noChangeArrowheads="1"/>
            </p:cNvSpPr>
            <p:nvPr/>
          </p:nvSpPr>
          <p:spPr bwMode="auto">
            <a:xfrm>
              <a:off x="4656" y="1627"/>
              <a:ext cx="1104" cy="173"/>
            </a:xfrm>
            <a:prstGeom prst="rect">
              <a:avLst/>
            </a:prstGeom>
            <a:noFill/>
            <a:ln w="9525">
              <a:noFill/>
              <a:miter lim="800000"/>
              <a:headEnd/>
              <a:tailEnd/>
            </a:ln>
          </p:spPr>
          <p:txBody>
            <a:bodyPr lIns="0" tIns="0" rIns="0" bIns="0" anchor="ctr">
              <a:spAutoFit/>
            </a:bodyPr>
            <a:lstStyle/>
            <a:p>
              <a:pPr algn="ctr"/>
              <a:r>
                <a:rPr lang="en-US" b="1"/>
                <a:t>Physical</a:t>
              </a:r>
              <a:endParaRPr lang="en-US" sz="1400" b="1"/>
            </a:p>
          </p:txBody>
        </p:sp>
      </p:grpSp>
      <p:sp>
        <p:nvSpPr>
          <p:cNvPr id="31756" name="Freeform 159"/>
          <p:cNvSpPr>
            <a:spLocks/>
          </p:cNvSpPr>
          <p:nvPr/>
        </p:nvSpPr>
        <p:spPr bwMode="auto">
          <a:xfrm flipH="1">
            <a:off x="841375" y="4283075"/>
            <a:ext cx="1757363" cy="1447800"/>
          </a:xfrm>
          <a:custGeom>
            <a:avLst/>
            <a:gdLst>
              <a:gd name="T0" fmla="*/ 0 w 893"/>
              <a:gd name="T1" fmla="*/ 256 h 732"/>
              <a:gd name="T2" fmla="*/ 0 w 893"/>
              <a:gd name="T3" fmla="*/ 732 h 732"/>
              <a:gd name="T4" fmla="*/ 893 w 893"/>
              <a:gd name="T5" fmla="*/ 464 h 732"/>
              <a:gd name="T6" fmla="*/ 893 w 893"/>
              <a:gd name="T7" fmla="*/ 0 h 732"/>
              <a:gd name="T8" fmla="*/ 0 w 893"/>
              <a:gd name="T9" fmla="*/ 256 h 732"/>
              <a:gd name="T10" fmla="*/ 0 60000 65536"/>
              <a:gd name="T11" fmla="*/ 0 60000 65536"/>
              <a:gd name="T12" fmla="*/ 0 60000 65536"/>
              <a:gd name="T13" fmla="*/ 0 60000 65536"/>
              <a:gd name="T14" fmla="*/ 0 60000 65536"/>
              <a:gd name="T15" fmla="*/ 0 w 893"/>
              <a:gd name="T16" fmla="*/ 0 h 732"/>
              <a:gd name="T17" fmla="*/ 893 w 893"/>
              <a:gd name="T18" fmla="*/ 732 h 732"/>
            </a:gdLst>
            <a:ahLst/>
            <a:cxnLst>
              <a:cxn ang="T10">
                <a:pos x="T0" y="T1"/>
              </a:cxn>
              <a:cxn ang="T11">
                <a:pos x="T2" y="T3"/>
              </a:cxn>
              <a:cxn ang="T12">
                <a:pos x="T4" y="T5"/>
              </a:cxn>
              <a:cxn ang="T13">
                <a:pos x="T6" y="T7"/>
              </a:cxn>
              <a:cxn ang="T14">
                <a:pos x="T8" y="T9"/>
              </a:cxn>
            </a:cxnLst>
            <a:rect l="T15" t="T16" r="T17" b="T18"/>
            <a:pathLst>
              <a:path w="893" h="732">
                <a:moveTo>
                  <a:pt x="0" y="256"/>
                </a:moveTo>
                <a:lnTo>
                  <a:pt x="0" y="732"/>
                </a:lnTo>
                <a:lnTo>
                  <a:pt x="893" y="464"/>
                </a:lnTo>
                <a:lnTo>
                  <a:pt x="893" y="0"/>
                </a:lnTo>
                <a:lnTo>
                  <a:pt x="0" y="256"/>
                </a:lnTo>
                <a:close/>
              </a:path>
            </a:pathLst>
          </a:custGeom>
          <a:gradFill rotWithShape="0">
            <a:gsLst>
              <a:gs pos="0">
                <a:srgbClr val="2900AC"/>
              </a:gs>
              <a:gs pos="100000">
                <a:schemeClr val="bg1"/>
              </a:gs>
            </a:gsLst>
            <a:lin ang="2700000" scaled="1"/>
          </a:gradFill>
          <a:ln w="6350" cap="flat" cmpd="sng">
            <a:noFill/>
            <a:prstDash val="solid"/>
            <a:round/>
            <a:headEnd type="none" w="med" len="med"/>
            <a:tailEnd type="none" w="med" len="med"/>
          </a:ln>
        </p:spPr>
        <p:txBody>
          <a:bodyPr/>
          <a:lstStyle/>
          <a:p>
            <a:endParaRPr lang="en-US"/>
          </a:p>
        </p:txBody>
      </p:sp>
      <p:sp>
        <p:nvSpPr>
          <p:cNvPr id="31757" name="Freeform 160"/>
          <p:cNvSpPr>
            <a:spLocks/>
          </p:cNvSpPr>
          <p:nvPr/>
        </p:nvSpPr>
        <p:spPr bwMode="auto">
          <a:xfrm flipH="1">
            <a:off x="2598738" y="4143375"/>
            <a:ext cx="1001712" cy="1587500"/>
          </a:xfrm>
          <a:custGeom>
            <a:avLst/>
            <a:gdLst>
              <a:gd name="T0" fmla="*/ 481 w 481"/>
              <a:gd name="T1" fmla="*/ 309 h 760"/>
              <a:gd name="T2" fmla="*/ 481 w 481"/>
              <a:gd name="T3" fmla="*/ 760 h 760"/>
              <a:gd name="T4" fmla="*/ 0 w 481"/>
              <a:gd name="T5" fmla="*/ 443 h 760"/>
              <a:gd name="T6" fmla="*/ 0 w 481"/>
              <a:gd name="T7" fmla="*/ 0 h 760"/>
              <a:gd name="T8" fmla="*/ 481 w 481"/>
              <a:gd name="T9" fmla="*/ 309 h 760"/>
              <a:gd name="T10" fmla="*/ 0 60000 65536"/>
              <a:gd name="T11" fmla="*/ 0 60000 65536"/>
              <a:gd name="T12" fmla="*/ 0 60000 65536"/>
              <a:gd name="T13" fmla="*/ 0 60000 65536"/>
              <a:gd name="T14" fmla="*/ 0 60000 65536"/>
              <a:gd name="T15" fmla="*/ 0 w 481"/>
              <a:gd name="T16" fmla="*/ 0 h 760"/>
              <a:gd name="T17" fmla="*/ 481 w 481"/>
              <a:gd name="T18" fmla="*/ 760 h 760"/>
            </a:gdLst>
            <a:ahLst/>
            <a:cxnLst>
              <a:cxn ang="T10">
                <a:pos x="T0" y="T1"/>
              </a:cxn>
              <a:cxn ang="T11">
                <a:pos x="T2" y="T3"/>
              </a:cxn>
              <a:cxn ang="T12">
                <a:pos x="T4" y="T5"/>
              </a:cxn>
              <a:cxn ang="T13">
                <a:pos x="T6" y="T7"/>
              </a:cxn>
              <a:cxn ang="T14">
                <a:pos x="T8" y="T9"/>
              </a:cxn>
            </a:cxnLst>
            <a:rect l="T15" t="T16" r="T17" b="T18"/>
            <a:pathLst>
              <a:path w="481" h="760">
                <a:moveTo>
                  <a:pt x="481" y="309"/>
                </a:moveTo>
                <a:lnTo>
                  <a:pt x="481" y="760"/>
                </a:lnTo>
                <a:lnTo>
                  <a:pt x="0" y="443"/>
                </a:lnTo>
                <a:lnTo>
                  <a:pt x="0" y="0"/>
                </a:lnTo>
                <a:lnTo>
                  <a:pt x="481" y="309"/>
                </a:lnTo>
                <a:close/>
              </a:path>
            </a:pathLst>
          </a:custGeom>
          <a:gradFill rotWithShape="0">
            <a:gsLst>
              <a:gs pos="0">
                <a:schemeClr val="bg1"/>
              </a:gs>
              <a:gs pos="100000">
                <a:srgbClr val="2900AC"/>
              </a:gs>
            </a:gsLst>
            <a:lin ang="5400000" scaled="1"/>
          </a:gradFill>
          <a:ln w="6350" cap="flat" cmpd="sng">
            <a:noFill/>
            <a:prstDash val="solid"/>
            <a:round/>
            <a:headEnd type="none" w="med" len="med"/>
            <a:tailEnd type="none" w="med" len="med"/>
          </a:ln>
        </p:spPr>
        <p:txBody>
          <a:bodyPr/>
          <a:lstStyle/>
          <a:p>
            <a:endParaRPr lang="en-US"/>
          </a:p>
        </p:txBody>
      </p:sp>
      <p:sp>
        <p:nvSpPr>
          <p:cNvPr id="31758" name="Freeform 161"/>
          <p:cNvSpPr>
            <a:spLocks/>
          </p:cNvSpPr>
          <p:nvPr/>
        </p:nvSpPr>
        <p:spPr bwMode="auto">
          <a:xfrm flipH="1">
            <a:off x="846138" y="3640138"/>
            <a:ext cx="2754312" cy="1165225"/>
          </a:xfrm>
          <a:custGeom>
            <a:avLst/>
            <a:gdLst>
              <a:gd name="T0" fmla="*/ 0 w 1397"/>
              <a:gd name="T1" fmla="*/ 259 h 590"/>
              <a:gd name="T2" fmla="*/ 509 w 1397"/>
              <a:gd name="T3" fmla="*/ 590 h 590"/>
              <a:gd name="T4" fmla="*/ 1397 w 1397"/>
              <a:gd name="T5" fmla="*/ 333 h 590"/>
              <a:gd name="T6" fmla="*/ 888 w 1397"/>
              <a:gd name="T7" fmla="*/ 0 h 590"/>
              <a:gd name="T8" fmla="*/ 0 w 1397"/>
              <a:gd name="T9" fmla="*/ 259 h 590"/>
              <a:gd name="T10" fmla="*/ 0 60000 65536"/>
              <a:gd name="T11" fmla="*/ 0 60000 65536"/>
              <a:gd name="T12" fmla="*/ 0 60000 65536"/>
              <a:gd name="T13" fmla="*/ 0 60000 65536"/>
              <a:gd name="T14" fmla="*/ 0 60000 65536"/>
              <a:gd name="T15" fmla="*/ 0 w 1397"/>
              <a:gd name="T16" fmla="*/ 0 h 590"/>
              <a:gd name="T17" fmla="*/ 1397 w 1397"/>
              <a:gd name="T18" fmla="*/ 590 h 590"/>
            </a:gdLst>
            <a:ahLst/>
            <a:cxnLst>
              <a:cxn ang="T10">
                <a:pos x="T0" y="T1"/>
              </a:cxn>
              <a:cxn ang="T11">
                <a:pos x="T2" y="T3"/>
              </a:cxn>
              <a:cxn ang="T12">
                <a:pos x="T4" y="T5"/>
              </a:cxn>
              <a:cxn ang="T13">
                <a:pos x="T6" y="T7"/>
              </a:cxn>
              <a:cxn ang="T14">
                <a:pos x="T8" y="T9"/>
              </a:cxn>
            </a:cxnLst>
            <a:rect l="T15" t="T16" r="T17" b="T18"/>
            <a:pathLst>
              <a:path w="1397" h="590">
                <a:moveTo>
                  <a:pt x="0" y="259"/>
                </a:moveTo>
                <a:lnTo>
                  <a:pt x="509" y="590"/>
                </a:lnTo>
                <a:lnTo>
                  <a:pt x="1397" y="333"/>
                </a:lnTo>
                <a:lnTo>
                  <a:pt x="888" y="0"/>
                </a:lnTo>
                <a:lnTo>
                  <a:pt x="0" y="259"/>
                </a:lnTo>
                <a:close/>
              </a:path>
            </a:pathLst>
          </a:custGeom>
          <a:gradFill rotWithShape="0">
            <a:gsLst>
              <a:gs pos="0">
                <a:srgbClr val="2900AC"/>
              </a:gs>
              <a:gs pos="100000">
                <a:schemeClr val="bg1"/>
              </a:gs>
            </a:gsLst>
            <a:lin ang="5400000" scaled="1"/>
          </a:gradFill>
          <a:ln w="6350" cap="flat" cmpd="sng">
            <a:noFill/>
            <a:prstDash val="solid"/>
            <a:round/>
            <a:headEnd type="none" w="med" len="med"/>
            <a:tailEnd type="none" w="med" len="med"/>
          </a:ln>
        </p:spPr>
        <p:txBody>
          <a:bodyPr/>
          <a:lstStyle/>
          <a:p>
            <a:endParaRPr lang="en-US"/>
          </a:p>
        </p:txBody>
      </p:sp>
      <p:sp>
        <p:nvSpPr>
          <p:cNvPr id="31759" name="Text Box 196"/>
          <p:cNvSpPr txBox="1">
            <a:spLocks noChangeArrowheads="1"/>
          </p:cNvSpPr>
          <p:nvPr/>
        </p:nvSpPr>
        <p:spPr bwMode="auto">
          <a:xfrm rot="833747">
            <a:off x="1193800" y="5048250"/>
            <a:ext cx="2030413" cy="246063"/>
          </a:xfrm>
          <a:prstGeom prst="rect">
            <a:avLst/>
          </a:prstGeom>
          <a:noFill/>
          <a:ln w="9525">
            <a:noFill/>
            <a:miter lim="800000"/>
            <a:headEnd/>
            <a:tailEnd/>
          </a:ln>
        </p:spPr>
        <p:txBody>
          <a:bodyPr lIns="0" tIns="0" rIns="0" bIns="0">
            <a:spAutoFit/>
          </a:bodyPr>
          <a:lstStyle/>
          <a:p>
            <a:r>
              <a:rPr lang="en-US" sz="1600" b="1"/>
              <a:t>   Cyber</a:t>
            </a:r>
          </a:p>
        </p:txBody>
      </p:sp>
      <p:sp>
        <p:nvSpPr>
          <p:cNvPr id="31760" name="Text Box 198"/>
          <p:cNvSpPr txBox="1">
            <a:spLocks noChangeArrowheads="1"/>
          </p:cNvSpPr>
          <p:nvPr/>
        </p:nvSpPr>
        <p:spPr bwMode="auto">
          <a:xfrm>
            <a:off x="3003550" y="5113338"/>
            <a:ext cx="3013075" cy="396875"/>
          </a:xfrm>
          <a:prstGeom prst="rect">
            <a:avLst/>
          </a:prstGeom>
          <a:noFill/>
          <a:ln w="9525">
            <a:noFill/>
            <a:miter lim="800000"/>
            <a:headEnd/>
            <a:tailEnd/>
          </a:ln>
        </p:spPr>
        <p:txBody>
          <a:bodyPr lIns="0" rIns="0">
            <a:spAutoFit/>
          </a:bodyPr>
          <a:lstStyle/>
          <a:p>
            <a:pPr algn="ctr" eaLnBrk="0" hangingPunct="0"/>
            <a:r>
              <a:rPr lang="en-US" sz="2000" b="1">
                <a:solidFill>
                  <a:srgbClr val="000099"/>
                </a:solidFill>
              </a:rPr>
              <a:t>Transformation</a:t>
            </a:r>
          </a:p>
        </p:txBody>
      </p:sp>
      <p:grpSp>
        <p:nvGrpSpPr>
          <p:cNvPr id="31761" name="Group 31"/>
          <p:cNvGrpSpPr>
            <a:grpSpLocks/>
          </p:cNvGrpSpPr>
          <p:nvPr/>
        </p:nvGrpSpPr>
        <p:grpSpPr bwMode="auto">
          <a:xfrm>
            <a:off x="1195388" y="2817813"/>
            <a:ext cx="857250" cy="584200"/>
            <a:chOff x="4811" y="1461"/>
            <a:chExt cx="587" cy="833"/>
          </a:xfrm>
        </p:grpSpPr>
        <p:grpSp>
          <p:nvGrpSpPr>
            <p:cNvPr id="31779" name="Group 32"/>
            <p:cNvGrpSpPr>
              <a:grpSpLocks/>
            </p:cNvGrpSpPr>
            <p:nvPr/>
          </p:nvGrpSpPr>
          <p:grpSpPr bwMode="auto">
            <a:xfrm>
              <a:off x="4811" y="1850"/>
              <a:ext cx="587" cy="444"/>
              <a:chOff x="2165" y="4368"/>
              <a:chExt cx="1400" cy="1058"/>
            </a:xfrm>
          </p:grpSpPr>
          <p:sp>
            <p:nvSpPr>
              <p:cNvPr id="31792" name="Freeform 33"/>
              <p:cNvSpPr>
                <a:spLocks/>
              </p:cNvSpPr>
              <p:nvPr/>
            </p:nvSpPr>
            <p:spPr bwMode="auto">
              <a:xfrm>
                <a:off x="2672" y="4694"/>
                <a:ext cx="893" cy="732"/>
              </a:xfrm>
              <a:custGeom>
                <a:avLst/>
                <a:gdLst>
                  <a:gd name="T0" fmla="*/ 0 w 893"/>
                  <a:gd name="T1" fmla="*/ 256 h 732"/>
                  <a:gd name="T2" fmla="*/ 0 w 893"/>
                  <a:gd name="T3" fmla="*/ 732 h 732"/>
                  <a:gd name="T4" fmla="*/ 893 w 893"/>
                  <a:gd name="T5" fmla="*/ 464 h 732"/>
                  <a:gd name="T6" fmla="*/ 893 w 893"/>
                  <a:gd name="T7" fmla="*/ 0 h 732"/>
                  <a:gd name="T8" fmla="*/ 0 w 893"/>
                  <a:gd name="T9" fmla="*/ 256 h 732"/>
                  <a:gd name="T10" fmla="*/ 0 60000 65536"/>
                  <a:gd name="T11" fmla="*/ 0 60000 65536"/>
                  <a:gd name="T12" fmla="*/ 0 60000 65536"/>
                  <a:gd name="T13" fmla="*/ 0 60000 65536"/>
                  <a:gd name="T14" fmla="*/ 0 60000 65536"/>
                  <a:gd name="T15" fmla="*/ 0 w 893"/>
                  <a:gd name="T16" fmla="*/ 0 h 732"/>
                  <a:gd name="T17" fmla="*/ 893 w 893"/>
                  <a:gd name="T18" fmla="*/ 732 h 732"/>
                </a:gdLst>
                <a:ahLst/>
                <a:cxnLst>
                  <a:cxn ang="T10">
                    <a:pos x="T0" y="T1"/>
                  </a:cxn>
                  <a:cxn ang="T11">
                    <a:pos x="T2" y="T3"/>
                  </a:cxn>
                  <a:cxn ang="T12">
                    <a:pos x="T4" y="T5"/>
                  </a:cxn>
                  <a:cxn ang="T13">
                    <a:pos x="T6" y="T7"/>
                  </a:cxn>
                  <a:cxn ang="T14">
                    <a:pos x="T8" y="T9"/>
                  </a:cxn>
                </a:cxnLst>
                <a:rect l="T15" t="T16" r="T17" b="T18"/>
                <a:pathLst>
                  <a:path w="893" h="732">
                    <a:moveTo>
                      <a:pt x="0" y="256"/>
                    </a:moveTo>
                    <a:lnTo>
                      <a:pt x="0" y="732"/>
                    </a:lnTo>
                    <a:lnTo>
                      <a:pt x="893" y="464"/>
                    </a:lnTo>
                    <a:lnTo>
                      <a:pt x="893" y="0"/>
                    </a:lnTo>
                    <a:lnTo>
                      <a:pt x="0" y="256"/>
                    </a:lnTo>
                    <a:close/>
                  </a:path>
                </a:pathLst>
              </a:custGeom>
              <a:gradFill rotWithShape="0">
                <a:gsLst>
                  <a:gs pos="0">
                    <a:srgbClr val="5E5E76"/>
                  </a:gs>
                  <a:gs pos="50000">
                    <a:srgbClr val="CCCCFF"/>
                  </a:gs>
                  <a:gs pos="100000">
                    <a:srgbClr val="5E5E76"/>
                  </a:gs>
                </a:gsLst>
                <a:lin ang="2700000" scaled="1"/>
              </a:gradFill>
              <a:ln w="9525">
                <a:noFill/>
                <a:round/>
                <a:headEnd/>
                <a:tailEnd/>
              </a:ln>
            </p:spPr>
            <p:txBody>
              <a:bodyPr/>
              <a:lstStyle/>
              <a:p>
                <a:endParaRPr lang="en-US"/>
              </a:p>
            </p:txBody>
          </p:sp>
          <p:sp>
            <p:nvSpPr>
              <p:cNvPr id="31793" name="Freeform 34"/>
              <p:cNvSpPr>
                <a:spLocks/>
              </p:cNvSpPr>
              <p:nvPr/>
            </p:nvSpPr>
            <p:spPr bwMode="auto">
              <a:xfrm>
                <a:off x="2165" y="4624"/>
                <a:ext cx="508" cy="802"/>
              </a:xfrm>
              <a:custGeom>
                <a:avLst/>
                <a:gdLst>
                  <a:gd name="T0" fmla="*/ 481 w 481"/>
                  <a:gd name="T1" fmla="*/ 309 h 760"/>
                  <a:gd name="T2" fmla="*/ 481 w 481"/>
                  <a:gd name="T3" fmla="*/ 760 h 760"/>
                  <a:gd name="T4" fmla="*/ 0 w 481"/>
                  <a:gd name="T5" fmla="*/ 443 h 760"/>
                  <a:gd name="T6" fmla="*/ 0 w 481"/>
                  <a:gd name="T7" fmla="*/ 0 h 760"/>
                  <a:gd name="T8" fmla="*/ 481 w 481"/>
                  <a:gd name="T9" fmla="*/ 309 h 760"/>
                  <a:gd name="T10" fmla="*/ 0 60000 65536"/>
                  <a:gd name="T11" fmla="*/ 0 60000 65536"/>
                  <a:gd name="T12" fmla="*/ 0 60000 65536"/>
                  <a:gd name="T13" fmla="*/ 0 60000 65536"/>
                  <a:gd name="T14" fmla="*/ 0 60000 65536"/>
                  <a:gd name="T15" fmla="*/ 0 w 481"/>
                  <a:gd name="T16" fmla="*/ 0 h 760"/>
                  <a:gd name="T17" fmla="*/ 481 w 481"/>
                  <a:gd name="T18" fmla="*/ 760 h 760"/>
                </a:gdLst>
                <a:ahLst/>
                <a:cxnLst>
                  <a:cxn ang="T10">
                    <a:pos x="T0" y="T1"/>
                  </a:cxn>
                  <a:cxn ang="T11">
                    <a:pos x="T2" y="T3"/>
                  </a:cxn>
                  <a:cxn ang="T12">
                    <a:pos x="T4" y="T5"/>
                  </a:cxn>
                  <a:cxn ang="T13">
                    <a:pos x="T6" y="T7"/>
                  </a:cxn>
                  <a:cxn ang="T14">
                    <a:pos x="T8" y="T9"/>
                  </a:cxn>
                </a:cxnLst>
                <a:rect l="T15" t="T16" r="T17" b="T18"/>
                <a:pathLst>
                  <a:path w="481" h="760">
                    <a:moveTo>
                      <a:pt x="481" y="309"/>
                    </a:moveTo>
                    <a:lnTo>
                      <a:pt x="481" y="760"/>
                    </a:lnTo>
                    <a:lnTo>
                      <a:pt x="0" y="443"/>
                    </a:lnTo>
                    <a:lnTo>
                      <a:pt x="0" y="0"/>
                    </a:lnTo>
                    <a:lnTo>
                      <a:pt x="481" y="309"/>
                    </a:lnTo>
                    <a:close/>
                  </a:path>
                </a:pathLst>
              </a:custGeom>
              <a:gradFill rotWithShape="0">
                <a:gsLst>
                  <a:gs pos="0">
                    <a:srgbClr val="5E5E76"/>
                  </a:gs>
                  <a:gs pos="50000">
                    <a:srgbClr val="CCCCFF"/>
                  </a:gs>
                  <a:gs pos="100000">
                    <a:srgbClr val="5E5E76"/>
                  </a:gs>
                </a:gsLst>
                <a:lin ang="2700000" scaled="1"/>
              </a:gradFill>
              <a:ln w="9525" cap="flat" cmpd="sng">
                <a:noFill/>
                <a:prstDash val="solid"/>
                <a:round/>
                <a:headEnd type="none" w="med" len="med"/>
                <a:tailEnd type="none" w="med" len="med"/>
              </a:ln>
            </p:spPr>
            <p:txBody>
              <a:bodyPr/>
              <a:lstStyle/>
              <a:p>
                <a:endParaRPr lang="en-US"/>
              </a:p>
            </p:txBody>
          </p:sp>
          <p:sp>
            <p:nvSpPr>
              <p:cNvPr id="31794" name="Freeform 35"/>
              <p:cNvSpPr>
                <a:spLocks/>
              </p:cNvSpPr>
              <p:nvPr/>
            </p:nvSpPr>
            <p:spPr bwMode="auto">
              <a:xfrm>
                <a:off x="2165" y="4368"/>
                <a:ext cx="1397" cy="590"/>
              </a:xfrm>
              <a:custGeom>
                <a:avLst/>
                <a:gdLst>
                  <a:gd name="T0" fmla="*/ 0 w 1397"/>
                  <a:gd name="T1" fmla="*/ 259 h 590"/>
                  <a:gd name="T2" fmla="*/ 509 w 1397"/>
                  <a:gd name="T3" fmla="*/ 590 h 590"/>
                  <a:gd name="T4" fmla="*/ 1397 w 1397"/>
                  <a:gd name="T5" fmla="*/ 333 h 590"/>
                  <a:gd name="T6" fmla="*/ 888 w 1397"/>
                  <a:gd name="T7" fmla="*/ 0 h 590"/>
                  <a:gd name="T8" fmla="*/ 0 w 1397"/>
                  <a:gd name="T9" fmla="*/ 259 h 590"/>
                  <a:gd name="T10" fmla="*/ 0 60000 65536"/>
                  <a:gd name="T11" fmla="*/ 0 60000 65536"/>
                  <a:gd name="T12" fmla="*/ 0 60000 65536"/>
                  <a:gd name="T13" fmla="*/ 0 60000 65536"/>
                  <a:gd name="T14" fmla="*/ 0 60000 65536"/>
                  <a:gd name="T15" fmla="*/ 0 w 1397"/>
                  <a:gd name="T16" fmla="*/ 0 h 590"/>
                  <a:gd name="T17" fmla="*/ 1397 w 1397"/>
                  <a:gd name="T18" fmla="*/ 590 h 590"/>
                </a:gdLst>
                <a:ahLst/>
                <a:cxnLst>
                  <a:cxn ang="T10">
                    <a:pos x="T0" y="T1"/>
                  </a:cxn>
                  <a:cxn ang="T11">
                    <a:pos x="T2" y="T3"/>
                  </a:cxn>
                  <a:cxn ang="T12">
                    <a:pos x="T4" y="T5"/>
                  </a:cxn>
                  <a:cxn ang="T13">
                    <a:pos x="T6" y="T7"/>
                  </a:cxn>
                  <a:cxn ang="T14">
                    <a:pos x="T8" y="T9"/>
                  </a:cxn>
                </a:cxnLst>
                <a:rect l="T15" t="T16" r="T17" b="T18"/>
                <a:pathLst>
                  <a:path w="1397" h="590">
                    <a:moveTo>
                      <a:pt x="0" y="259"/>
                    </a:moveTo>
                    <a:lnTo>
                      <a:pt x="509" y="590"/>
                    </a:lnTo>
                    <a:lnTo>
                      <a:pt x="1397" y="333"/>
                    </a:lnTo>
                    <a:lnTo>
                      <a:pt x="888" y="0"/>
                    </a:lnTo>
                    <a:lnTo>
                      <a:pt x="0" y="259"/>
                    </a:lnTo>
                    <a:close/>
                  </a:path>
                </a:pathLst>
              </a:custGeom>
              <a:gradFill rotWithShape="0">
                <a:gsLst>
                  <a:gs pos="0">
                    <a:srgbClr val="5E5E76"/>
                  </a:gs>
                  <a:gs pos="100000">
                    <a:srgbClr val="CCCCFF"/>
                  </a:gs>
                </a:gsLst>
                <a:lin ang="5400000" scaled="1"/>
              </a:gradFill>
              <a:ln w="9525" cap="flat" cmpd="sng">
                <a:noFill/>
                <a:prstDash val="solid"/>
                <a:round/>
                <a:headEnd type="none" w="med" len="med"/>
                <a:tailEnd type="none" w="med" len="med"/>
              </a:ln>
            </p:spPr>
            <p:txBody>
              <a:bodyPr/>
              <a:lstStyle/>
              <a:p>
                <a:endParaRPr lang="en-US"/>
              </a:p>
            </p:txBody>
          </p:sp>
        </p:grpSp>
        <p:grpSp>
          <p:nvGrpSpPr>
            <p:cNvPr id="31780" name="Group 36"/>
            <p:cNvGrpSpPr>
              <a:grpSpLocks/>
            </p:cNvGrpSpPr>
            <p:nvPr/>
          </p:nvGrpSpPr>
          <p:grpSpPr bwMode="auto">
            <a:xfrm>
              <a:off x="4894" y="1690"/>
              <a:ext cx="413" cy="373"/>
              <a:chOff x="2363" y="3987"/>
              <a:chExt cx="984" cy="889"/>
            </a:xfrm>
          </p:grpSpPr>
          <p:sp>
            <p:nvSpPr>
              <p:cNvPr id="31789" name="Freeform 37"/>
              <p:cNvSpPr>
                <a:spLocks/>
              </p:cNvSpPr>
              <p:nvPr/>
            </p:nvSpPr>
            <p:spPr bwMode="auto">
              <a:xfrm>
                <a:off x="2742" y="4237"/>
                <a:ext cx="605" cy="639"/>
              </a:xfrm>
              <a:custGeom>
                <a:avLst/>
                <a:gdLst>
                  <a:gd name="T0" fmla="*/ 1 w 605"/>
                  <a:gd name="T1" fmla="*/ 176 h 639"/>
                  <a:gd name="T2" fmla="*/ 0 w 605"/>
                  <a:gd name="T3" fmla="*/ 639 h 639"/>
                  <a:gd name="T4" fmla="*/ 602 w 605"/>
                  <a:gd name="T5" fmla="*/ 461 h 639"/>
                  <a:gd name="T6" fmla="*/ 605 w 605"/>
                  <a:gd name="T7" fmla="*/ 0 h 639"/>
                  <a:gd name="T8" fmla="*/ 1 w 605"/>
                  <a:gd name="T9" fmla="*/ 176 h 639"/>
                  <a:gd name="T10" fmla="*/ 0 60000 65536"/>
                  <a:gd name="T11" fmla="*/ 0 60000 65536"/>
                  <a:gd name="T12" fmla="*/ 0 60000 65536"/>
                  <a:gd name="T13" fmla="*/ 0 60000 65536"/>
                  <a:gd name="T14" fmla="*/ 0 60000 65536"/>
                  <a:gd name="T15" fmla="*/ 0 w 605"/>
                  <a:gd name="T16" fmla="*/ 0 h 639"/>
                  <a:gd name="T17" fmla="*/ 605 w 605"/>
                  <a:gd name="T18" fmla="*/ 639 h 639"/>
                </a:gdLst>
                <a:ahLst/>
                <a:cxnLst>
                  <a:cxn ang="T10">
                    <a:pos x="T0" y="T1"/>
                  </a:cxn>
                  <a:cxn ang="T11">
                    <a:pos x="T2" y="T3"/>
                  </a:cxn>
                  <a:cxn ang="T12">
                    <a:pos x="T4" y="T5"/>
                  </a:cxn>
                  <a:cxn ang="T13">
                    <a:pos x="T6" y="T7"/>
                  </a:cxn>
                  <a:cxn ang="T14">
                    <a:pos x="T8" y="T9"/>
                  </a:cxn>
                </a:cxnLst>
                <a:rect l="T15" t="T16" r="T17" b="T18"/>
                <a:pathLst>
                  <a:path w="605" h="639">
                    <a:moveTo>
                      <a:pt x="1" y="176"/>
                    </a:moveTo>
                    <a:lnTo>
                      <a:pt x="0" y="639"/>
                    </a:lnTo>
                    <a:lnTo>
                      <a:pt x="602" y="461"/>
                    </a:lnTo>
                    <a:lnTo>
                      <a:pt x="605" y="0"/>
                    </a:lnTo>
                    <a:lnTo>
                      <a:pt x="1" y="176"/>
                    </a:lnTo>
                    <a:close/>
                  </a:path>
                </a:pathLst>
              </a:custGeom>
              <a:gradFill rotWithShape="0">
                <a:gsLst>
                  <a:gs pos="0">
                    <a:srgbClr val="5E5E76"/>
                  </a:gs>
                  <a:gs pos="50000">
                    <a:srgbClr val="CCCCFF"/>
                  </a:gs>
                  <a:gs pos="100000">
                    <a:srgbClr val="5E5E76"/>
                  </a:gs>
                </a:gsLst>
                <a:lin ang="2700000" scaled="1"/>
              </a:gradFill>
              <a:ln w="9525">
                <a:noFill/>
                <a:round/>
                <a:headEnd/>
                <a:tailEnd/>
              </a:ln>
            </p:spPr>
            <p:txBody>
              <a:bodyPr/>
              <a:lstStyle/>
              <a:p>
                <a:endParaRPr lang="en-US"/>
              </a:p>
            </p:txBody>
          </p:sp>
          <p:sp>
            <p:nvSpPr>
              <p:cNvPr id="31790" name="Freeform 38"/>
              <p:cNvSpPr>
                <a:spLocks/>
              </p:cNvSpPr>
              <p:nvPr/>
            </p:nvSpPr>
            <p:spPr bwMode="auto">
              <a:xfrm>
                <a:off x="2363" y="4160"/>
                <a:ext cx="380" cy="716"/>
              </a:xfrm>
              <a:custGeom>
                <a:avLst/>
                <a:gdLst>
                  <a:gd name="T0" fmla="*/ 380 w 380"/>
                  <a:gd name="T1" fmla="*/ 247 h 716"/>
                  <a:gd name="T2" fmla="*/ 380 w 380"/>
                  <a:gd name="T3" fmla="*/ 716 h 716"/>
                  <a:gd name="T4" fmla="*/ 0 w 380"/>
                  <a:gd name="T5" fmla="*/ 465 h 716"/>
                  <a:gd name="T6" fmla="*/ 2 w 380"/>
                  <a:gd name="T7" fmla="*/ 0 h 716"/>
                  <a:gd name="T8" fmla="*/ 380 w 380"/>
                  <a:gd name="T9" fmla="*/ 247 h 716"/>
                  <a:gd name="T10" fmla="*/ 0 60000 65536"/>
                  <a:gd name="T11" fmla="*/ 0 60000 65536"/>
                  <a:gd name="T12" fmla="*/ 0 60000 65536"/>
                  <a:gd name="T13" fmla="*/ 0 60000 65536"/>
                  <a:gd name="T14" fmla="*/ 0 60000 65536"/>
                  <a:gd name="T15" fmla="*/ 0 w 380"/>
                  <a:gd name="T16" fmla="*/ 0 h 716"/>
                  <a:gd name="T17" fmla="*/ 380 w 380"/>
                  <a:gd name="T18" fmla="*/ 716 h 716"/>
                </a:gdLst>
                <a:ahLst/>
                <a:cxnLst>
                  <a:cxn ang="T10">
                    <a:pos x="T0" y="T1"/>
                  </a:cxn>
                  <a:cxn ang="T11">
                    <a:pos x="T2" y="T3"/>
                  </a:cxn>
                  <a:cxn ang="T12">
                    <a:pos x="T4" y="T5"/>
                  </a:cxn>
                  <a:cxn ang="T13">
                    <a:pos x="T6" y="T7"/>
                  </a:cxn>
                  <a:cxn ang="T14">
                    <a:pos x="T8" y="T9"/>
                  </a:cxn>
                </a:cxnLst>
                <a:rect l="T15" t="T16" r="T17" b="T18"/>
                <a:pathLst>
                  <a:path w="380" h="716">
                    <a:moveTo>
                      <a:pt x="380" y="247"/>
                    </a:moveTo>
                    <a:lnTo>
                      <a:pt x="380" y="716"/>
                    </a:lnTo>
                    <a:lnTo>
                      <a:pt x="0" y="465"/>
                    </a:lnTo>
                    <a:lnTo>
                      <a:pt x="2" y="0"/>
                    </a:lnTo>
                    <a:lnTo>
                      <a:pt x="380" y="247"/>
                    </a:lnTo>
                    <a:close/>
                  </a:path>
                </a:pathLst>
              </a:custGeom>
              <a:gradFill rotWithShape="0">
                <a:gsLst>
                  <a:gs pos="0">
                    <a:srgbClr val="5E5E76"/>
                  </a:gs>
                  <a:gs pos="50000">
                    <a:srgbClr val="CCCCFF"/>
                  </a:gs>
                  <a:gs pos="100000">
                    <a:srgbClr val="5E5E76"/>
                  </a:gs>
                </a:gsLst>
                <a:lin ang="2700000" scaled="1"/>
              </a:gradFill>
              <a:ln w="9525" cap="flat" cmpd="sng">
                <a:noFill/>
                <a:prstDash val="solid"/>
                <a:round/>
                <a:headEnd type="none" w="med" len="med"/>
                <a:tailEnd type="none" w="med" len="med"/>
              </a:ln>
            </p:spPr>
            <p:txBody>
              <a:bodyPr/>
              <a:lstStyle/>
              <a:p>
                <a:endParaRPr lang="en-US"/>
              </a:p>
            </p:txBody>
          </p:sp>
          <p:sp>
            <p:nvSpPr>
              <p:cNvPr id="31791" name="Freeform 39"/>
              <p:cNvSpPr>
                <a:spLocks/>
              </p:cNvSpPr>
              <p:nvPr/>
            </p:nvSpPr>
            <p:spPr bwMode="auto">
              <a:xfrm>
                <a:off x="2365" y="3987"/>
                <a:ext cx="982" cy="426"/>
              </a:xfrm>
              <a:custGeom>
                <a:avLst/>
                <a:gdLst>
                  <a:gd name="T0" fmla="*/ 0 w 982"/>
                  <a:gd name="T1" fmla="*/ 173 h 426"/>
                  <a:gd name="T2" fmla="*/ 378 w 982"/>
                  <a:gd name="T3" fmla="*/ 426 h 426"/>
                  <a:gd name="T4" fmla="*/ 982 w 982"/>
                  <a:gd name="T5" fmla="*/ 253 h 426"/>
                  <a:gd name="T6" fmla="*/ 585 w 982"/>
                  <a:gd name="T7" fmla="*/ 0 h 426"/>
                  <a:gd name="T8" fmla="*/ 0 w 982"/>
                  <a:gd name="T9" fmla="*/ 173 h 426"/>
                  <a:gd name="T10" fmla="*/ 0 60000 65536"/>
                  <a:gd name="T11" fmla="*/ 0 60000 65536"/>
                  <a:gd name="T12" fmla="*/ 0 60000 65536"/>
                  <a:gd name="T13" fmla="*/ 0 60000 65536"/>
                  <a:gd name="T14" fmla="*/ 0 60000 65536"/>
                  <a:gd name="T15" fmla="*/ 0 w 982"/>
                  <a:gd name="T16" fmla="*/ 0 h 426"/>
                  <a:gd name="T17" fmla="*/ 982 w 982"/>
                  <a:gd name="T18" fmla="*/ 426 h 426"/>
                </a:gdLst>
                <a:ahLst/>
                <a:cxnLst>
                  <a:cxn ang="T10">
                    <a:pos x="T0" y="T1"/>
                  </a:cxn>
                  <a:cxn ang="T11">
                    <a:pos x="T2" y="T3"/>
                  </a:cxn>
                  <a:cxn ang="T12">
                    <a:pos x="T4" y="T5"/>
                  </a:cxn>
                  <a:cxn ang="T13">
                    <a:pos x="T6" y="T7"/>
                  </a:cxn>
                  <a:cxn ang="T14">
                    <a:pos x="T8" y="T9"/>
                  </a:cxn>
                </a:cxnLst>
                <a:rect l="T15" t="T16" r="T17" b="T18"/>
                <a:pathLst>
                  <a:path w="982" h="426">
                    <a:moveTo>
                      <a:pt x="0" y="173"/>
                    </a:moveTo>
                    <a:lnTo>
                      <a:pt x="378" y="426"/>
                    </a:lnTo>
                    <a:lnTo>
                      <a:pt x="982" y="253"/>
                    </a:lnTo>
                    <a:lnTo>
                      <a:pt x="585" y="0"/>
                    </a:lnTo>
                    <a:lnTo>
                      <a:pt x="0" y="173"/>
                    </a:lnTo>
                    <a:close/>
                  </a:path>
                </a:pathLst>
              </a:custGeom>
              <a:gradFill rotWithShape="0">
                <a:gsLst>
                  <a:gs pos="0">
                    <a:srgbClr val="5E5E76"/>
                  </a:gs>
                  <a:gs pos="100000">
                    <a:srgbClr val="CCCCFF"/>
                  </a:gs>
                </a:gsLst>
                <a:lin ang="5400000" scaled="1"/>
              </a:gradFill>
              <a:ln w="9525" cap="flat" cmpd="sng">
                <a:noFill/>
                <a:prstDash val="solid"/>
                <a:round/>
                <a:headEnd type="none" w="med" len="med"/>
                <a:tailEnd type="none" w="med" len="med"/>
              </a:ln>
            </p:spPr>
            <p:txBody>
              <a:bodyPr/>
              <a:lstStyle/>
              <a:p>
                <a:endParaRPr lang="en-US"/>
              </a:p>
            </p:txBody>
          </p:sp>
        </p:grpSp>
        <p:grpSp>
          <p:nvGrpSpPr>
            <p:cNvPr id="31781" name="Group 40"/>
            <p:cNvGrpSpPr>
              <a:grpSpLocks/>
            </p:cNvGrpSpPr>
            <p:nvPr/>
          </p:nvGrpSpPr>
          <p:grpSpPr bwMode="auto">
            <a:xfrm>
              <a:off x="4949" y="1560"/>
              <a:ext cx="302" cy="287"/>
              <a:chOff x="2495" y="3675"/>
              <a:chExt cx="719" cy="686"/>
            </a:xfrm>
          </p:grpSpPr>
          <p:sp>
            <p:nvSpPr>
              <p:cNvPr id="31786" name="Freeform 41"/>
              <p:cNvSpPr>
                <a:spLocks/>
              </p:cNvSpPr>
              <p:nvPr/>
            </p:nvSpPr>
            <p:spPr bwMode="auto">
              <a:xfrm>
                <a:off x="2785" y="3876"/>
                <a:ext cx="429" cy="485"/>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E5E76"/>
                  </a:gs>
                  <a:gs pos="50000">
                    <a:srgbClr val="CCCCFF"/>
                  </a:gs>
                  <a:gs pos="100000">
                    <a:srgbClr val="5E5E76"/>
                  </a:gs>
                </a:gsLst>
                <a:lin ang="2700000" scaled="1"/>
              </a:gradFill>
              <a:ln w="9525">
                <a:noFill/>
                <a:round/>
                <a:headEnd/>
                <a:tailEnd/>
              </a:ln>
            </p:spPr>
            <p:txBody>
              <a:bodyPr/>
              <a:lstStyle/>
              <a:p>
                <a:endParaRPr lang="en-US"/>
              </a:p>
            </p:txBody>
          </p:sp>
          <p:sp>
            <p:nvSpPr>
              <p:cNvPr id="31787" name="Freeform 42"/>
              <p:cNvSpPr>
                <a:spLocks/>
              </p:cNvSpPr>
              <p:nvPr/>
            </p:nvSpPr>
            <p:spPr bwMode="auto">
              <a:xfrm>
                <a:off x="2502" y="3805"/>
                <a:ext cx="284" cy="556"/>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E5E76"/>
                  </a:gs>
                  <a:gs pos="50000">
                    <a:srgbClr val="CCCCFF"/>
                  </a:gs>
                  <a:gs pos="100000">
                    <a:srgbClr val="5E5E76"/>
                  </a:gs>
                </a:gsLst>
                <a:lin ang="2700000" scaled="1"/>
              </a:gradFill>
              <a:ln w="9525" cap="flat" cmpd="sng">
                <a:noFill/>
                <a:prstDash val="solid"/>
                <a:round/>
                <a:headEnd type="none" w="med" len="med"/>
                <a:tailEnd type="none" w="med" len="med"/>
              </a:ln>
            </p:spPr>
            <p:txBody>
              <a:bodyPr/>
              <a:lstStyle/>
              <a:p>
                <a:endParaRPr lang="en-US"/>
              </a:p>
            </p:txBody>
          </p:sp>
          <p:sp>
            <p:nvSpPr>
              <p:cNvPr id="31788" name="Freeform 43"/>
              <p:cNvSpPr>
                <a:spLocks/>
              </p:cNvSpPr>
              <p:nvPr/>
            </p:nvSpPr>
            <p:spPr bwMode="auto">
              <a:xfrm>
                <a:off x="2495" y="3675"/>
                <a:ext cx="718" cy="322"/>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E5E76"/>
                  </a:gs>
                  <a:gs pos="100000">
                    <a:srgbClr val="CCCCFF"/>
                  </a:gs>
                </a:gsLst>
                <a:lin ang="5400000" scaled="1"/>
              </a:gradFill>
              <a:ln w="9525" cap="flat" cmpd="sng">
                <a:noFill/>
                <a:prstDash val="solid"/>
                <a:round/>
                <a:headEnd type="none" w="med" len="med"/>
                <a:tailEnd type="none" w="med" len="med"/>
              </a:ln>
            </p:spPr>
            <p:txBody>
              <a:bodyPr/>
              <a:lstStyle/>
              <a:p>
                <a:endParaRPr lang="en-US"/>
              </a:p>
            </p:txBody>
          </p:sp>
        </p:grpSp>
        <p:grpSp>
          <p:nvGrpSpPr>
            <p:cNvPr id="31782" name="Group 44"/>
            <p:cNvGrpSpPr>
              <a:grpSpLocks/>
            </p:cNvGrpSpPr>
            <p:nvPr/>
          </p:nvGrpSpPr>
          <p:grpSpPr bwMode="auto">
            <a:xfrm>
              <a:off x="4987" y="1461"/>
              <a:ext cx="226" cy="216"/>
              <a:chOff x="2495" y="3675"/>
              <a:chExt cx="719" cy="686"/>
            </a:xfrm>
          </p:grpSpPr>
          <p:sp>
            <p:nvSpPr>
              <p:cNvPr id="31783" name="Freeform 45"/>
              <p:cNvSpPr>
                <a:spLocks/>
              </p:cNvSpPr>
              <p:nvPr/>
            </p:nvSpPr>
            <p:spPr bwMode="auto">
              <a:xfrm>
                <a:off x="2785" y="3876"/>
                <a:ext cx="429" cy="485"/>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E5E76"/>
                  </a:gs>
                  <a:gs pos="50000">
                    <a:srgbClr val="CCCCFF"/>
                  </a:gs>
                  <a:gs pos="100000">
                    <a:srgbClr val="5E5E76"/>
                  </a:gs>
                </a:gsLst>
                <a:lin ang="2700000" scaled="1"/>
              </a:gradFill>
              <a:ln w="9525">
                <a:noFill/>
                <a:round/>
                <a:headEnd/>
                <a:tailEnd/>
              </a:ln>
            </p:spPr>
            <p:txBody>
              <a:bodyPr/>
              <a:lstStyle/>
              <a:p>
                <a:endParaRPr lang="en-US"/>
              </a:p>
            </p:txBody>
          </p:sp>
          <p:sp>
            <p:nvSpPr>
              <p:cNvPr id="31784" name="Freeform 46"/>
              <p:cNvSpPr>
                <a:spLocks/>
              </p:cNvSpPr>
              <p:nvPr/>
            </p:nvSpPr>
            <p:spPr bwMode="auto">
              <a:xfrm>
                <a:off x="2502" y="3805"/>
                <a:ext cx="284" cy="556"/>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E5E76"/>
                  </a:gs>
                  <a:gs pos="50000">
                    <a:srgbClr val="CCCCFF"/>
                  </a:gs>
                  <a:gs pos="100000">
                    <a:srgbClr val="5E5E76"/>
                  </a:gs>
                </a:gsLst>
                <a:lin ang="2700000" scaled="1"/>
              </a:gradFill>
              <a:ln w="9525" cap="flat" cmpd="sng">
                <a:noFill/>
                <a:prstDash val="solid"/>
                <a:round/>
                <a:headEnd type="none" w="med" len="med"/>
                <a:tailEnd type="none" w="med" len="med"/>
              </a:ln>
            </p:spPr>
            <p:txBody>
              <a:bodyPr/>
              <a:lstStyle/>
              <a:p>
                <a:endParaRPr lang="en-US"/>
              </a:p>
            </p:txBody>
          </p:sp>
          <p:sp>
            <p:nvSpPr>
              <p:cNvPr id="31785" name="Freeform 47"/>
              <p:cNvSpPr>
                <a:spLocks/>
              </p:cNvSpPr>
              <p:nvPr/>
            </p:nvSpPr>
            <p:spPr bwMode="auto">
              <a:xfrm>
                <a:off x="2495" y="3675"/>
                <a:ext cx="718" cy="322"/>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E5E76"/>
                  </a:gs>
                  <a:gs pos="100000">
                    <a:srgbClr val="CCCCFF"/>
                  </a:gs>
                </a:gsLst>
                <a:lin ang="5400000" scaled="1"/>
              </a:gradFill>
              <a:ln w="9525" cap="flat" cmpd="sng">
                <a:noFill/>
                <a:prstDash val="solid"/>
                <a:round/>
                <a:headEnd type="none" w="med" len="med"/>
                <a:tailEnd type="none" w="med" len="med"/>
              </a:ln>
            </p:spPr>
            <p:txBody>
              <a:bodyPr/>
              <a:lstStyle/>
              <a:p>
                <a:endParaRPr lang="en-US"/>
              </a:p>
            </p:txBody>
          </p:sp>
        </p:grpSp>
      </p:grpSp>
      <p:sp>
        <p:nvSpPr>
          <p:cNvPr id="31762" name="Text Box 63"/>
          <p:cNvSpPr txBox="1">
            <a:spLocks noChangeArrowheads="1"/>
          </p:cNvSpPr>
          <p:nvPr/>
        </p:nvSpPr>
        <p:spPr bwMode="auto">
          <a:xfrm rot="-859304">
            <a:off x="1417638" y="3335338"/>
            <a:ext cx="827087" cy="244475"/>
          </a:xfrm>
          <a:prstGeom prst="rect">
            <a:avLst/>
          </a:prstGeom>
          <a:noFill/>
          <a:ln w="9525">
            <a:noFill/>
            <a:miter lim="800000"/>
            <a:headEnd/>
            <a:tailEnd/>
          </a:ln>
        </p:spPr>
        <p:txBody>
          <a:bodyPr lIns="0" tIns="0" rIns="0" bIns="0">
            <a:spAutoFit/>
          </a:bodyPr>
          <a:lstStyle/>
          <a:p>
            <a:pPr algn="ctr"/>
            <a:r>
              <a:rPr lang="en-US" sz="1600" b="1" i="1"/>
              <a:t>Taxi</a:t>
            </a:r>
          </a:p>
        </p:txBody>
      </p:sp>
      <p:grpSp>
        <p:nvGrpSpPr>
          <p:cNvPr id="31763" name="Group 48"/>
          <p:cNvGrpSpPr>
            <a:grpSpLocks/>
          </p:cNvGrpSpPr>
          <p:nvPr/>
        </p:nvGrpSpPr>
        <p:grpSpPr bwMode="auto">
          <a:xfrm>
            <a:off x="2389188" y="3024188"/>
            <a:ext cx="858837" cy="585787"/>
            <a:chOff x="5597" y="1560"/>
            <a:chExt cx="587" cy="833"/>
          </a:xfrm>
        </p:grpSpPr>
        <p:sp>
          <p:nvSpPr>
            <p:cNvPr id="31767" name="Freeform 49"/>
            <p:cNvSpPr>
              <a:spLocks/>
            </p:cNvSpPr>
            <p:nvPr/>
          </p:nvSpPr>
          <p:spPr bwMode="gray">
            <a:xfrm>
              <a:off x="5810" y="2086"/>
              <a:ext cx="374" cy="307"/>
            </a:xfrm>
            <a:custGeom>
              <a:avLst/>
              <a:gdLst>
                <a:gd name="T0" fmla="*/ 0 w 893"/>
                <a:gd name="T1" fmla="*/ 256 h 732"/>
                <a:gd name="T2" fmla="*/ 0 w 893"/>
                <a:gd name="T3" fmla="*/ 732 h 732"/>
                <a:gd name="T4" fmla="*/ 893 w 893"/>
                <a:gd name="T5" fmla="*/ 464 h 732"/>
                <a:gd name="T6" fmla="*/ 893 w 893"/>
                <a:gd name="T7" fmla="*/ 0 h 732"/>
                <a:gd name="T8" fmla="*/ 0 w 893"/>
                <a:gd name="T9" fmla="*/ 256 h 732"/>
                <a:gd name="T10" fmla="*/ 0 60000 65536"/>
                <a:gd name="T11" fmla="*/ 0 60000 65536"/>
                <a:gd name="T12" fmla="*/ 0 60000 65536"/>
                <a:gd name="T13" fmla="*/ 0 60000 65536"/>
                <a:gd name="T14" fmla="*/ 0 60000 65536"/>
                <a:gd name="T15" fmla="*/ 0 w 893"/>
                <a:gd name="T16" fmla="*/ 0 h 732"/>
                <a:gd name="T17" fmla="*/ 893 w 893"/>
                <a:gd name="T18" fmla="*/ 732 h 732"/>
              </a:gdLst>
              <a:ahLst/>
              <a:cxnLst>
                <a:cxn ang="T10">
                  <a:pos x="T0" y="T1"/>
                </a:cxn>
                <a:cxn ang="T11">
                  <a:pos x="T2" y="T3"/>
                </a:cxn>
                <a:cxn ang="T12">
                  <a:pos x="T4" y="T5"/>
                </a:cxn>
                <a:cxn ang="T13">
                  <a:pos x="T6" y="T7"/>
                </a:cxn>
                <a:cxn ang="T14">
                  <a:pos x="T8" y="T9"/>
                </a:cxn>
              </a:cxnLst>
              <a:rect l="T15" t="T16" r="T17" b="T18"/>
              <a:pathLst>
                <a:path w="893" h="732">
                  <a:moveTo>
                    <a:pt x="0" y="256"/>
                  </a:moveTo>
                  <a:lnTo>
                    <a:pt x="0" y="732"/>
                  </a:lnTo>
                  <a:lnTo>
                    <a:pt x="893" y="464"/>
                  </a:lnTo>
                  <a:lnTo>
                    <a:pt x="893" y="0"/>
                  </a:lnTo>
                  <a:lnTo>
                    <a:pt x="0" y="256"/>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68" name="Freeform 50"/>
            <p:cNvSpPr>
              <a:spLocks/>
            </p:cNvSpPr>
            <p:nvPr/>
          </p:nvSpPr>
          <p:spPr bwMode="gray">
            <a:xfrm>
              <a:off x="5597" y="2056"/>
              <a:ext cx="213" cy="337"/>
            </a:xfrm>
            <a:custGeom>
              <a:avLst/>
              <a:gdLst>
                <a:gd name="T0" fmla="*/ 481 w 481"/>
                <a:gd name="T1" fmla="*/ 309 h 760"/>
                <a:gd name="T2" fmla="*/ 481 w 481"/>
                <a:gd name="T3" fmla="*/ 760 h 760"/>
                <a:gd name="T4" fmla="*/ 0 w 481"/>
                <a:gd name="T5" fmla="*/ 443 h 760"/>
                <a:gd name="T6" fmla="*/ 0 w 481"/>
                <a:gd name="T7" fmla="*/ 0 h 760"/>
                <a:gd name="T8" fmla="*/ 481 w 481"/>
                <a:gd name="T9" fmla="*/ 309 h 760"/>
                <a:gd name="T10" fmla="*/ 0 60000 65536"/>
                <a:gd name="T11" fmla="*/ 0 60000 65536"/>
                <a:gd name="T12" fmla="*/ 0 60000 65536"/>
                <a:gd name="T13" fmla="*/ 0 60000 65536"/>
                <a:gd name="T14" fmla="*/ 0 60000 65536"/>
                <a:gd name="T15" fmla="*/ 0 w 481"/>
                <a:gd name="T16" fmla="*/ 0 h 760"/>
                <a:gd name="T17" fmla="*/ 481 w 481"/>
                <a:gd name="T18" fmla="*/ 760 h 760"/>
              </a:gdLst>
              <a:ahLst/>
              <a:cxnLst>
                <a:cxn ang="T10">
                  <a:pos x="T0" y="T1"/>
                </a:cxn>
                <a:cxn ang="T11">
                  <a:pos x="T2" y="T3"/>
                </a:cxn>
                <a:cxn ang="T12">
                  <a:pos x="T4" y="T5"/>
                </a:cxn>
                <a:cxn ang="T13">
                  <a:pos x="T6" y="T7"/>
                </a:cxn>
                <a:cxn ang="T14">
                  <a:pos x="T8" y="T9"/>
                </a:cxn>
              </a:cxnLst>
              <a:rect l="T15" t="T16" r="T17" b="T18"/>
              <a:pathLst>
                <a:path w="481" h="760">
                  <a:moveTo>
                    <a:pt x="481" y="309"/>
                  </a:moveTo>
                  <a:lnTo>
                    <a:pt x="481" y="760"/>
                  </a:lnTo>
                  <a:lnTo>
                    <a:pt x="0" y="443"/>
                  </a:lnTo>
                  <a:lnTo>
                    <a:pt x="0" y="0"/>
                  </a:lnTo>
                  <a:lnTo>
                    <a:pt x="481" y="309"/>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69" name="Freeform 51"/>
            <p:cNvSpPr>
              <a:spLocks/>
            </p:cNvSpPr>
            <p:nvPr/>
          </p:nvSpPr>
          <p:spPr bwMode="gray">
            <a:xfrm>
              <a:off x="5597" y="1949"/>
              <a:ext cx="586" cy="248"/>
            </a:xfrm>
            <a:custGeom>
              <a:avLst/>
              <a:gdLst>
                <a:gd name="T0" fmla="*/ 0 w 1397"/>
                <a:gd name="T1" fmla="*/ 259 h 590"/>
                <a:gd name="T2" fmla="*/ 509 w 1397"/>
                <a:gd name="T3" fmla="*/ 590 h 590"/>
                <a:gd name="T4" fmla="*/ 1397 w 1397"/>
                <a:gd name="T5" fmla="*/ 333 h 590"/>
                <a:gd name="T6" fmla="*/ 888 w 1397"/>
                <a:gd name="T7" fmla="*/ 0 h 590"/>
                <a:gd name="T8" fmla="*/ 0 w 1397"/>
                <a:gd name="T9" fmla="*/ 259 h 590"/>
                <a:gd name="T10" fmla="*/ 0 60000 65536"/>
                <a:gd name="T11" fmla="*/ 0 60000 65536"/>
                <a:gd name="T12" fmla="*/ 0 60000 65536"/>
                <a:gd name="T13" fmla="*/ 0 60000 65536"/>
                <a:gd name="T14" fmla="*/ 0 60000 65536"/>
                <a:gd name="T15" fmla="*/ 0 w 1397"/>
                <a:gd name="T16" fmla="*/ 0 h 590"/>
                <a:gd name="T17" fmla="*/ 1397 w 1397"/>
                <a:gd name="T18" fmla="*/ 590 h 590"/>
              </a:gdLst>
              <a:ahLst/>
              <a:cxnLst>
                <a:cxn ang="T10">
                  <a:pos x="T0" y="T1"/>
                </a:cxn>
                <a:cxn ang="T11">
                  <a:pos x="T2" y="T3"/>
                </a:cxn>
                <a:cxn ang="T12">
                  <a:pos x="T4" y="T5"/>
                </a:cxn>
                <a:cxn ang="T13">
                  <a:pos x="T6" y="T7"/>
                </a:cxn>
                <a:cxn ang="T14">
                  <a:pos x="T8" y="T9"/>
                </a:cxn>
              </a:cxnLst>
              <a:rect l="T15" t="T16" r="T17" b="T18"/>
              <a:pathLst>
                <a:path w="1397" h="590">
                  <a:moveTo>
                    <a:pt x="0" y="259"/>
                  </a:moveTo>
                  <a:lnTo>
                    <a:pt x="509" y="590"/>
                  </a:lnTo>
                  <a:lnTo>
                    <a:pt x="1397" y="333"/>
                  </a:lnTo>
                  <a:lnTo>
                    <a:pt x="888" y="0"/>
                  </a:lnTo>
                  <a:lnTo>
                    <a:pt x="0" y="259"/>
                  </a:lnTo>
                  <a:close/>
                </a:path>
              </a:pathLst>
            </a:custGeom>
            <a:gradFill rotWithShape="0">
              <a:gsLst>
                <a:gs pos="0">
                  <a:srgbClr val="576552"/>
                </a:gs>
                <a:gs pos="100000">
                  <a:srgbClr val="BDDAB1"/>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0" name="Freeform 52"/>
            <p:cNvSpPr>
              <a:spLocks/>
            </p:cNvSpPr>
            <p:nvPr/>
          </p:nvSpPr>
          <p:spPr bwMode="gray">
            <a:xfrm>
              <a:off x="5839" y="1894"/>
              <a:ext cx="254" cy="268"/>
            </a:xfrm>
            <a:custGeom>
              <a:avLst/>
              <a:gdLst>
                <a:gd name="T0" fmla="*/ 1 w 605"/>
                <a:gd name="T1" fmla="*/ 176 h 639"/>
                <a:gd name="T2" fmla="*/ 0 w 605"/>
                <a:gd name="T3" fmla="*/ 639 h 639"/>
                <a:gd name="T4" fmla="*/ 602 w 605"/>
                <a:gd name="T5" fmla="*/ 461 h 639"/>
                <a:gd name="T6" fmla="*/ 605 w 605"/>
                <a:gd name="T7" fmla="*/ 0 h 639"/>
                <a:gd name="T8" fmla="*/ 1 w 605"/>
                <a:gd name="T9" fmla="*/ 176 h 639"/>
                <a:gd name="T10" fmla="*/ 0 60000 65536"/>
                <a:gd name="T11" fmla="*/ 0 60000 65536"/>
                <a:gd name="T12" fmla="*/ 0 60000 65536"/>
                <a:gd name="T13" fmla="*/ 0 60000 65536"/>
                <a:gd name="T14" fmla="*/ 0 60000 65536"/>
                <a:gd name="T15" fmla="*/ 0 w 605"/>
                <a:gd name="T16" fmla="*/ 0 h 639"/>
                <a:gd name="T17" fmla="*/ 605 w 605"/>
                <a:gd name="T18" fmla="*/ 639 h 639"/>
              </a:gdLst>
              <a:ahLst/>
              <a:cxnLst>
                <a:cxn ang="T10">
                  <a:pos x="T0" y="T1"/>
                </a:cxn>
                <a:cxn ang="T11">
                  <a:pos x="T2" y="T3"/>
                </a:cxn>
                <a:cxn ang="T12">
                  <a:pos x="T4" y="T5"/>
                </a:cxn>
                <a:cxn ang="T13">
                  <a:pos x="T6" y="T7"/>
                </a:cxn>
                <a:cxn ang="T14">
                  <a:pos x="T8" y="T9"/>
                </a:cxn>
              </a:cxnLst>
              <a:rect l="T15" t="T16" r="T17" b="T18"/>
              <a:pathLst>
                <a:path w="605" h="639">
                  <a:moveTo>
                    <a:pt x="1" y="176"/>
                  </a:moveTo>
                  <a:lnTo>
                    <a:pt x="0" y="639"/>
                  </a:lnTo>
                  <a:lnTo>
                    <a:pt x="602" y="461"/>
                  </a:lnTo>
                  <a:lnTo>
                    <a:pt x="605" y="0"/>
                  </a:lnTo>
                  <a:lnTo>
                    <a:pt x="1" y="176"/>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1" name="Freeform 53"/>
            <p:cNvSpPr>
              <a:spLocks/>
            </p:cNvSpPr>
            <p:nvPr/>
          </p:nvSpPr>
          <p:spPr bwMode="gray">
            <a:xfrm>
              <a:off x="5680" y="1862"/>
              <a:ext cx="159" cy="300"/>
            </a:xfrm>
            <a:custGeom>
              <a:avLst/>
              <a:gdLst>
                <a:gd name="T0" fmla="*/ 380 w 380"/>
                <a:gd name="T1" fmla="*/ 247 h 716"/>
                <a:gd name="T2" fmla="*/ 380 w 380"/>
                <a:gd name="T3" fmla="*/ 716 h 716"/>
                <a:gd name="T4" fmla="*/ 0 w 380"/>
                <a:gd name="T5" fmla="*/ 465 h 716"/>
                <a:gd name="T6" fmla="*/ 2 w 380"/>
                <a:gd name="T7" fmla="*/ 0 h 716"/>
                <a:gd name="T8" fmla="*/ 380 w 380"/>
                <a:gd name="T9" fmla="*/ 247 h 716"/>
                <a:gd name="T10" fmla="*/ 0 60000 65536"/>
                <a:gd name="T11" fmla="*/ 0 60000 65536"/>
                <a:gd name="T12" fmla="*/ 0 60000 65536"/>
                <a:gd name="T13" fmla="*/ 0 60000 65536"/>
                <a:gd name="T14" fmla="*/ 0 60000 65536"/>
                <a:gd name="T15" fmla="*/ 0 w 380"/>
                <a:gd name="T16" fmla="*/ 0 h 716"/>
                <a:gd name="T17" fmla="*/ 380 w 380"/>
                <a:gd name="T18" fmla="*/ 716 h 716"/>
              </a:gdLst>
              <a:ahLst/>
              <a:cxnLst>
                <a:cxn ang="T10">
                  <a:pos x="T0" y="T1"/>
                </a:cxn>
                <a:cxn ang="T11">
                  <a:pos x="T2" y="T3"/>
                </a:cxn>
                <a:cxn ang="T12">
                  <a:pos x="T4" y="T5"/>
                </a:cxn>
                <a:cxn ang="T13">
                  <a:pos x="T6" y="T7"/>
                </a:cxn>
                <a:cxn ang="T14">
                  <a:pos x="T8" y="T9"/>
                </a:cxn>
              </a:cxnLst>
              <a:rect l="T15" t="T16" r="T17" b="T18"/>
              <a:pathLst>
                <a:path w="380" h="716">
                  <a:moveTo>
                    <a:pt x="380" y="247"/>
                  </a:moveTo>
                  <a:lnTo>
                    <a:pt x="380" y="716"/>
                  </a:lnTo>
                  <a:lnTo>
                    <a:pt x="0" y="465"/>
                  </a:lnTo>
                  <a:lnTo>
                    <a:pt x="2" y="0"/>
                  </a:lnTo>
                  <a:lnTo>
                    <a:pt x="380" y="247"/>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2" name="Freeform 54"/>
            <p:cNvSpPr>
              <a:spLocks/>
            </p:cNvSpPr>
            <p:nvPr/>
          </p:nvSpPr>
          <p:spPr bwMode="gray">
            <a:xfrm>
              <a:off x="5681" y="1789"/>
              <a:ext cx="412" cy="179"/>
            </a:xfrm>
            <a:custGeom>
              <a:avLst/>
              <a:gdLst>
                <a:gd name="T0" fmla="*/ 0 w 982"/>
                <a:gd name="T1" fmla="*/ 173 h 426"/>
                <a:gd name="T2" fmla="*/ 378 w 982"/>
                <a:gd name="T3" fmla="*/ 426 h 426"/>
                <a:gd name="T4" fmla="*/ 982 w 982"/>
                <a:gd name="T5" fmla="*/ 253 h 426"/>
                <a:gd name="T6" fmla="*/ 585 w 982"/>
                <a:gd name="T7" fmla="*/ 0 h 426"/>
                <a:gd name="T8" fmla="*/ 0 w 982"/>
                <a:gd name="T9" fmla="*/ 173 h 426"/>
                <a:gd name="T10" fmla="*/ 0 60000 65536"/>
                <a:gd name="T11" fmla="*/ 0 60000 65536"/>
                <a:gd name="T12" fmla="*/ 0 60000 65536"/>
                <a:gd name="T13" fmla="*/ 0 60000 65536"/>
                <a:gd name="T14" fmla="*/ 0 60000 65536"/>
                <a:gd name="T15" fmla="*/ 0 w 982"/>
                <a:gd name="T16" fmla="*/ 0 h 426"/>
                <a:gd name="T17" fmla="*/ 982 w 982"/>
                <a:gd name="T18" fmla="*/ 426 h 426"/>
              </a:gdLst>
              <a:ahLst/>
              <a:cxnLst>
                <a:cxn ang="T10">
                  <a:pos x="T0" y="T1"/>
                </a:cxn>
                <a:cxn ang="T11">
                  <a:pos x="T2" y="T3"/>
                </a:cxn>
                <a:cxn ang="T12">
                  <a:pos x="T4" y="T5"/>
                </a:cxn>
                <a:cxn ang="T13">
                  <a:pos x="T6" y="T7"/>
                </a:cxn>
                <a:cxn ang="T14">
                  <a:pos x="T8" y="T9"/>
                </a:cxn>
              </a:cxnLst>
              <a:rect l="T15" t="T16" r="T17" b="T18"/>
              <a:pathLst>
                <a:path w="982" h="426">
                  <a:moveTo>
                    <a:pt x="0" y="173"/>
                  </a:moveTo>
                  <a:lnTo>
                    <a:pt x="378" y="426"/>
                  </a:lnTo>
                  <a:lnTo>
                    <a:pt x="982" y="253"/>
                  </a:lnTo>
                  <a:lnTo>
                    <a:pt x="585" y="0"/>
                  </a:lnTo>
                  <a:lnTo>
                    <a:pt x="0" y="173"/>
                  </a:lnTo>
                  <a:close/>
                </a:path>
              </a:pathLst>
            </a:custGeom>
            <a:gradFill rotWithShape="0">
              <a:gsLst>
                <a:gs pos="0">
                  <a:srgbClr val="576552"/>
                </a:gs>
                <a:gs pos="100000">
                  <a:srgbClr val="BDDAB1"/>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3" name="Freeform 55"/>
            <p:cNvSpPr>
              <a:spLocks/>
            </p:cNvSpPr>
            <p:nvPr/>
          </p:nvSpPr>
          <p:spPr bwMode="gray">
            <a:xfrm>
              <a:off x="5857" y="1743"/>
              <a:ext cx="180" cy="20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4" name="Freeform 56"/>
            <p:cNvSpPr>
              <a:spLocks/>
            </p:cNvSpPr>
            <p:nvPr/>
          </p:nvSpPr>
          <p:spPr bwMode="gray">
            <a:xfrm>
              <a:off x="5738" y="1713"/>
              <a:ext cx="119" cy="233"/>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5" name="Freeform 57"/>
            <p:cNvSpPr>
              <a:spLocks/>
            </p:cNvSpPr>
            <p:nvPr/>
          </p:nvSpPr>
          <p:spPr bwMode="gray">
            <a:xfrm>
              <a:off x="5735" y="1659"/>
              <a:ext cx="302" cy="135"/>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76552"/>
                </a:gs>
                <a:gs pos="100000">
                  <a:srgbClr val="BDDAB1"/>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6" name="Freeform 58"/>
            <p:cNvSpPr>
              <a:spLocks/>
            </p:cNvSpPr>
            <p:nvPr/>
          </p:nvSpPr>
          <p:spPr bwMode="gray">
            <a:xfrm>
              <a:off x="5864" y="1623"/>
              <a:ext cx="135" cy="153"/>
            </a:xfrm>
            <a:custGeom>
              <a:avLst/>
              <a:gdLst>
                <a:gd name="T0" fmla="*/ 1 w 546"/>
                <a:gd name="T1" fmla="*/ 154 h 617"/>
                <a:gd name="T2" fmla="*/ 0 w 546"/>
                <a:gd name="T3" fmla="*/ 617 h 617"/>
                <a:gd name="T4" fmla="*/ 546 w 546"/>
                <a:gd name="T5" fmla="*/ 457 h 617"/>
                <a:gd name="T6" fmla="*/ 541 w 546"/>
                <a:gd name="T7" fmla="*/ 0 h 617"/>
                <a:gd name="T8" fmla="*/ 1 w 546"/>
                <a:gd name="T9" fmla="*/ 154 h 617"/>
                <a:gd name="T10" fmla="*/ 0 60000 65536"/>
                <a:gd name="T11" fmla="*/ 0 60000 65536"/>
                <a:gd name="T12" fmla="*/ 0 60000 65536"/>
                <a:gd name="T13" fmla="*/ 0 60000 65536"/>
                <a:gd name="T14" fmla="*/ 0 60000 65536"/>
                <a:gd name="T15" fmla="*/ 0 w 546"/>
                <a:gd name="T16" fmla="*/ 0 h 617"/>
                <a:gd name="T17" fmla="*/ 546 w 546"/>
                <a:gd name="T18" fmla="*/ 617 h 617"/>
              </a:gdLst>
              <a:ahLst/>
              <a:cxnLst>
                <a:cxn ang="T10">
                  <a:pos x="T0" y="T1"/>
                </a:cxn>
                <a:cxn ang="T11">
                  <a:pos x="T2" y="T3"/>
                </a:cxn>
                <a:cxn ang="T12">
                  <a:pos x="T4" y="T5"/>
                </a:cxn>
                <a:cxn ang="T13">
                  <a:pos x="T6" y="T7"/>
                </a:cxn>
                <a:cxn ang="T14">
                  <a:pos x="T8" y="T9"/>
                </a:cxn>
              </a:cxnLst>
              <a:rect l="T15" t="T16" r="T17" b="T18"/>
              <a:pathLst>
                <a:path w="546" h="617">
                  <a:moveTo>
                    <a:pt x="1" y="154"/>
                  </a:moveTo>
                  <a:lnTo>
                    <a:pt x="0" y="617"/>
                  </a:lnTo>
                  <a:lnTo>
                    <a:pt x="546" y="457"/>
                  </a:lnTo>
                  <a:lnTo>
                    <a:pt x="541" y="0"/>
                  </a:lnTo>
                  <a:lnTo>
                    <a:pt x="1" y="154"/>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7" name="Freeform 59"/>
            <p:cNvSpPr>
              <a:spLocks/>
            </p:cNvSpPr>
            <p:nvPr/>
          </p:nvSpPr>
          <p:spPr bwMode="gray">
            <a:xfrm>
              <a:off x="5775" y="1601"/>
              <a:ext cx="89" cy="175"/>
            </a:xfrm>
            <a:custGeom>
              <a:avLst/>
              <a:gdLst>
                <a:gd name="T0" fmla="*/ 284 w 284"/>
                <a:gd name="T1" fmla="*/ 187 h 556"/>
                <a:gd name="T2" fmla="*/ 284 w 284"/>
                <a:gd name="T3" fmla="*/ 556 h 556"/>
                <a:gd name="T4" fmla="*/ 0 w 284"/>
                <a:gd name="T5" fmla="*/ 365 h 556"/>
                <a:gd name="T6" fmla="*/ 0 w 284"/>
                <a:gd name="T7" fmla="*/ 0 h 556"/>
                <a:gd name="T8" fmla="*/ 284 w 284"/>
                <a:gd name="T9" fmla="*/ 187 h 556"/>
                <a:gd name="T10" fmla="*/ 0 60000 65536"/>
                <a:gd name="T11" fmla="*/ 0 60000 65536"/>
                <a:gd name="T12" fmla="*/ 0 60000 65536"/>
                <a:gd name="T13" fmla="*/ 0 60000 65536"/>
                <a:gd name="T14" fmla="*/ 0 60000 65536"/>
                <a:gd name="T15" fmla="*/ 0 w 284"/>
                <a:gd name="T16" fmla="*/ 0 h 556"/>
                <a:gd name="T17" fmla="*/ 284 w 284"/>
                <a:gd name="T18" fmla="*/ 556 h 556"/>
              </a:gdLst>
              <a:ahLst/>
              <a:cxnLst>
                <a:cxn ang="T10">
                  <a:pos x="T0" y="T1"/>
                </a:cxn>
                <a:cxn ang="T11">
                  <a:pos x="T2" y="T3"/>
                </a:cxn>
                <a:cxn ang="T12">
                  <a:pos x="T4" y="T5"/>
                </a:cxn>
                <a:cxn ang="T13">
                  <a:pos x="T6" y="T7"/>
                </a:cxn>
                <a:cxn ang="T14">
                  <a:pos x="T8" y="T9"/>
                </a:cxn>
              </a:cxnLst>
              <a:rect l="T15" t="T16" r="T17" b="T18"/>
              <a:pathLst>
                <a:path w="284" h="556">
                  <a:moveTo>
                    <a:pt x="284" y="187"/>
                  </a:moveTo>
                  <a:lnTo>
                    <a:pt x="284" y="556"/>
                  </a:lnTo>
                  <a:lnTo>
                    <a:pt x="0" y="365"/>
                  </a:lnTo>
                  <a:lnTo>
                    <a:pt x="0" y="0"/>
                  </a:lnTo>
                  <a:lnTo>
                    <a:pt x="284" y="187"/>
                  </a:lnTo>
                  <a:close/>
                </a:path>
              </a:pathLst>
            </a:custGeom>
            <a:gradFill rotWithShape="0">
              <a:gsLst>
                <a:gs pos="0">
                  <a:srgbClr val="576552"/>
                </a:gs>
                <a:gs pos="50000">
                  <a:srgbClr val="BDDAB1"/>
                </a:gs>
                <a:gs pos="100000">
                  <a:srgbClr val="576552"/>
                </a:gs>
              </a:gsLst>
              <a:lin ang="2700000" scaled="1"/>
            </a:gradFill>
            <a:ln w="9525" cap="flat" cmpd="sng">
              <a:noFill/>
              <a:prstDash val="solid"/>
              <a:round/>
              <a:headEnd type="none" w="med" len="med"/>
              <a:tailEnd type="none" w="med" len="med"/>
            </a:ln>
          </p:spPr>
          <p:txBody>
            <a:bodyPr wrap="none" lIns="0" tIns="0" rIns="0" bIns="0" anchor="ctr" anchorCtr="1"/>
            <a:lstStyle/>
            <a:p>
              <a:endParaRPr lang="en-US"/>
            </a:p>
          </p:txBody>
        </p:sp>
        <p:sp>
          <p:nvSpPr>
            <p:cNvPr id="31778" name="Freeform 60"/>
            <p:cNvSpPr>
              <a:spLocks/>
            </p:cNvSpPr>
            <p:nvPr/>
          </p:nvSpPr>
          <p:spPr bwMode="gray">
            <a:xfrm>
              <a:off x="5773" y="1560"/>
              <a:ext cx="226" cy="101"/>
            </a:xfrm>
            <a:custGeom>
              <a:avLst/>
              <a:gdLst>
                <a:gd name="T0" fmla="*/ 0 w 915"/>
                <a:gd name="T1" fmla="*/ 163 h 409"/>
                <a:gd name="T2" fmla="*/ 371 w 915"/>
                <a:gd name="T3" fmla="*/ 409 h 409"/>
                <a:gd name="T4" fmla="*/ 915 w 915"/>
                <a:gd name="T5" fmla="*/ 255 h 409"/>
                <a:gd name="T6" fmla="*/ 546 w 915"/>
                <a:gd name="T7" fmla="*/ 0 h 409"/>
                <a:gd name="T8" fmla="*/ 0 w 915"/>
                <a:gd name="T9" fmla="*/ 163 h 409"/>
                <a:gd name="T10" fmla="*/ 0 60000 65536"/>
                <a:gd name="T11" fmla="*/ 0 60000 65536"/>
                <a:gd name="T12" fmla="*/ 0 60000 65536"/>
                <a:gd name="T13" fmla="*/ 0 60000 65536"/>
                <a:gd name="T14" fmla="*/ 0 60000 65536"/>
                <a:gd name="T15" fmla="*/ 0 w 915"/>
                <a:gd name="T16" fmla="*/ 0 h 409"/>
                <a:gd name="T17" fmla="*/ 915 w 915"/>
                <a:gd name="T18" fmla="*/ 409 h 409"/>
              </a:gdLst>
              <a:ahLst/>
              <a:cxnLst>
                <a:cxn ang="T10">
                  <a:pos x="T0" y="T1"/>
                </a:cxn>
                <a:cxn ang="T11">
                  <a:pos x="T2" y="T3"/>
                </a:cxn>
                <a:cxn ang="T12">
                  <a:pos x="T4" y="T5"/>
                </a:cxn>
                <a:cxn ang="T13">
                  <a:pos x="T6" y="T7"/>
                </a:cxn>
                <a:cxn ang="T14">
                  <a:pos x="T8" y="T9"/>
                </a:cxn>
              </a:cxnLst>
              <a:rect l="T15" t="T16" r="T17" b="T18"/>
              <a:pathLst>
                <a:path w="915" h="409">
                  <a:moveTo>
                    <a:pt x="0" y="163"/>
                  </a:moveTo>
                  <a:lnTo>
                    <a:pt x="371" y="409"/>
                  </a:lnTo>
                  <a:lnTo>
                    <a:pt x="915" y="255"/>
                  </a:lnTo>
                  <a:lnTo>
                    <a:pt x="546" y="0"/>
                  </a:lnTo>
                  <a:lnTo>
                    <a:pt x="0" y="163"/>
                  </a:lnTo>
                  <a:close/>
                </a:path>
              </a:pathLst>
            </a:custGeom>
            <a:gradFill rotWithShape="0">
              <a:gsLst>
                <a:gs pos="0">
                  <a:srgbClr val="576552"/>
                </a:gs>
                <a:gs pos="100000">
                  <a:srgbClr val="BDDAB1"/>
                </a:gs>
              </a:gsLst>
              <a:lin ang="5400000" scaled="1"/>
            </a:gradFill>
            <a:ln w="9525" cap="flat" cmpd="sng">
              <a:noFill/>
              <a:prstDash val="solid"/>
              <a:round/>
              <a:headEnd type="none" w="med" len="med"/>
              <a:tailEnd type="none" w="med" len="med"/>
            </a:ln>
          </p:spPr>
          <p:txBody>
            <a:bodyPr wrap="none" lIns="0" tIns="0" rIns="0" bIns="0" anchor="ctr" anchorCtr="1"/>
            <a:lstStyle/>
            <a:p>
              <a:endParaRPr lang="en-US"/>
            </a:p>
          </p:txBody>
        </p:sp>
      </p:grpSp>
      <p:sp>
        <p:nvSpPr>
          <p:cNvPr id="31764" name="Text Box 64"/>
          <p:cNvSpPr txBox="1">
            <a:spLocks noChangeArrowheads="1"/>
          </p:cNvSpPr>
          <p:nvPr/>
        </p:nvSpPr>
        <p:spPr bwMode="auto">
          <a:xfrm rot="-943419">
            <a:off x="2735263" y="3486150"/>
            <a:ext cx="942975" cy="244475"/>
          </a:xfrm>
          <a:prstGeom prst="rect">
            <a:avLst/>
          </a:prstGeom>
          <a:noFill/>
          <a:ln w="9525">
            <a:noFill/>
            <a:miter lim="800000"/>
            <a:headEnd/>
            <a:tailEnd/>
          </a:ln>
        </p:spPr>
        <p:txBody>
          <a:bodyPr lIns="0" tIns="0" rIns="0" bIns="0">
            <a:spAutoFit/>
          </a:bodyPr>
          <a:lstStyle/>
          <a:p>
            <a:pPr algn="ctr"/>
            <a:r>
              <a:rPr lang="en-US" sz="1600" b="1" i="1"/>
              <a:t>Takeoff</a:t>
            </a:r>
          </a:p>
        </p:txBody>
      </p:sp>
      <p:sp>
        <p:nvSpPr>
          <p:cNvPr id="31765" name="Rectangle 200"/>
          <p:cNvSpPr>
            <a:spLocks noGrp="1" noChangeArrowheads="1"/>
          </p:cNvSpPr>
          <p:nvPr>
            <p:ph type="title"/>
          </p:nvPr>
        </p:nvSpPr>
        <p:spPr/>
        <p:txBody>
          <a:bodyPr/>
          <a:lstStyle/>
          <a:p>
            <a:r>
              <a:rPr lang="en-US" smtClean="0"/>
              <a:t>NextGen is a Large-Scale CPS</a:t>
            </a:r>
          </a:p>
        </p:txBody>
      </p:sp>
      <p:sp>
        <p:nvSpPr>
          <p:cNvPr id="141514" name="Rectangle 202"/>
          <p:cNvSpPr>
            <a:spLocks noChangeArrowheads="1"/>
          </p:cNvSpPr>
          <p:nvPr/>
        </p:nvSpPr>
        <p:spPr bwMode="auto">
          <a:xfrm>
            <a:off x="457200" y="5803900"/>
            <a:ext cx="8372475" cy="698500"/>
          </a:xfrm>
          <a:prstGeom prst="rect">
            <a:avLst/>
          </a:prstGeom>
          <a:solidFill>
            <a:srgbClr val="003F7E"/>
          </a:solidFill>
          <a:ln w="19050" algn="ctr">
            <a:solidFill>
              <a:schemeClr val="bg1"/>
            </a:solidFill>
            <a:miter lim="800000"/>
            <a:headEnd type="none" w="sm" len="sm"/>
            <a:tailEnd type="none" w="sm" len="sm"/>
          </a:ln>
          <a:effectLst>
            <a:outerShdw dist="71842" dir="2700000" algn="ctr" rotWithShape="0">
              <a:srgbClr val="969696"/>
            </a:outerShdw>
          </a:effectLst>
        </p:spPr>
        <p:txBody>
          <a:bodyPr tIns="91440" bIns="91440" anchor="ctr">
            <a:spAutoFit/>
          </a:bodyPr>
          <a:lstStyle/>
          <a:p>
            <a:pPr algn="ctr" eaLnBrk="0" hangingPunct="0">
              <a:lnSpc>
                <a:spcPct val="90000"/>
              </a:lnSpc>
              <a:spcBef>
                <a:spcPct val="120000"/>
              </a:spcBef>
              <a:defRPr/>
            </a:pPr>
            <a:r>
              <a:rPr lang="en-US" b="1" i="1">
                <a:solidFill>
                  <a:schemeClr val="bg1"/>
                </a:solidFill>
                <a:effectLst>
                  <a:outerShdw blurRad="38100" dist="38100" dir="2700000" algn="tl">
                    <a:srgbClr val="000000"/>
                  </a:outerShdw>
                </a:effectLst>
                <a:latin typeface="Arial" pitchFamily="34" charset="0"/>
              </a:rPr>
              <a:t>NextGen uses “cyber,” i.e., networking, software, computing, to tightly weave taxing, takeoffs, enroute flight paths, and landings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a:noFill/>
        </p:spPr>
        <p:txBody>
          <a:bodyPr/>
          <a:lstStyle/>
          <a:p>
            <a:r>
              <a:rPr lang="en-US" smtClean="0">
                <a:latin typeface="Arial" charset="0"/>
              </a:rPr>
              <a:t> </a:t>
            </a:r>
            <a:fld id="{B93C382E-F00E-49C7-9E07-E67F36921D1A}" type="slidenum">
              <a:rPr lang="en-US" smtClean="0">
                <a:latin typeface="Arial" charset="0"/>
              </a:rPr>
              <a:pPr/>
              <a:t>5</a:t>
            </a:fld>
            <a:endParaRPr lang="en-US" smtClean="0">
              <a:latin typeface="Arial" charset="0"/>
            </a:endParaRPr>
          </a:p>
        </p:txBody>
      </p:sp>
      <p:sp>
        <p:nvSpPr>
          <p:cNvPr id="32770" name="Footer Placeholder 4"/>
          <p:cNvSpPr>
            <a:spLocks noGrp="1"/>
          </p:cNvSpPr>
          <p:nvPr>
            <p:ph type="ftr" sz="quarter" idx="11"/>
          </p:nvPr>
        </p:nvSpPr>
        <p:spPr>
          <a:noFill/>
        </p:spPr>
        <p:txBody>
          <a:bodyPr/>
          <a:lstStyle/>
          <a:p>
            <a:r>
              <a:rPr lang="en-US" smtClean="0">
                <a:latin typeface="Arial" charset="0"/>
              </a:rPr>
              <a:t>Copyright © 2011 Boeing. All rights reserved.</a:t>
            </a:r>
          </a:p>
        </p:txBody>
      </p:sp>
      <p:grpSp>
        <p:nvGrpSpPr>
          <p:cNvPr id="32771" name="Group 3"/>
          <p:cNvGrpSpPr>
            <a:grpSpLocks/>
          </p:cNvGrpSpPr>
          <p:nvPr/>
        </p:nvGrpSpPr>
        <p:grpSpPr bwMode="auto">
          <a:xfrm>
            <a:off x="73025" y="1162050"/>
            <a:ext cx="2525713" cy="5519738"/>
            <a:chOff x="46" y="780"/>
            <a:chExt cx="1591" cy="3477"/>
          </a:xfrm>
        </p:grpSpPr>
        <p:sp>
          <p:nvSpPr>
            <p:cNvPr id="145412" name="Rectangle 4"/>
            <p:cNvSpPr>
              <a:spLocks noChangeArrowheads="1"/>
            </p:cNvSpPr>
            <p:nvPr/>
          </p:nvSpPr>
          <p:spPr bwMode="auto">
            <a:xfrm>
              <a:off x="145" y="780"/>
              <a:ext cx="1367" cy="366"/>
            </a:xfrm>
            <a:prstGeom prst="rect">
              <a:avLst/>
            </a:prstGeom>
            <a:noFill/>
            <a:ln w="9525">
              <a:noFill/>
              <a:miter lim="800000"/>
              <a:headEnd/>
              <a:tailEnd/>
            </a:ln>
            <a:effectLst/>
          </p:spPr>
          <p:txBody>
            <a:bodyPr>
              <a:spAutoFit/>
            </a:bodyPr>
            <a:lstStyle/>
            <a:p>
              <a:pPr algn="ctr" eaLnBrk="0" hangingPunct="0">
                <a:buClr>
                  <a:srgbClr val="0033CC"/>
                </a:buClr>
                <a:buSzPct val="150000"/>
                <a:buFont typeface="Symbol" pitchFamily="18" charset="2"/>
                <a:buNone/>
                <a:defRPr/>
              </a:pPr>
              <a:r>
                <a:rPr lang="en-US" sz="1600" b="1" i="1">
                  <a:effectLst>
                    <a:outerShdw blurRad="38100" dist="38100" dir="2700000" algn="tl">
                      <a:srgbClr val="C0C0C0"/>
                    </a:outerShdw>
                  </a:effectLst>
                  <a:latin typeface="Arial" pitchFamily="34" charset="0"/>
                </a:rPr>
                <a:t>Higher Precision Flight Anywhere</a:t>
              </a:r>
            </a:p>
          </p:txBody>
        </p:sp>
        <p:sp>
          <p:nvSpPr>
            <p:cNvPr id="145413" name="Rectangle 5"/>
            <p:cNvSpPr>
              <a:spLocks noChangeArrowheads="1"/>
            </p:cNvSpPr>
            <p:nvPr/>
          </p:nvSpPr>
          <p:spPr bwMode="auto">
            <a:xfrm>
              <a:off x="46" y="3891"/>
              <a:ext cx="1591" cy="366"/>
            </a:xfrm>
            <a:prstGeom prst="rect">
              <a:avLst/>
            </a:prstGeom>
            <a:noFill/>
            <a:ln w="9525">
              <a:noFill/>
              <a:miter lim="800000"/>
              <a:headEnd/>
              <a:tailEnd/>
            </a:ln>
            <a:effectLst/>
          </p:spPr>
          <p:txBody>
            <a:bodyPr>
              <a:spAutoFit/>
            </a:bodyPr>
            <a:lstStyle/>
            <a:p>
              <a:pPr algn="ctr" eaLnBrk="0" hangingPunct="0">
                <a:buClr>
                  <a:srgbClr val="0033CC"/>
                </a:buClr>
                <a:buSzPct val="150000"/>
                <a:buFont typeface="Symbol" pitchFamily="18" charset="2"/>
                <a:buNone/>
                <a:defRPr/>
              </a:pPr>
              <a:r>
                <a:rPr lang="en-US" sz="1600" b="1" i="1">
                  <a:effectLst>
                    <a:outerShdw blurRad="38100" dist="38100" dir="2700000" algn="tl">
                      <a:srgbClr val="C0C0C0"/>
                    </a:outerShdw>
                  </a:effectLst>
                  <a:latin typeface="Arial" pitchFamily="34" charset="0"/>
                </a:rPr>
                <a:t>Higher Precision Common Awareness</a:t>
              </a:r>
            </a:p>
          </p:txBody>
        </p:sp>
      </p:grpSp>
      <p:grpSp>
        <p:nvGrpSpPr>
          <p:cNvPr id="32772" name="Group 6"/>
          <p:cNvGrpSpPr>
            <a:grpSpLocks/>
          </p:cNvGrpSpPr>
          <p:nvPr/>
        </p:nvGrpSpPr>
        <p:grpSpPr bwMode="auto">
          <a:xfrm>
            <a:off x="3111500" y="1149350"/>
            <a:ext cx="2651125" cy="5530850"/>
            <a:chOff x="1960" y="772"/>
            <a:chExt cx="1670" cy="3484"/>
          </a:xfrm>
        </p:grpSpPr>
        <p:sp>
          <p:nvSpPr>
            <p:cNvPr id="145415" name="Rectangle 7"/>
            <p:cNvSpPr>
              <a:spLocks noChangeArrowheads="1"/>
            </p:cNvSpPr>
            <p:nvPr/>
          </p:nvSpPr>
          <p:spPr bwMode="auto">
            <a:xfrm>
              <a:off x="1965" y="772"/>
              <a:ext cx="1661" cy="366"/>
            </a:xfrm>
            <a:prstGeom prst="rect">
              <a:avLst/>
            </a:prstGeom>
            <a:noFill/>
            <a:ln w="9525">
              <a:noFill/>
              <a:miter lim="800000"/>
              <a:headEnd/>
              <a:tailEnd/>
            </a:ln>
            <a:effectLst/>
          </p:spPr>
          <p:txBody>
            <a:bodyPr>
              <a:spAutoFit/>
            </a:bodyPr>
            <a:lstStyle/>
            <a:p>
              <a:pPr algn="ctr" eaLnBrk="0" hangingPunct="0">
                <a:buClr>
                  <a:srgbClr val="0033CC"/>
                </a:buClr>
                <a:buSzPct val="150000"/>
                <a:buFont typeface="Symbol" pitchFamily="18" charset="2"/>
                <a:buNone/>
                <a:defRPr/>
              </a:pPr>
              <a:r>
                <a:rPr lang="en-US" sz="1600" b="1" i="1">
                  <a:effectLst>
                    <a:outerShdw blurRad="38100" dist="38100" dir="2700000" algn="tl">
                      <a:srgbClr val="C0C0C0"/>
                    </a:outerShdw>
                  </a:effectLst>
                  <a:latin typeface="Arial" pitchFamily="34" charset="0"/>
                </a:rPr>
                <a:t>Improved Capacity,</a:t>
              </a:r>
            </a:p>
            <a:p>
              <a:pPr algn="ctr" eaLnBrk="0" hangingPunct="0">
                <a:buClr>
                  <a:srgbClr val="0033CC"/>
                </a:buClr>
                <a:buSzPct val="150000"/>
                <a:buFont typeface="Symbol" pitchFamily="18" charset="2"/>
                <a:buNone/>
                <a:defRPr/>
              </a:pPr>
              <a:r>
                <a:rPr lang="en-US" sz="1600" b="1" i="1">
                  <a:effectLst>
                    <a:outerShdw blurRad="38100" dist="38100" dir="2700000" algn="tl">
                      <a:srgbClr val="C0C0C0"/>
                    </a:outerShdw>
                  </a:effectLst>
                  <a:latin typeface="Arial" pitchFamily="34" charset="0"/>
                </a:rPr>
                <a:t>Safety &amp; Efficiency</a:t>
              </a:r>
            </a:p>
          </p:txBody>
        </p:sp>
        <p:sp>
          <p:nvSpPr>
            <p:cNvPr id="145416" name="Rectangle 8"/>
            <p:cNvSpPr>
              <a:spLocks noChangeArrowheads="1"/>
            </p:cNvSpPr>
            <p:nvPr/>
          </p:nvSpPr>
          <p:spPr bwMode="auto">
            <a:xfrm>
              <a:off x="1960" y="3890"/>
              <a:ext cx="1670" cy="366"/>
            </a:xfrm>
            <a:prstGeom prst="rect">
              <a:avLst/>
            </a:prstGeom>
            <a:noFill/>
            <a:ln w="9525">
              <a:noFill/>
              <a:miter lim="800000"/>
              <a:headEnd/>
              <a:tailEnd/>
            </a:ln>
            <a:effectLst/>
          </p:spPr>
          <p:txBody>
            <a:bodyPr>
              <a:spAutoFit/>
            </a:bodyPr>
            <a:lstStyle/>
            <a:p>
              <a:pPr algn="ctr" eaLnBrk="0" hangingPunct="0">
                <a:buClr>
                  <a:srgbClr val="0033CC"/>
                </a:buClr>
                <a:buSzPct val="150000"/>
                <a:buFont typeface="Symbol" pitchFamily="18" charset="2"/>
                <a:buNone/>
                <a:defRPr/>
              </a:pPr>
              <a:r>
                <a:rPr lang="en-US" sz="1600" b="1" i="1">
                  <a:effectLst>
                    <a:outerShdw blurRad="38100" dist="38100" dir="2700000" algn="tl">
                      <a:srgbClr val="C0C0C0"/>
                    </a:outerShdw>
                  </a:effectLst>
                  <a:latin typeface="Arial" pitchFamily="34" charset="0"/>
                </a:rPr>
                <a:t>Improved Agility,</a:t>
              </a:r>
            </a:p>
            <a:p>
              <a:pPr algn="ctr" eaLnBrk="0" hangingPunct="0">
                <a:buClr>
                  <a:srgbClr val="0033CC"/>
                </a:buClr>
                <a:buSzPct val="150000"/>
                <a:buFont typeface="Symbol" pitchFamily="18" charset="2"/>
                <a:buNone/>
                <a:defRPr/>
              </a:pPr>
              <a:r>
                <a:rPr lang="en-US" sz="1600" b="1" i="1">
                  <a:effectLst>
                    <a:outerShdw blurRad="38100" dist="38100" dir="2700000" algn="tl">
                      <a:srgbClr val="C0C0C0"/>
                    </a:outerShdw>
                  </a:effectLst>
                  <a:latin typeface="Arial" pitchFamily="34" charset="0"/>
                </a:rPr>
                <a:t>Security &amp; Economy</a:t>
              </a:r>
            </a:p>
          </p:txBody>
        </p:sp>
      </p:grpSp>
      <p:grpSp>
        <p:nvGrpSpPr>
          <p:cNvPr id="32773" name="Group 9"/>
          <p:cNvGrpSpPr>
            <a:grpSpLocks/>
          </p:cNvGrpSpPr>
          <p:nvPr/>
        </p:nvGrpSpPr>
        <p:grpSpPr bwMode="auto">
          <a:xfrm>
            <a:off x="2840038" y="1722438"/>
            <a:ext cx="3384550" cy="4194175"/>
            <a:chOff x="1916" y="1145"/>
            <a:chExt cx="1758" cy="2642"/>
          </a:xfrm>
        </p:grpSpPr>
        <p:sp>
          <p:nvSpPr>
            <p:cNvPr id="32787" name="Text Box 10"/>
            <p:cNvSpPr txBox="1">
              <a:spLocks noChangeArrowheads="1"/>
            </p:cNvSpPr>
            <p:nvPr/>
          </p:nvSpPr>
          <p:spPr bwMode="auto">
            <a:xfrm>
              <a:off x="1945" y="1977"/>
              <a:ext cx="1700" cy="165"/>
            </a:xfrm>
            <a:prstGeom prst="rect">
              <a:avLst/>
            </a:prstGeom>
            <a:noFill/>
            <a:ln w="9525">
              <a:noFill/>
              <a:miter lim="800000"/>
              <a:headEnd/>
              <a:tailEnd/>
            </a:ln>
          </p:spPr>
          <p:txBody>
            <a:bodyPr>
              <a:spAutoFit/>
            </a:bodyPr>
            <a:lstStyle/>
            <a:p>
              <a:pPr algn="ctr" eaLnBrk="0" hangingPunct="0">
                <a:lnSpc>
                  <a:spcPct val="80000"/>
                </a:lnSpc>
              </a:pPr>
              <a:r>
                <a:rPr lang="en-US" sz="1400" b="1"/>
                <a:t>Performance-based Operations</a:t>
              </a:r>
            </a:p>
          </p:txBody>
        </p:sp>
        <p:sp>
          <p:nvSpPr>
            <p:cNvPr id="32788" name="Text Box 11"/>
            <p:cNvSpPr txBox="1">
              <a:spLocks noChangeArrowheads="1"/>
            </p:cNvSpPr>
            <p:nvPr/>
          </p:nvSpPr>
          <p:spPr bwMode="auto">
            <a:xfrm>
              <a:off x="1916" y="2720"/>
              <a:ext cx="1758" cy="272"/>
            </a:xfrm>
            <a:prstGeom prst="rect">
              <a:avLst/>
            </a:prstGeom>
            <a:noFill/>
            <a:ln w="9525">
              <a:noFill/>
              <a:miter lim="800000"/>
              <a:headEnd/>
              <a:tailEnd/>
            </a:ln>
          </p:spPr>
          <p:txBody>
            <a:bodyPr>
              <a:spAutoFit/>
            </a:bodyPr>
            <a:lstStyle/>
            <a:p>
              <a:pPr algn="ctr" eaLnBrk="0" hangingPunct="0">
                <a:lnSpc>
                  <a:spcPct val="80000"/>
                </a:lnSpc>
              </a:pPr>
              <a:r>
                <a:rPr lang="en-US" sz="1400" b="1"/>
                <a:t>Dynamic</a:t>
              </a:r>
              <a:br>
                <a:rPr lang="en-US" sz="1400" b="1"/>
              </a:br>
              <a:r>
                <a:rPr lang="en-US" sz="1400" b="1"/>
                <a:t>Seamless Airspace</a:t>
              </a:r>
            </a:p>
          </p:txBody>
        </p:sp>
        <p:pic>
          <p:nvPicPr>
            <p:cNvPr id="32789" name="Picture 12"/>
            <p:cNvPicPr>
              <a:picLocks noChangeAspect="1" noChangeArrowheads="1"/>
            </p:cNvPicPr>
            <p:nvPr/>
          </p:nvPicPr>
          <p:blipFill>
            <a:blip r:embed="rId3"/>
            <a:srcRect/>
            <a:stretch>
              <a:fillRect/>
            </a:stretch>
          </p:blipFill>
          <p:spPr bwMode="auto">
            <a:xfrm>
              <a:off x="2359" y="1145"/>
              <a:ext cx="841" cy="786"/>
            </a:xfrm>
            <a:prstGeom prst="rect">
              <a:avLst/>
            </a:prstGeom>
            <a:noFill/>
            <a:ln w="19050">
              <a:solidFill>
                <a:schemeClr val="tx1"/>
              </a:solidFill>
              <a:miter lim="800000"/>
              <a:headEnd/>
              <a:tailEnd/>
            </a:ln>
          </p:spPr>
        </p:pic>
        <p:grpSp>
          <p:nvGrpSpPr>
            <p:cNvPr id="32790" name="Group 13"/>
            <p:cNvGrpSpPr>
              <a:grpSpLocks/>
            </p:cNvGrpSpPr>
            <p:nvPr/>
          </p:nvGrpSpPr>
          <p:grpSpPr bwMode="auto">
            <a:xfrm>
              <a:off x="2369" y="2999"/>
              <a:ext cx="848" cy="788"/>
              <a:chOff x="425" y="2871"/>
              <a:chExt cx="848" cy="788"/>
            </a:xfrm>
          </p:grpSpPr>
          <p:pic>
            <p:nvPicPr>
              <p:cNvPr id="32792" name="Picture 14"/>
              <p:cNvPicPr>
                <a:picLocks noChangeAspect="1" noChangeArrowheads="1"/>
              </p:cNvPicPr>
              <p:nvPr/>
            </p:nvPicPr>
            <p:blipFill>
              <a:blip r:embed="rId4"/>
              <a:srcRect/>
              <a:stretch>
                <a:fillRect/>
              </a:stretch>
            </p:blipFill>
            <p:spPr bwMode="auto">
              <a:xfrm>
                <a:off x="431" y="2872"/>
                <a:ext cx="841" cy="787"/>
              </a:xfrm>
              <a:prstGeom prst="rect">
                <a:avLst/>
              </a:prstGeom>
              <a:noFill/>
              <a:ln w="9525">
                <a:noFill/>
                <a:miter lim="800000"/>
                <a:headEnd/>
                <a:tailEnd/>
              </a:ln>
            </p:spPr>
          </p:pic>
          <p:sp>
            <p:nvSpPr>
              <p:cNvPr id="32793" name="Freeform 15"/>
              <p:cNvSpPr>
                <a:spLocks/>
              </p:cNvSpPr>
              <p:nvPr/>
            </p:nvSpPr>
            <p:spPr bwMode="auto">
              <a:xfrm>
                <a:off x="425" y="2871"/>
                <a:ext cx="848" cy="788"/>
              </a:xfrm>
              <a:custGeom>
                <a:avLst/>
                <a:gdLst>
                  <a:gd name="T0" fmla="*/ 0 w 832"/>
                  <a:gd name="T1" fmla="*/ 172 h 778"/>
                  <a:gd name="T2" fmla="*/ 0 w 832"/>
                  <a:gd name="T3" fmla="*/ 778 h 778"/>
                  <a:gd name="T4" fmla="*/ 698 w 832"/>
                  <a:gd name="T5" fmla="*/ 778 h 778"/>
                  <a:gd name="T6" fmla="*/ 832 w 832"/>
                  <a:gd name="T7" fmla="*/ 534 h 778"/>
                  <a:gd name="T8" fmla="*/ 832 w 832"/>
                  <a:gd name="T9" fmla="*/ 0 h 778"/>
                  <a:gd name="T10" fmla="*/ 206 w 832"/>
                  <a:gd name="T11" fmla="*/ 0 h 778"/>
                  <a:gd name="T12" fmla="*/ 0 w 832"/>
                  <a:gd name="T13" fmla="*/ 172 h 778"/>
                  <a:gd name="T14" fmla="*/ 0 60000 65536"/>
                  <a:gd name="T15" fmla="*/ 0 60000 65536"/>
                  <a:gd name="T16" fmla="*/ 0 60000 65536"/>
                  <a:gd name="T17" fmla="*/ 0 60000 65536"/>
                  <a:gd name="T18" fmla="*/ 0 60000 65536"/>
                  <a:gd name="T19" fmla="*/ 0 60000 65536"/>
                  <a:gd name="T20" fmla="*/ 0 60000 65536"/>
                  <a:gd name="T21" fmla="*/ 0 w 832"/>
                  <a:gd name="T22" fmla="*/ 0 h 778"/>
                  <a:gd name="T23" fmla="*/ 832 w 832"/>
                  <a:gd name="T24" fmla="*/ 778 h 7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778">
                    <a:moveTo>
                      <a:pt x="0" y="172"/>
                    </a:moveTo>
                    <a:lnTo>
                      <a:pt x="0" y="778"/>
                    </a:lnTo>
                    <a:lnTo>
                      <a:pt x="698" y="778"/>
                    </a:lnTo>
                    <a:lnTo>
                      <a:pt x="832" y="534"/>
                    </a:lnTo>
                    <a:lnTo>
                      <a:pt x="832" y="0"/>
                    </a:lnTo>
                    <a:lnTo>
                      <a:pt x="206" y="0"/>
                    </a:lnTo>
                    <a:lnTo>
                      <a:pt x="0" y="172"/>
                    </a:lnTo>
                    <a:close/>
                  </a:path>
                </a:pathLst>
              </a:custGeom>
              <a:noFill/>
              <a:ln w="19050" cmpd="sng">
                <a:solidFill>
                  <a:schemeClr val="tx1"/>
                </a:solidFill>
                <a:round/>
                <a:headEnd/>
                <a:tailEnd/>
              </a:ln>
            </p:spPr>
            <p:txBody>
              <a:bodyPr/>
              <a:lstStyle/>
              <a:p>
                <a:endParaRPr lang="en-US"/>
              </a:p>
            </p:txBody>
          </p:sp>
        </p:grpSp>
        <p:sp>
          <p:nvSpPr>
            <p:cNvPr id="32791" name="Text Box 16"/>
            <p:cNvSpPr txBox="1">
              <a:spLocks noChangeArrowheads="1"/>
            </p:cNvSpPr>
            <p:nvPr/>
          </p:nvSpPr>
          <p:spPr bwMode="auto">
            <a:xfrm>
              <a:off x="2091" y="2278"/>
              <a:ext cx="1356" cy="370"/>
            </a:xfrm>
            <a:prstGeom prst="rect">
              <a:avLst/>
            </a:prstGeom>
            <a:noFill/>
            <a:ln w="9525">
              <a:noFill/>
              <a:miter lim="800000"/>
              <a:headEnd/>
              <a:tailEnd/>
            </a:ln>
          </p:spPr>
          <p:txBody>
            <a:bodyPr>
              <a:spAutoFit/>
            </a:bodyPr>
            <a:lstStyle/>
            <a:p>
              <a:pPr algn="ctr" eaLnBrk="0" hangingPunct="0">
                <a:lnSpc>
                  <a:spcPct val="90000"/>
                </a:lnSpc>
              </a:pPr>
              <a:r>
                <a:rPr lang="en-US" b="1">
                  <a:solidFill>
                    <a:srgbClr val="000099"/>
                  </a:solidFill>
                </a:rPr>
                <a:t>Enabled Applications/Services</a:t>
              </a:r>
            </a:p>
          </p:txBody>
        </p:sp>
      </p:grpSp>
      <p:grpSp>
        <p:nvGrpSpPr>
          <p:cNvPr id="32774" name="Group 17"/>
          <p:cNvGrpSpPr>
            <a:grpSpLocks/>
          </p:cNvGrpSpPr>
          <p:nvPr/>
        </p:nvGrpSpPr>
        <p:grpSpPr bwMode="auto">
          <a:xfrm>
            <a:off x="-90488" y="1736725"/>
            <a:ext cx="3387726" cy="4168775"/>
            <a:chOff x="-12" y="1164"/>
            <a:chExt cx="2019" cy="2626"/>
          </a:xfrm>
        </p:grpSpPr>
        <p:sp>
          <p:nvSpPr>
            <p:cNvPr id="32781" name="AutoShape 18"/>
            <p:cNvSpPr>
              <a:spLocks noChangeArrowheads="1"/>
            </p:cNvSpPr>
            <p:nvPr/>
          </p:nvSpPr>
          <p:spPr bwMode="auto">
            <a:xfrm>
              <a:off x="1549" y="2261"/>
              <a:ext cx="458" cy="404"/>
            </a:xfrm>
            <a:prstGeom prst="rightArrow">
              <a:avLst>
                <a:gd name="adj1" fmla="val 50000"/>
                <a:gd name="adj2" fmla="val 28342"/>
              </a:avLst>
            </a:prstGeom>
            <a:solidFill>
              <a:schemeClr val="accent1">
                <a:alpha val="50195"/>
              </a:schemeClr>
            </a:solidFill>
            <a:ln w="12700">
              <a:solidFill>
                <a:schemeClr val="tx1"/>
              </a:solidFill>
              <a:miter lim="800000"/>
              <a:headEnd type="none" w="sm" len="sm"/>
              <a:tailEnd type="none" w="sm" len="sm"/>
            </a:ln>
          </p:spPr>
          <p:txBody>
            <a:bodyPr wrap="none" anchor="ctr"/>
            <a:lstStyle/>
            <a:p>
              <a:pPr algn="ctr" eaLnBrk="0" hangingPunct="0"/>
              <a:r>
                <a:rPr lang="en-US" sz="1200" b="1">
                  <a:solidFill>
                    <a:schemeClr val="bg1"/>
                  </a:solidFill>
                </a:rPr>
                <a:t>Enables</a:t>
              </a:r>
            </a:p>
          </p:txBody>
        </p:sp>
        <p:sp>
          <p:nvSpPr>
            <p:cNvPr id="32782" name="Text Box 19"/>
            <p:cNvSpPr txBox="1">
              <a:spLocks noChangeArrowheads="1"/>
            </p:cNvSpPr>
            <p:nvPr/>
          </p:nvSpPr>
          <p:spPr bwMode="auto">
            <a:xfrm>
              <a:off x="154" y="1977"/>
              <a:ext cx="1391" cy="272"/>
            </a:xfrm>
            <a:prstGeom prst="rect">
              <a:avLst/>
            </a:prstGeom>
            <a:noFill/>
            <a:ln w="9525">
              <a:noFill/>
              <a:miter lim="800000"/>
              <a:headEnd/>
              <a:tailEnd/>
            </a:ln>
          </p:spPr>
          <p:txBody>
            <a:bodyPr>
              <a:spAutoFit/>
            </a:bodyPr>
            <a:lstStyle/>
            <a:p>
              <a:pPr algn="ctr" eaLnBrk="0" hangingPunct="0">
                <a:lnSpc>
                  <a:spcPct val="80000"/>
                </a:lnSpc>
              </a:pPr>
              <a:r>
                <a:rPr lang="en-US" sz="1400" b="1"/>
                <a:t>Enhanced CNS</a:t>
              </a:r>
            </a:p>
            <a:p>
              <a:pPr algn="ctr" eaLnBrk="0" hangingPunct="0">
                <a:lnSpc>
                  <a:spcPct val="80000"/>
                </a:lnSpc>
              </a:pPr>
              <a:r>
                <a:rPr lang="en-US" sz="1400" b="1"/>
                <a:t>(e.g., GPS, ADS-B)</a:t>
              </a:r>
            </a:p>
          </p:txBody>
        </p:sp>
        <p:sp>
          <p:nvSpPr>
            <p:cNvPr id="32783" name="Text Box 20"/>
            <p:cNvSpPr txBox="1">
              <a:spLocks noChangeArrowheads="1"/>
            </p:cNvSpPr>
            <p:nvPr/>
          </p:nvSpPr>
          <p:spPr bwMode="auto">
            <a:xfrm>
              <a:off x="-12" y="2715"/>
              <a:ext cx="1724" cy="272"/>
            </a:xfrm>
            <a:prstGeom prst="rect">
              <a:avLst/>
            </a:prstGeom>
            <a:noFill/>
            <a:ln w="9525">
              <a:noFill/>
              <a:miter lim="800000"/>
              <a:headEnd/>
              <a:tailEnd/>
            </a:ln>
          </p:spPr>
          <p:txBody>
            <a:bodyPr>
              <a:spAutoFit/>
            </a:bodyPr>
            <a:lstStyle/>
            <a:p>
              <a:pPr algn="ctr" eaLnBrk="0" hangingPunct="0">
                <a:lnSpc>
                  <a:spcPct val="80000"/>
                </a:lnSpc>
              </a:pPr>
              <a:r>
                <a:rPr lang="en-US" sz="1400" b="1"/>
                <a:t>System Wide </a:t>
              </a:r>
              <a:br>
                <a:rPr lang="en-US" sz="1400" b="1"/>
              </a:br>
              <a:r>
                <a:rPr lang="en-US" sz="1400" b="1"/>
                <a:t>Information Management</a:t>
              </a:r>
            </a:p>
          </p:txBody>
        </p:sp>
        <p:pic>
          <p:nvPicPr>
            <p:cNvPr id="32784" name="Picture 21"/>
            <p:cNvPicPr>
              <a:picLocks noChangeAspect="1" noChangeArrowheads="1"/>
            </p:cNvPicPr>
            <p:nvPr/>
          </p:nvPicPr>
          <p:blipFill>
            <a:blip r:embed="rId5"/>
            <a:srcRect/>
            <a:stretch>
              <a:fillRect/>
            </a:stretch>
          </p:blipFill>
          <p:spPr bwMode="auto">
            <a:xfrm>
              <a:off x="433" y="1164"/>
              <a:ext cx="834" cy="778"/>
            </a:xfrm>
            <a:prstGeom prst="rect">
              <a:avLst/>
            </a:prstGeom>
            <a:noFill/>
            <a:ln w="19050">
              <a:solidFill>
                <a:schemeClr val="tx1"/>
              </a:solidFill>
              <a:miter lim="800000"/>
              <a:headEnd/>
              <a:tailEnd/>
            </a:ln>
          </p:spPr>
        </p:pic>
        <p:pic>
          <p:nvPicPr>
            <p:cNvPr id="32785" name="Picture 22"/>
            <p:cNvPicPr>
              <a:picLocks noChangeAspect="1" noChangeArrowheads="1"/>
            </p:cNvPicPr>
            <p:nvPr/>
          </p:nvPicPr>
          <p:blipFill>
            <a:blip r:embed="rId6"/>
            <a:srcRect l="2078" r="2078"/>
            <a:stretch>
              <a:fillRect/>
            </a:stretch>
          </p:blipFill>
          <p:spPr bwMode="auto">
            <a:xfrm>
              <a:off x="435" y="3010"/>
              <a:ext cx="830" cy="780"/>
            </a:xfrm>
            <a:prstGeom prst="rect">
              <a:avLst/>
            </a:prstGeom>
            <a:noFill/>
            <a:ln w="19050">
              <a:solidFill>
                <a:schemeClr val="tx1"/>
              </a:solidFill>
              <a:miter lim="800000"/>
              <a:headEnd/>
              <a:tailEnd/>
            </a:ln>
          </p:spPr>
        </p:pic>
        <p:sp>
          <p:nvSpPr>
            <p:cNvPr id="32786" name="Text Box 23"/>
            <p:cNvSpPr txBox="1">
              <a:spLocks noChangeArrowheads="1"/>
            </p:cNvSpPr>
            <p:nvPr/>
          </p:nvSpPr>
          <p:spPr bwMode="auto">
            <a:xfrm>
              <a:off x="274" y="2278"/>
              <a:ext cx="1122" cy="370"/>
            </a:xfrm>
            <a:prstGeom prst="rect">
              <a:avLst/>
            </a:prstGeom>
            <a:noFill/>
            <a:ln w="9525">
              <a:noFill/>
              <a:miter lim="800000"/>
              <a:headEnd/>
              <a:tailEnd/>
            </a:ln>
          </p:spPr>
          <p:txBody>
            <a:bodyPr>
              <a:spAutoFit/>
            </a:bodyPr>
            <a:lstStyle/>
            <a:p>
              <a:pPr algn="ctr" eaLnBrk="0" hangingPunct="0">
                <a:lnSpc>
                  <a:spcPct val="90000"/>
                </a:lnSpc>
              </a:pPr>
              <a:r>
                <a:rPr lang="en-US" b="1">
                  <a:solidFill>
                    <a:srgbClr val="000099"/>
                  </a:solidFill>
                </a:rPr>
                <a:t>Information Infrastructure</a:t>
              </a:r>
            </a:p>
          </p:txBody>
        </p:sp>
      </p:grpSp>
      <p:grpSp>
        <p:nvGrpSpPr>
          <p:cNvPr id="32775" name="Group 24"/>
          <p:cNvGrpSpPr>
            <a:grpSpLocks/>
          </p:cNvGrpSpPr>
          <p:nvPr/>
        </p:nvGrpSpPr>
        <p:grpSpPr bwMode="auto">
          <a:xfrm>
            <a:off x="5613400" y="1690688"/>
            <a:ext cx="3530600" cy="4111625"/>
            <a:chOff x="3519" y="1223"/>
            <a:chExt cx="2224" cy="2590"/>
          </a:xfrm>
        </p:grpSpPr>
        <p:sp>
          <p:nvSpPr>
            <p:cNvPr id="145433" name="Rectangle 25"/>
            <p:cNvSpPr>
              <a:spLocks noChangeArrowheads="1"/>
            </p:cNvSpPr>
            <p:nvPr/>
          </p:nvSpPr>
          <p:spPr bwMode="auto">
            <a:xfrm>
              <a:off x="4209" y="2851"/>
              <a:ext cx="1525" cy="962"/>
            </a:xfrm>
            <a:prstGeom prst="rect">
              <a:avLst/>
            </a:prstGeom>
            <a:noFill/>
            <a:ln w="9525">
              <a:noFill/>
              <a:miter lim="800000"/>
              <a:headEnd type="none" w="sm" len="sm"/>
              <a:tailEnd type="none" w="sm" len="sm"/>
            </a:ln>
            <a:effectLst/>
          </p:spPr>
          <p:txBody>
            <a:bodyPr lIns="92075" tIns="46038" rIns="0" bIns="46038"/>
            <a:lstStyle/>
            <a:p>
              <a:pPr marL="119063" indent="-119063" eaLnBrk="0" hangingPunct="0">
                <a:lnSpc>
                  <a:spcPct val="90000"/>
                </a:lnSpc>
                <a:spcBef>
                  <a:spcPct val="40000"/>
                </a:spcBef>
                <a:buClr>
                  <a:schemeClr val="tx1"/>
                </a:buClr>
                <a:buSzPct val="120000"/>
                <a:buFontTx/>
                <a:buChar char="•"/>
                <a:defRPr/>
              </a:pPr>
              <a:r>
                <a:rPr lang="en-US" sz="1400" b="1">
                  <a:effectLst>
                    <a:outerShdw blurRad="38100" dist="38100" dir="2700000" algn="tl">
                      <a:srgbClr val="C0C0C0"/>
                    </a:outerShdw>
                  </a:effectLst>
                  <a:latin typeface="Arial" pitchFamily="34" charset="0"/>
                </a:rPr>
                <a:t>3X</a:t>
              </a:r>
              <a:r>
                <a:rPr lang="en-US" sz="2000" b="1" baseline="20000">
                  <a:effectLst>
                    <a:outerShdw blurRad="38100" dist="38100" dir="2700000" algn="tl">
                      <a:srgbClr val="C0C0C0"/>
                    </a:outerShdw>
                  </a:effectLst>
                  <a:latin typeface="Arial" pitchFamily="34" charset="0"/>
                </a:rPr>
                <a:t>+</a:t>
              </a:r>
              <a:r>
                <a:rPr lang="en-US" sz="1400" b="1">
                  <a:effectLst>
                    <a:outerShdw blurRad="38100" dist="38100" dir="2700000" algn="tl">
                      <a:srgbClr val="C0C0C0"/>
                    </a:outerShdw>
                  </a:effectLst>
                  <a:latin typeface="Arial" pitchFamily="34" charset="0"/>
                </a:rPr>
                <a:t> capacity</a:t>
              </a:r>
            </a:p>
            <a:p>
              <a:pPr marL="119063" indent="-119063" eaLnBrk="0" hangingPunct="0">
                <a:lnSpc>
                  <a:spcPct val="90000"/>
                </a:lnSpc>
                <a:spcBef>
                  <a:spcPct val="40000"/>
                </a:spcBef>
                <a:buClr>
                  <a:schemeClr val="tx1"/>
                </a:buClr>
                <a:buSzPct val="120000"/>
                <a:buFontTx/>
                <a:buChar char="•"/>
                <a:defRPr/>
              </a:pPr>
              <a:r>
                <a:rPr lang="en-US" sz="1400" b="1">
                  <a:effectLst>
                    <a:outerShdw blurRad="38100" dist="38100" dir="2700000" algn="tl">
                      <a:srgbClr val="C0C0C0"/>
                    </a:outerShdw>
                  </a:effectLst>
                  <a:latin typeface="Arial" pitchFamily="34" charset="0"/>
                </a:rPr>
                <a:t>Environmental benefits</a:t>
              </a:r>
            </a:p>
            <a:p>
              <a:pPr marL="119063" indent="-119063" eaLnBrk="0" hangingPunct="0">
                <a:lnSpc>
                  <a:spcPct val="90000"/>
                </a:lnSpc>
                <a:spcBef>
                  <a:spcPct val="40000"/>
                </a:spcBef>
                <a:buClr>
                  <a:schemeClr val="tx1"/>
                </a:buClr>
                <a:buSzPct val="120000"/>
                <a:buFontTx/>
                <a:buChar char="•"/>
                <a:defRPr/>
              </a:pPr>
              <a:r>
                <a:rPr lang="en-US" sz="1400" b="1">
                  <a:effectLst>
                    <a:outerShdw blurRad="38100" dist="38100" dir="2700000" algn="tl">
                      <a:srgbClr val="C0C0C0"/>
                    </a:outerShdw>
                  </a:effectLst>
                  <a:latin typeface="Arial" pitchFamily="34" charset="0"/>
                </a:rPr>
                <a:t>$10-30B/yr global savings</a:t>
              </a:r>
            </a:p>
            <a:p>
              <a:pPr marL="119063" indent="-119063" eaLnBrk="0" hangingPunct="0">
                <a:lnSpc>
                  <a:spcPct val="90000"/>
                </a:lnSpc>
                <a:spcBef>
                  <a:spcPct val="40000"/>
                </a:spcBef>
                <a:buClr>
                  <a:schemeClr val="tx1"/>
                </a:buClr>
                <a:buSzPct val="120000"/>
                <a:buFontTx/>
                <a:buChar char="•"/>
                <a:defRPr/>
              </a:pPr>
              <a:r>
                <a:rPr lang="en-US" sz="1400" b="1">
                  <a:effectLst>
                    <a:outerShdw blurRad="38100" dist="38100" dir="2700000" algn="tl">
                      <a:srgbClr val="C0C0C0"/>
                    </a:outerShdw>
                  </a:effectLst>
                  <a:latin typeface="Arial" pitchFamily="34" charset="0"/>
                </a:rPr>
                <a:t>Global interoperability</a:t>
              </a:r>
            </a:p>
            <a:p>
              <a:pPr marL="119063" indent="-119063" eaLnBrk="0" hangingPunct="0">
                <a:lnSpc>
                  <a:spcPct val="90000"/>
                </a:lnSpc>
                <a:spcBef>
                  <a:spcPct val="40000"/>
                </a:spcBef>
                <a:buClr>
                  <a:schemeClr val="tx1"/>
                </a:buClr>
                <a:buSzPct val="120000"/>
                <a:buFontTx/>
                <a:buChar char="•"/>
                <a:defRPr/>
              </a:pPr>
              <a:r>
                <a:rPr lang="en-US" sz="1400" b="1">
                  <a:effectLst>
                    <a:outerShdw blurRad="38100" dist="38100" dir="2700000" algn="tl">
                      <a:srgbClr val="C0C0C0"/>
                    </a:outerShdw>
                  </a:effectLst>
                  <a:latin typeface="Arial" pitchFamily="34" charset="0"/>
                </a:rPr>
                <a:t>Accident reduction</a:t>
              </a:r>
            </a:p>
            <a:p>
              <a:pPr marL="119063" indent="-119063" eaLnBrk="0" hangingPunct="0">
                <a:lnSpc>
                  <a:spcPct val="90000"/>
                </a:lnSpc>
                <a:spcBef>
                  <a:spcPct val="40000"/>
                </a:spcBef>
                <a:buClr>
                  <a:schemeClr val="tx1"/>
                </a:buClr>
                <a:buSzPct val="120000"/>
                <a:buFontTx/>
                <a:buChar char="•"/>
                <a:defRPr/>
              </a:pPr>
              <a:r>
                <a:rPr lang="en-US" sz="1400" b="1">
                  <a:effectLst>
                    <a:outerShdw blurRad="38100" dist="38100" dir="2700000" algn="tl">
                      <a:srgbClr val="C0C0C0"/>
                    </a:outerShdw>
                  </a:effectLst>
                  <a:latin typeface="Arial" pitchFamily="34" charset="0"/>
                </a:rPr>
                <a:t>Threat deterrence</a:t>
              </a:r>
            </a:p>
          </p:txBody>
        </p:sp>
        <p:pic>
          <p:nvPicPr>
            <p:cNvPr id="32778" name="Picture 26"/>
            <p:cNvPicPr>
              <a:picLocks noChangeAspect="1" noChangeArrowheads="1"/>
            </p:cNvPicPr>
            <p:nvPr/>
          </p:nvPicPr>
          <p:blipFill>
            <a:blip r:embed="rId7"/>
            <a:srcRect l="5779" t="24452" r="5779"/>
            <a:stretch>
              <a:fillRect/>
            </a:stretch>
          </p:blipFill>
          <p:spPr bwMode="auto">
            <a:xfrm>
              <a:off x="4111" y="1223"/>
              <a:ext cx="1564" cy="882"/>
            </a:xfrm>
            <a:prstGeom prst="rect">
              <a:avLst/>
            </a:prstGeom>
            <a:noFill/>
            <a:ln w="28575">
              <a:solidFill>
                <a:schemeClr val="tx1"/>
              </a:solidFill>
              <a:miter lim="800000"/>
              <a:headEnd/>
              <a:tailEnd/>
            </a:ln>
          </p:spPr>
        </p:pic>
        <p:sp>
          <p:nvSpPr>
            <p:cNvPr id="32779" name="AutoShape 27"/>
            <p:cNvSpPr>
              <a:spLocks noChangeArrowheads="1"/>
            </p:cNvSpPr>
            <p:nvPr/>
          </p:nvSpPr>
          <p:spPr bwMode="auto">
            <a:xfrm>
              <a:off x="3519" y="2309"/>
              <a:ext cx="458" cy="404"/>
            </a:xfrm>
            <a:prstGeom prst="rightArrow">
              <a:avLst>
                <a:gd name="adj1" fmla="val 50000"/>
                <a:gd name="adj2" fmla="val 28342"/>
              </a:avLst>
            </a:prstGeom>
            <a:solidFill>
              <a:schemeClr val="accent1">
                <a:alpha val="50195"/>
              </a:schemeClr>
            </a:solidFill>
            <a:ln w="12700">
              <a:solidFill>
                <a:schemeClr val="tx1"/>
              </a:solidFill>
              <a:miter lim="800000"/>
              <a:headEnd type="none" w="sm" len="sm"/>
              <a:tailEnd type="none" w="sm" len="sm"/>
            </a:ln>
          </p:spPr>
          <p:txBody>
            <a:bodyPr wrap="none" anchor="ctr"/>
            <a:lstStyle/>
            <a:p>
              <a:pPr algn="ctr" eaLnBrk="0" hangingPunct="0"/>
              <a:r>
                <a:rPr lang="en-US" sz="1200" b="1">
                  <a:solidFill>
                    <a:schemeClr val="bg1"/>
                  </a:solidFill>
                </a:rPr>
                <a:t>Create</a:t>
              </a:r>
            </a:p>
          </p:txBody>
        </p:sp>
        <p:sp>
          <p:nvSpPr>
            <p:cNvPr id="32780" name="Text Box 28"/>
            <p:cNvSpPr txBox="1">
              <a:spLocks noChangeArrowheads="1"/>
            </p:cNvSpPr>
            <p:nvPr/>
          </p:nvSpPr>
          <p:spPr bwMode="auto">
            <a:xfrm>
              <a:off x="4075" y="2326"/>
              <a:ext cx="1668" cy="370"/>
            </a:xfrm>
            <a:prstGeom prst="rect">
              <a:avLst/>
            </a:prstGeom>
            <a:noFill/>
            <a:ln w="9525">
              <a:noFill/>
              <a:miter lim="800000"/>
              <a:headEnd/>
              <a:tailEnd/>
            </a:ln>
          </p:spPr>
          <p:txBody>
            <a:bodyPr lIns="0" rIns="0">
              <a:spAutoFit/>
            </a:bodyPr>
            <a:lstStyle/>
            <a:p>
              <a:pPr algn="ctr" eaLnBrk="0" hangingPunct="0">
                <a:lnSpc>
                  <a:spcPct val="90000"/>
                </a:lnSpc>
              </a:pPr>
              <a:r>
                <a:rPr lang="en-US" b="1">
                  <a:solidFill>
                    <a:srgbClr val="000099"/>
                  </a:solidFill>
                </a:rPr>
                <a:t>Transformed Global</a:t>
              </a:r>
              <a:br>
                <a:rPr lang="en-US" b="1">
                  <a:solidFill>
                    <a:srgbClr val="000099"/>
                  </a:solidFill>
                </a:rPr>
              </a:br>
              <a:r>
                <a:rPr lang="en-US" b="1">
                  <a:solidFill>
                    <a:srgbClr val="000099"/>
                  </a:solidFill>
                </a:rPr>
                <a:t>Air Traffic System</a:t>
              </a:r>
            </a:p>
          </p:txBody>
        </p:sp>
      </p:grpSp>
      <p:sp>
        <p:nvSpPr>
          <p:cNvPr id="32776" name="Rectangle 29"/>
          <p:cNvSpPr>
            <a:spLocks noGrp="1" noChangeArrowheads="1"/>
          </p:cNvSpPr>
          <p:nvPr>
            <p:ph type="title"/>
          </p:nvPr>
        </p:nvSpPr>
        <p:spPr/>
        <p:txBody>
          <a:bodyPr/>
          <a:lstStyle/>
          <a:p>
            <a:r>
              <a:rPr lang="en-US" smtClean="0"/>
              <a:t>Tight Integration in the NextGen: Examples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0"/>
          </p:nvPr>
        </p:nvSpPr>
        <p:spPr>
          <a:noFill/>
        </p:spPr>
        <p:txBody>
          <a:bodyPr/>
          <a:lstStyle/>
          <a:p>
            <a:r>
              <a:rPr lang="en-US" smtClean="0">
                <a:latin typeface="Arial" charset="0"/>
              </a:rPr>
              <a:t> </a:t>
            </a:r>
            <a:fld id="{F3B1941E-298E-4F04-92AA-C9E4CA780FBC}" type="slidenum">
              <a:rPr lang="en-US" smtClean="0">
                <a:latin typeface="Arial" charset="0"/>
              </a:rPr>
              <a:pPr/>
              <a:t>6</a:t>
            </a:fld>
            <a:endParaRPr lang="en-US" smtClean="0">
              <a:latin typeface="Arial" charset="0"/>
            </a:endParaRPr>
          </a:p>
        </p:txBody>
      </p:sp>
      <p:sp>
        <p:nvSpPr>
          <p:cNvPr id="34818" name="Footer Placeholder 4"/>
          <p:cNvSpPr>
            <a:spLocks noGrp="1"/>
          </p:cNvSpPr>
          <p:nvPr>
            <p:ph type="ftr" sz="quarter" idx="11"/>
          </p:nvPr>
        </p:nvSpPr>
        <p:spPr>
          <a:noFill/>
        </p:spPr>
        <p:txBody>
          <a:bodyPr/>
          <a:lstStyle/>
          <a:p>
            <a:r>
              <a:rPr lang="en-US" smtClean="0">
                <a:latin typeface="Arial" charset="0"/>
              </a:rPr>
              <a:t>Copyright © 2011 Boeing. All rights reserved.</a:t>
            </a:r>
          </a:p>
        </p:txBody>
      </p:sp>
      <p:pic>
        <p:nvPicPr>
          <p:cNvPr id="34819" name="Picture 35" descr="MP900406957[1]"/>
          <p:cNvPicPr>
            <a:picLocks noChangeAspect="1" noChangeArrowheads="1"/>
          </p:cNvPicPr>
          <p:nvPr/>
        </p:nvPicPr>
        <p:blipFill>
          <a:blip r:embed="rId2"/>
          <a:srcRect/>
          <a:stretch>
            <a:fillRect/>
          </a:stretch>
        </p:blipFill>
        <p:spPr bwMode="auto">
          <a:xfrm>
            <a:off x="7646988" y="1501775"/>
            <a:ext cx="704850" cy="469900"/>
          </a:xfrm>
          <a:prstGeom prst="rect">
            <a:avLst/>
          </a:prstGeom>
          <a:noFill/>
          <a:ln w="9525">
            <a:noFill/>
            <a:miter lim="800000"/>
            <a:headEnd/>
            <a:tailEnd/>
          </a:ln>
        </p:spPr>
      </p:pic>
      <p:sp>
        <p:nvSpPr>
          <p:cNvPr id="34820" name="Rectangle 2"/>
          <p:cNvSpPr>
            <a:spLocks noGrp="1" noChangeArrowheads="1"/>
          </p:cNvSpPr>
          <p:nvPr>
            <p:ph type="title"/>
          </p:nvPr>
        </p:nvSpPr>
        <p:spPr>
          <a:xfrm>
            <a:off x="0" y="196850"/>
            <a:ext cx="9337675" cy="558800"/>
          </a:xfrm>
        </p:spPr>
        <p:txBody>
          <a:bodyPr/>
          <a:lstStyle/>
          <a:p>
            <a:r>
              <a:rPr lang="en-US" smtClean="0"/>
              <a:t>Cyber-Physical Interactions in the NextGen: Examples</a:t>
            </a:r>
          </a:p>
        </p:txBody>
      </p:sp>
      <p:pic>
        <p:nvPicPr>
          <p:cNvPr id="34821" name="Picture 4" descr="Command Center Floor"/>
          <p:cNvPicPr>
            <a:picLocks noChangeAspect="1" noChangeArrowheads="1"/>
          </p:cNvPicPr>
          <p:nvPr/>
        </p:nvPicPr>
        <p:blipFill>
          <a:blip r:embed="rId3"/>
          <a:srcRect r="17953"/>
          <a:stretch>
            <a:fillRect/>
          </a:stretch>
        </p:blipFill>
        <p:spPr bwMode="auto">
          <a:xfrm>
            <a:off x="7616825" y="3351213"/>
            <a:ext cx="1450975" cy="1009650"/>
          </a:xfrm>
          <a:prstGeom prst="rect">
            <a:avLst/>
          </a:prstGeom>
          <a:noFill/>
          <a:ln w="9525">
            <a:noFill/>
            <a:miter lim="800000"/>
            <a:headEnd/>
            <a:tailEnd/>
          </a:ln>
        </p:spPr>
      </p:pic>
      <p:sp>
        <p:nvSpPr>
          <p:cNvPr id="34822" name="Rectangle 4"/>
          <p:cNvSpPr>
            <a:spLocks noChangeArrowheads="1"/>
          </p:cNvSpPr>
          <p:nvPr/>
        </p:nvSpPr>
        <p:spPr bwMode="auto">
          <a:xfrm>
            <a:off x="1657350" y="3417888"/>
            <a:ext cx="1101725" cy="957262"/>
          </a:xfrm>
          <a:prstGeom prst="rect">
            <a:avLst/>
          </a:prstGeom>
          <a:solidFill>
            <a:srgbClr val="000090"/>
          </a:solidFill>
          <a:ln w="9525">
            <a:solidFill>
              <a:schemeClr val="tx1"/>
            </a:solidFill>
            <a:miter lim="800000"/>
            <a:headEnd/>
            <a:tailEnd/>
          </a:ln>
        </p:spPr>
        <p:txBody>
          <a:bodyPr wrap="none" anchor="ctr"/>
          <a:lstStyle/>
          <a:p>
            <a:pPr algn="ctr" eaLnBrk="0" hangingPunct="0"/>
            <a:r>
              <a:rPr lang="en-US" sz="2400" b="1">
                <a:solidFill>
                  <a:schemeClr val="bg1"/>
                </a:solidFill>
                <a:ea typeface="ＭＳ Ｐゴシック"/>
                <a:cs typeface="Arial" charset="0"/>
              </a:rPr>
              <a:t>FOC</a:t>
            </a:r>
          </a:p>
        </p:txBody>
      </p:sp>
      <p:sp>
        <p:nvSpPr>
          <p:cNvPr id="34823" name="Rectangle 10"/>
          <p:cNvSpPr>
            <a:spLocks noChangeArrowheads="1"/>
          </p:cNvSpPr>
          <p:nvPr/>
        </p:nvSpPr>
        <p:spPr bwMode="auto">
          <a:xfrm>
            <a:off x="3821113" y="2057400"/>
            <a:ext cx="1468437" cy="374650"/>
          </a:xfrm>
          <a:prstGeom prst="rect">
            <a:avLst/>
          </a:prstGeom>
          <a:solidFill>
            <a:srgbClr val="000090"/>
          </a:solidFill>
          <a:ln w="9525">
            <a:solidFill>
              <a:schemeClr val="tx1"/>
            </a:solidFill>
            <a:miter lim="800000"/>
            <a:headEnd/>
            <a:tailEnd/>
          </a:ln>
        </p:spPr>
        <p:txBody>
          <a:bodyPr wrap="none" anchor="ctr"/>
          <a:lstStyle/>
          <a:p>
            <a:pPr algn="ctr" eaLnBrk="0" hangingPunct="0"/>
            <a:r>
              <a:rPr lang="en-US" sz="2400" b="1">
                <a:solidFill>
                  <a:schemeClr val="bg1"/>
                </a:solidFill>
                <a:ea typeface="ＭＳ Ｐゴシック"/>
                <a:cs typeface="Arial" charset="0"/>
              </a:rPr>
              <a:t>Aircraft</a:t>
            </a:r>
          </a:p>
        </p:txBody>
      </p:sp>
      <p:grpSp>
        <p:nvGrpSpPr>
          <p:cNvPr id="34824" name="Group 55"/>
          <p:cNvGrpSpPr>
            <a:grpSpLocks/>
          </p:cNvGrpSpPr>
          <p:nvPr/>
        </p:nvGrpSpPr>
        <p:grpSpPr bwMode="auto">
          <a:xfrm>
            <a:off x="2851150" y="3846513"/>
            <a:ext cx="3565525" cy="336550"/>
            <a:chOff x="1796" y="2423"/>
            <a:chExt cx="2246" cy="212"/>
          </a:xfrm>
        </p:grpSpPr>
        <p:sp>
          <p:nvSpPr>
            <p:cNvPr id="34845" name="Rectangle 45"/>
            <p:cNvSpPr>
              <a:spLocks noChangeArrowheads="1"/>
            </p:cNvSpPr>
            <p:nvPr/>
          </p:nvSpPr>
          <p:spPr bwMode="auto">
            <a:xfrm>
              <a:off x="2182" y="2423"/>
              <a:ext cx="1398" cy="212"/>
            </a:xfrm>
            <a:prstGeom prst="rect">
              <a:avLst/>
            </a:prstGeom>
            <a:noFill/>
            <a:ln w="9525">
              <a:noFill/>
              <a:miter lim="800000"/>
              <a:headEnd/>
              <a:tailEnd/>
            </a:ln>
          </p:spPr>
          <p:txBody>
            <a:bodyPr wrap="none">
              <a:spAutoFit/>
            </a:bodyPr>
            <a:lstStyle/>
            <a:p>
              <a:pPr eaLnBrk="0" hangingPunct="0"/>
              <a:r>
                <a:rPr lang="en-US" sz="1600" b="1">
                  <a:ea typeface="ＭＳ Ｐゴシック"/>
                  <a:cs typeface="Arial" charset="0"/>
                </a:rPr>
                <a:t>In-flight coordination</a:t>
              </a:r>
            </a:p>
          </p:txBody>
        </p:sp>
        <p:cxnSp>
          <p:nvCxnSpPr>
            <p:cNvPr id="34846" name="AutoShape 29"/>
            <p:cNvCxnSpPr>
              <a:cxnSpLocks noChangeShapeType="1"/>
            </p:cNvCxnSpPr>
            <p:nvPr/>
          </p:nvCxnSpPr>
          <p:spPr bwMode="auto">
            <a:xfrm flipV="1">
              <a:off x="1796" y="2424"/>
              <a:ext cx="2246" cy="5"/>
            </a:xfrm>
            <a:prstGeom prst="straightConnector1">
              <a:avLst/>
            </a:prstGeom>
            <a:noFill/>
            <a:ln w="57150">
              <a:solidFill>
                <a:schemeClr val="tx1"/>
              </a:solidFill>
              <a:round/>
              <a:headEnd type="triangle" w="med" len="med"/>
              <a:tailEnd type="triangle" w="med" len="med"/>
            </a:ln>
          </p:spPr>
        </p:cxnSp>
      </p:grpSp>
      <p:sp>
        <p:nvSpPr>
          <p:cNvPr id="34825" name="Rectangle 4"/>
          <p:cNvSpPr>
            <a:spLocks noChangeArrowheads="1"/>
          </p:cNvSpPr>
          <p:nvPr/>
        </p:nvSpPr>
        <p:spPr bwMode="auto">
          <a:xfrm>
            <a:off x="6505575" y="3373438"/>
            <a:ext cx="1025525" cy="957262"/>
          </a:xfrm>
          <a:prstGeom prst="rect">
            <a:avLst/>
          </a:prstGeom>
          <a:solidFill>
            <a:srgbClr val="000090"/>
          </a:solidFill>
          <a:ln w="9525">
            <a:solidFill>
              <a:schemeClr val="tx1"/>
            </a:solidFill>
            <a:miter lim="800000"/>
            <a:headEnd/>
            <a:tailEnd/>
          </a:ln>
        </p:spPr>
        <p:txBody>
          <a:bodyPr wrap="none" anchor="ctr"/>
          <a:lstStyle/>
          <a:p>
            <a:pPr algn="ctr" eaLnBrk="0" hangingPunct="0"/>
            <a:r>
              <a:rPr lang="en-US" sz="2400" b="1">
                <a:solidFill>
                  <a:schemeClr val="bg1"/>
                </a:solidFill>
                <a:ea typeface="ＭＳ Ｐゴシック"/>
                <a:cs typeface="Arial" charset="0"/>
              </a:rPr>
              <a:t>ANSP</a:t>
            </a:r>
          </a:p>
        </p:txBody>
      </p:sp>
      <p:pic>
        <p:nvPicPr>
          <p:cNvPr id="34826" name="Picture 14" descr="737 front_sm"/>
          <p:cNvPicPr>
            <a:picLocks noChangeAspect="1" noChangeArrowheads="1"/>
          </p:cNvPicPr>
          <p:nvPr/>
        </p:nvPicPr>
        <p:blipFill>
          <a:blip r:embed="rId4"/>
          <a:srcRect/>
          <a:stretch>
            <a:fillRect/>
          </a:stretch>
        </p:blipFill>
        <p:spPr bwMode="auto">
          <a:xfrm>
            <a:off x="3833813" y="1370013"/>
            <a:ext cx="1343025" cy="585787"/>
          </a:xfrm>
          <a:prstGeom prst="rect">
            <a:avLst/>
          </a:prstGeom>
          <a:noFill/>
          <a:ln w="9525">
            <a:noFill/>
            <a:miter lim="800000"/>
            <a:headEnd/>
            <a:tailEnd/>
          </a:ln>
        </p:spPr>
      </p:pic>
      <p:pic>
        <p:nvPicPr>
          <p:cNvPr id="34827" name="Picture 16" descr="photo_01_1_2"/>
          <p:cNvPicPr>
            <a:picLocks noChangeAspect="1" noChangeArrowheads="1"/>
          </p:cNvPicPr>
          <p:nvPr/>
        </p:nvPicPr>
        <p:blipFill>
          <a:blip r:embed="rId5"/>
          <a:srcRect r="13792"/>
          <a:stretch>
            <a:fillRect/>
          </a:stretch>
        </p:blipFill>
        <p:spPr bwMode="auto">
          <a:xfrm>
            <a:off x="95250" y="3392488"/>
            <a:ext cx="1508125" cy="995362"/>
          </a:xfrm>
          <a:prstGeom prst="rect">
            <a:avLst/>
          </a:prstGeom>
          <a:noFill/>
          <a:ln w="9525">
            <a:noFill/>
            <a:miter lim="800000"/>
            <a:headEnd/>
            <a:tailEnd/>
          </a:ln>
        </p:spPr>
      </p:pic>
      <p:sp>
        <p:nvSpPr>
          <p:cNvPr id="34828" name="Rectangle 45"/>
          <p:cNvSpPr>
            <a:spLocks noChangeArrowheads="1"/>
          </p:cNvSpPr>
          <p:nvPr/>
        </p:nvSpPr>
        <p:spPr bwMode="auto">
          <a:xfrm>
            <a:off x="101600" y="4405313"/>
            <a:ext cx="2681288" cy="336550"/>
          </a:xfrm>
          <a:prstGeom prst="rect">
            <a:avLst/>
          </a:prstGeom>
          <a:noFill/>
          <a:ln w="9525">
            <a:noFill/>
            <a:miter lim="800000"/>
            <a:headEnd/>
            <a:tailEnd/>
          </a:ln>
        </p:spPr>
        <p:txBody>
          <a:bodyPr wrap="none">
            <a:spAutoFit/>
          </a:bodyPr>
          <a:lstStyle/>
          <a:p>
            <a:pPr eaLnBrk="0" hangingPunct="0"/>
            <a:r>
              <a:rPr lang="en-US" sz="1600" b="1">
                <a:ea typeface="ＭＳ Ｐゴシック"/>
                <a:cs typeface="Arial" charset="0"/>
              </a:rPr>
              <a:t>Flight Operations Centers</a:t>
            </a:r>
          </a:p>
        </p:txBody>
      </p:sp>
      <p:sp>
        <p:nvSpPr>
          <p:cNvPr id="34829" name="Rectangle 45"/>
          <p:cNvSpPr>
            <a:spLocks noChangeArrowheads="1"/>
          </p:cNvSpPr>
          <p:nvPr/>
        </p:nvSpPr>
        <p:spPr bwMode="auto">
          <a:xfrm>
            <a:off x="6899275" y="4392613"/>
            <a:ext cx="1900238" cy="336550"/>
          </a:xfrm>
          <a:prstGeom prst="rect">
            <a:avLst/>
          </a:prstGeom>
          <a:noFill/>
          <a:ln w="9525">
            <a:noFill/>
            <a:miter lim="800000"/>
            <a:headEnd/>
            <a:tailEnd/>
          </a:ln>
        </p:spPr>
        <p:txBody>
          <a:bodyPr wrap="none">
            <a:spAutoFit/>
          </a:bodyPr>
          <a:lstStyle/>
          <a:p>
            <a:pPr eaLnBrk="0" hangingPunct="0"/>
            <a:r>
              <a:rPr lang="en-US" sz="1600" b="1">
                <a:ea typeface="ＭＳ Ｐゴシック"/>
                <a:cs typeface="Arial" charset="0"/>
              </a:rPr>
              <a:t>Service Providers</a:t>
            </a:r>
          </a:p>
        </p:txBody>
      </p:sp>
      <p:pic>
        <p:nvPicPr>
          <p:cNvPr id="34830" name="Picture 19" descr="737 front_sm"/>
          <p:cNvPicPr>
            <a:picLocks noChangeAspect="1" noChangeArrowheads="1"/>
          </p:cNvPicPr>
          <p:nvPr/>
        </p:nvPicPr>
        <p:blipFill>
          <a:blip r:embed="rId4"/>
          <a:srcRect/>
          <a:stretch>
            <a:fillRect/>
          </a:stretch>
        </p:blipFill>
        <p:spPr bwMode="auto">
          <a:xfrm>
            <a:off x="8145463" y="1509713"/>
            <a:ext cx="908050" cy="396875"/>
          </a:xfrm>
          <a:prstGeom prst="rect">
            <a:avLst/>
          </a:prstGeom>
          <a:noFill/>
          <a:ln w="9525">
            <a:noFill/>
            <a:miter lim="800000"/>
            <a:headEnd/>
            <a:tailEnd/>
          </a:ln>
        </p:spPr>
      </p:pic>
      <p:sp>
        <p:nvSpPr>
          <p:cNvPr id="34831" name="Rectangle 10"/>
          <p:cNvSpPr>
            <a:spLocks noChangeArrowheads="1"/>
          </p:cNvSpPr>
          <p:nvPr/>
        </p:nvSpPr>
        <p:spPr bwMode="auto">
          <a:xfrm>
            <a:off x="7242175" y="2068513"/>
            <a:ext cx="1390650" cy="374650"/>
          </a:xfrm>
          <a:prstGeom prst="rect">
            <a:avLst/>
          </a:prstGeom>
          <a:solidFill>
            <a:srgbClr val="000090"/>
          </a:solidFill>
          <a:ln w="9525">
            <a:solidFill>
              <a:schemeClr val="tx1"/>
            </a:solidFill>
            <a:miter lim="800000"/>
            <a:headEnd/>
            <a:tailEnd/>
          </a:ln>
        </p:spPr>
        <p:txBody>
          <a:bodyPr wrap="none" anchor="ctr"/>
          <a:lstStyle/>
          <a:p>
            <a:pPr algn="ctr" eaLnBrk="0" hangingPunct="0"/>
            <a:r>
              <a:rPr lang="en-US" sz="2400" b="1">
                <a:solidFill>
                  <a:schemeClr val="bg1"/>
                </a:solidFill>
                <a:ea typeface="ＭＳ Ｐゴシック"/>
                <a:cs typeface="Arial" charset="0"/>
              </a:rPr>
              <a:t>Airspace</a:t>
            </a:r>
          </a:p>
        </p:txBody>
      </p:sp>
      <p:grpSp>
        <p:nvGrpSpPr>
          <p:cNvPr id="34832" name="Group 57"/>
          <p:cNvGrpSpPr>
            <a:grpSpLocks/>
          </p:cNvGrpSpPr>
          <p:nvPr/>
        </p:nvGrpSpPr>
        <p:grpSpPr bwMode="auto">
          <a:xfrm>
            <a:off x="4986338" y="1563688"/>
            <a:ext cx="2379662" cy="665162"/>
            <a:chOff x="3141" y="985"/>
            <a:chExt cx="1499" cy="419"/>
          </a:xfrm>
        </p:grpSpPr>
        <p:cxnSp>
          <p:nvCxnSpPr>
            <p:cNvPr id="34843" name="AutoShape 29"/>
            <p:cNvCxnSpPr>
              <a:cxnSpLocks noChangeShapeType="1"/>
            </p:cNvCxnSpPr>
            <p:nvPr/>
          </p:nvCxnSpPr>
          <p:spPr bwMode="auto">
            <a:xfrm flipH="1">
              <a:off x="3376" y="1403"/>
              <a:ext cx="1085" cy="1"/>
            </a:xfrm>
            <a:prstGeom prst="straightConnector1">
              <a:avLst/>
            </a:prstGeom>
            <a:noFill/>
            <a:ln w="57150">
              <a:solidFill>
                <a:schemeClr val="tx1"/>
              </a:solidFill>
              <a:round/>
              <a:headEnd type="triangle" w="med" len="med"/>
              <a:tailEnd type="triangle" w="med" len="med"/>
            </a:ln>
          </p:spPr>
        </p:cxnSp>
        <p:sp>
          <p:nvSpPr>
            <p:cNvPr id="34844" name="Text Box 28"/>
            <p:cNvSpPr txBox="1">
              <a:spLocks noChangeArrowheads="1"/>
            </p:cNvSpPr>
            <p:nvPr/>
          </p:nvSpPr>
          <p:spPr bwMode="auto">
            <a:xfrm>
              <a:off x="3141" y="985"/>
              <a:ext cx="1499" cy="326"/>
            </a:xfrm>
            <a:prstGeom prst="rect">
              <a:avLst/>
            </a:prstGeom>
            <a:noFill/>
            <a:ln w="9525">
              <a:noFill/>
              <a:miter lim="800000"/>
              <a:headEnd/>
              <a:tailEnd/>
            </a:ln>
          </p:spPr>
          <p:txBody>
            <a:bodyPr wrap="none">
              <a:spAutoFit/>
            </a:bodyPr>
            <a:lstStyle/>
            <a:p>
              <a:pPr algn="ctr"/>
              <a:r>
                <a:rPr lang="en-US" sz="1400" b="1"/>
                <a:t>Coordination for airborne </a:t>
              </a:r>
            </a:p>
            <a:p>
              <a:pPr algn="ctr"/>
              <a:r>
                <a:rPr lang="en-US" sz="1400" b="1"/>
                <a:t>sensing and action webs</a:t>
              </a:r>
            </a:p>
          </p:txBody>
        </p:sp>
      </p:grpSp>
      <p:pic>
        <p:nvPicPr>
          <p:cNvPr id="34833" name="Picture 32" descr="j0293828"/>
          <p:cNvPicPr>
            <a:picLocks noChangeAspect="1" noChangeArrowheads="1"/>
          </p:cNvPicPr>
          <p:nvPr/>
        </p:nvPicPr>
        <p:blipFill>
          <a:blip r:embed="rId6"/>
          <a:srcRect/>
          <a:stretch>
            <a:fillRect/>
          </a:stretch>
        </p:blipFill>
        <p:spPr bwMode="auto">
          <a:xfrm>
            <a:off x="7242175" y="1541463"/>
            <a:ext cx="411163" cy="433387"/>
          </a:xfrm>
          <a:prstGeom prst="rect">
            <a:avLst/>
          </a:prstGeom>
          <a:noFill/>
          <a:ln w="9525">
            <a:noFill/>
            <a:miter lim="800000"/>
            <a:headEnd/>
            <a:tailEnd/>
          </a:ln>
        </p:spPr>
      </p:pic>
      <p:grpSp>
        <p:nvGrpSpPr>
          <p:cNvPr id="34834" name="Group 56"/>
          <p:cNvGrpSpPr>
            <a:grpSpLocks/>
          </p:cNvGrpSpPr>
          <p:nvPr/>
        </p:nvGrpSpPr>
        <p:grpSpPr bwMode="auto">
          <a:xfrm>
            <a:off x="5440363" y="2443163"/>
            <a:ext cx="3028950" cy="858837"/>
            <a:chOff x="3427" y="1539"/>
            <a:chExt cx="1908" cy="541"/>
          </a:xfrm>
        </p:grpSpPr>
        <p:sp>
          <p:nvSpPr>
            <p:cNvPr id="34840" name="Rectangle 47"/>
            <p:cNvSpPr>
              <a:spLocks noChangeArrowheads="1"/>
            </p:cNvSpPr>
            <p:nvPr/>
          </p:nvSpPr>
          <p:spPr bwMode="auto">
            <a:xfrm>
              <a:off x="3589" y="1539"/>
              <a:ext cx="1659" cy="460"/>
            </a:xfrm>
            <a:prstGeom prst="rect">
              <a:avLst/>
            </a:prstGeom>
            <a:noFill/>
            <a:ln w="9525">
              <a:noFill/>
              <a:miter lim="800000"/>
              <a:headEnd/>
              <a:tailEnd/>
            </a:ln>
          </p:spPr>
          <p:txBody>
            <a:bodyPr wrap="none">
              <a:spAutoFit/>
            </a:bodyPr>
            <a:lstStyle/>
            <a:p>
              <a:pPr marL="114300" indent="-114300" algn="ctr" eaLnBrk="0" hangingPunct="0"/>
              <a:r>
                <a:rPr lang="en-US" sz="1400" b="1">
                  <a:ea typeface="ＭＳ Ｐゴシック"/>
                  <a:cs typeface="Arial" charset="0"/>
                </a:rPr>
                <a:t>Control and coordination for </a:t>
              </a:r>
            </a:p>
            <a:p>
              <a:pPr marL="114300" indent="-114300" algn="ctr" eaLnBrk="0" hangingPunct="0"/>
              <a:r>
                <a:rPr lang="en-US" sz="1400" b="1">
                  <a:ea typeface="ＭＳ Ｐゴシック"/>
                  <a:cs typeface="Arial" charset="0"/>
                </a:rPr>
                <a:t>separation assurance and</a:t>
              </a:r>
            </a:p>
            <a:p>
              <a:pPr marL="114300" indent="-114300" algn="ctr" eaLnBrk="0" hangingPunct="0"/>
              <a:r>
                <a:rPr lang="en-US" sz="1400" b="1">
                  <a:ea typeface="ＭＳ Ｐゴシック"/>
                  <a:cs typeface="Arial" charset="0"/>
                </a:rPr>
                <a:t>hazard avoidance</a:t>
              </a:r>
            </a:p>
          </p:txBody>
        </p:sp>
        <p:cxnSp>
          <p:nvCxnSpPr>
            <p:cNvPr id="34841" name="AutoShape 29"/>
            <p:cNvCxnSpPr>
              <a:cxnSpLocks noChangeShapeType="1"/>
            </p:cNvCxnSpPr>
            <p:nvPr/>
          </p:nvCxnSpPr>
          <p:spPr bwMode="auto">
            <a:xfrm flipH="1" flipV="1">
              <a:off x="3427" y="1618"/>
              <a:ext cx="590" cy="462"/>
            </a:xfrm>
            <a:prstGeom prst="straightConnector1">
              <a:avLst/>
            </a:prstGeom>
            <a:noFill/>
            <a:ln w="57150">
              <a:solidFill>
                <a:schemeClr val="tx1"/>
              </a:solidFill>
              <a:round/>
              <a:headEnd type="triangle" w="med" len="med"/>
              <a:tailEnd type="triangle" w="med" len="med"/>
            </a:ln>
          </p:spPr>
        </p:cxnSp>
        <p:sp>
          <p:nvSpPr>
            <p:cNvPr id="34842" name="Line 43"/>
            <p:cNvSpPr>
              <a:spLocks noChangeShapeType="1"/>
            </p:cNvSpPr>
            <p:nvPr/>
          </p:nvSpPr>
          <p:spPr bwMode="auto">
            <a:xfrm flipH="1">
              <a:off x="4965" y="1603"/>
              <a:ext cx="370" cy="470"/>
            </a:xfrm>
            <a:prstGeom prst="line">
              <a:avLst/>
            </a:prstGeom>
            <a:noFill/>
            <a:ln w="57150">
              <a:solidFill>
                <a:schemeClr val="tx1"/>
              </a:solidFill>
              <a:round/>
              <a:headEnd type="triangle" w="med" len="med"/>
              <a:tailEnd type="triangle" w="med" len="med"/>
            </a:ln>
          </p:spPr>
          <p:txBody>
            <a:bodyPr/>
            <a:lstStyle/>
            <a:p>
              <a:endParaRPr lang="en-US"/>
            </a:p>
          </p:txBody>
        </p:sp>
      </p:grpSp>
      <p:grpSp>
        <p:nvGrpSpPr>
          <p:cNvPr id="34835" name="Group 54"/>
          <p:cNvGrpSpPr>
            <a:grpSpLocks/>
          </p:cNvGrpSpPr>
          <p:nvPr/>
        </p:nvGrpSpPr>
        <p:grpSpPr bwMode="auto">
          <a:xfrm>
            <a:off x="538163" y="2497138"/>
            <a:ext cx="3062287" cy="858837"/>
            <a:chOff x="339" y="1573"/>
            <a:chExt cx="1929" cy="541"/>
          </a:xfrm>
        </p:grpSpPr>
        <p:cxnSp>
          <p:nvCxnSpPr>
            <p:cNvPr id="34838" name="AutoShape 29"/>
            <p:cNvCxnSpPr>
              <a:cxnSpLocks noChangeShapeType="1"/>
            </p:cNvCxnSpPr>
            <p:nvPr/>
          </p:nvCxnSpPr>
          <p:spPr bwMode="auto">
            <a:xfrm flipV="1">
              <a:off x="1779" y="1601"/>
              <a:ext cx="489" cy="513"/>
            </a:xfrm>
            <a:prstGeom prst="straightConnector1">
              <a:avLst/>
            </a:prstGeom>
            <a:noFill/>
            <a:ln w="57150">
              <a:solidFill>
                <a:schemeClr val="tx1"/>
              </a:solidFill>
              <a:round/>
              <a:headEnd type="triangle" w="med" len="med"/>
              <a:tailEnd type="triangle" w="med" len="med"/>
            </a:ln>
          </p:spPr>
        </p:cxnSp>
        <p:sp>
          <p:nvSpPr>
            <p:cNvPr id="34839" name="Text Box 50"/>
            <p:cNvSpPr txBox="1">
              <a:spLocks noChangeArrowheads="1"/>
            </p:cNvSpPr>
            <p:nvPr/>
          </p:nvSpPr>
          <p:spPr bwMode="auto">
            <a:xfrm>
              <a:off x="339" y="1573"/>
              <a:ext cx="1695" cy="326"/>
            </a:xfrm>
            <a:prstGeom prst="rect">
              <a:avLst/>
            </a:prstGeom>
            <a:noFill/>
            <a:ln w="9525">
              <a:noFill/>
              <a:miter lim="800000"/>
              <a:headEnd/>
              <a:tailEnd/>
            </a:ln>
          </p:spPr>
          <p:txBody>
            <a:bodyPr wrap="none">
              <a:spAutoFit/>
            </a:bodyPr>
            <a:lstStyle/>
            <a:p>
              <a:r>
                <a:rPr lang="en-US" sz="1400" b="1"/>
                <a:t>Control and coordination </a:t>
              </a:r>
            </a:p>
            <a:p>
              <a:r>
                <a:rPr lang="en-US" sz="1400" b="1"/>
                <a:t>for flight safety and efficiency</a:t>
              </a:r>
            </a:p>
          </p:txBody>
        </p:sp>
      </p:grpSp>
      <p:sp>
        <p:nvSpPr>
          <p:cNvPr id="34836" name="Rectangle 52"/>
          <p:cNvSpPr>
            <a:spLocks noGrp="1" noChangeArrowheads="1"/>
          </p:cNvSpPr>
          <p:nvPr>
            <p:ph type="body" idx="1"/>
          </p:nvPr>
        </p:nvSpPr>
        <p:spPr>
          <a:xfrm>
            <a:off x="-174625" y="4422775"/>
            <a:ext cx="9756775" cy="2208213"/>
          </a:xfrm>
        </p:spPr>
        <p:txBody>
          <a:bodyPr/>
          <a:lstStyle/>
          <a:p>
            <a:r>
              <a:rPr lang="en-US" sz="2000" smtClean="0">
                <a:solidFill>
                  <a:schemeClr val="accent2"/>
                </a:solidFill>
              </a:rPr>
              <a:t>Cyber components? Aircraft digital communications; weather/traffic forecast, flight planning/optimization algorithms; situation awareness and decision support software</a:t>
            </a:r>
          </a:p>
          <a:p>
            <a:pPr>
              <a:buFontTx/>
              <a:buNone/>
            </a:pPr>
            <a:endParaRPr lang="en-US" sz="1200" smtClean="0">
              <a:solidFill>
                <a:schemeClr val="accent2"/>
              </a:solidFill>
            </a:endParaRPr>
          </a:p>
          <a:p>
            <a:r>
              <a:rPr lang="en-US" sz="2000" smtClean="0">
                <a:solidFill>
                  <a:schemeClr val="accent2"/>
                </a:solidFill>
              </a:rPr>
              <a:t>Physical components? Mobile aircraft; dynamic airspace traffic, weather, pollution, noise; pilots, air traffic controllers, airlines crew </a:t>
            </a:r>
          </a:p>
        </p:txBody>
      </p:sp>
      <p:sp>
        <p:nvSpPr>
          <p:cNvPr id="138293" name="Line 53"/>
          <p:cNvSpPr>
            <a:spLocks noChangeShapeType="1"/>
          </p:cNvSpPr>
          <p:nvPr/>
        </p:nvSpPr>
        <p:spPr bwMode="auto">
          <a:xfrm>
            <a:off x="133350" y="4800600"/>
            <a:ext cx="8915400" cy="0"/>
          </a:xfrm>
          <a:prstGeom prst="line">
            <a:avLst/>
          </a:prstGeom>
          <a:noFill/>
          <a:ln w="28575">
            <a:solidFill>
              <a:schemeClr val="tx1"/>
            </a:solidFill>
            <a:round/>
            <a:headEnd/>
            <a:tailEnd/>
          </a:ln>
          <a:effectLst>
            <a:outerShdw dist="91581" dir="2021404" algn="ctr" rotWithShape="0">
              <a:schemeClr val="bg2">
                <a:alpha val="50000"/>
              </a:schemeClr>
            </a:outerShdw>
          </a:effectLst>
        </p:spPr>
        <p:txBody>
          <a:bodyPr/>
          <a:lstStyle/>
          <a:p>
            <a:pPr>
              <a:defRPr/>
            </a:pPr>
            <a:endParaRPr lang="en-US">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0"/>
          </p:nvPr>
        </p:nvSpPr>
        <p:spPr>
          <a:noFill/>
        </p:spPr>
        <p:txBody>
          <a:bodyPr/>
          <a:lstStyle/>
          <a:p>
            <a:r>
              <a:rPr lang="en-US" smtClean="0">
                <a:latin typeface="Arial" charset="0"/>
              </a:rPr>
              <a:t> </a:t>
            </a:r>
            <a:fld id="{B18A91AA-0670-43C4-860E-6558DB7674FA}" type="slidenum">
              <a:rPr lang="en-US" smtClean="0">
                <a:latin typeface="Arial" charset="0"/>
              </a:rPr>
              <a:pPr/>
              <a:t>7</a:t>
            </a:fld>
            <a:endParaRPr lang="en-US" smtClean="0">
              <a:latin typeface="Arial" charset="0"/>
            </a:endParaRPr>
          </a:p>
        </p:txBody>
      </p:sp>
      <p:sp>
        <p:nvSpPr>
          <p:cNvPr id="35842" name="Footer Placeholder 4"/>
          <p:cNvSpPr>
            <a:spLocks noGrp="1"/>
          </p:cNvSpPr>
          <p:nvPr>
            <p:ph type="ftr" sz="quarter" idx="11"/>
          </p:nvPr>
        </p:nvSpPr>
        <p:spPr>
          <a:noFill/>
        </p:spPr>
        <p:txBody>
          <a:bodyPr/>
          <a:lstStyle/>
          <a:p>
            <a:r>
              <a:rPr lang="en-US" smtClean="0">
                <a:latin typeface="Arial" charset="0"/>
              </a:rPr>
              <a:t>Copyright © 2011 Boeing. All rights reserved.</a:t>
            </a:r>
          </a:p>
        </p:txBody>
      </p:sp>
      <p:sp>
        <p:nvSpPr>
          <p:cNvPr id="5" name="AutoShape 3"/>
          <p:cNvSpPr>
            <a:spLocks noChangeArrowheads="1"/>
          </p:cNvSpPr>
          <p:nvPr/>
        </p:nvSpPr>
        <p:spPr bwMode="auto">
          <a:xfrm>
            <a:off x="1004888" y="5600700"/>
            <a:ext cx="2747962" cy="577850"/>
          </a:xfrm>
          <a:prstGeom prst="cube">
            <a:avLst>
              <a:gd name="adj" fmla="val 25000"/>
            </a:avLst>
          </a:prstGeom>
          <a:solidFill>
            <a:srgbClr val="006600"/>
          </a:solidFill>
          <a:ln w="9525">
            <a:solidFill>
              <a:schemeClr val="tx1"/>
            </a:solidFill>
            <a:miter lim="800000"/>
            <a:headEnd/>
            <a:tailEnd/>
          </a:ln>
        </p:spPr>
        <p:txBody>
          <a:bodyPr wrap="none" anchor="ctr"/>
          <a:lstStyle/>
          <a:p>
            <a:pPr algn="ctr">
              <a:lnSpc>
                <a:spcPct val="80000"/>
              </a:lnSpc>
              <a:defRPr/>
            </a:pPr>
            <a:r>
              <a:rPr lang="en-US" sz="1600" b="1">
                <a:solidFill>
                  <a:srgbClr val="FFFFFF"/>
                </a:solidFill>
                <a:effectLst>
                  <a:outerShdw blurRad="38100" dist="38100" dir="2700000" algn="tl">
                    <a:srgbClr val="000000"/>
                  </a:outerShdw>
                </a:effectLst>
                <a:latin typeface="Arial Narrow" pitchFamily="34" charset="0"/>
                <a:ea typeface="ＭＳ Ｐゴシック" pitchFamily="34" charset="-128"/>
                <a:cs typeface="Arial" pitchFamily="34" charset="0"/>
              </a:rPr>
              <a:t>Aircraft and Airspace</a:t>
            </a:r>
          </a:p>
        </p:txBody>
      </p:sp>
      <p:sp>
        <p:nvSpPr>
          <p:cNvPr id="8" name="AutoShape 6"/>
          <p:cNvSpPr>
            <a:spLocks noChangeArrowheads="1"/>
          </p:cNvSpPr>
          <p:nvPr/>
        </p:nvSpPr>
        <p:spPr bwMode="auto">
          <a:xfrm flipV="1">
            <a:off x="2489200" y="5207000"/>
            <a:ext cx="166688" cy="520700"/>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rot="10800000"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7" name="AutoShape 5"/>
          <p:cNvSpPr>
            <a:spLocks noChangeArrowheads="1"/>
          </p:cNvSpPr>
          <p:nvPr/>
        </p:nvSpPr>
        <p:spPr bwMode="auto">
          <a:xfrm>
            <a:off x="1693863" y="5334000"/>
            <a:ext cx="166687" cy="388938"/>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2" name="AutoShape 3"/>
          <p:cNvSpPr>
            <a:spLocks noChangeArrowheads="1"/>
          </p:cNvSpPr>
          <p:nvPr/>
        </p:nvSpPr>
        <p:spPr bwMode="auto">
          <a:xfrm>
            <a:off x="1004888" y="4832350"/>
            <a:ext cx="2755900" cy="577850"/>
          </a:xfrm>
          <a:prstGeom prst="cube">
            <a:avLst>
              <a:gd name="adj" fmla="val 25000"/>
            </a:avLst>
          </a:prstGeom>
          <a:solidFill>
            <a:schemeClr val="accent1"/>
          </a:solidFill>
          <a:ln w="9525">
            <a:solidFill>
              <a:schemeClr val="tx1"/>
            </a:solidFill>
            <a:miter lim="800000"/>
            <a:headEnd/>
            <a:tailEnd/>
          </a:ln>
        </p:spPr>
        <p:txBody>
          <a:bodyPr wrap="none" anchor="ctr"/>
          <a:lstStyle/>
          <a:p>
            <a:pPr algn="ctr">
              <a:lnSpc>
                <a:spcPct val="80000"/>
              </a:lnSpc>
              <a:defRPr/>
            </a:pPr>
            <a:r>
              <a:rPr lang="en-US" sz="1600" b="1">
                <a:solidFill>
                  <a:srgbClr val="FFFFFF"/>
                </a:solidFill>
                <a:effectLst>
                  <a:outerShdw blurRad="38100" dist="38100" dir="2700000" algn="tl">
                    <a:srgbClr val="000000"/>
                  </a:outerShdw>
                </a:effectLst>
                <a:latin typeface="Arial Narrow" pitchFamily="34" charset="0"/>
                <a:ea typeface="ＭＳ Ｐゴシック" pitchFamily="34" charset="-128"/>
                <a:cs typeface="Arial" pitchFamily="34" charset="0"/>
              </a:rPr>
              <a:t>Computing</a:t>
            </a:r>
          </a:p>
        </p:txBody>
      </p:sp>
      <p:sp>
        <p:nvSpPr>
          <p:cNvPr id="35847" name="Rectangle 7"/>
          <p:cNvSpPr>
            <a:spLocks noGrp="1" noChangeArrowheads="1"/>
          </p:cNvSpPr>
          <p:nvPr>
            <p:ph type="body" idx="1"/>
          </p:nvPr>
        </p:nvSpPr>
        <p:spPr>
          <a:xfrm>
            <a:off x="4970463" y="995363"/>
            <a:ext cx="4589462" cy="6369050"/>
          </a:xfrm>
        </p:spPr>
        <p:txBody>
          <a:bodyPr/>
          <a:lstStyle/>
          <a:p>
            <a:pPr>
              <a:lnSpc>
                <a:spcPct val="80000"/>
              </a:lnSpc>
            </a:pPr>
            <a:r>
              <a:rPr lang="en-US" sz="2000" smtClean="0"/>
              <a:t>Highly </a:t>
            </a:r>
            <a:r>
              <a:rPr lang="en-US" sz="2000" smtClean="0">
                <a:solidFill>
                  <a:schemeClr val="tx1"/>
                </a:solidFill>
              </a:rPr>
              <a:t>collaborative </a:t>
            </a:r>
          </a:p>
          <a:p>
            <a:pPr>
              <a:lnSpc>
                <a:spcPct val="80000"/>
              </a:lnSpc>
            </a:pPr>
            <a:endParaRPr lang="en-US" sz="2000" smtClean="0">
              <a:solidFill>
                <a:schemeClr val="tx1"/>
              </a:solidFill>
            </a:endParaRPr>
          </a:p>
          <a:p>
            <a:pPr>
              <a:lnSpc>
                <a:spcPct val="80000"/>
              </a:lnSpc>
            </a:pPr>
            <a:r>
              <a:rPr lang="en-US" sz="2000" smtClean="0"/>
              <a:t>Advanced CPS applications monitor and effect change in aircraft and airspace, automatically and/or with the human-in-the-loop</a:t>
            </a:r>
          </a:p>
          <a:p>
            <a:pPr>
              <a:lnSpc>
                <a:spcPct val="80000"/>
              </a:lnSpc>
            </a:pPr>
            <a:endParaRPr lang="en-US" sz="2000" smtClean="0"/>
          </a:p>
          <a:p>
            <a:pPr>
              <a:lnSpc>
                <a:spcPct val="80000"/>
              </a:lnSpc>
            </a:pPr>
            <a:r>
              <a:rPr lang="en-US" sz="2000" smtClean="0"/>
              <a:t>Presence of cyber and physical risks/threats to performance</a:t>
            </a:r>
          </a:p>
          <a:p>
            <a:pPr>
              <a:lnSpc>
                <a:spcPct val="80000"/>
              </a:lnSpc>
            </a:pPr>
            <a:endParaRPr lang="en-US" sz="2000" smtClean="0"/>
          </a:p>
          <a:p>
            <a:pPr>
              <a:lnSpc>
                <a:spcPct val="80000"/>
              </a:lnSpc>
            </a:pPr>
            <a:r>
              <a:rPr lang="en-US" sz="2000" smtClean="0"/>
              <a:t>How to study the </a:t>
            </a:r>
            <a:r>
              <a:rPr lang="en-US" sz="2000" smtClean="0">
                <a:solidFill>
                  <a:schemeClr val="tx1"/>
                </a:solidFill>
              </a:rPr>
              <a:t>joint dynamics</a:t>
            </a:r>
            <a:r>
              <a:rPr lang="en-US" sz="2000" smtClean="0"/>
              <a:t> of this collaborative system?</a:t>
            </a:r>
          </a:p>
          <a:p>
            <a:pPr>
              <a:lnSpc>
                <a:spcPct val="80000"/>
              </a:lnSpc>
            </a:pPr>
            <a:endParaRPr lang="en-US" sz="2000" smtClean="0"/>
          </a:p>
          <a:p>
            <a:pPr>
              <a:lnSpc>
                <a:spcPct val="80000"/>
              </a:lnSpc>
            </a:pPr>
            <a:r>
              <a:rPr lang="en-US" sz="2000" smtClean="0"/>
              <a:t>How to provide </a:t>
            </a:r>
            <a:r>
              <a:rPr lang="en-US" sz="2000" smtClean="0">
                <a:solidFill>
                  <a:schemeClr val="tx1"/>
                </a:solidFill>
              </a:rPr>
              <a:t>deterministic, highly predictable and provable behavior</a:t>
            </a:r>
            <a:r>
              <a:rPr lang="en-US" sz="2000" smtClean="0"/>
              <a:t> for this collaborative system?</a:t>
            </a:r>
          </a:p>
          <a:p>
            <a:pPr>
              <a:lnSpc>
                <a:spcPct val="80000"/>
              </a:lnSpc>
            </a:pPr>
            <a:endParaRPr lang="en-US" sz="2000" smtClean="0"/>
          </a:p>
          <a:p>
            <a:pPr>
              <a:lnSpc>
                <a:spcPct val="80000"/>
              </a:lnSpc>
            </a:pPr>
            <a:endParaRPr lang="en-US" sz="2000" smtClean="0"/>
          </a:p>
          <a:p>
            <a:pPr>
              <a:lnSpc>
                <a:spcPct val="80000"/>
              </a:lnSpc>
            </a:pPr>
            <a:endParaRPr lang="en-US" sz="2000" smtClean="0"/>
          </a:p>
        </p:txBody>
      </p:sp>
      <p:sp>
        <p:nvSpPr>
          <p:cNvPr id="3" name="AutoShape 5"/>
          <p:cNvSpPr>
            <a:spLocks noChangeArrowheads="1"/>
          </p:cNvSpPr>
          <p:nvPr/>
        </p:nvSpPr>
        <p:spPr bwMode="auto">
          <a:xfrm>
            <a:off x="1693863" y="4521200"/>
            <a:ext cx="166687" cy="388938"/>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4" name="AutoShape 6"/>
          <p:cNvSpPr>
            <a:spLocks noChangeArrowheads="1"/>
          </p:cNvSpPr>
          <p:nvPr/>
        </p:nvSpPr>
        <p:spPr bwMode="auto">
          <a:xfrm flipV="1">
            <a:off x="2527300" y="4395788"/>
            <a:ext cx="166688" cy="520700"/>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rot="10800000"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9" name="AutoShape 7"/>
          <p:cNvSpPr>
            <a:spLocks noChangeArrowheads="1"/>
          </p:cNvSpPr>
          <p:nvPr/>
        </p:nvSpPr>
        <p:spPr bwMode="auto">
          <a:xfrm>
            <a:off x="1004888" y="4010025"/>
            <a:ext cx="2767012" cy="608013"/>
          </a:xfrm>
          <a:prstGeom prst="cube">
            <a:avLst>
              <a:gd name="adj" fmla="val 25000"/>
            </a:avLst>
          </a:prstGeom>
          <a:solidFill>
            <a:schemeClr val="accent1"/>
          </a:solidFill>
          <a:ln w="9525">
            <a:solidFill>
              <a:schemeClr val="tx1"/>
            </a:solidFill>
            <a:miter lim="800000"/>
            <a:headEnd/>
            <a:tailEnd/>
          </a:ln>
        </p:spPr>
        <p:txBody>
          <a:bodyPr wrap="none" anchor="ctr"/>
          <a:lstStyle/>
          <a:p>
            <a:pPr algn="ctr">
              <a:lnSpc>
                <a:spcPct val="80000"/>
              </a:lnSpc>
              <a:defRPr/>
            </a:pPr>
            <a:r>
              <a:rPr lang="en-US" sz="1600" b="1">
                <a:solidFill>
                  <a:srgbClr val="FFFFFF"/>
                </a:solidFill>
                <a:effectLst>
                  <a:outerShdw blurRad="38100" dist="38100" dir="2700000" algn="tl">
                    <a:srgbClr val="000000"/>
                  </a:outerShdw>
                </a:effectLst>
                <a:latin typeface="Arial Narrow" pitchFamily="34" charset="0"/>
                <a:ea typeface="ＭＳ Ｐゴシック" pitchFamily="34" charset="-128"/>
                <a:cs typeface="Arial" pitchFamily="34" charset="0"/>
              </a:rPr>
              <a:t>Software</a:t>
            </a:r>
          </a:p>
        </p:txBody>
      </p:sp>
      <p:sp>
        <p:nvSpPr>
          <p:cNvPr id="11" name="AutoShape 9"/>
          <p:cNvSpPr>
            <a:spLocks noChangeArrowheads="1"/>
          </p:cNvSpPr>
          <p:nvPr/>
        </p:nvSpPr>
        <p:spPr bwMode="auto">
          <a:xfrm flipV="1">
            <a:off x="2562225" y="3600450"/>
            <a:ext cx="166688" cy="522288"/>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rot="10800000"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12" name="AutoShape 10"/>
          <p:cNvSpPr>
            <a:spLocks noChangeArrowheads="1"/>
          </p:cNvSpPr>
          <p:nvPr/>
        </p:nvSpPr>
        <p:spPr bwMode="auto">
          <a:xfrm>
            <a:off x="1689100" y="3709988"/>
            <a:ext cx="166688" cy="414337"/>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13" name="AutoShape 11"/>
          <p:cNvSpPr>
            <a:spLocks noChangeArrowheads="1"/>
          </p:cNvSpPr>
          <p:nvPr/>
        </p:nvSpPr>
        <p:spPr bwMode="auto">
          <a:xfrm>
            <a:off x="1004888" y="3225800"/>
            <a:ext cx="2746375" cy="584200"/>
          </a:xfrm>
          <a:prstGeom prst="cube">
            <a:avLst>
              <a:gd name="adj" fmla="val 25000"/>
            </a:avLst>
          </a:prstGeom>
          <a:solidFill>
            <a:schemeClr val="accent1"/>
          </a:solidFill>
          <a:ln w="9525">
            <a:solidFill>
              <a:schemeClr val="tx1"/>
            </a:solidFill>
            <a:miter lim="800000"/>
            <a:headEnd/>
            <a:tailEnd/>
          </a:ln>
        </p:spPr>
        <p:txBody>
          <a:bodyPr wrap="none" anchor="ctr"/>
          <a:lstStyle/>
          <a:p>
            <a:pPr algn="ctr">
              <a:lnSpc>
                <a:spcPct val="80000"/>
              </a:lnSpc>
              <a:defRPr/>
            </a:pPr>
            <a:r>
              <a:rPr lang="en-US" sz="1600" b="1">
                <a:solidFill>
                  <a:srgbClr val="FFFFFF"/>
                </a:solidFill>
                <a:effectLst>
                  <a:outerShdw blurRad="38100" dist="38100" dir="2700000" algn="tl">
                    <a:srgbClr val="000000"/>
                  </a:outerShdw>
                </a:effectLst>
                <a:latin typeface="Arial Narrow" pitchFamily="34" charset="0"/>
                <a:ea typeface="ＭＳ Ｐゴシック" pitchFamily="34" charset="-128"/>
                <a:cs typeface="Arial" pitchFamily="34" charset="0"/>
              </a:rPr>
              <a:t>Networks  </a:t>
            </a:r>
          </a:p>
        </p:txBody>
      </p:sp>
      <p:sp>
        <p:nvSpPr>
          <p:cNvPr id="22" name="AutoShape 31"/>
          <p:cNvSpPr>
            <a:spLocks noChangeArrowheads="1"/>
          </p:cNvSpPr>
          <p:nvPr/>
        </p:nvSpPr>
        <p:spPr bwMode="auto">
          <a:xfrm flipV="1">
            <a:off x="2562225" y="2781300"/>
            <a:ext cx="166688" cy="520700"/>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rot="10800000"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23" name="AutoShape 32"/>
          <p:cNvSpPr>
            <a:spLocks noChangeArrowheads="1"/>
          </p:cNvSpPr>
          <p:nvPr/>
        </p:nvSpPr>
        <p:spPr bwMode="auto">
          <a:xfrm>
            <a:off x="1689100" y="2884488"/>
            <a:ext cx="166688" cy="398462"/>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25" name="AutoShape 34"/>
          <p:cNvSpPr>
            <a:spLocks noChangeArrowheads="1"/>
          </p:cNvSpPr>
          <p:nvPr/>
        </p:nvSpPr>
        <p:spPr bwMode="auto">
          <a:xfrm>
            <a:off x="1285875" y="1712913"/>
            <a:ext cx="533400" cy="30162"/>
          </a:xfrm>
          <a:prstGeom prst="parallelogram">
            <a:avLst>
              <a:gd name="adj" fmla="val 573993"/>
            </a:avLst>
          </a:prstGeom>
          <a:solidFill>
            <a:schemeClr val="bg1"/>
          </a:solidFill>
          <a:ln w="12700">
            <a:solidFill>
              <a:schemeClr val="tx1"/>
            </a:solidFill>
            <a:miter lim="800000"/>
            <a:headEnd type="none" w="sm" len="sm"/>
            <a:tailEnd type="none" w="sm" len="sm"/>
          </a:ln>
          <a:effectLst/>
        </p:spPr>
        <p:txBody>
          <a:bodyPr wrap="none" anchor="ctr"/>
          <a:lstStyle/>
          <a:p>
            <a:pPr algn="ctr" eaLnBrk="0" hangingPunct="0">
              <a:defRPr/>
            </a:pPr>
            <a:r>
              <a:rPr lang="en-US" sz="300">
                <a:solidFill>
                  <a:schemeClr val="bg1"/>
                </a:solidFill>
                <a:effectLst>
                  <a:outerShdw blurRad="38100" dist="38100" dir="2700000" algn="tl">
                    <a:srgbClr val="000000">
                      <a:alpha val="43137"/>
                    </a:srgbClr>
                  </a:outerShdw>
                </a:effectLst>
                <a:latin typeface="Times New Roman" pitchFamily="18" charset="0"/>
                <a:cs typeface="Arial" charset="0"/>
              </a:rPr>
              <a:t>Command and</a:t>
            </a:r>
          </a:p>
          <a:p>
            <a:pPr algn="ctr" eaLnBrk="0" hangingPunct="0">
              <a:defRPr/>
            </a:pPr>
            <a:r>
              <a:rPr lang="en-US" sz="300">
                <a:solidFill>
                  <a:schemeClr val="bg1"/>
                </a:solidFill>
                <a:effectLst>
                  <a:outerShdw blurRad="38100" dist="38100" dir="2700000" algn="tl">
                    <a:srgbClr val="000000">
                      <a:alpha val="43137"/>
                    </a:srgbClr>
                  </a:outerShdw>
                </a:effectLst>
                <a:latin typeface="Times New Roman" pitchFamily="18" charset="0"/>
                <a:cs typeface="Arial" charset="0"/>
              </a:rPr>
              <a:t>Control</a:t>
            </a:r>
          </a:p>
        </p:txBody>
      </p:sp>
      <p:sp>
        <p:nvSpPr>
          <p:cNvPr id="26" name="AutoShape 35"/>
          <p:cNvSpPr>
            <a:spLocks noChangeArrowheads="1"/>
          </p:cNvSpPr>
          <p:nvPr/>
        </p:nvSpPr>
        <p:spPr bwMode="auto">
          <a:xfrm>
            <a:off x="2006600" y="1712913"/>
            <a:ext cx="533400" cy="30162"/>
          </a:xfrm>
          <a:prstGeom prst="parallelogram">
            <a:avLst>
              <a:gd name="adj" fmla="val 573994"/>
            </a:avLst>
          </a:prstGeom>
          <a:solidFill>
            <a:schemeClr val="bg1"/>
          </a:solidFill>
          <a:ln w="12700">
            <a:solidFill>
              <a:schemeClr val="tx1"/>
            </a:solidFill>
            <a:miter lim="800000"/>
            <a:headEnd type="none" w="sm" len="sm"/>
            <a:tailEnd type="none" w="sm" len="sm"/>
          </a:ln>
          <a:effectLst/>
        </p:spPr>
        <p:txBody>
          <a:bodyPr wrap="none" anchor="ctr"/>
          <a:lstStyle/>
          <a:p>
            <a:pPr algn="ctr" eaLnBrk="0" hangingPunct="0">
              <a:defRPr/>
            </a:pPr>
            <a:r>
              <a:rPr lang="en-US" sz="300">
                <a:solidFill>
                  <a:schemeClr val="bg1"/>
                </a:solidFill>
                <a:effectLst>
                  <a:outerShdw blurRad="38100" dist="38100" dir="2700000" algn="tl">
                    <a:srgbClr val="000000">
                      <a:alpha val="43137"/>
                    </a:srgbClr>
                  </a:outerShdw>
                </a:effectLst>
                <a:latin typeface="Times New Roman" pitchFamily="18" charset="0"/>
                <a:cs typeface="Arial" charset="0"/>
              </a:rPr>
              <a:t>Formation</a:t>
            </a:r>
          </a:p>
        </p:txBody>
      </p:sp>
      <p:sp>
        <p:nvSpPr>
          <p:cNvPr id="27" name="AutoShape 36"/>
          <p:cNvSpPr>
            <a:spLocks noChangeArrowheads="1"/>
          </p:cNvSpPr>
          <p:nvPr/>
        </p:nvSpPr>
        <p:spPr bwMode="auto">
          <a:xfrm>
            <a:off x="2701925" y="1712913"/>
            <a:ext cx="533400" cy="30162"/>
          </a:xfrm>
          <a:prstGeom prst="parallelogram">
            <a:avLst>
              <a:gd name="adj" fmla="val 573994"/>
            </a:avLst>
          </a:prstGeom>
          <a:solidFill>
            <a:schemeClr val="bg1"/>
          </a:solidFill>
          <a:ln w="12700">
            <a:solidFill>
              <a:schemeClr val="tx1"/>
            </a:solidFill>
            <a:miter lim="800000"/>
            <a:headEnd type="none" w="sm" len="sm"/>
            <a:tailEnd type="none" w="sm" len="sm"/>
          </a:ln>
          <a:effectLst/>
        </p:spPr>
        <p:txBody>
          <a:bodyPr wrap="none" anchor="ctr"/>
          <a:lstStyle/>
          <a:p>
            <a:pPr algn="ctr" eaLnBrk="0" hangingPunct="0">
              <a:defRPr/>
            </a:pPr>
            <a:r>
              <a:rPr lang="en-US" sz="300">
                <a:solidFill>
                  <a:schemeClr val="bg1"/>
                </a:solidFill>
                <a:effectLst>
                  <a:outerShdw blurRad="38100" dist="38100" dir="2700000" algn="tl">
                    <a:srgbClr val="000000">
                      <a:alpha val="43137"/>
                    </a:srgbClr>
                  </a:outerShdw>
                </a:effectLst>
                <a:latin typeface="Times New Roman" pitchFamily="18" charset="0"/>
                <a:cs typeface="Arial" charset="0"/>
              </a:rPr>
              <a:t>Sensor</a:t>
            </a:r>
          </a:p>
        </p:txBody>
      </p:sp>
      <p:sp>
        <p:nvSpPr>
          <p:cNvPr id="28" name="AutoShape 37"/>
          <p:cNvSpPr>
            <a:spLocks noChangeArrowheads="1"/>
          </p:cNvSpPr>
          <p:nvPr/>
        </p:nvSpPr>
        <p:spPr bwMode="auto">
          <a:xfrm>
            <a:off x="2413000" y="1765300"/>
            <a:ext cx="533400" cy="28575"/>
          </a:xfrm>
          <a:prstGeom prst="parallelogram">
            <a:avLst>
              <a:gd name="adj" fmla="val 574008"/>
            </a:avLst>
          </a:prstGeom>
          <a:solidFill>
            <a:schemeClr val="bg1"/>
          </a:solidFill>
          <a:ln w="12700">
            <a:solidFill>
              <a:schemeClr val="tx1"/>
            </a:solidFill>
            <a:miter lim="800000"/>
            <a:headEnd type="none" w="sm" len="sm"/>
            <a:tailEnd type="none" w="sm" len="sm"/>
          </a:ln>
          <a:effectLst/>
        </p:spPr>
        <p:txBody>
          <a:bodyPr wrap="none" anchor="ctr"/>
          <a:lstStyle/>
          <a:p>
            <a:pPr algn="ctr" eaLnBrk="0" hangingPunct="0">
              <a:defRPr/>
            </a:pPr>
            <a:r>
              <a:rPr lang="en-US" sz="300">
                <a:solidFill>
                  <a:schemeClr val="bg1"/>
                </a:solidFill>
                <a:effectLst>
                  <a:outerShdw blurRad="38100" dist="38100" dir="2700000" algn="tl">
                    <a:srgbClr val="000000">
                      <a:alpha val="43137"/>
                    </a:srgbClr>
                  </a:outerShdw>
                </a:effectLst>
                <a:latin typeface="Times New Roman" pitchFamily="18" charset="0"/>
                <a:cs typeface="Arial" charset="0"/>
              </a:rPr>
              <a:t>Processing</a:t>
            </a:r>
          </a:p>
        </p:txBody>
      </p:sp>
      <p:sp>
        <p:nvSpPr>
          <p:cNvPr id="29" name="Line 38"/>
          <p:cNvSpPr>
            <a:spLocks noChangeShapeType="1"/>
          </p:cNvSpPr>
          <p:nvPr/>
        </p:nvSpPr>
        <p:spPr bwMode="auto">
          <a:xfrm>
            <a:off x="1711325" y="1728788"/>
            <a:ext cx="376238" cy="0"/>
          </a:xfrm>
          <a:prstGeom prst="line">
            <a:avLst/>
          </a:prstGeom>
          <a:noFill/>
          <a:ln w="12700">
            <a:solidFill>
              <a:schemeClr val="tx1"/>
            </a:solidFill>
            <a:round/>
            <a:headEnd/>
            <a:tailEnd type="triangle" w="sm" len="sm"/>
          </a:ln>
          <a:effectLst/>
        </p:spPr>
        <p:txBody>
          <a:bodyPr wrap="none" anchor="ctr"/>
          <a:lstStyle/>
          <a:p>
            <a:pPr algn="ctr" eaLnBrk="0" hangingPunct="0">
              <a:defRPr/>
            </a:pPr>
            <a:endParaRPr lang="en-US" sz="105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30" name="Line 39"/>
          <p:cNvSpPr>
            <a:spLocks noChangeShapeType="1"/>
          </p:cNvSpPr>
          <p:nvPr/>
        </p:nvSpPr>
        <p:spPr bwMode="auto">
          <a:xfrm>
            <a:off x="2432050" y="1728788"/>
            <a:ext cx="355600" cy="0"/>
          </a:xfrm>
          <a:prstGeom prst="line">
            <a:avLst/>
          </a:prstGeom>
          <a:noFill/>
          <a:ln w="12700">
            <a:solidFill>
              <a:schemeClr val="tx1"/>
            </a:solidFill>
            <a:round/>
            <a:headEnd/>
            <a:tailEnd type="triangle" w="sm" len="sm"/>
          </a:ln>
          <a:effectLst/>
        </p:spPr>
        <p:txBody>
          <a:bodyPr wrap="none" anchor="ctr"/>
          <a:lstStyle/>
          <a:p>
            <a:pPr algn="ctr" eaLnBrk="0" hangingPunct="0">
              <a:defRPr/>
            </a:pPr>
            <a:endParaRPr lang="en-US" sz="105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31" name="Line 40"/>
          <p:cNvSpPr>
            <a:spLocks noChangeShapeType="1"/>
          </p:cNvSpPr>
          <p:nvPr/>
        </p:nvSpPr>
        <p:spPr bwMode="auto">
          <a:xfrm flipH="1">
            <a:off x="2740025" y="1744663"/>
            <a:ext cx="122238" cy="19050"/>
          </a:xfrm>
          <a:prstGeom prst="line">
            <a:avLst/>
          </a:prstGeom>
          <a:noFill/>
          <a:ln w="12700">
            <a:solidFill>
              <a:schemeClr val="tx1"/>
            </a:solidFill>
            <a:round/>
            <a:headEnd/>
            <a:tailEnd type="triangle" w="med" len="med"/>
          </a:ln>
          <a:effectLst/>
        </p:spPr>
        <p:txBody>
          <a:bodyPr wrap="none" anchor="ctr"/>
          <a:lstStyle/>
          <a:p>
            <a:pPr algn="ctr" eaLnBrk="0" hangingPunct="0">
              <a:defRPr/>
            </a:pPr>
            <a:endParaRPr lang="en-US" sz="105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32" name="Freeform 41"/>
          <p:cNvSpPr>
            <a:spLocks/>
          </p:cNvSpPr>
          <p:nvPr/>
        </p:nvSpPr>
        <p:spPr bwMode="auto">
          <a:xfrm>
            <a:off x="1993900" y="1744663"/>
            <a:ext cx="579438" cy="25400"/>
          </a:xfrm>
          <a:custGeom>
            <a:avLst/>
            <a:gdLst/>
            <a:ahLst/>
            <a:cxnLst>
              <a:cxn ang="0">
                <a:pos x="656" y="136"/>
              </a:cxn>
              <a:cxn ang="0">
                <a:pos x="0" y="136"/>
              </a:cxn>
              <a:cxn ang="0">
                <a:pos x="240" y="0"/>
              </a:cxn>
            </a:cxnLst>
            <a:rect l="0" t="0" r="r" b="b"/>
            <a:pathLst>
              <a:path w="656" h="136">
                <a:moveTo>
                  <a:pt x="656" y="136"/>
                </a:moveTo>
                <a:lnTo>
                  <a:pt x="0" y="136"/>
                </a:lnTo>
                <a:lnTo>
                  <a:pt x="240" y="0"/>
                </a:lnTo>
              </a:path>
            </a:pathLst>
          </a:custGeom>
          <a:noFill/>
          <a:ln w="12700" cap="flat" cmpd="sng">
            <a:solidFill>
              <a:schemeClr val="tx1"/>
            </a:solidFill>
            <a:prstDash val="solid"/>
            <a:round/>
            <a:headEnd type="none" w="med" len="med"/>
            <a:tailEnd type="triangle" w="med" len="med"/>
          </a:ln>
          <a:effectLst/>
        </p:spPr>
        <p:txBody>
          <a:bodyPr wrap="none" anchor="ctr"/>
          <a:lstStyle/>
          <a:p>
            <a:pPr algn="ctr" eaLnBrk="0" hangingPunct="0">
              <a:defRPr/>
            </a:pPr>
            <a:endParaRPr lang="en-US" sz="105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33" name="Freeform 42"/>
          <p:cNvSpPr>
            <a:spLocks/>
          </p:cNvSpPr>
          <p:nvPr/>
        </p:nvSpPr>
        <p:spPr bwMode="auto">
          <a:xfrm>
            <a:off x="1254125" y="1744663"/>
            <a:ext cx="1220788" cy="38100"/>
          </a:xfrm>
          <a:custGeom>
            <a:avLst/>
            <a:gdLst/>
            <a:ahLst/>
            <a:cxnLst>
              <a:cxn ang="0">
                <a:pos x="1584" y="208"/>
              </a:cxn>
              <a:cxn ang="0">
                <a:pos x="0" y="208"/>
              </a:cxn>
              <a:cxn ang="0">
                <a:pos x="328" y="0"/>
              </a:cxn>
            </a:cxnLst>
            <a:rect l="0" t="0" r="r" b="b"/>
            <a:pathLst>
              <a:path w="1584" h="208">
                <a:moveTo>
                  <a:pt x="1584" y="208"/>
                </a:moveTo>
                <a:lnTo>
                  <a:pt x="0" y="208"/>
                </a:lnTo>
                <a:lnTo>
                  <a:pt x="328" y="0"/>
                </a:lnTo>
              </a:path>
            </a:pathLst>
          </a:custGeom>
          <a:noFill/>
          <a:ln w="12700" cap="flat" cmpd="sng">
            <a:solidFill>
              <a:schemeClr val="tx1"/>
            </a:solidFill>
            <a:prstDash val="solid"/>
            <a:round/>
            <a:headEnd type="none" w="med" len="med"/>
            <a:tailEnd type="triangle" w="sm" len="sm"/>
          </a:ln>
          <a:effectLst/>
        </p:spPr>
        <p:txBody>
          <a:bodyPr wrap="none" anchor="ctr"/>
          <a:lstStyle/>
          <a:p>
            <a:pPr algn="ctr" eaLnBrk="0" hangingPunct="0">
              <a:defRPr/>
            </a:pPr>
            <a:endParaRPr lang="en-US" sz="105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38" name="AutoShape 26"/>
          <p:cNvSpPr>
            <a:spLocks noChangeArrowheads="1"/>
          </p:cNvSpPr>
          <p:nvPr/>
        </p:nvSpPr>
        <p:spPr bwMode="auto">
          <a:xfrm>
            <a:off x="1023938" y="2398713"/>
            <a:ext cx="2725737" cy="576262"/>
          </a:xfrm>
          <a:prstGeom prst="cube">
            <a:avLst>
              <a:gd name="adj" fmla="val 25000"/>
            </a:avLst>
          </a:prstGeom>
          <a:solidFill>
            <a:srgbClr val="0000FF"/>
          </a:solidFill>
          <a:ln w="9525">
            <a:solidFill>
              <a:schemeClr val="tx1"/>
            </a:solidFill>
            <a:miter lim="800000"/>
            <a:headEnd/>
            <a:tailEnd/>
          </a:ln>
        </p:spPr>
        <p:txBody>
          <a:bodyPr wrap="none" anchor="ctr"/>
          <a:lstStyle/>
          <a:p>
            <a:pPr algn="ctr">
              <a:lnSpc>
                <a:spcPct val="80000"/>
              </a:lnSpc>
              <a:defRPr/>
            </a:pPr>
            <a:r>
              <a:rPr lang="en-US" sz="1600" b="1">
                <a:solidFill>
                  <a:srgbClr val="FFFFFF"/>
                </a:solidFill>
                <a:effectLst>
                  <a:outerShdw blurRad="38100" dist="38100" dir="2700000" algn="tl">
                    <a:srgbClr val="000000"/>
                  </a:outerShdw>
                </a:effectLst>
                <a:latin typeface="Arial Narrow" pitchFamily="34" charset="0"/>
                <a:ea typeface="ＭＳ Ｐゴシック" pitchFamily="34" charset="-128"/>
                <a:cs typeface="Arial" pitchFamily="34" charset="0"/>
              </a:rPr>
              <a:t>Enabled Services/Applications</a:t>
            </a:r>
          </a:p>
        </p:txBody>
      </p:sp>
      <p:sp>
        <p:nvSpPr>
          <p:cNvPr id="40" name="AutoShape 31"/>
          <p:cNvSpPr>
            <a:spLocks noChangeArrowheads="1"/>
          </p:cNvSpPr>
          <p:nvPr/>
        </p:nvSpPr>
        <p:spPr bwMode="auto">
          <a:xfrm flipV="1">
            <a:off x="2562225" y="1993900"/>
            <a:ext cx="166688" cy="519113"/>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rot="10800000"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41" name="AutoShape 32"/>
          <p:cNvSpPr>
            <a:spLocks noChangeArrowheads="1"/>
          </p:cNvSpPr>
          <p:nvPr/>
        </p:nvSpPr>
        <p:spPr bwMode="auto">
          <a:xfrm>
            <a:off x="1693863" y="2108200"/>
            <a:ext cx="166687" cy="403225"/>
          </a:xfrm>
          <a:prstGeom prst="upArrow">
            <a:avLst>
              <a:gd name="adj1" fmla="val 50000"/>
              <a:gd name="adj2" fmla="val 101786"/>
            </a:avLst>
          </a:prstGeom>
          <a:solidFill>
            <a:schemeClr val="bg1"/>
          </a:solidFill>
          <a:ln w="12700">
            <a:solidFill>
              <a:schemeClr val="tx1"/>
            </a:solidFill>
            <a:miter lim="800000"/>
            <a:headEnd type="none" w="sm" len="sm"/>
            <a:tailEnd type="none" w="sm" len="sm"/>
          </a:ln>
          <a:effectLst/>
        </p:spPr>
        <p:txBody>
          <a:bodyPr vert="eaVert" wrap="none" anchor="ctr"/>
          <a:lstStyle/>
          <a:p>
            <a:pPr algn="ctr" eaLnBrk="0" hangingPunct="0">
              <a:defRPr/>
            </a:pPr>
            <a:endParaRPr lang="en-US" sz="140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24" name="AutoShape 33"/>
          <p:cNvSpPr>
            <a:spLocks noChangeArrowheads="1"/>
          </p:cNvSpPr>
          <p:nvPr/>
        </p:nvSpPr>
        <p:spPr bwMode="auto">
          <a:xfrm>
            <a:off x="1004888" y="1619250"/>
            <a:ext cx="2727325" cy="584200"/>
          </a:xfrm>
          <a:prstGeom prst="cube">
            <a:avLst>
              <a:gd name="adj" fmla="val 25000"/>
            </a:avLst>
          </a:prstGeom>
          <a:solidFill>
            <a:srgbClr val="006600"/>
          </a:solidFill>
          <a:ln w="9525">
            <a:solidFill>
              <a:schemeClr val="tx1"/>
            </a:solidFill>
            <a:miter lim="800000"/>
            <a:headEnd/>
            <a:tailEnd/>
          </a:ln>
        </p:spPr>
        <p:txBody>
          <a:bodyPr wrap="none" anchor="ctr"/>
          <a:lstStyle/>
          <a:p>
            <a:pPr algn="ctr">
              <a:lnSpc>
                <a:spcPct val="80000"/>
              </a:lnSpc>
              <a:defRPr/>
            </a:pPr>
            <a:r>
              <a:rPr lang="en-US" sz="1600" b="1">
                <a:solidFill>
                  <a:schemeClr val="bg1"/>
                </a:solidFill>
                <a:effectLst>
                  <a:outerShdw blurRad="38100" dist="38100" dir="2700000" algn="tl">
                    <a:srgbClr val="000000"/>
                  </a:outerShdw>
                </a:effectLst>
                <a:latin typeface="Arial Narrow" pitchFamily="34" charset="0"/>
                <a:ea typeface="ＭＳ Ｐゴシック" pitchFamily="34" charset="-128"/>
                <a:cs typeface="Arial" pitchFamily="34" charset="0"/>
              </a:rPr>
              <a:t>Crew </a:t>
            </a:r>
          </a:p>
          <a:p>
            <a:pPr algn="ctr">
              <a:lnSpc>
                <a:spcPct val="80000"/>
              </a:lnSpc>
              <a:defRPr/>
            </a:pPr>
            <a:r>
              <a:rPr lang="en-US" sz="1600" b="1">
                <a:solidFill>
                  <a:schemeClr val="bg1"/>
                </a:solidFill>
                <a:effectLst>
                  <a:outerShdw blurRad="38100" dist="38100" dir="2700000" algn="tl">
                    <a:srgbClr val="000000"/>
                  </a:outerShdw>
                </a:effectLst>
                <a:latin typeface="Arial Narrow" pitchFamily="34" charset="0"/>
                <a:ea typeface="ＭＳ Ｐゴシック" pitchFamily="34" charset="-128"/>
                <a:cs typeface="Arial" pitchFamily="34" charset="0"/>
              </a:rPr>
              <a:t>(pilots, traffic controllers, etc.)</a:t>
            </a:r>
          </a:p>
        </p:txBody>
      </p:sp>
      <p:grpSp>
        <p:nvGrpSpPr>
          <p:cNvPr id="35869" name="Group 32"/>
          <p:cNvGrpSpPr>
            <a:grpSpLocks/>
          </p:cNvGrpSpPr>
          <p:nvPr/>
        </p:nvGrpSpPr>
        <p:grpSpPr bwMode="auto">
          <a:xfrm>
            <a:off x="1041400" y="1698625"/>
            <a:ext cx="2643188" cy="4445000"/>
            <a:chOff x="1354" y="1253"/>
            <a:chExt cx="256" cy="2509"/>
          </a:xfrm>
        </p:grpSpPr>
        <p:sp>
          <p:nvSpPr>
            <p:cNvPr id="35882" name="AutoShape 33"/>
            <p:cNvSpPr>
              <a:spLocks noChangeArrowheads="1"/>
            </p:cNvSpPr>
            <p:nvPr/>
          </p:nvSpPr>
          <p:spPr bwMode="auto">
            <a:xfrm>
              <a:off x="1354" y="1253"/>
              <a:ext cx="256" cy="2509"/>
            </a:xfrm>
            <a:prstGeom prst="roundRect">
              <a:avLst>
                <a:gd name="adj" fmla="val 16667"/>
              </a:avLst>
            </a:prstGeom>
            <a:noFill/>
            <a:ln w="28575">
              <a:solidFill>
                <a:srgbClr val="FFFF00"/>
              </a:solidFill>
              <a:prstDash val="dash"/>
              <a:round/>
              <a:headEnd/>
              <a:tailEnd/>
            </a:ln>
          </p:spPr>
          <p:txBody>
            <a:bodyPr wrap="none" anchor="ctr"/>
            <a:lstStyle/>
            <a:p>
              <a:endParaRPr lang="en-US"/>
            </a:p>
          </p:txBody>
        </p:sp>
        <p:sp>
          <p:nvSpPr>
            <p:cNvPr id="35883" name="Line 34"/>
            <p:cNvSpPr>
              <a:spLocks noChangeShapeType="1"/>
            </p:cNvSpPr>
            <p:nvPr/>
          </p:nvSpPr>
          <p:spPr bwMode="auto">
            <a:xfrm flipH="1">
              <a:off x="1433" y="3762"/>
              <a:ext cx="103" cy="0"/>
            </a:xfrm>
            <a:prstGeom prst="line">
              <a:avLst/>
            </a:prstGeom>
            <a:noFill/>
            <a:ln w="28575">
              <a:solidFill>
                <a:srgbClr val="FFFF00"/>
              </a:solidFill>
              <a:prstDash val="dash"/>
              <a:round/>
              <a:headEnd/>
              <a:tailEnd type="arrow" w="med" len="med"/>
            </a:ln>
          </p:spPr>
          <p:txBody>
            <a:bodyPr/>
            <a:lstStyle/>
            <a:p>
              <a:endParaRPr lang="en-US"/>
            </a:p>
          </p:txBody>
        </p:sp>
        <p:sp>
          <p:nvSpPr>
            <p:cNvPr id="35884" name="Line 35"/>
            <p:cNvSpPr>
              <a:spLocks noChangeShapeType="1"/>
            </p:cNvSpPr>
            <p:nvPr/>
          </p:nvSpPr>
          <p:spPr bwMode="auto">
            <a:xfrm flipH="1">
              <a:off x="1433" y="1253"/>
              <a:ext cx="103" cy="0"/>
            </a:xfrm>
            <a:prstGeom prst="line">
              <a:avLst/>
            </a:prstGeom>
            <a:noFill/>
            <a:ln w="28575">
              <a:solidFill>
                <a:srgbClr val="FFFF00"/>
              </a:solidFill>
              <a:prstDash val="dash"/>
              <a:round/>
              <a:headEnd type="arrow" w="med" len="med"/>
              <a:tailEnd/>
            </a:ln>
          </p:spPr>
          <p:txBody>
            <a:bodyPr/>
            <a:lstStyle/>
            <a:p>
              <a:endParaRPr lang="en-US"/>
            </a:p>
          </p:txBody>
        </p:sp>
      </p:grpSp>
      <p:sp>
        <p:nvSpPr>
          <p:cNvPr id="35870" name="Text Box 36"/>
          <p:cNvSpPr txBox="1">
            <a:spLocks noChangeArrowheads="1"/>
          </p:cNvSpPr>
          <p:nvPr/>
        </p:nvSpPr>
        <p:spPr bwMode="auto">
          <a:xfrm rot="-5400000">
            <a:off x="-808831" y="3248819"/>
            <a:ext cx="2800350" cy="366712"/>
          </a:xfrm>
          <a:prstGeom prst="rect">
            <a:avLst/>
          </a:prstGeom>
          <a:noFill/>
          <a:ln w="9525">
            <a:noFill/>
            <a:miter lim="800000"/>
            <a:headEnd/>
            <a:tailEnd/>
          </a:ln>
        </p:spPr>
        <p:txBody>
          <a:bodyPr wrap="none">
            <a:spAutoFit/>
          </a:bodyPr>
          <a:lstStyle/>
          <a:p>
            <a:r>
              <a:rPr lang="en-US">
                <a:ea typeface="ＭＳ Ｐゴシック"/>
                <a:cs typeface="ＭＳ Ｐゴシック"/>
              </a:rPr>
              <a:t>Seamless, rich interaction</a:t>
            </a:r>
          </a:p>
        </p:txBody>
      </p:sp>
      <p:grpSp>
        <p:nvGrpSpPr>
          <p:cNvPr id="35871" name="Group 37"/>
          <p:cNvGrpSpPr>
            <a:grpSpLocks/>
          </p:cNvGrpSpPr>
          <p:nvPr/>
        </p:nvGrpSpPr>
        <p:grpSpPr bwMode="auto">
          <a:xfrm>
            <a:off x="774700" y="1879600"/>
            <a:ext cx="211138" cy="4064000"/>
            <a:chOff x="479" y="960"/>
            <a:chExt cx="145" cy="3072"/>
          </a:xfrm>
        </p:grpSpPr>
        <p:sp>
          <p:nvSpPr>
            <p:cNvPr id="35879" name="AutoShape 38"/>
            <p:cNvSpPr>
              <a:spLocks noChangeArrowheads="1"/>
            </p:cNvSpPr>
            <p:nvPr/>
          </p:nvSpPr>
          <p:spPr bwMode="auto">
            <a:xfrm rot="5400000">
              <a:off x="444" y="3852"/>
              <a:ext cx="216" cy="144"/>
            </a:xfrm>
            <a:custGeom>
              <a:avLst/>
              <a:gdLst>
                <a:gd name="T0" fmla="*/ 154 w 21600"/>
                <a:gd name="T1" fmla="*/ 0 h 21600"/>
                <a:gd name="T2" fmla="*/ 93 w 21600"/>
                <a:gd name="T3" fmla="*/ 48 h 21600"/>
                <a:gd name="T4" fmla="*/ 0 w 21600"/>
                <a:gd name="T5" fmla="*/ 120 h 21600"/>
                <a:gd name="T6" fmla="*/ 93 w 21600"/>
                <a:gd name="T7" fmla="*/ 144 h 21600"/>
                <a:gd name="T8" fmla="*/ 185 w 21600"/>
                <a:gd name="T9" fmla="*/ 100 h 21600"/>
                <a:gd name="T10" fmla="*/ 216 w 21600"/>
                <a:gd name="T11" fmla="*/ 4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6600"/>
            </a:solidFill>
            <a:ln w="9525">
              <a:noFill/>
              <a:miter lim="800000"/>
              <a:headEnd/>
              <a:tailEnd/>
            </a:ln>
          </p:spPr>
          <p:txBody>
            <a:bodyPr wrap="none" anchor="ctr"/>
            <a:lstStyle/>
            <a:p>
              <a:endParaRPr lang="en-US"/>
            </a:p>
          </p:txBody>
        </p:sp>
        <p:sp>
          <p:nvSpPr>
            <p:cNvPr id="35880" name="Rectangle 39"/>
            <p:cNvSpPr>
              <a:spLocks noChangeArrowheads="1"/>
            </p:cNvSpPr>
            <p:nvPr/>
          </p:nvSpPr>
          <p:spPr bwMode="auto">
            <a:xfrm>
              <a:off x="480" y="1008"/>
              <a:ext cx="48" cy="2979"/>
            </a:xfrm>
            <a:prstGeom prst="rect">
              <a:avLst/>
            </a:prstGeom>
            <a:solidFill>
              <a:srgbClr val="006600"/>
            </a:solidFill>
            <a:ln w="9525">
              <a:noFill/>
              <a:miter lim="800000"/>
              <a:headEnd/>
              <a:tailEnd/>
            </a:ln>
          </p:spPr>
          <p:txBody>
            <a:bodyPr wrap="none" anchor="ctr"/>
            <a:lstStyle/>
            <a:p>
              <a:endParaRPr lang="en-US"/>
            </a:p>
          </p:txBody>
        </p:sp>
        <p:sp>
          <p:nvSpPr>
            <p:cNvPr id="35881" name="AutoShape 40"/>
            <p:cNvSpPr>
              <a:spLocks noChangeArrowheads="1"/>
            </p:cNvSpPr>
            <p:nvPr/>
          </p:nvSpPr>
          <p:spPr bwMode="auto">
            <a:xfrm rot="16200000" flipV="1">
              <a:off x="456" y="983"/>
              <a:ext cx="192" cy="145"/>
            </a:xfrm>
            <a:custGeom>
              <a:avLst/>
              <a:gdLst>
                <a:gd name="T0" fmla="*/ 137 w 21600"/>
                <a:gd name="T1" fmla="*/ 0 h 21600"/>
                <a:gd name="T2" fmla="*/ 82 w 21600"/>
                <a:gd name="T3" fmla="*/ 48 h 21600"/>
                <a:gd name="T4" fmla="*/ 0 w 21600"/>
                <a:gd name="T5" fmla="*/ 121 h 21600"/>
                <a:gd name="T6" fmla="*/ 82 w 21600"/>
                <a:gd name="T7" fmla="*/ 145 h 21600"/>
                <a:gd name="T8" fmla="*/ 165 w 21600"/>
                <a:gd name="T9" fmla="*/ 101 h 21600"/>
                <a:gd name="T10" fmla="*/ 192 w 21600"/>
                <a:gd name="T11" fmla="*/ 48 h 21600"/>
                <a:gd name="T12" fmla="*/ 17694720 60000 65536"/>
                <a:gd name="T13" fmla="*/ 11796480 60000 65536"/>
                <a:gd name="T14" fmla="*/ 11796480 60000 65536"/>
                <a:gd name="T15" fmla="*/ 5898240 60000 65536"/>
                <a:gd name="T16" fmla="*/ 0 60000 65536"/>
                <a:gd name="T17" fmla="*/ 0 60000 65536"/>
                <a:gd name="T18" fmla="*/ 0 w 21600"/>
                <a:gd name="T19" fmla="*/ 14450 h 21600"/>
                <a:gd name="T20" fmla="*/ 18563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6600"/>
            </a:solidFill>
            <a:ln w="9525">
              <a:noFill/>
              <a:miter lim="800000"/>
              <a:headEnd/>
              <a:tailEnd/>
            </a:ln>
          </p:spPr>
          <p:txBody>
            <a:bodyPr wrap="none" anchor="ctr"/>
            <a:lstStyle/>
            <a:p>
              <a:endParaRPr lang="en-US"/>
            </a:p>
          </p:txBody>
        </p:sp>
      </p:grpSp>
      <p:sp>
        <p:nvSpPr>
          <p:cNvPr id="35872" name="Rectangle 41"/>
          <p:cNvSpPr>
            <a:spLocks noChangeArrowheads="1"/>
          </p:cNvSpPr>
          <p:nvPr/>
        </p:nvSpPr>
        <p:spPr bwMode="auto">
          <a:xfrm>
            <a:off x="381000" y="1465263"/>
            <a:ext cx="3484563" cy="4868862"/>
          </a:xfrm>
          <a:prstGeom prst="rect">
            <a:avLst/>
          </a:prstGeom>
          <a:noFill/>
          <a:ln w="28575">
            <a:solidFill>
              <a:schemeClr val="folHlink"/>
            </a:solidFill>
            <a:miter lim="800000"/>
            <a:headEnd/>
            <a:tailEnd/>
          </a:ln>
        </p:spPr>
        <p:txBody>
          <a:bodyPr wrap="none" anchor="ctr"/>
          <a:lstStyle/>
          <a:p>
            <a:endParaRPr lang="en-US"/>
          </a:p>
        </p:txBody>
      </p:sp>
      <p:sp>
        <p:nvSpPr>
          <p:cNvPr id="35873" name="Freeform 42"/>
          <p:cNvSpPr>
            <a:spLocks/>
          </p:cNvSpPr>
          <p:nvPr/>
        </p:nvSpPr>
        <p:spPr bwMode="auto">
          <a:xfrm>
            <a:off x="3910013" y="2606675"/>
            <a:ext cx="393700" cy="646113"/>
          </a:xfrm>
          <a:custGeom>
            <a:avLst/>
            <a:gdLst>
              <a:gd name="T0" fmla="*/ 360 w 360"/>
              <a:gd name="T1" fmla="*/ 0 h 480"/>
              <a:gd name="T2" fmla="*/ 72 w 360"/>
              <a:gd name="T3" fmla="*/ 144 h 480"/>
              <a:gd name="T4" fmla="*/ 24 w 360"/>
              <a:gd name="T5" fmla="*/ 336 h 480"/>
              <a:gd name="T6" fmla="*/ 216 w 360"/>
              <a:gd name="T7" fmla="*/ 480 h 480"/>
              <a:gd name="T8" fmla="*/ 0 60000 65536"/>
              <a:gd name="T9" fmla="*/ 0 60000 65536"/>
              <a:gd name="T10" fmla="*/ 0 60000 65536"/>
              <a:gd name="T11" fmla="*/ 0 60000 65536"/>
              <a:gd name="T12" fmla="*/ 0 w 360"/>
              <a:gd name="T13" fmla="*/ 0 h 480"/>
              <a:gd name="T14" fmla="*/ 360 w 360"/>
              <a:gd name="T15" fmla="*/ 480 h 480"/>
            </a:gdLst>
            <a:ahLst/>
            <a:cxnLst>
              <a:cxn ang="T8">
                <a:pos x="T0" y="T1"/>
              </a:cxn>
              <a:cxn ang="T9">
                <a:pos x="T2" y="T3"/>
              </a:cxn>
              <a:cxn ang="T10">
                <a:pos x="T4" y="T5"/>
              </a:cxn>
              <a:cxn ang="T11">
                <a:pos x="T6" y="T7"/>
              </a:cxn>
            </a:cxnLst>
            <a:rect l="T12" t="T13" r="T14" b="T15"/>
            <a:pathLst>
              <a:path w="360" h="480">
                <a:moveTo>
                  <a:pt x="360" y="0"/>
                </a:moveTo>
                <a:cubicBezTo>
                  <a:pt x="244" y="44"/>
                  <a:pt x="128" y="88"/>
                  <a:pt x="72" y="144"/>
                </a:cubicBezTo>
                <a:cubicBezTo>
                  <a:pt x="16" y="200"/>
                  <a:pt x="0" y="280"/>
                  <a:pt x="24" y="336"/>
                </a:cubicBezTo>
                <a:cubicBezTo>
                  <a:pt x="48" y="392"/>
                  <a:pt x="132" y="436"/>
                  <a:pt x="216" y="480"/>
                </a:cubicBezTo>
              </a:path>
            </a:pathLst>
          </a:custGeom>
          <a:noFill/>
          <a:ln w="9525">
            <a:solidFill>
              <a:schemeClr val="tx1"/>
            </a:solidFill>
            <a:round/>
            <a:headEnd type="none" w="med" len="med"/>
            <a:tailEnd type="triangle" w="med" len="med"/>
          </a:ln>
        </p:spPr>
        <p:txBody>
          <a:bodyPr/>
          <a:lstStyle/>
          <a:p>
            <a:endParaRPr lang="en-US"/>
          </a:p>
        </p:txBody>
      </p:sp>
      <p:sp>
        <p:nvSpPr>
          <p:cNvPr id="35874" name="Freeform 43"/>
          <p:cNvSpPr>
            <a:spLocks/>
          </p:cNvSpPr>
          <p:nvPr/>
        </p:nvSpPr>
        <p:spPr bwMode="auto">
          <a:xfrm>
            <a:off x="3905250" y="4681538"/>
            <a:ext cx="404813" cy="593725"/>
          </a:xfrm>
          <a:custGeom>
            <a:avLst/>
            <a:gdLst>
              <a:gd name="T0" fmla="*/ 360 w 360"/>
              <a:gd name="T1" fmla="*/ 0 h 480"/>
              <a:gd name="T2" fmla="*/ 72 w 360"/>
              <a:gd name="T3" fmla="*/ 144 h 480"/>
              <a:gd name="T4" fmla="*/ 24 w 360"/>
              <a:gd name="T5" fmla="*/ 336 h 480"/>
              <a:gd name="T6" fmla="*/ 216 w 360"/>
              <a:gd name="T7" fmla="*/ 480 h 480"/>
              <a:gd name="T8" fmla="*/ 0 60000 65536"/>
              <a:gd name="T9" fmla="*/ 0 60000 65536"/>
              <a:gd name="T10" fmla="*/ 0 60000 65536"/>
              <a:gd name="T11" fmla="*/ 0 60000 65536"/>
              <a:gd name="T12" fmla="*/ 0 w 360"/>
              <a:gd name="T13" fmla="*/ 0 h 480"/>
              <a:gd name="T14" fmla="*/ 360 w 360"/>
              <a:gd name="T15" fmla="*/ 480 h 480"/>
            </a:gdLst>
            <a:ahLst/>
            <a:cxnLst>
              <a:cxn ang="T8">
                <a:pos x="T0" y="T1"/>
              </a:cxn>
              <a:cxn ang="T9">
                <a:pos x="T2" y="T3"/>
              </a:cxn>
              <a:cxn ang="T10">
                <a:pos x="T4" y="T5"/>
              </a:cxn>
              <a:cxn ang="T11">
                <a:pos x="T6" y="T7"/>
              </a:cxn>
            </a:cxnLst>
            <a:rect l="T12" t="T13" r="T14" b="T15"/>
            <a:pathLst>
              <a:path w="360" h="480">
                <a:moveTo>
                  <a:pt x="360" y="0"/>
                </a:moveTo>
                <a:cubicBezTo>
                  <a:pt x="244" y="44"/>
                  <a:pt x="128" y="88"/>
                  <a:pt x="72" y="144"/>
                </a:cubicBezTo>
                <a:cubicBezTo>
                  <a:pt x="16" y="200"/>
                  <a:pt x="0" y="280"/>
                  <a:pt x="24" y="336"/>
                </a:cubicBezTo>
                <a:cubicBezTo>
                  <a:pt x="48" y="392"/>
                  <a:pt x="132" y="436"/>
                  <a:pt x="216" y="480"/>
                </a:cubicBezTo>
              </a:path>
            </a:pathLst>
          </a:custGeom>
          <a:noFill/>
          <a:ln w="9525">
            <a:solidFill>
              <a:schemeClr val="tx1"/>
            </a:solidFill>
            <a:round/>
            <a:headEnd type="none" w="med" len="med"/>
            <a:tailEnd type="triangle" w="med" len="med"/>
          </a:ln>
        </p:spPr>
        <p:txBody>
          <a:bodyPr/>
          <a:lstStyle/>
          <a:p>
            <a:endParaRPr lang="en-US"/>
          </a:p>
        </p:txBody>
      </p:sp>
      <p:sp>
        <p:nvSpPr>
          <p:cNvPr id="35875" name="Text Box 44"/>
          <p:cNvSpPr txBox="1">
            <a:spLocks noChangeArrowheads="1"/>
          </p:cNvSpPr>
          <p:nvPr/>
        </p:nvSpPr>
        <p:spPr bwMode="auto">
          <a:xfrm>
            <a:off x="4021138" y="4200525"/>
            <a:ext cx="1247775" cy="1368425"/>
          </a:xfrm>
          <a:prstGeom prst="rect">
            <a:avLst/>
          </a:prstGeom>
          <a:noFill/>
          <a:ln w="9525">
            <a:noFill/>
            <a:miter lim="800000"/>
            <a:headEnd/>
            <a:tailEnd/>
          </a:ln>
        </p:spPr>
        <p:txBody>
          <a:bodyPr wrap="none">
            <a:spAutoFit/>
          </a:bodyPr>
          <a:lstStyle/>
          <a:p>
            <a:pPr algn="ctr"/>
            <a:r>
              <a:rPr lang="en-US" sz="1400">
                <a:ea typeface="ＭＳ Ｐゴシック"/>
                <a:cs typeface="ＭＳ Ｐゴシック"/>
              </a:rPr>
              <a:t>Cyber</a:t>
            </a:r>
          </a:p>
          <a:p>
            <a:pPr algn="ctr"/>
            <a:r>
              <a:rPr lang="en-US" sz="1400">
                <a:ea typeface="ＭＳ Ｐゴシック"/>
                <a:cs typeface="ＭＳ Ｐゴシック"/>
              </a:rPr>
              <a:t>Risks and</a:t>
            </a:r>
          </a:p>
          <a:p>
            <a:pPr algn="ctr"/>
            <a:r>
              <a:rPr lang="en-US" sz="1400">
                <a:ea typeface="ＭＳ Ｐゴシック"/>
                <a:cs typeface="ＭＳ Ｐゴシック"/>
              </a:rPr>
              <a:t>Threats</a:t>
            </a:r>
          </a:p>
          <a:p>
            <a:pPr algn="ctr"/>
            <a:r>
              <a:rPr lang="en-US" sz="1400">
                <a:ea typeface="ＭＳ Ｐゴシック"/>
                <a:cs typeface="ＭＳ Ｐゴシック"/>
              </a:rPr>
              <a:t>(e.g., system </a:t>
            </a:r>
          </a:p>
          <a:p>
            <a:pPr algn="ctr"/>
            <a:r>
              <a:rPr lang="en-US" sz="1400">
                <a:ea typeface="ＭＳ Ｐゴシック"/>
                <a:cs typeface="ＭＳ Ｐゴシック"/>
              </a:rPr>
              <a:t>failures,</a:t>
            </a:r>
          </a:p>
          <a:p>
            <a:pPr algn="ctr"/>
            <a:r>
              <a:rPr lang="en-US" sz="1400">
                <a:ea typeface="ＭＳ Ｐゴシック"/>
                <a:cs typeface="ＭＳ Ｐゴシック"/>
              </a:rPr>
              <a:t>disruptions) </a:t>
            </a:r>
          </a:p>
        </p:txBody>
      </p:sp>
      <p:sp>
        <p:nvSpPr>
          <p:cNvPr id="35876" name="Text Box 45"/>
          <p:cNvSpPr txBox="1">
            <a:spLocks noChangeArrowheads="1"/>
          </p:cNvSpPr>
          <p:nvPr/>
        </p:nvSpPr>
        <p:spPr bwMode="auto">
          <a:xfrm>
            <a:off x="3943350" y="2127250"/>
            <a:ext cx="1365250" cy="1155700"/>
          </a:xfrm>
          <a:prstGeom prst="rect">
            <a:avLst/>
          </a:prstGeom>
          <a:noFill/>
          <a:ln w="9525">
            <a:noFill/>
            <a:miter lim="800000"/>
            <a:headEnd/>
            <a:tailEnd/>
          </a:ln>
        </p:spPr>
        <p:txBody>
          <a:bodyPr wrap="none">
            <a:spAutoFit/>
          </a:bodyPr>
          <a:lstStyle/>
          <a:p>
            <a:pPr algn="ctr"/>
            <a:r>
              <a:rPr lang="en-US" sz="1400">
                <a:ea typeface="ＭＳ Ｐゴシック"/>
                <a:cs typeface="ＭＳ Ｐゴシック"/>
              </a:rPr>
              <a:t>Physical </a:t>
            </a:r>
          </a:p>
          <a:p>
            <a:pPr algn="ctr"/>
            <a:r>
              <a:rPr lang="en-US" sz="1400">
                <a:ea typeface="ＭＳ Ｐゴシック"/>
                <a:cs typeface="ＭＳ Ｐゴシック"/>
              </a:rPr>
              <a:t>Risks and</a:t>
            </a:r>
          </a:p>
          <a:p>
            <a:pPr algn="ctr"/>
            <a:r>
              <a:rPr lang="en-US" sz="1400">
                <a:ea typeface="ＭＳ Ｐゴシック"/>
                <a:cs typeface="ＭＳ Ｐゴシック"/>
              </a:rPr>
              <a:t>Threats</a:t>
            </a:r>
          </a:p>
          <a:p>
            <a:pPr algn="ctr"/>
            <a:r>
              <a:rPr lang="en-US" sz="1400">
                <a:ea typeface="ＭＳ Ｐゴシック"/>
                <a:cs typeface="ＭＳ Ｐゴシック"/>
              </a:rPr>
              <a:t>(e.g., weather, </a:t>
            </a:r>
          </a:p>
          <a:p>
            <a:pPr algn="ctr"/>
            <a:r>
              <a:rPr lang="en-US" sz="1400">
                <a:ea typeface="ＭＳ Ｐゴシック"/>
                <a:cs typeface="ＭＳ Ｐゴシック"/>
              </a:rPr>
              <a:t>solar flares)</a:t>
            </a:r>
          </a:p>
        </p:txBody>
      </p:sp>
      <p:sp>
        <p:nvSpPr>
          <p:cNvPr id="35877" name="Rectangle 46"/>
          <p:cNvSpPr>
            <a:spLocks noGrp="1" noChangeArrowheads="1"/>
          </p:cNvSpPr>
          <p:nvPr>
            <p:ph type="title"/>
          </p:nvPr>
        </p:nvSpPr>
        <p:spPr/>
        <p:txBody>
          <a:bodyPr/>
          <a:lstStyle/>
          <a:p>
            <a:r>
              <a:rPr lang="en-US" smtClean="0"/>
              <a:t>Grand CPS Challenges of the NextGen</a:t>
            </a:r>
          </a:p>
        </p:txBody>
      </p:sp>
      <p:sp>
        <p:nvSpPr>
          <p:cNvPr id="35878" name="Rectangle 47"/>
          <p:cNvSpPr>
            <a:spLocks noChangeArrowheads="1"/>
          </p:cNvSpPr>
          <p:nvPr/>
        </p:nvSpPr>
        <p:spPr bwMode="auto">
          <a:xfrm>
            <a:off x="3916363" y="2041525"/>
            <a:ext cx="1249362" cy="3627438"/>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0"/>
          </p:nvPr>
        </p:nvSpPr>
        <p:spPr>
          <a:noFill/>
        </p:spPr>
        <p:txBody>
          <a:bodyPr/>
          <a:lstStyle/>
          <a:p>
            <a:r>
              <a:rPr lang="en-US" smtClean="0">
                <a:latin typeface="Arial" charset="0"/>
              </a:rPr>
              <a:t> </a:t>
            </a:r>
            <a:fld id="{6BFC690A-17CD-472D-A28B-8F9AC406B074}" type="slidenum">
              <a:rPr lang="en-US" smtClean="0">
                <a:latin typeface="Arial" charset="0"/>
              </a:rPr>
              <a:pPr/>
              <a:t>8</a:t>
            </a:fld>
            <a:endParaRPr lang="en-US" smtClean="0">
              <a:latin typeface="Arial" charset="0"/>
            </a:endParaRPr>
          </a:p>
        </p:txBody>
      </p:sp>
      <p:sp>
        <p:nvSpPr>
          <p:cNvPr id="36866" name="Footer Placeholder 4"/>
          <p:cNvSpPr>
            <a:spLocks noGrp="1"/>
          </p:cNvSpPr>
          <p:nvPr>
            <p:ph type="ftr" sz="quarter" idx="11"/>
          </p:nvPr>
        </p:nvSpPr>
        <p:spPr>
          <a:noFill/>
        </p:spPr>
        <p:txBody>
          <a:bodyPr/>
          <a:lstStyle/>
          <a:p>
            <a:r>
              <a:rPr lang="en-US" smtClean="0">
                <a:latin typeface="Arial" charset="0"/>
              </a:rPr>
              <a:t>Copyright © 2011 Boeing. All rights reserved.</a:t>
            </a:r>
          </a:p>
        </p:txBody>
      </p:sp>
      <p:sp>
        <p:nvSpPr>
          <p:cNvPr id="36867" name="Rectangle 2"/>
          <p:cNvSpPr>
            <a:spLocks noGrp="1" noChangeArrowheads="1"/>
          </p:cNvSpPr>
          <p:nvPr>
            <p:ph type="title"/>
          </p:nvPr>
        </p:nvSpPr>
        <p:spPr>
          <a:xfrm>
            <a:off x="0" y="196850"/>
            <a:ext cx="9356725" cy="558800"/>
          </a:xfrm>
        </p:spPr>
        <p:txBody>
          <a:bodyPr/>
          <a:lstStyle/>
          <a:p>
            <a:r>
              <a:rPr lang="en-US" smtClean="0"/>
              <a:t>CPS Research Challenges in the NextGen (1)</a:t>
            </a:r>
          </a:p>
        </p:txBody>
      </p:sp>
      <p:sp>
        <p:nvSpPr>
          <p:cNvPr id="36868" name="Rectangle 3"/>
          <p:cNvSpPr>
            <a:spLocks noGrp="1" noChangeArrowheads="1"/>
          </p:cNvSpPr>
          <p:nvPr>
            <p:ph type="body" idx="1"/>
          </p:nvPr>
        </p:nvSpPr>
        <p:spPr>
          <a:xfrm>
            <a:off x="-79375" y="1171575"/>
            <a:ext cx="9478963" cy="5391150"/>
          </a:xfrm>
        </p:spPr>
        <p:txBody>
          <a:bodyPr/>
          <a:lstStyle/>
          <a:p>
            <a:pPr>
              <a:lnSpc>
                <a:spcPct val="80000"/>
              </a:lnSpc>
            </a:pPr>
            <a:r>
              <a:rPr lang="en-US" sz="2000" smtClean="0">
                <a:solidFill>
                  <a:srgbClr val="0033CC"/>
                </a:solidFill>
              </a:rPr>
              <a:t>Extremely heterogeneous with many types of aircraft and users – </a:t>
            </a:r>
            <a:r>
              <a:rPr lang="en-US" sz="2000" smtClean="0">
                <a:solidFill>
                  <a:schemeClr val="tx1"/>
                </a:solidFill>
              </a:rPr>
              <a:t>Need</a:t>
            </a:r>
            <a:r>
              <a:rPr lang="en-US" sz="2000" smtClean="0">
                <a:solidFill>
                  <a:srgbClr val="0033CC"/>
                </a:solidFill>
              </a:rPr>
              <a:t> </a:t>
            </a:r>
            <a:r>
              <a:rPr lang="en-US" sz="2000" smtClean="0"/>
              <a:t>to consider aircraft limits &amp; user preferences in CPS solutions</a:t>
            </a:r>
            <a:endParaRPr lang="en-US" sz="1400" smtClean="0">
              <a:solidFill>
                <a:srgbClr val="0033CC"/>
              </a:solidFill>
            </a:endParaRPr>
          </a:p>
          <a:p>
            <a:pPr>
              <a:lnSpc>
                <a:spcPct val="80000"/>
              </a:lnSpc>
            </a:pPr>
            <a:endParaRPr lang="en-US" sz="2000" smtClean="0">
              <a:solidFill>
                <a:srgbClr val="0033CC"/>
              </a:solidFill>
            </a:endParaRPr>
          </a:p>
          <a:p>
            <a:pPr>
              <a:lnSpc>
                <a:spcPct val="80000"/>
              </a:lnSpc>
            </a:pPr>
            <a:r>
              <a:rPr lang="en-US" sz="2000" smtClean="0">
                <a:solidFill>
                  <a:srgbClr val="0033CC"/>
                </a:solidFill>
              </a:rPr>
              <a:t>Mixed criticality for information assets – </a:t>
            </a:r>
            <a:r>
              <a:rPr lang="en-US" sz="2000" smtClean="0">
                <a:solidFill>
                  <a:schemeClr val="tx1"/>
                </a:solidFill>
              </a:rPr>
              <a:t>Need prioritization of cyber and physical resources; functions to handle information of various trust levels; cyber security advances</a:t>
            </a:r>
            <a:endParaRPr lang="en-US" sz="2000" smtClean="0">
              <a:solidFill>
                <a:srgbClr val="0033CC"/>
              </a:solidFill>
            </a:endParaRPr>
          </a:p>
          <a:p>
            <a:pPr>
              <a:lnSpc>
                <a:spcPct val="80000"/>
              </a:lnSpc>
            </a:pPr>
            <a:endParaRPr lang="en-US" sz="2000" smtClean="0">
              <a:solidFill>
                <a:srgbClr val="0033CC"/>
              </a:solidFill>
            </a:endParaRPr>
          </a:p>
          <a:p>
            <a:pPr>
              <a:lnSpc>
                <a:spcPct val="80000"/>
              </a:lnSpc>
            </a:pPr>
            <a:r>
              <a:rPr lang="en-US" sz="2000" smtClean="0">
                <a:solidFill>
                  <a:srgbClr val="0033CC"/>
                </a:solidFill>
              </a:rPr>
              <a:t>Networking employed from in-aircraft system to global system scales – </a:t>
            </a:r>
            <a:r>
              <a:rPr lang="en-US" sz="2000" smtClean="0">
                <a:solidFill>
                  <a:schemeClr val="tx1"/>
                </a:solidFill>
              </a:rPr>
              <a:t>Need worldwide interoperability for aviation networks; advances in communications, signal processing and wireless security, data fusion  </a:t>
            </a:r>
            <a:endParaRPr lang="en-US" sz="1200" b="0" smtClean="0"/>
          </a:p>
          <a:p>
            <a:pPr>
              <a:lnSpc>
                <a:spcPct val="80000"/>
              </a:lnSpc>
            </a:pPr>
            <a:endParaRPr lang="en-US" sz="2000" smtClean="0">
              <a:solidFill>
                <a:srgbClr val="0033CC"/>
              </a:solidFill>
            </a:endParaRPr>
          </a:p>
          <a:p>
            <a:pPr>
              <a:lnSpc>
                <a:spcPct val="80000"/>
              </a:lnSpc>
            </a:pPr>
            <a:r>
              <a:rPr lang="en-US" sz="2000" smtClean="0">
                <a:solidFill>
                  <a:srgbClr val="0033CC"/>
                </a:solidFill>
              </a:rPr>
              <a:t>Large systems-of-systems for sharing critical real-time data – </a:t>
            </a:r>
            <a:r>
              <a:rPr lang="en-US" sz="2000" smtClean="0">
                <a:solidFill>
                  <a:schemeClr val="tx1"/>
                </a:solidFill>
              </a:rPr>
              <a:t>Need advances in cross-domain interoperability, assured timely end-to-end information exchange, distributed coordination </a:t>
            </a:r>
          </a:p>
          <a:p>
            <a:pPr>
              <a:lnSpc>
                <a:spcPct val="80000"/>
              </a:lnSpc>
            </a:pPr>
            <a:endParaRPr lang="en-US" sz="2000" smtClean="0">
              <a:solidFill>
                <a:srgbClr val="0033CC"/>
              </a:solidFill>
            </a:endParaRPr>
          </a:p>
          <a:p>
            <a:pPr>
              <a:lnSpc>
                <a:spcPct val="80000"/>
              </a:lnSpc>
            </a:pPr>
            <a:r>
              <a:rPr lang="en-US" sz="2000" smtClean="0">
                <a:solidFill>
                  <a:srgbClr val="0033CC"/>
                </a:solidFill>
              </a:rPr>
              <a:t>Verification, validation and certification are essential – </a:t>
            </a:r>
            <a:r>
              <a:rPr lang="en-US" sz="2000" smtClean="0">
                <a:solidFill>
                  <a:schemeClr val="tx1"/>
                </a:solidFill>
              </a:rPr>
              <a:t>Need efficient V&amp;V techniques; advances in visualization and virtual reality, security versus safety, and software development assurance</a:t>
            </a:r>
          </a:p>
          <a:p>
            <a:pPr>
              <a:lnSpc>
                <a:spcPct val="80000"/>
              </a:lnSpc>
              <a:buFontTx/>
              <a:buNone/>
            </a:pPr>
            <a:r>
              <a:rPr lang="en-US" sz="2000" smtClean="0">
                <a:solidFill>
                  <a:srgbClr val="0033CC"/>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0"/>
          </p:nvPr>
        </p:nvSpPr>
        <p:spPr>
          <a:noFill/>
        </p:spPr>
        <p:txBody>
          <a:bodyPr/>
          <a:lstStyle/>
          <a:p>
            <a:r>
              <a:rPr lang="en-US" smtClean="0">
                <a:latin typeface="Arial" charset="0"/>
              </a:rPr>
              <a:t> </a:t>
            </a:r>
            <a:fld id="{59006A86-49AA-4C2B-932A-E71E76801688}" type="slidenum">
              <a:rPr lang="en-US" smtClean="0">
                <a:latin typeface="Arial" charset="0"/>
              </a:rPr>
              <a:pPr/>
              <a:t>9</a:t>
            </a:fld>
            <a:endParaRPr lang="en-US" smtClean="0">
              <a:latin typeface="Arial" charset="0"/>
            </a:endParaRPr>
          </a:p>
        </p:txBody>
      </p:sp>
      <p:sp>
        <p:nvSpPr>
          <p:cNvPr id="37890" name="Footer Placeholder 4"/>
          <p:cNvSpPr>
            <a:spLocks noGrp="1"/>
          </p:cNvSpPr>
          <p:nvPr>
            <p:ph type="ftr" sz="quarter" idx="11"/>
          </p:nvPr>
        </p:nvSpPr>
        <p:spPr>
          <a:noFill/>
        </p:spPr>
        <p:txBody>
          <a:bodyPr/>
          <a:lstStyle/>
          <a:p>
            <a:r>
              <a:rPr lang="en-US" smtClean="0">
                <a:latin typeface="Arial" charset="0"/>
              </a:rPr>
              <a:t>Copyright © 2011 Boeing. All rights reserved.</a:t>
            </a:r>
          </a:p>
        </p:txBody>
      </p:sp>
      <p:sp>
        <p:nvSpPr>
          <p:cNvPr id="37891" name="Rectangle 2"/>
          <p:cNvSpPr>
            <a:spLocks noGrp="1" noChangeArrowheads="1"/>
          </p:cNvSpPr>
          <p:nvPr>
            <p:ph type="title"/>
          </p:nvPr>
        </p:nvSpPr>
        <p:spPr>
          <a:xfrm>
            <a:off x="0" y="196850"/>
            <a:ext cx="9585325" cy="558800"/>
          </a:xfrm>
        </p:spPr>
        <p:txBody>
          <a:bodyPr/>
          <a:lstStyle/>
          <a:p>
            <a:r>
              <a:rPr lang="en-US" smtClean="0"/>
              <a:t>CPS Research Challenges &amp; Implications for NextGen (2)</a:t>
            </a:r>
          </a:p>
        </p:txBody>
      </p:sp>
      <p:sp>
        <p:nvSpPr>
          <p:cNvPr id="37892" name="Rectangle 3"/>
          <p:cNvSpPr>
            <a:spLocks noGrp="1" noChangeArrowheads="1"/>
          </p:cNvSpPr>
          <p:nvPr>
            <p:ph type="body" idx="1"/>
          </p:nvPr>
        </p:nvSpPr>
        <p:spPr>
          <a:xfrm>
            <a:off x="-63500" y="1138238"/>
            <a:ext cx="9525000" cy="5445125"/>
          </a:xfrm>
        </p:spPr>
        <p:txBody>
          <a:bodyPr/>
          <a:lstStyle/>
          <a:p>
            <a:pPr>
              <a:lnSpc>
                <a:spcPct val="90000"/>
              </a:lnSpc>
            </a:pPr>
            <a:r>
              <a:rPr lang="en-US" sz="2000" smtClean="0">
                <a:solidFill>
                  <a:srgbClr val="0033CC"/>
                </a:solidFill>
              </a:rPr>
              <a:t>Complexity at multiple temporal/spatial scales – </a:t>
            </a:r>
            <a:r>
              <a:rPr lang="en-US" sz="2000" smtClean="0">
                <a:solidFill>
                  <a:schemeClr val="tx1"/>
                </a:solidFill>
              </a:rPr>
              <a:t>Need advances in data mining, sensor network, operations research, weather models </a:t>
            </a:r>
            <a:r>
              <a:rPr lang="en-US" sz="2000" smtClean="0">
                <a:solidFill>
                  <a:srgbClr val="0033CC"/>
                </a:solidFill>
              </a:rPr>
              <a:t>  </a:t>
            </a:r>
            <a:endParaRPr lang="en-US" sz="1200" b="0" smtClean="0"/>
          </a:p>
          <a:p>
            <a:pPr>
              <a:lnSpc>
                <a:spcPct val="90000"/>
              </a:lnSpc>
            </a:pPr>
            <a:endParaRPr lang="en-US" sz="2000" smtClean="0">
              <a:solidFill>
                <a:srgbClr val="0033CC"/>
              </a:solidFill>
            </a:endParaRPr>
          </a:p>
          <a:p>
            <a:pPr>
              <a:lnSpc>
                <a:spcPct val="90000"/>
              </a:lnSpc>
            </a:pPr>
            <a:r>
              <a:rPr lang="en-US" sz="2000" smtClean="0">
                <a:solidFill>
                  <a:srgbClr val="0033CC"/>
                </a:solidFill>
              </a:rPr>
              <a:t>High degrees of automation, control loops close at all implemented scales – </a:t>
            </a:r>
            <a:r>
              <a:rPr lang="en-US" sz="2000" smtClean="0">
                <a:solidFill>
                  <a:schemeClr val="tx1"/>
                </a:solidFill>
              </a:rPr>
              <a:t>Need advances in human-automation interface, crew fatigue management, close coupling of networking with aircraft mobility control, air traffic control algorithms, cyber-physical security</a:t>
            </a:r>
            <a:r>
              <a:rPr lang="en-US" sz="2000" smtClean="0">
                <a:solidFill>
                  <a:srgbClr val="0033CC"/>
                </a:solidFill>
              </a:rPr>
              <a:t> </a:t>
            </a:r>
            <a:r>
              <a:rPr lang="en-US" sz="2000" b="0" smtClean="0"/>
              <a:t> </a:t>
            </a:r>
            <a:endParaRPr lang="en-US" sz="1200" b="0" smtClean="0"/>
          </a:p>
          <a:p>
            <a:pPr>
              <a:lnSpc>
                <a:spcPct val="90000"/>
              </a:lnSpc>
            </a:pPr>
            <a:endParaRPr lang="en-US" sz="2000" smtClean="0">
              <a:solidFill>
                <a:srgbClr val="0033CC"/>
              </a:solidFill>
            </a:endParaRPr>
          </a:p>
          <a:p>
            <a:pPr>
              <a:lnSpc>
                <a:spcPct val="90000"/>
              </a:lnSpc>
            </a:pPr>
            <a:r>
              <a:rPr lang="en-US" sz="2000" smtClean="0">
                <a:solidFill>
                  <a:srgbClr val="0033CC"/>
                </a:solidFill>
              </a:rPr>
              <a:t>Autonomous operations and national security are vital – </a:t>
            </a:r>
            <a:r>
              <a:rPr lang="en-US" sz="2000" smtClean="0">
                <a:solidFill>
                  <a:schemeClr val="tx1"/>
                </a:solidFill>
              </a:rPr>
              <a:t>Need advances in sense-and-avoid and control of unmanned systems; integrated airspace surveillance capability</a:t>
            </a:r>
          </a:p>
          <a:p>
            <a:pPr>
              <a:lnSpc>
                <a:spcPct val="90000"/>
              </a:lnSpc>
            </a:pPr>
            <a:endParaRPr lang="en-US" sz="2000" smtClean="0">
              <a:solidFill>
                <a:srgbClr val="0033CC"/>
              </a:solidFill>
            </a:endParaRPr>
          </a:p>
          <a:p>
            <a:pPr>
              <a:lnSpc>
                <a:spcPct val="90000"/>
              </a:lnSpc>
            </a:pPr>
            <a:r>
              <a:rPr lang="en-US" sz="2000" smtClean="0">
                <a:solidFill>
                  <a:srgbClr val="0033CC"/>
                </a:solidFill>
              </a:rPr>
              <a:t>Legacy system integration and migration – </a:t>
            </a:r>
            <a:r>
              <a:rPr lang="en-US" sz="2000" smtClean="0">
                <a:solidFill>
                  <a:schemeClr val="tx1"/>
                </a:solidFill>
              </a:rPr>
              <a:t>Need new solutions to be reverse and forward compatible</a:t>
            </a:r>
            <a:endParaRPr lang="en-US" sz="1200" b="0" smtClean="0"/>
          </a:p>
          <a:p>
            <a:pPr>
              <a:lnSpc>
                <a:spcPct val="90000"/>
              </a:lnSpc>
            </a:pPr>
            <a:endParaRPr lang="en-US" sz="2000" smtClean="0">
              <a:solidFill>
                <a:srgbClr val="0033CC"/>
              </a:solidFill>
            </a:endParaRPr>
          </a:p>
          <a:p>
            <a:pPr>
              <a:lnSpc>
                <a:spcPct val="90000"/>
              </a:lnSpc>
            </a:pPr>
            <a:r>
              <a:rPr lang="en-US" sz="2000" smtClean="0">
                <a:solidFill>
                  <a:srgbClr val="0033CC"/>
                </a:solidFill>
              </a:rPr>
              <a:t>Longevity is a must, since system lifetimes is several years to decades – </a:t>
            </a:r>
            <a:r>
              <a:rPr lang="en-US" sz="2000" smtClean="0">
                <a:solidFill>
                  <a:schemeClr val="tx1"/>
                </a:solidFill>
              </a:rPr>
              <a:t>Solutions must have a long lifespan or be inexpensively and independently upgradeable</a:t>
            </a:r>
            <a:endParaRPr 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sd4mt04">
  <a:themeElements>
    <a:clrScheme name="ssd4mt04 1">
      <a:dk1>
        <a:srgbClr val="000000"/>
      </a:dk1>
      <a:lt1>
        <a:srgbClr val="FFFFFF"/>
      </a:lt1>
      <a:dk2>
        <a:srgbClr val="E0AA0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sd4mt04 1">
        <a:dk1>
          <a:srgbClr val="000000"/>
        </a:dk1>
        <a:lt1>
          <a:srgbClr val="FFFFFF"/>
        </a:lt1>
        <a:dk2>
          <a:srgbClr val="E0AA0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5582</TotalTime>
  <Words>1278</Words>
  <Application>Microsoft Office PowerPoint</Application>
  <PresentationFormat>On-screen Show (4:3)</PresentationFormat>
  <Paragraphs>212</Paragraphs>
  <Slides>14</Slides>
  <Notes>4</Notes>
  <HiddenSlides>0</HiddenSlides>
  <MMClips>1</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14</vt:i4>
      </vt:variant>
    </vt:vector>
  </HeadingPairs>
  <TitlesOfParts>
    <vt:vector size="23" baseType="lpstr">
      <vt:lpstr>Arial</vt:lpstr>
      <vt:lpstr>Times New Roman</vt:lpstr>
      <vt:lpstr>Symbol</vt:lpstr>
      <vt:lpstr>ＭＳ Ｐゴシック</vt:lpstr>
      <vt:lpstr>Arial Narrow</vt:lpstr>
      <vt:lpstr>ssd4mt04</vt:lpstr>
      <vt:lpstr>Custom Design</vt:lpstr>
      <vt:lpstr>ssd4mt04</vt:lpstr>
      <vt:lpstr>ssd4mt04</vt:lpstr>
      <vt:lpstr>  Don Winter VP - Flight &amp; Systems Technology Boeing Research &amp; Technology</vt:lpstr>
      <vt:lpstr>Boeing is a Key CPS Stakeholder</vt:lpstr>
      <vt:lpstr>Aviation CPS Applications: Future Aircraft and NextGen</vt:lpstr>
      <vt:lpstr>NextGen is a Large-Scale CPS</vt:lpstr>
      <vt:lpstr>Tight Integration in the NextGen: Examples </vt:lpstr>
      <vt:lpstr>Cyber-Physical Interactions in the NextGen: Examples</vt:lpstr>
      <vt:lpstr>Grand CPS Challenges of the NextGen</vt:lpstr>
      <vt:lpstr>CPS Research Challenges in the NextGen (1)</vt:lpstr>
      <vt:lpstr>CPS Research Challenges &amp; Implications for NextGen (2)</vt:lpstr>
      <vt:lpstr>Operations Enabled With ADS-B</vt:lpstr>
      <vt:lpstr>Continuous Descent Approaches</vt:lpstr>
      <vt:lpstr>A Near-Term Example – Tailored Arrivals</vt:lpstr>
      <vt:lpstr>Slide 13</vt:lpstr>
      <vt:lpstr>Tailored Arrival Trial at SFO</vt:lpstr>
    </vt:vector>
  </TitlesOfParts>
  <Company>The Boeing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xxfranklinea</dc:creator>
  <cp:lastModifiedBy>m181846</cp:lastModifiedBy>
  <cp:revision>338</cp:revision>
  <dcterms:created xsi:type="dcterms:W3CDTF">2004-09-24T23:10:19Z</dcterms:created>
  <dcterms:modified xsi:type="dcterms:W3CDTF">2011-08-02T13:03:12Z</dcterms:modified>
</cp:coreProperties>
</file>