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FC63CA8-C1E9-9344-8413-146B28F44A56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3" d="100"/>
          <a:sy n="33" d="100"/>
        </p:scale>
        <p:origin x="-816" y="3432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psvobackground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48"/>
          <a:stretch/>
        </p:blipFill>
        <p:spPr>
          <a:xfrm>
            <a:off x="1" y="37596992"/>
            <a:ext cx="32918400" cy="629420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" y="5995185"/>
            <a:ext cx="32918399" cy="34302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03" tIns="219451" rIns="438903" bIns="21945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834840" y="41045804"/>
            <a:ext cx="10513030" cy="186820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4500" b="1" dirty="0" smtClean="0"/>
              <a:t>CPS Principal Investigators’</a:t>
            </a:r>
            <a:r>
              <a:rPr lang="en-US" sz="4500" b="1" baseline="0" dirty="0" smtClean="0"/>
              <a:t> </a:t>
            </a:r>
            <a:r>
              <a:rPr lang="en-US" sz="4500" b="1" dirty="0" smtClean="0"/>
              <a:t>Meeting</a:t>
            </a:r>
          </a:p>
          <a:p>
            <a:r>
              <a:rPr lang="en-US" sz="3400" dirty="0" smtClean="0"/>
              <a:t>October 17-18, 2013</a:t>
            </a:r>
          </a:p>
          <a:p>
            <a:r>
              <a:rPr lang="en-US" sz="3400" dirty="0" smtClean="0"/>
              <a:t>Arlington,</a:t>
            </a:r>
            <a:r>
              <a:rPr lang="en-US" sz="3400" baseline="0" dirty="0" smtClean="0"/>
              <a:t> Virginia</a:t>
            </a:r>
            <a:endParaRPr lang="en-US" sz="3400" dirty="0" smtClean="0"/>
          </a:p>
        </p:txBody>
      </p:sp>
      <p:sp>
        <p:nvSpPr>
          <p:cNvPr id="31" name="Content Placeholder 10"/>
          <p:cNvSpPr>
            <a:spLocks noGrp="1"/>
          </p:cNvSpPr>
          <p:nvPr>
            <p:ph sz="quarter" idx="2"/>
          </p:nvPr>
        </p:nvSpPr>
        <p:spPr>
          <a:xfrm>
            <a:off x="2194560" y="18670333"/>
            <a:ext cx="13990320" cy="10202393"/>
          </a:xfrm>
        </p:spPr>
        <p:txBody>
          <a:bodyPr>
            <a:normAutofit/>
          </a:bodyPr>
          <a:lstStyle>
            <a:lvl1pPr marL="0" indent="-960120">
              <a:buSzPct val="100000"/>
              <a:defRPr sz="5000">
                <a:solidFill>
                  <a:schemeClr val="bg1"/>
                </a:solidFill>
              </a:defRPr>
            </a:lvl1pPr>
            <a:lvl2pPr marL="1920240" indent="-960120">
              <a:defRPr sz="5000">
                <a:solidFill>
                  <a:schemeClr val="bg1"/>
                </a:solidFill>
              </a:defRPr>
            </a:lvl2pPr>
            <a:lvl3pPr marL="2880360" indent="-960120">
              <a:defRPr sz="5000">
                <a:solidFill>
                  <a:schemeClr val="bg1"/>
                </a:solidFill>
              </a:defRPr>
            </a:lvl3pPr>
            <a:lvl4pPr marL="3840480" indent="-960120">
              <a:defRPr sz="5000">
                <a:solidFill>
                  <a:schemeClr val="bg1"/>
                </a:solidFill>
              </a:defRPr>
            </a:lvl4pPr>
            <a:lvl5pPr marL="4800600" indent="-960120">
              <a:defRPr sz="5000"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/>
          </p:nvPr>
        </p:nvSpPr>
        <p:spPr>
          <a:xfrm>
            <a:off x="16413480" y="18670333"/>
            <a:ext cx="13990320" cy="10202393"/>
          </a:xfrm>
        </p:spPr>
        <p:txBody>
          <a:bodyPr>
            <a:normAutofit/>
          </a:bodyPr>
          <a:lstStyle>
            <a:lvl1pPr marL="0" indent="-960120">
              <a:buSzPct val="100000"/>
              <a:defRPr sz="5000">
                <a:solidFill>
                  <a:schemeClr val="bg1"/>
                </a:solidFill>
              </a:defRPr>
            </a:lvl1pPr>
            <a:lvl2pPr marL="1920240" indent="-960120">
              <a:defRPr sz="5000">
                <a:solidFill>
                  <a:schemeClr val="bg1"/>
                </a:solidFill>
              </a:defRPr>
            </a:lvl2pPr>
            <a:lvl3pPr marL="2880360" indent="-960120">
              <a:defRPr sz="5000">
                <a:solidFill>
                  <a:schemeClr val="bg1"/>
                </a:solidFill>
              </a:defRPr>
            </a:lvl3pPr>
            <a:lvl4pPr marL="3840480" indent="-960120">
              <a:defRPr sz="5000">
                <a:solidFill>
                  <a:schemeClr val="bg1"/>
                </a:solidFill>
              </a:defRPr>
            </a:lvl4pPr>
            <a:lvl5pPr marL="4800600" indent="-960120">
              <a:defRPr sz="5000"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8" name="Content Placeholder 10"/>
          <p:cNvSpPr>
            <a:spLocks noGrp="1"/>
          </p:cNvSpPr>
          <p:nvPr>
            <p:ph sz="quarter" idx="12"/>
          </p:nvPr>
        </p:nvSpPr>
        <p:spPr>
          <a:xfrm>
            <a:off x="2194560" y="29202866"/>
            <a:ext cx="13990320" cy="10202393"/>
          </a:xfrm>
        </p:spPr>
        <p:txBody>
          <a:bodyPr>
            <a:normAutofit/>
          </a:bodyPr>
          <a:lstStyle>
            <a:lvl1pPr marL="0" indent="-960120">
              <a:buSzPct val="100000"/>
              <a:defRPr sz="5000">
                <a:solidFill>
                  <a:schemeClr val="bg1"/>
                </a:solidFill>
              </a:defRPr>
            </a:lvl1pPr>
            <a:lvl2pPr marL="1920240" indent="-960120">
              <a:defRPr sz="5000">
                <a:solidFill>
                  <a:schemeClr val="bg1"/>
                </a:solidFill>
              </a:defRPr>
            </a:lvl2pPr>
            <a:lvl3pPr marL="2880360" indent="-960120">
              <a:defRPr sz="5000">
                <a:solidFill>
                  <a:schemeClr val="bg1"/>
                </a:solidFill>
              </a:defRPr>
            </a:lvl3pPr>
            <a:lvl4pPr marL="3840480" indent="-960120">
              <a:defRPr sz="5000">
                <a:solidFill>
                  <a:schemeClr val="bg1"/>
                </a:solidFill>
              </a:defRPr>
            </a:lvl4pPr>
            <a:lvl5pPr marL="4800600" indent="-960120">
              <a:defRPr sz="5000"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3"/>
          </p:nvPr>
        </p:nvSpPr>
        <p:spPr>
          <a:xfrm>
            <a:off x="16413480" y="29202866"/>
            <a:ext cx="13990320" cy="10202393"/>
          </a:xfrm>
        </p:spPr>
        <p:txBody>
          <a:bodyPr>
            <a:normAutofit/>
          </a:bodyPr>
          <a:lstStyle>
            <a:lvl1pPr marL="0" indent="-960120">
              <a:buSzPct val="100000"/>
              <a:defRPr sz="5000">
                <a:solidFill>
                  <a:schemeClr val="bg1"/>
                </a:solidFill>
              </a:defRPr>
            </a:lvl1pPr>
            <a:lvl2pPr marL="1920240" indent="-960120">
              <a:defRPr sz="5000">
                <a:solidFill>
                  <a:schemeClr val="bg1"/>
                </a:solidFill>
              </a:defRPr>
            </a:lvl2pPr>
            <a:lvl3pPr marL="2880360" indent="-960120">
              <a:defRPr sz="5000">
                <a:solidFill>
                  <a:schemeClr val="bg1"/>
                </a:solidFill>
              </a:defRPr>
            </a:lvl3pPr>
            <a:lvl4pPr marL="3840480" indent="-960120">
              <a:defRPr sz="5000">
                <a:solidFill>
                  <a:schemeClr val="bg1"/>
                </a:solidFill>
              </a:defRPr>
            </a:lvl4pPr>
            <a:lvl5pPr marL="4800600" indent="-960120">
              <a:defRPr sz="5000"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4"/>
          </p:nvPr>
        </p:nvSpPr>
        <p:spPr>
          <a:xfrm>
            <a:off x="2194560" y="7663666"/>
            <a:ext cx="13990320" cy="10202393"/>
          </a:xfrm>
        </p:spPr>
        <p:txBody>
          <a:bodyPr>
            <a:normAutofit/>
          </a:bodyPr>
          <a:lstStyle>
            <a:lvl1pPr marL="0" indent="-960120">
              <a:buSzPct val="100000"/>
              <a:defRPr sz="5000">
                <a:solidFill>
                  <a:schemeClr val="bg1"/>
                </a:solidFill>
              </a:defRPr>
            </a:lvl1pPr>
            <a:lvl2pPr marL="1920240" indent="-960120">
              <a:defRPr sz="5000">
                <a:solidFill>
                  <a:schemeClr val="bg1"/>
                </a:solidFill>
              </a:defRPr>
            </a:lvl2pPr>
            <a:lvl3pPr marL="2880360" indent="-960120">
              <a:defRPr sz="5000">
                <a:solidFill>
                  <a:schemeClr val="bg1"/>
                </a:solidFill>
              </a:defRPr>
            </a:lvl3pPr>
            <a:lvl4pPr marL="3840480" indent="-960120">
              <a:defRPr sz="5000">
                <a:solidFill>
                  <a:schemeClr val="bg1"/>
                </a:solidFill>
              </a:defRPr>
            </a:lvl4pPr>
            <a:lvl5pPr marL="4800600" indent="-960120">
              <a:defRPr sz="5000"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5"/>
          </p:nvPr>
        </p:nvSpPr>
        <p:spPr>
          <a:xfrm>
            <a:off x="16413480" y="7663666"/>
            <a:ext cx="13990320" cy="10202393"/>
          </a:xfrm>
        </p:spPr>
        <p:txBody>
          <a:bodyPr>
            <a:normAutofit/>
          </a:bodyPr>
          <a:lstStyle>
            <a:lvl1pPr marL="0" indent="-960120">
              <a:buSzPct val="100000"/>
              <a:defRPr sz="5000">
                <a:solidFill>
                  <a:schemeClr val="bg1"/>
                </a:solidFill>
              </a:defRPr>
            </a:lvl1pPr>
            <a:lvl2pPr marL="1920240" indent="-960120">
              <a:defRPr sz="5000">
                <a:solidFill>
                  <a:schemeClr val="bg1"/>
                </a:solidFill>
              </a:defRPr>
            </a:lvl2pPr>
            <a:lvl3pPr marL="2880360" indent="-960120">
              <a:defRPr sz="5000">
                <a:solidFill>
                  <a:schemeClr val="bg1"/>
                </a:solidFill>
              </a:defRPr>
            </a:lvl3pPr>
            <a:lvl4pPr marL="3840480" indent="-960120">
              <a:defRPr sz="5000">
                <a:solidFill>
                  <a:schemeClr val="bg1"/>
                </a:solidFill>
              </a:defRPr>
            </a:lvl4pPr>
            <a:lvl5pPr marL="4800600" indent="-960120">
              <a:defRPr sz="5000"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9" name="Picture 8" descr="cpsvobackground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" y="-902439"/>
            <a:ext cx="32918400" cy="6897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900" y="40685618"/>
            <a:ext cx="2832133" cy="283213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194560" y="1463040"/>
            <a:ext cx="29352240" cy="6339840"/>
          </a:xfrm>
          <a:prstGeom prst="rect">
            <a:avLst/>
          </a:prstGeom>
        </p:spPr>
        <p:txBody>
          <a:bodyPr vert="horz" lIns="438903" tIns="219451" rIns="438903" bIns="219451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05533" y="10241280"/>
            <a:ext cx="29352240" cy="28968192"/>
          </a:xfrm>
          <a:prstGeom prst="rect">
            <a:avLst/>
          </a:prstGeom>
        </p:spPr>
        <p:txBody>
          <a:bodyPr vert="horz" lIns="438903" tIns="219451" rIns="438903" bIns="219451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21945600" y="39989763"/>
            <a:ext cx="9601200" cy="2336800"/>
          </a:xfrm>
          <a:prstGeom prst="rect">
            <a:avLst/>
          </a:prstGeom>
        </p:spPr>
        <p:txBody>
          <a:bodyPr vert="horz" lIns="438903" tIns="219451" rIns="438903" bIns="219451" anchor="ctr" anchorCtr="0"/>
          <a:lstStyle>
            <a:lvl1pPr algn="l" eaLnBrk="1" latinLnBrk="0" hangingPunct="1">
              <a:defRPr kumimoji="0" sz="6700">
                <a:solidFill>
                  <a:schemeClr val="tx2"/>
                </a:solidFill>
              </a:defRPr>
            </a:lvl1pPr>
          </a:lstStyle>
          <a:p>
            <a:fld id="{AAFDCE08-49CD-3A4B-8CCA-BA746A4EA3BB}" type="datetimeFigureOut">
              <a:rPr lang="en-US" smtClean="0"/>
              <a:t>10/2/13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4562" y="39988521"/>
            <a:ext cx="19515899" cy="2336800"/>
          </a:xfrm>
          <a:prstGeom prst="rect">
            <a:avLst/>
          </a:prstGeom>
        </p:spPr>
        <p:txBody>
          <a:bodyPr vert="horz" lIns="438903" tIns="219451" rIns="438903" bIns="219451" anchor="ctr"/>
          <a:lstStyle>
            <a:lvl1pPr algn="l" eaLnBrk="1" latinLnBrk="0" hangingPunct="1">
              <a:defRPr kumimoji="0" sz="67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Science of Security Community Meeting</a:t>
            </a:r>
          </a:p>
          <a:p>
            <a:r>
              <a:rPr lang="en-US" dirty="0" smtClean="0"/>
              <a:t>Nov. 29-30, 2012</a:t>
            </a:r>
          </a:p>
          <a:p>
            <a:r>
              <a:rPr lang="en-US" dirty="0" smtClean="0"/>
              <a:t>National Harbor, MD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193024"/>
            <a:ext cx="1920240" cy="14630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03" tIns="219451" rIns="438903" bIns="21945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125980" y="8193024"/>
            <a:ext cx="30792420" cy="14630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03" tIns="219451" rIns="438903" bIns="219451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rtl="0" eaLnBrk="1" latinLnBrk="0" hangingPunct="1">
        <a:spcBef>
          <a:spcPct val="0"/>
        </a:spcBef>
        <a:buNone/>
        <a:defRPr kumimoji="0" sz="211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36160" indent="-1536160" algn="l" rtl="0" eaLnBrk="1" latinLnBrk="0" hangingPunct="1">
        <a:spcBef>
          <a:spcPts val="3360"/>
        </a:spcBef>
        <a:buClr>
          <a:schemeClr val="accent2"/>
        </a:buClr>
        <a:buSzPct val="60000"/>
        <a:buFont typeface="Wingdings"/>
        <a:buChar char=""/>
        <a:defRPr kumimoji="0" sz="13900" kern="1200">
          <a:solidFill>
            <a:schemeClr val="tx1"/>
          </a:solidFill>
          <a:latin typeface="+mn-lt"/>
          <a:ea typeface="+mn-ea"/>
          <a:cs typeface="+mn-cs"/>
        </a:defRPr>
      </a:lvl1pPr>
      <a:lvl2pPr marL="3072320" indent="-1316708" algn="l" rtl="0" eaLnBrk="1" latinLnBrk="0" hangingPunct="1">
        <a:spcBef>
          <a:spcPts val="2640"/>
        </a:spcBef>
        <a:buClr>
          <a:schemeClr val="accent1"/>
        </a:buClr>
        <a:buSzPct val="70000"/>
        <a:buFont typeface="Wingdings 2"/>
        <a:buChar char=""/>
        <a:defRPr kumimoji="0"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indent="-1097257" algn="l" rtl="0" eaLnBrk="1" latinLnBrk="0" hangingPunct="1">
        <a:spcBef>
          <a:spcPts val="2400"/>
        </a:spcBef>
        <a:buClr>
          <a:schemeClr val="accent2"/>
        </a:buClr>
        <a:buSzPct val="75000"/>
        <a:buFont typeface="Wingdings"/>
        <a:buChar char=""/>
        <a:defRPr kumimoji="0"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1097257" algn="l" rtl="0" eaLnBrk="1" latinLnBrk="0" hangingPunct="1">
        <a:spcBef>
          <a:spcPts val="1919"/>
        </a:spcBef>
        <a:buClr>
          <a:schemeClr val="accent3"/>
        </a:buClr>
        <a:buSzPct val="75000"/>
        <a:buFont typeface="Wingdings"/>
        <a:buChar char=""/>
        <a:defRPr kumimoji="0"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indent="-1097257" algn="l" rtl="0" eaLnBrk="1" latinLnBrk="0" hangingPunct="1">
        <a:spcBef>
          <a:spcPts val="1919"/>
        </a:spcBef>
        <a:buClr>
          <a:schemeClr val="accent4"/>
        </a:buClr>
        <a:buSzPct val="65000"/>
        <a:buFont typeface="Wingdings"/>
        <a:buChar char=""/>
        <a:defRPr kumimoji="0"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0094766" indent="-109725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8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1411474" indent="-109725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8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728183" indent="-109725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8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044891" indent="-109725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8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3"/>
          <p:cNvSpPr txBox="1">
            <a:spLocks noChangeArrowheads="1"/>
          </p:cNvSpPr>
          <p:nvPr/>
        </p:nvSpPr>
        <p:spPr bwMode="auto">
          <a:xfrm>
            <a:off x="2060734" y="28491605"/>
            <a:ext cx="12942095" cy="1025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016" tIns="64008" rIns="128016" bIns="64008">
            <a:spAutoFit/>
          </a:bodyPr>
          <a:lstStyle>
            <a:lvl1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85800" indent="-685800" eaLnBrk="1" hangingPunct="1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53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The Science of Security VO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53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ARPA-E’s GENI Research Program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53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The Software Certification Consortium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53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DARPA AVM Program</a:t>
            </a:r>
          </a:p>
          <a:p>
            <a:pPr marL="685800" indent="-685800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530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UPenn</a:t>
            </a:r>
            <a:r>
              <a:rPr lang="en-US" sz="5300" dirty="0">
                <a:solidFill>
                  <a:schemeClr val="bg1"/>
                </a:solidFill>
                <a:latin typeface="+mn-lt"/>
                <a:cs typeface="Arial" pitchFamily="34" charset="0"/>
              </a:rPr>
              <a:t> - Assuring Medical Device CPS Safety and </a:t>
            </a:r>
            <a:r>
              <a:rPr lang="en-US" sz="53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Reliability</a:t>
            </a:r>
          </a:p>
          <a:p>
            <a:pPr marL="685800" indent="-685800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53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UC Berkeley’s Foundations </a:t>
            </a:r>
            <a:r>
              <a:rPr lang="en-US" sz="5300" dirty="0">
                <a:solidFill>
                  <a:schemeClr val="bg1"/>
                </a:solidFill>
                <a:latin typeface="+mn-lt"/>
                <a:cs typeface="Arial" pitchFamily="34" charset="0"/>
              </a:rPr>
              <a:t>Of Resilient </a:t>
            </a:r>
            <a:r>
              <a:rPr lang="en-US" sz="530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CybEr</a:t>
            </a:r>
            <a:r>
              <a:rPr lang="en-US" sz="5300" dirty="0">
                <a:solidFill>
                  <a:schemeClr val="bg1"/>
                </a:solidFill>
                <a:latin typeface="+mn-lt"/>
                <a:cs typeface="Arial" pitchFamily="34" charset="0"/>
              </a:rPr>
              <a:t>-physical </a:t>
            </a:r>
            <a:r>
              <a:rPr lang="en-US" sz="53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Systems</a:t>
            </a:r>
          </a:p>
          <a:p>
            <a:pPr marL="685800" indent="-685800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5300" dirty="0">
                <a:solidFill>
                  <a:schemeClr val="bg1"/>
                </a:solidFill>
                <a:latin typeface="+mn-lt"/>
                <a:cs typeface="Arial" pitchFamily="34" charset="0"/>
              </a:rPr>
              <a:t>The London CPS </a:t>
            </a:r>
            <a:r>
              <a:rPr lang="en-US" sz="53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Workshop</a:t>
            </a:r>
          </a:p>
          <a:p>
            <a:pPr marL="685800" indent="-685800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53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National Workshops on Education, Medical Devices, Time-Critical Systems, &amp; Energy</a:t>
            </a:r>
            <a:endParaRPr lang="en-US" sz="53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685800" indent="-685800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Arial"/>
              <a:buChar char="•"/>
              <a:defRPr/>
            </a:pPr>
            <a:endParaRPr lang="en-US" sz="53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/>
          </p:nvPr>
        </p:nvSpPr>
        <p:spPr>
          <a:xfrm>
            <a:off x="1705132" y="17648170"/>
            <a:ext cx="21104067" cy="8530966"/>
          </a:xfrm>
        </p:spPr>
        <p:txBody>
          <a:bodyPr>
            <a:noAutofit/>
          </a:bodyPr>
          <a:lstStyle/>
          <a:p>
            <a:pPr marL="800100" indent="-800100"/>
            <a:r>
              <a:rPr lang="en-US" sz="4000" b="1" dirty="0"/>
              <a:t>Survey Current Research </a:t>
            </a:r>
            <a:r>
              <a:rPr lang="en-US" sz="4000" dirty="0"/>
              <a:t>- track research projects in ongoing CPS related research programs</a:t>
            </a:r>
          </a:p>
          <a:p>
            <a:pPr marL="800100" indent="-800100"/>
            <a:r>
              <a:rPr lang="en-US" sz="4000" b="1" dirty="0"/>
              <a:t>Review Important Announcements </a:t>
            </a:r>
            <a:r>
              <a:rPr lang="en-US" sz="4000" dirty="0"/>
              <a:t>- get news on significant CPS-related activities</a:t>
            </a:r>
          </a:p>
          <a:p>
            <a:pPr marL="800100" indent="-800100"/>
            <a:r>
              <a:rPr lang="en-US" sz="4000" b="1" dirty="0"/>
              <a:t>Find Out What's Happening </a:t>
            </a:r>
            <a:r>
              <a:rPr lang="en-US" sz="4000" dirty="0"/>
              <a:t>- watch for events of interest in the community Calendar</a:t>
            </a:r>
          </a:p>
          <a:p>
            <a:pPr marL="800100" indent="-800100"/>
            <a:r>
              <a:rPr lang="en-US" sz="4000" b="1" dirty="0"/>
              <a:t>Connect to Others </a:t>
            </a:r>
            <a:r>
              <a:rPr lang="en-US" sz="4000" dirty="0"/>
              <a:t>- use chat, video conferencing, forums, and online networking </a:t>
            </a:r>
          </a:p>
          <a:p>
            <a:pPr marL="800100" indent="-800100"/>
            <a:r>
              <a:rPr lang="en-US" sz="4000" b="1" dirty="0"/>
              <a:t>Share your Work </a:t>
            </a:r>
            <a:r>
              <a:rPr lang="en-US" sz="4000" dirty="0"/>
              <a:t>- build wikis, set up special interest groups, upload files &amp; tools, reports, multi-media</a:t>
            </a:r>
          </a:p>
          <a:p>
            <a:pPr marL="800100" indent="-800100"/>
            <a:r>
              <a:rPr lang="en-US" sz="4000" b="1" dirty="0"/>
              <a:t>Discover Resources </a:t>
            </a:r>
            <a:r>
              <a:rPr lang="en-US" sz="4000" dirty="0"/>
              <a:t>- search for people, papers, events, and other items of interest</a:t>
            </a:r>
          </a:p>
          <a:p>
            <a:pPr marL="800100" indent="-800100"/>
            <a:r>
              <a:rPr lang="en-US" sz="4000" b="1" dirty="0"/>
              <a:t>Learn More </a:t>
            </a:r>
            <a:r>
              <a:rPr lang="en-US" sz="4000" dirty="0"/>
              <a:t>- take advantage of educational resources contributed by CPS-VO members and sponsors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3967" b="3967"/>
          <a:stretch>
            <a:fillRect/>
          </a:stretch>
        </p:blipFill>
        <p:spPr>
          <a:xfrm>
            <a:off x="16051213" y="28207417"/>
            <a:ext cx="15195550" cy="10541000"/>
          </a:xfrm>
        </p:spPr>
      </p:pic>
      <p:sp>
        <p:nvSpPr>
          <p:cNvPr id="24" name="Content Placeholder 23"/>
          <p:cNvSpPr>
            <a:spLocks noGrp="1"/>
          </p:cNvSpPr>
          <p:nvPr>
            <p:ph sz="quarter" idx="14"/>
          </p:nvPr>
        </p:nvSpPr>
        <p:spPr>
          <a:xfrm>
            <a:off x="12892198" y="8030361"/>
            <a:ext cx="18355040" cy="6902654"/>
          </a:xfrm>
        </p:spPr>
        <p:txBody>
          <a:bodyPr>
            <a:noAutofit/>
          </a:bodyPr>
          <a:lstStyle/>
          <a:p>
            <a:pPr indent="0">
              <a:lnSpc>
                <a:spcPct val="110000"/>
              </a:lnSpc>
              <a:buNone/>
            </a:pPr>
            <a:r>
              <a:rPr lang="en-US" sz="4000" dirty="0"/>
              <a:t>The Cyber-Physical Systems Virtual Organization (CPS-VO) facilitates quickly </a:t>
            </a:r>
            <a:r>
              <a:rPr lang="en-US" sz="4000" dirty="0" smtClean="0"/>
              <a:t>bootstrapping </a:t>
            </a:r>
            <a:r>
              <a:rPr lang="en-US" sz="4000" dirty="0"/>
              <a:t>multi-disciplinary research communities for the developing field of cyber-physical systems.  A still formidable impediment to progress in this growing field is the lack of integration and cross-fertilization of several traditionally isolated disciplines.  For example, the dearth of sufficiently rich, first-class abstractions for physical concepts such as time in practical programming tools and methodologies is telling.  </a:t>
            </a:r>
            <a:r>
              <a:rPr lang="en-US" sz="4000" dirty="0" smtClean="0"/>
              <a:t>Similarly</a:t>
            </a:r>
            <a:r>
              <a:rPr lang="en-US" sz="4000" dirty="0"/>
              <a:t>, systems engineers, often work in abstractions that gloss over important computational factors related to resource allocation, component availability/failures, or network delays.  CPS-VO, as the electronic gathering place and clearing house for knowledge relevant to the field, helps to advance the theory and practice of CPS. </a:t>
            </a:r>
            <a:r>
              <a:rPr lang="en-US" sz="3600" dirty="0"/>
              <a:t> 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52463" y="543051"/>
            <a:ext cx="31732538" cy="2235200"/>
          </a:xfrm>
          <a:prstGeom prst="rect">
            <a:avLst/>
          </a:prstGeom>
        </p:spPr>
        <p:txBody>
          <a:bodyPr lIns="128016" tIns="64008" rIns="128016" bIns="64008"/>
          <a:lstStyle>
            <a:lvl1pPr algn="l" rtl="0" eaLnBrk="1" latinLnBrk="0" hangingPunct="1">
              <a:spcBef>
                <a:spcPct val="0"/>
              </a:spcBef>
              <a:buNone/>
              <a:defRPr kumimoji="0" sz="151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Cyber Physical Systems Virtual Organization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416845" y="2544761"/>
            <a:ext cx="29260923" cy="189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8016" tIns="64008" rIns="128016" bIns="64008">
            <a:spAutoFit/>
          </a:bodyPr>
          <a:lstStyle>
            <a:lvl1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30000"/>
              </a:spcBef>
              <a:defRPr/>
            </a:pPr>
            <a:r>
              <a:rPr lang="en-US" sz="5000" i="1" dirty="0" smtClean="0">
                <a:latin typeface="+mn-lt"/>
              </a:rPr>
              <a:t>PI: Chris </a:t>
            </a:r>
            <a:r>
              <a:rPr lang="en-US" sz="5000" i="1" dirty="0">
                <a:latin typeface="+mn-lt"/>
              </a:rPr>
              <a:t>v</a:t>
            </a:r>
            <a:r>
              <a:rPr lang="en-US" sz="5000" i="1" dirty="0" smtClean="0">
                <a:latin typeface="+mn-lt"/>
              </a:rPr>
              <a:t>anBuskirk</a:t>
            </a:r>
            <a:endParaRPr lang="en-US" sz="5000" i="1" dirty="0">
              <a:latin typeface="+mn-lt"/>
            </a:endParaRPr>
          </a:p>
          <a:p>
            <a:pPr algn="ctr">
              <a:spcBef>
                <a:spcPct val="30000"/>
              </a:spcBef>
              <a:defRPr/>
            </a:pPr>
            <a:r>
              <a:rPr lang="en-US" sz="5000" dirty="0">
                <a:latin typeface="+mn-lt"/>
              </a:rPr>
              <a:t>http://cps-</a:t>
            </a:r>
            <a:r>
              <a:rPr lang="en-US" sz="5000" dirty="0" err="1" smtClean="0">
                <a:latin typeface="+mn-lt"/>
              </a:rPr>
              <a:t>vo.org</a:t>
            </a:r>
            <a:endParaRPr lang="en-US" sz="7000" dirty="0">
              <a:latin typeface="+mn-lt"/>
            </a:endParaRPr>
          </a:p>
        </p:txBody>
      </p:sp>
      <p:sp>
        <p:nvSpPr>
          <p:cNvPr id="51" name="Text Placeholder 15"/>
          <p:cNvSpPr txBox="1">
            <a:spLocks/>
          </p:cNvSpPr>
          <p:nvPr/>
        </p:nvSpPr>
        <p:spPr>
          <a:xfrm>
            <a:off x="2060733" y="16078319"/>
            <a:ext cx="29186502" cy="126407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438903" tIns="219451" rIns="438903" bIns="219451" rtlCol="0" anchor="ctr">
            <a:normAutofit fontScale="92500" lnSpcReduction="20000"/>
          </a:bodyPr>
          <a:lstStyle>
            <a:lvl1pPr marL="0" indent="0" algn="l" rtl="0" eaLnBrk="1" latinLnBrk="0" hangingPunct="1">
              <a:spcBef>
                <a:spcPts val="2400"/>
              </a:spcBef>
              <a:buClr>
                <a:schemeClr val="accent2"/>
              </a:buClr>
              <a:buSzPct val="60000"/>
              <a:buFontTx/>
              <a:buNone/>
              <a:defRPr kumimoji="0" sz="69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194514" indent="-940506" algn="l" rtl="0" eaLnBrk="1" latinLnBrk="0" hangingPunct="1">
              <a:spcBef>
                <a:spcPts val="1886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5020" indent="-783755" algn="l" rtl="0" eaLnBrk="1" latinLnBrk="0" hangingPunct="1">
              <a:spcBef>
                <a:spcPts val="1714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531" indent="-783755" algn="l" rtl="0" eaLnBrk="1" latinLnBrk="0" hangingPunct="1">
              <a:spcBef>
                <a:spcPts val="1371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041" indent="-783755" algn="l" rtl="0" eaLnBrk="1" latinLnBrk="0" hangingPunct="1">
              <a:spcBef>
                <a:spcPts val="1371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10547" indent="-78375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6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1053" indent="-783755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6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91559" indent="-783755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6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32065" indent="-783755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6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00" dirty="0"/>
              <a:t>Features of the </a:t>
            </a:r>
            <a:r>
              <a:rPr lang="en-US" sz="6700" dirty="0" smtClean="0"/>
              <a:t>CPS-VO</a:t>
            </a:r>
            <a:endParaRPr lang="en-US" sz="67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2060733" y="39448618"/>
            <a:ext cx="29077920" cy="0"/>
          </a:xfrm>
          <a:prstGeom prst="line">
            <a:avLst/>
          </a:prstGeom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15"/>
          <p:cNvSpPr txBox="1">
            <a:spLocks/>
          </p:cNvSpPr>
          <p:nvPr/>
        </p:nvSpPr>
        <p:spPr>
          <a:xfrm>
            <a:off x="2" y="6569421"/>
            <a:ext cx="32918400" cy="12897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lvl1pPr marL="0" indent="0" algn="l" rtl="0" eaLnBrk="1" latinLnBrk="0" hangingPunct="1">
              <a:spcBef>
                <a:spcPts val="2400"/>
              </a:spcBef>
              <a:buClr>
                <a:schemeClr val="accent2"/>
              </a:buClr>
              <a:buSzPct val="60000"/>
              <a:buFontTx/>
              <a:buNone/>
              <a:defRPr kumimoji="0" sz="69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194514" indent="-940506" algn="l" rtl="0" eaLnBrk="1" latinLnBrk="0" hangingPunct="1">
              <a:spcBef>
                <a:spcPts val="1886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5020" indent="-783755" algn="l" rtl="0" eaLnBrk="1" latinLnBrk="0" hangingPunct="1">
              <a:spcBef>
                <a:spcPts val="1714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531" indent="-783755" algn="l" rtl="0" eaLnBrk="1" latinLnBrk="0" hangingPunct="1">
              <a:spcBef>
                <a:spcPts val="1371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041" indent="-783755" algn="l" rtl="0" eaLnBrk="1" latinLnBrk="0" hangingPunct="1">
              <a:spcBef>
                <a:spcPts val="1371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10547" indent="-78375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6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1053" indent="-783755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6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91559" indent="-783755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6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32065" indent="-783755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6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00" dirty="0"/>
              <a:t>Goals of the </a:t>
            </a:r>
            <a:r>
              <a:rPr lang="en-US" sz="6700" dirty="0" smtClean="0"/>
              <a:t>CPS-VO</a:t>
            </a:r>
            <a:endParaRPr lang="en-US" sz="6700" dirty="0"/>
          </a:p>
        </p:txBody>
      </p:sp>
      <p:sp>
        <p:nvSpPr>
          <p:cNvPr id="41" name="Text Placeholder 15"/>
          <p:cNvSpPr txBox="1">
            <a:spLocks/>
          </p:cNvSpPr>
          <p:nvPr/>
        </p:nvSpPr>
        <p:spPr>
          <a:xfrm>
            <a:off x="2060734" y="26624404"/>
            <a:ext cx="29186504" cy="12897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lvl1pPr marL="0" indent="0" algn="l" rtl="0" eaLnBrk="1" latinLnBrk="0" hangingPunct="1">
              <a:spcBef>
                <a:spcPts val="2400"/>
              </a:spcBef>
              <a:buClr>
                <a:schemeClr val="accent2"/>
              </a:buClr>
              <a:buSzPct val="60000"/>
              <a:buFontTx/>
              <a:buNone/>
              <a:defRPr kumimoji="0" sz="69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194514" indent="-940506" algn="l" rtl="0" eaLnBrk="1" latinLnBrk="0" hangingPunct="1">
              <a:spcBef>
                <a:spcPts val="1886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5020" indent="-783755" algn="l" rtl="0" eaLnBrk="1" latinLnBrk="0" hangingPunct="1">
              <a:spcBef>
                <a:spcPts val="1714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531" indent="-783755" algn="l" rtl="0" eaLnBrk="1" latinLnBrk="0" hangingPunct="1">
              <a:spcBef>
                <a:spcPts val="1371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041" indent="-783755" algn="l" rtl="0" eaLnBrk="1" latinLnBrk="0" hangingPunct="1">
              <a:spcBef>
                <a:spcPts val="1371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10547" indent="-78375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6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1053" indent="-783755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6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91559" indent="-783755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6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32065" indent="-783755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6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00" dirty="0"/>
              <a:t>Example CPS-VO Groups</a:t>
            </a:r>
          </a:p>
        </p:txBody>
      </p:sp>
      <p:pic>
        <p:nvPicPr>
          <p:cNvPr id="3" name="Picture 2" descr="CPS-VOhelpdeskpost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089" y="17648170"/>
            <a:ext cx="8465563" cy="8530966"/>
          </a:xfrm>
          <a:prstGeom prst="rect">
            <a:avLst/>
          </a:prstGeom>
        </p:spPr>
      </p:pic>
      <p:pic>
        <p:nvPicPr>
          <p:cNvPr id="8" name="Content Placeholder 7" descr="Screen Shot 2013-10-01 at 3.36.17 PM.png"/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1" b="-3701"/>
          <a:stretch>
            <a:fillRect/>
          </a:stretch>
        </p:blipFill>
        <p:spPr>
          <a:xfrm>
            <a:off x="2060575" y="7859714"/>
            <a:ext cx="10831623" cy="7897878"/>
          </a:xfrm>
        </p:spPr>
      </p:pic>
    </p:spTree>
    <p:extLst>
      <p:ext uri="{BB962C8B-B14F-4D97-AF65-F5344CB8AC3E}">
        <p14:creationId xmlns:p14="http://schemas.microsoft.com/office/powerpoint/2010/main" val="3248653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508</TotalTime>
  <Words>161</Words>
  <Application>Microsoft Macintosh PowerPoint</Application>
  <PresentationFormat>Custom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Median</vt:lpstr>
      <vt:lpstr>PowerPoint Presentation</vt:lpstr>
    </vt:vector>
  </TitlesOfParts>
  <Company>Vanderbilt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Amy Karns</cp:lastModifiedBy>
  <cp:revision>56</cp:revision>
  <cp:lastPrinted>2012-08-29T15:03:27Z</cp:lastPrinted>
  <dcterms:created xsi:type="dcterms:W3CDTF">2012-08-28T13:41:18Z</dcterms:created>
  <dcterms:modified xsi:type="dcterms:W3CDTF">2013-10-02T15:12:57Z</dcterms:modified>
</cp:coreProperties>
</file>