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tiff" ContentType="image/tiff"/>
  <Default Extension="gif" ContentType="image/gif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263" r:id="rId2"/>
  </p:sldIdLst>
  <p:sldSz cx="43891200" cy="32918400"/>
  <p:notesSz cx="6888163" cy="10020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>
        <p15:guide id="1" orient="horz" pos="19368">
          <p15:clr>
            <a:srgbClr val="A4A3A4"/>
          </p15:clr>
        </p15:guide>
        <p15:guide id="2" orient="horz" pos="5928">
          <p15:clr>
            <a:srgbClr val="A4A3A4"/>
          </p15:clr>
        </p15:guide>
        <p15:guide id="3" orient="horz" pos="4080">
          <p15:clr>
            <a:srgbClr val="A4A3A4"/>
          </p15:clr>
        </p15:guide>
        <p15:guide id="4" orient="horz" pos="6504">
          <p15:clr>
            <a:srgbClr val="A4A3A4"/>
          </p15:clr>
        </p15:guide>
        <p15:guide id="5" pos="720">
          <p15:clr>
            <a:srgbClr val="A4A3A4"/>
          </p15:clr>
        </p15:guide>
        <p15:guide id="6" pos="6912">
          <p15:clr>
            <a:srgbClr val="A4A3A4"/>
          </p15:clr>
        </p15:guide>
        <p15:guide id="7" pos="7392">
          <p15:clr>
            <a:srgbClr val="A4A3A4"/>
          </p15:clr>
        </p15:guide>
        <p15:guide id="8" pos="13584">
          <p15:clr>
            <a:srgbClr val="A4A3A4"/>
          </p15:clr>
        </p15:guide>
        <p15:guide id="9" pos="14064">
          <p15:clr>
            <a:srgbClr val="A4A3A4"/>
          </p15:clr>
        </p15:guide>
        <p15:guide id="10" pos="20256">
          <p15:clr>
            <a:srgbClr val="A4A3A4"/>
          </p15:clr>
        </p15:guide>
        <p15:guide id="11" pos="20736">
          <p15:clr>
            <a:srgbClr val="A4A3A4"/>
          </p15:clr>
        </p15:guide>
        <p15:guide id="12" pos="269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006699"/>
    <a:srgbClr val="CC3300"/>
    <a:srgbClr val="006600"/>
    <a:srgbClr val="336699"/>
    <a:srgbClr val="F2DD60"/>
    <a:srgbClr val="F3DF67"/>
    <a:srgbClr val="A78109"/>
    <a:srgbClr val="0B4881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inimized" horzBarState="maximized">
    <p:restoredLeft sz="8870" autoAdjust="0"/>
    <p:restoredTop sz="97398" autoAdjust="0"/>
  </p:normalViewPr>
  <p:slideViewPr>
    <p:cSldViewPr>
      <p:cViewPr>
        <p:scale>
          <a:sx n="50" d="100"/>
          <a:sy n="50" d="100"/>
        </p:scale>
        <p:origin x="808" y="2368"/>
      </p:cViewPr>
      <p:guideLst>
        <p:guide orient="horz" pos="19368"/>
        <p:guide orient="horz" pos="5928"/>
        <p:guide orient="horz" pos="4080"/>
        <p:guide orient="horz" pos="6504"/>
        <p:guide pos="720"/>
        <p:guide pos="6912"/>
        <p:guide pos="7392"/>
        <p:guide pos="13584"/>
        <p:guide pos="14064"/>
        <p:guide pos="20256"/>
        <p:guide pos="20736"/>
        <p:guide pos="26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49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t" anchorCtr="0" compatLnSpc="1">
            <a:prstTxWarp prst="textNoShape">
              <a:avLst/>
            </a:prstTxWarp>
          </a:bodyPr>
          <a:lstStyle>
            <a:lvl1pPr defTabSz="89693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7150" y="0"/>
            <a:ext cx="30480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t" anchorCtr="0" compatLnSpc="1">
            <a:prstTxWarp prst="textNoShape">
              <a:avLst/>
            </a:prstTxWarp>
          </a:bodyPr>
          <a:lstStyle>
            <a:lvl1pPr algn="r" defTabSz="89693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20238"/>
            <a:ext cx="2974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b" anchorCtr="0" compatLnSpc="1">
            <a:prstTxWarp prst="textNoShape">
              <a:avLst/>
            </a:prstTxWarp>
          </a:bodyPr>
          <a:lstStyle>
            <a:lvl1pPr defTabSz="89693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7150" y="9520238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b" anchorCtr="0" compatLnSpc="1">
            <a:prstTxWarp prst="textNoShape">
              <a:avLst/>
            </a:prstTxWarp>
          </a:bodyPr>
          <a:lstStyle>
            <a:lvl1pPr algn="r" defTabSz="89693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C152A7F6-CA86-4C99-8CF6-9C0DE4AD37B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3921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49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t" anchorCtr="0" compatLnSpc="1">
            <a:prstTxWarp prst="textNoShape">
              <a:avLst/>
            </a:prstTxWarp>
          </a:bodyPr>
          <a:lstStyle>
            <a:lvl1pPr defTabSz="89693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30480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t" anchorCtr="0" compatLnSpc="1">
            <a:prstTxWarp prst="textNoShape">
              <a:avLst/>
            </a:prstTxWarp>
          </a:bodyPr>
          <a:lstStyle>
            <a:lvl1pPr algn="r" defTabSz="89693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3925" y="749300"/>
            <a:ext cx="4997450" cy="3748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2175" y="4797425"/>
            <a:ext cx="5056188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20238"/>
            <a:ext cx="2974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b" anchorCtr="0" compatLnSpc="1">
            <a:prstTxWarp prst="textNoShape">
              <a:avLst/>
            </a:prstTxWarp>
          </a:bodyPr>
          <a:lstStyle>
            <a:lvl1pPr defTabSz="89693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520238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b" anchorCtr="0" compatLnSpc="1">
            <a:prstTxWarp prst="textNoShape">
              <a:avLst/>
            </a:prstTxWarp>
          </a:bodyPr>
          <a:lstStyle>
            <a:lvl1pPr algn="r" defTabSz="89693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6055F864-EB68-4B28-9EE8-2EA601D6D7F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01875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55F864-EB68-4B28-9EE8-2EA601D6D7FD}" type="slidenum">
              <a:rPr lang="en-AU" smtClean="0"/>
              <a:pPr>
                <a:defRPr/>
              </a:pPr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285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8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6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1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5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59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3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1E25B-8EE6-4E26-A06D-2A2328A7E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44F67-844A-4041-9936-D09C9750C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9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7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B93C7-0CBE-4B60-B9CD-F234922EF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21811-15AD-4C7C-9C9F-9C74B09D9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9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21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8419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2629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6834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1043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5253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59462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3672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B6B80-8FB7-4718-B8B2-839BFBCC0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146F5-C2F9-4351-968C-D8DE82708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210" indent="0">
              <a:buNone/>
              <a:defRPr sz="9600" b="1"/>
            </a:lvl2pPr>
            <a:lvl3pPr marL="4388419" indent="0">
              <a:buNone/>
              <a:defRPr sz="8600" b="1"/>
            </a:lvl3pPr>
            <a:lvl4pPr marL="6582629" indent="0">
              <a:buNone/>
              <a:defRPr sz="7700" b="1"/>
            </a:lvl4pPr>
            <a:lvl5pPr marL="8776834" indent="0">
              <a:buNone/>
              <a:defRPr sz="7700" b="1"/>
            </a:lvl5pPr>
            <a:lvl6pPr marL="10971043" indent="0">
              <a:buNone/>
              <a:defRPr sz="7700" b="1"/>
            </a:lvl6pPr>
            <a:lvl7pPr marL="13165253" indent="0">
              <a:buNone/>
              <a:defRPr sz="7700" b="1"/>
            </a:lvl7pPr>
            <a:lvl8pPr marL="15359462" indent="0">
              <a:buNone/>
              <a:defRPr sz="7700" b="1"/>
            </a:lvl8pPr>
            <a:lvl9pPr marL="17553672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210" indent="0">
              <a:buNone/>
              <a:defRPr sz="9600" b="1"/>
            </a:lvl2pPr>
            <a:lvl3pPr marL="4388419" indent="0">
              <a:buNone/>
              <a:defRPr sz="8600" b="1"/>
            </a:lvl3pPr>
            <a:lvl4pPr marL="6582629" indent="0">
              <a:buNone/>
              <a:defRPr sz="7700" b="1"/>
            </a:lvl4pPr>
            <a:lvl5pPr marL="8776834" indent="0">
              <a:buNone/>
              <a:defRPr sz="7700" b="1"/>
            </a:lvl5pPr>
            <a:lvl6pPr marL="10971043" indent="0">
              <a:buNone/>
              <a:defRPr sz="7700" b="1"/>
            </a:lvl6pPr>
            <a:lvl7pPr marL="13165253" indent="0">
              <a:buNone/>
              <a:defRPr sz="7700" b="1"/>
            </a:lvl7pPr>
            <a:lvl8pPr marL="15359462" indent="0">
              <a:buNone/>
              <a:defRPr sz="7700" b="1"/>
            </a:lvl8pPr>
            <a:lvl9pPr marL="17553672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96DB-B276-4D1B-A27D-5F0750913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3DE70-5F3B-460B-A242-391CA7B79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E4131-F935-4E33-913F-82B80F913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7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7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7" y="6888487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210" indent="0">
              <a:buNone/>
              <a:defRPr sz="5800"/>
            </a:lvl2pPr>
            <a:lvl3pPr marL="4388419" indent="0">
              <a:buNone/>
              <a:defRPr sz="4800"/>
            </a:lvl3pPr>
            <a:lvl4pPr marL="6582629" indent="0">
              <a:buNone/>
              <a:defRPr sz="4300"/>
            </a:lvl4pPr>
            <a:lvl5pPr marL="8776834" indent="0">
              <a:buNone/>
              <a:defRPr sz="4300"/>
            </a:lvl5pPr>
            <a:lvl6pPr marL="10971043" indent="0">
              <a:buNone/>
              <a:defRPr sz="4300"/>
            </a:lvl6pPr>
            <a:lvl7pPr marL="13165253" indent="0">
              <a:buNone/>
              <a:defRPr sz="4300"/>
            </a:lvl7pPr>
            <a:lvl8pPr marL="15359462" indent="0">
              <a:buNone/>
              <a:defRPr sz="4300"/>
            </a:lvl8pPr>
            <a:lvl9pPr marL="17553672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15202-0E4E-4219-BB19-BEF1844FC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 rtlCol="0">
            <a:normAutofit/>
          </a:bodyPr>
          <a:lstStyle>
            <a:lvl1pPr marL="0" indent="0">
              <a:buNone/>
              <a:defRPr sz="15400"/>
            </a:lvl1pPr>
            <a:lvl2pPr marL="2194210" indent="0">
              <a:buNone/>
              <a:defRPr sz="13400"/>
            </a:lvl2pPr>
            <a:lvl3pPr marL="4388419" indent="0">
              <a:buNone/>
              <a:defRPr sz="11500"/>
            </a:lvl3pPr>
            <a:lvl4pPr marL="6582629" indent="0">
              <a:buNone/>
              <a:defRPr sz="9600"/>
            </a:lvl4pPr>
            <a:lvl5pPr marL="8776834" indent="0">
              <a:buNone/>
              <a:defRPr sz="9600"/>
            </a:lvl5pPr>
            <a:lvl6pPr marL="10971043" indent="0">
              <a:buNone/>
              <a:defRPr sz="9600"/>
            </a:lvl6pPr>
            <a:lvl7pPr marL="13165253" indent="0">
              <a:buNone/>
              <a:defRPr sz="9600"/>
            </a:lvl7pPr>
            <a:lvl8pPr marL="15359462" indent="0">
              <a:buNone/>
              <a:defRPr sz="9600"/>
            </a:lvl8pPr>
            <a:lvl9pPr marL="17553672" indent="0">
              <a:buNone/>
              <a:defRPr sz="96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210" indent="0">
              <a:buNone/>
              <a:defRPr sz="5800"/>
            </a:lvl2pPr>
            <a:lvl3pPr marL="4388419" indent="0">
              <a:buNone/>
              <a:defRPr sz="4800"/>
            </a:lvl3pPr>
            <a:lvl4pPr marL="6582629" indent="0">
              <a:buNone/>
              <a:defRPr sz="4300"/>
            </a:lvl4pPr>
            <a:lvl5pPr marL="8776834" indent="0">
              <a:buNone/>
              <a:defRPr sz="4300"/>
            </a:lvl5pPr>
            <a:lvl6pPr marL="10971043" indent="0">
              <a:buNone/>
              <a:defRPr sz="4300"/>
            </a:lvl6pPr>
            <a:lvl7pPr marL="13165253" indent="0">
              <a:buNone/>
              <a:defRPr sz="4300"/>
            </a:lvl7pPr>
            <a:lvl8pPr marL="15359462" indent="0">
              <a:buNone/>
              <a:defRPr sz="4300"/>
            </a:lvl8pPr>
            <a:lvl9pPr marL="17553672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BCE5A-5A8A-44FE-A52A-8E95069A3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193925" y="1317625"/>
            <a:ext cx="395033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8840" tIns="219422" rIns="438840" bIns="2194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93925" y="7680325"/>
            <a:ext cx="39503350" cy="2172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8840" tIns="219422" rIns="438840" bIns="2194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3925" y="30510163"/>
            <a:ext cx="10242550" cy="1752600"/>
          </a:xfrm>
          <a:prstGeom prst="rect">
            <a:avLst/>
          </a:prstGeom>
        </p:spPr>
        <p:txBody>
          <a:bodyPr vert="horz" lIns="438840" tIns="219422" rIns="438840" bIns="219422" rtlCol="0" anchor="ctr"/>
          <a:lstStyle>
            <a:lvl1pPr algn="l" eaLnBrk="0" hangingPunct="0">
              <a:defRPr sz="58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5525" y="30510163"/>
            <a:ext cx="13900150" cy="1752600"/>
          </a:xfrm>
          <a:prstGeom prst="rect">
            <a:avLst/>
          </a:prstGeom>
        </p:spPr>
        <p:txBody>
          <a:bodyPr vert="horz" lIns="438840" tIns="219422" rIns="438840" bIns="219422" rtlCol="0" anchor="ctr"/>
          <a:lstStyle>
            <a:lvl1pPr algn="ctr" eaLnBrk="0" hangingPunct="0">
              <a:defRPr sz="58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4725" y="30510163"/>
            <a:ext cx="10242550" cy="1752600"/>
          </a:xfrm>
          <a:prstGeom prst="rect">
            <a:avLst/>
          </a:prstGeom>
        </p:spPr>
        <p:txBody>
          <a:bodyPr vert="horz" lIns="438840" tIns="219422" rIns="438840" bIns="219422" rtlCol="0" anchor="ctr"/>
          <a:lstStyle>
            <a:lvl1pPr algn="r" eaLnBrk="0" hangingPunct="0">
              <a:defRPr sz="58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67A22A0C-DDCF-4675-90C0-232871822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0" y="0"/>
            <a:ext cx="43891200" cy="32918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387850" rtl="0" fontAlgn="base">
        <a:spcBef>
          <a:spcPct val="0"/>
        </a:spcBef>
        <a:spcAft>
          <a:spcPct val="0"/>
        </a:spcAft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387850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2pPr>
      <a:lvl3pPr algn="ctr" defTabSz="4387850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3pPr>
      <a:lvl4pPr algn="ctr" defTabSz="4387850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4pPr>
      <a:lvl5pPr algn="ctr" defTabSz="4387850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5pPr>
      <a:lvl6pPr marL="457200" algn="ctr" defTabSz="4387850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6pPr>
      <a:lvl7pPr marL="914400" algn="ctr" defTabSz="4387850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7pPr>
      <a:lvl8pPr marL="1371600" algn="ctr" defTabSz="4387850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8pPr>
      <a:lvl9pPr marL="1828800" algn="ctr" defTabSz="4387850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9pPr>
    </p:titleStyle>
    <p:bodyStyle>
      <a:lvl1pPr marL="1644650" indent="-1644650" algn="l" defTabSz="438785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25" indent="-1370013" algn="l" defTabSz="438785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4813" indent="-1096963" algn="l" defTabSz="438785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78738" indent="-1096963" algn="l" defTabSz="438785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2663" indent="-1096963" algn="l" defTabSz="438785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68150" indent="-1097102" algn="l" defTabSz="4388419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2360" indent="-1097102" algn="l" defTabSz="4388419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6565" indent="-1097102" algn="l" defTabSz="4388419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0774" indent="-1097102" algn="l" defTabSz="4388419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8419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210" algn="l" defTabSz="4388419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8419" algn="l" defTabSz="4388419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2629" algn="l" defTabSz="4388419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6834" algn="l" defTabSz="4388419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1043" algn="l" defTabSz="4388419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5253" algn="l" defTabSz="4388419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59462" algn="l" defTabSz="4388419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3672" algn="l" defTabSz="4388419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60"/>
          <p:cNvSpPr>
            <a:spLocks noChangeArrowheads="1"/>
          </p:cNvSpPr>
          <p:nvPr/>
        </p:nvSpPr>
        <p:spPr bwMode="auto">
          <a:xfrm>
            <a:off x="11414552" y="26778586"/>
            <a:ext cx="10429518" cy="49206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0" tIns="360000" rIns="360000" bIns="360000"/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000" b="1" dirty="0">
                <a:solidFill>
                  <a:srgbClr val="006699"/>
                </a:solidFill>
                <a:latin typeface="Arial" charset="0"/>
              </a:rPr>
              <a:t>Optical Sensing Using fluorescence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GB" sz="4000" b="1" dirty="0">
              <a:solidFill>
                <a:srgbClr val="006699"/>
              </a:solidFill>
              <a:latin typeface="Arial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GB" sz="4000" b="1" dirty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0" y="0"/>
            <a:ext cx="43891200" cy="5257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52" name="Text Box 8"/>
          <p:cNvSpPr txBox="1">
            <a:spLocks noChangeArrowheads="1"/>
          </p:cNvSpPr>
          <p:nvPr/>
        </p:nvSpPr>
        <p:spPr bwMode="auto">
          <a:xfrm>
            <a:off x="1143000" y="5638800"/>
            <a:ext cx="41605200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360000" rIns="360000" bIns="360000"/>
          <a:lstStyle/>
          <a:p>
            <a:pPr algn="ctr" eaLnBrk="0" hangingPunct="0">
              <a:spcBef>
                <a:spcPct val="20000"/>
              </a:spcBef>
            </a:pPr>
            <a:r>
              <a:rPr lang="en-GB" sz="5600" b="1" dirty="0" smtClean="0">
                <a:latin typeface="Arial" pitchFamily="34" charset="0"/>
              </a:rPr>
              <a:t>Krishnendu Chakrabarty (PI), Richard Fair (Co-PI), Nan </a:t>
            </a:r>
            <a:r>
              <a:rPr lang="en-GB" sz="5600" b="1" dirty="0" err="1" smtClean="0">
                <a:latin typeface="Arial" pitchFamily="34" charset="0"/>
              </a:rPr>
              <a:t>Jokerst</a:t>
            </a:r>
            <a:r>
              <a:rPr lang="en-GB" sz="5600" b="1" dirty="0" smtClean="0">
                <a:latin typeface="Arial" pitchFamily="34" charset="0"/>
              </a:rPr>
              <a:t> (Co-PI)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5600" b="1" dirty="0" smtClean="0">
                <a:latin typeface="Arial" pitchFamily="34" charset="0"/>
              </a:rPr>
              <a:t>PhD Students: </a:t>
            </a:r>
            <a:r>
              <a:rPr lang="en-GB" sz="5600" b="1" dirty="0" err="1" smtClean="0">
                <a:latin typeface="Arial" pitchFamily="34" charset="0"/>
              </a:rPr>
              <a:t>Diksha</a:t>
            </a:r>
            <a:r>
              <a:rPr lang="en-GB" sz="5600" b="1" dirty="0" smtClean="0">
                <a:latin typeface="Arial" pitchFamily="34" charset="0"/>
              </a:rPr>
              <a:t> Arora, </a:t>
            </a:r>
            <a:r>
              <a:rPr lang="en-GB" sz="5600" b="1" dirty="0" err="1" smtClean="0">
                <a:latin typeface="Arial" pitchFamily="34" charset="0"/>
              </a:rPr>
              <a:t>Liji</a:t>
            </a:r>
            <a:r>
              <a:rPr lang="en-GB" sz="5600" b="1" dirty="0" smtClean="0">
                <a:latin typeface="Arial" pitchFamily="34" charset="0"/>
              </a:rPr>
              <a:t> Chen, Bang-</a:t>
            </a:r>
            <a:r>
              <a:rPr lang="en-GB" sz="5600" b="1" dirty="0" err="1" smtClean="0">
                <a:latin typeface="Arial" pitchFamily="34" charset="0"/>
              </a:rPr>
              <a:t>Ning</a:t>
            </a:r>
            <a:r>
              <a:rPr lang="en-GB" sz="5600" b="1" dirty="0" smtClean="0">
                <a:latin typeface="Arial" pitchFamily="34" charset="0"/>
              </a:rPr>
              <a:t> Hsu, Kai Hu, Yan </a:t>
            </a:r>
            <a:r>
              <a:rPr lang="en-GB" sz="5600" b="1" dirty="0" err="1" smtClean="0">
                <a:latin typeface="Arial" pitchFamily="34" charset="0"/>
              </a:rPr>
              <a:t>Luo</a:t>
            </a:r>
            <a:r>
              <a:rPr lang="en-GB" sz="5600" b="1" dirty="0" smtClean="0">
                <a:latin typeface="Arial" pitchFamily="34" charset="0"/>
              </a:rPr>
              <a:t>, Matt Royal, </a:t>
            </a:r>
            <a:r>
              <a:rPr lang="en-GB" sz="5600" b="1" dirty="0" err="1" smtClean="0">
                <a:latin typeface="Arial" pitchFamily="34" charset="0"/>
              </a:rPr>
              <a:t>Ozlem</a:t>
            </a:r>
            <a:r>
              <a:rPr lang="en-GB" sz="5600" b="1" dirty="0" smtClean="0">
                <a:latin typeface="Arial" pitchFamily="34" charset="0"/>
              </a:rPr>
              <a:t> </a:t>
            </a:r>
            <a:r>
              <a:rPr lang="en-GB" sz="5600" b="1" dirty="0" err="1" smtClean="0">
                <a:latin typeface="Arial" pitchFamily="34" charset="0"/>
              </a:rPr>
              <a:t>Senlik</a:t>
            </a:r>
            <a:endParaRPr lang="en-GB" sz="5600" b="1" dirty="0" smtClean="0">
              <a:latin typeface="Arial" pitchFamily="34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5000" dirty="0" smtClean="0">
                <a:latin typeface="Arial" pitchFamily="34" charset="0"/>
              </a:rPr>
              <a:t>Department </a:t>
            </a:r>
            <a:r>
              <a:rPr lang="en-US" sz="5000" dirty="0">
                <a:latin typeface="Arial" pitchFamily="34" charset="0"/>
              </a:rPr>
              <a:t>of Electrical and Computer Engineering, Duke University, Durham, NC 27708</a:t>
            </a:r>
            <a:endParaRPr lang="en-GB" sz="5000" dirty="0">
              <a:latin typeface="Arial" pitchFamily="34" charset="0"/>
            </a:endParaRPr>
          </a:p>
        </p:txBody>
      </p:sp>
      <p:sp>
        <p:nvSpPr>
          <p:cNvPr id="2053" name="Rectangle 29"/>
          <p:cNvSpPr>
            <a:spLocks noChangeArrowheads="1"/>
          </p:cNvSpPr>
          <p:nvPr/>
        </p:nvSpPr>
        <p:spPr bwMode="auto">
          <a:xfrm>
            <a:off x="0" y="5200651"/>
            <a:ext cx="43891200" cy="3063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2058" name="Rectangle 58"/>
          <p:cNvSpPr>
            <a:spLocks noChangeArrowheads="1"/>
          </p:cNvSpPr>
          <p:nvPr/>
        </p:nvSpPr>
        <p:spPr bwMode="auto">
          <a:xfrm>
            <a:off x="1143001" y="8915400"/>
            <a:ext cx="9782502" cy="94309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0" tIns="360000" rIns="360000" bIns="360000"/>
          <a:lstStyle/>
          <a:p>
            <a:pPr marL="381000" indent="-381000" eaLnBrk="0" hangingPunct="0">
              <a:spcBef>
                <a:spcPct val="50000"/>
              </a:spcBef>
            </a:pPr>
            <a:r>
              <a:rPr lang="en-GB" sz="4000" b="1" dirty="0" smtClean="0">
                <a:solidFill>
                  <a:srgbClr val="006699"/>
                </a:solidFill>
                <a:latin typeface="Arial" charset="0"/>
              </a:rPr>
              <a:t>Research Components (Year 2)</a:t>
            </a:r>
            <a:endParaRPr lang="en-GB" sz="4000" b="1" dirty="0" smtClean="0">
              <a:solidFill>
                <a:srgbClr val="006699"/>
              </a:solidFill>
              <a:latin typeface="Arial" charset="0"/>
            </a:endParaRPr>
          </a:p>
          <a:p>
            <a:pPr marL="381000" indent="-381000" eaLnBrk="0" hangingPunct="0">
              <a:spcBef>
                <a:spcPct val="50000"/>
              </a:spcBef>
            </a:pPr>
            <a:endParaRPr lang="en-AU" sz="4000" b="1" dirty="0">
              <a:solidFill>
                <a:srgbClr val="006699"/>
              </a:solidFill>
              <a:latin typeface="Arial" charset="0"/>
            </a:endParaRPr>
          </a:p>
          <a:p>
            <a:pPr marL="381000" indent="-381000" eaLnBrk="0" hangingPunct="0">
              <a:spcBef>
                <a:spcPct val="50000"/>
              </a:spcBef>
            </a:pPr>
            <a:endParaRPr lang="en-AU" sz="4000" b="1" dirty="0">
              <a:solidFill>
                <a:srgbClr val="006699"/>
              </a:solidFill>
              <a:latin typeface="Arial" charset="0"/>
            </a:endParaRPr>
          </a:p>
          <a:p>
            <a:pPr marL="381000" indent="-381000" eaLnBrk="0" hangingPunct="0">
              <a:spcBef>
                <a:spcPct val="50000"/>
              </a:spcBef>
            </a:pPr>
            <a:endParaRPr lang="en-AU" sz="4000" b="1" dirty="0">
              <a:solidFill>
                <a:srgbClr val="006699"/>
              </a:solidFill>
              <a:latin typeface="Arial" charset="0"/>
            </a:endParaRPr>
          </a:p>
          <a:p>
            <a:pPr marL="381000" indent="-381000" eaLnBrk="0" hangingPunct="0">
              <a:spcBef>
                <a:spcPct val="50000"/>
              </a:spcBef>
            </a:pPr>
            <a:endParaRPr lang="en-AU" sz="4000" b="1" dirty="0">
              <a:solidFill>
                <a:srgbClr val="006699"/>
              </a:solidFill>
              <a:latin typeface="Arial" charset="0"/>
            </a:endParaRPr>
          </a:p>
          <a:p>
            <a:pPr marL="381000" indent="-381000" eaLnBrk="0" hangingPunct="0">
              <a:spcBef>
                <a:spcPct val="50000"/>
              </a:spcBef>
            </a:pPr>
            <a:endParaRPr lang="en-AU" sz="4000" b="1" dirty="0">
              <a:solidFill>
                <a:srgbClr val="006699"/>
              </a:solidFill>
              <a:latin typeface="Arial" charset="0"/>
            </a:endParaRPr>
          </a:p>
          <a:p>
            <a:pPr marL="381000" indent="-381000" eaLnBrk="0" hangingPunct="0">
              <a:spcBef>
                <a:spcPct val="50000"/>
              </a:spcBef>
            </a:pPr>
            <a:endParaRPr lang="en-AU" sz="4000" b="1" dirty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2060" name="Rectangle 60"/>
          <p:cNvSpPr>
            <a:spLocks noChangeArrowheads="1"/>
          </p:cNvSpPr>
          <p:nvPr/>
        </p:nvSpPr>
        <p:spPr bwMode="auto">
          <a:xfrm>
            <a:off x="32842200" y="8839200"/>
            <a:ext cx="9829800" cy="1602068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0" tIns="360000" rIns="360000" bIns="360000"/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000" b="1" dirty="0" smtClean="0">
                <a:solidFill>
                  <a:srgbClr val="006699"/>
                </a:solidFill>
                <a:latin typeface="Arial" charset="0"/>
              </a:rPr>
              <a:t>Microfluidic Device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GB" sz="4000" b="1" dirty="0">
              <a:solidFill>
                <a:srgbClr val="006699"/>
              </a:solidFill>
              <a:latin typeface="Arial" charset="0"/>
              <a:cs typeface="Arial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AU" sz="4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62" name="Text Box 96"/>
          <p:cNvSpPr txBox="1">
            <a:spLocks noChangeArrowheads="1"/>
          </p:cNvSpPr>
          <p:nvPr/>
        </p:nvSpPr>
        <p:spPr bwMode="auto">
          <a:xfrm>
            <a:off x="5105400" y="609600"/>
            <a:ext cx="34442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0" b="1" dirty="0" smtClean="0">
                <a:solidFill>
                  <a:schemeClr val="bg1"/>
                </a:solidFill>
                <a:latin typeface="Arial" pitchFamily="34" charset="0"/>
              </a:rPr>
              <a:t>Cyberphysical Integration for Digital Microfluidic Biochips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</a:rPr>
              <a:t>(NSF CNS-1135853)</a:t>
            </a:r>
            <a:endParaRPr lang="en-US" sz="96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80" name="Picture 32" descr="F:\Research\Posters\DATE09\dukelog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123950"/>
            <a:ext cx="2724150" cy="2914650"/>
          </a:xfrm>
          <a:prstGeom prst="rect">
            <a:avLst/>
          </a:prstGeom>
          <a:noFill/>
        </p:spPr>
      </p:pic>
      <p:sp>
        <p:nvSpPr>
          <p:cNvPr id="47" name="Rectangle 56"/>
          <p:cNvSpPr>
            <a:spLocks noChangeArrowheads="1"/>
          </p:cNvSpPr>
          <p:nvPr/>
        </p:nvSpPr>
        <p:spPr bwMode="auto">
          <a:xfrm>
            <a:off x="32915352" y="25326614"/>
            <a:ext cx="9829800" cy="63725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0" tIns="360000" rIns="360000" bIns="360000"/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000" b="1" dirty="0" smtClean="0">
                <a:solidFill>
                  <a:srgbClr val="006699"/>
                </a:solidFill>
                <a:latin typeface="Arial" charset="0"/>
              </a:rPr>
              <a:t>Conclusions</a:t>
            </a:r>
            <a:endParaRPr lang="en-GB" sz="4000" b="1" dirty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2061" name="Rectangle 61"/>
          <p:cNvSpPr>
            <a:spLocks noChangeArrowheads="1"/>
          </p:cNvSpPr>
          <p:nvPr/>
        </p:nvSpPr>
        <p:spPr bwMode="auto">
          <a:xfrm>
            <a:off x="22250400" y="8915400"/>
            <a:ext cx="9829800" cy="176022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0" tIns="360000" rIns="360000" bIns="360000"/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000" b="1" dirty="0">
                <a:solidFill>
                  <a:srgbClr val="006699"/>
                </a:solidFill>
                <a:latin typeface="Arial" charset="0"/>
              </a:rPr>
              <a:t>Optical Sensor</a:t>
            </a:r>
          </a:p>
        </p:txBody>
      </p:sp>
      <p:pic>
        <p:nvPicPr>
          <p:cNvPr id="8" name="Picture 7" descr="IPFEWD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070800" y="10772785"/>
            <a:ext cx="9432000" cy="34410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240212" y="10109256"/>
            <a:ext cx="9203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2. Integration of IPF with </a:t>
            </a:r>
            <a:r>
              <a:rPr lang="en-US" sz="2800" dirty="0" err="1" smtClean="0">
                <a:latin typeface="Arial"/>
                <a:cs typeface="Arial"/>
              </a:rPr>
              <a:t>qPCR</a:t>
            </a:r>
            <a:r>
              <a:rPr lang="en-US" sz="2800" dirty="0" smtClean="0">
                <a:latin typeface="Arial"/>
                <a:cs typeface="Arial"/>
              </a:rPr>
              <a:t> Sequence Identification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223200" y="1444247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3. Thin-Film </a:t>
            </a:r>
            <a:r>
              <a:rPr lang="en-US" sz="2800" dirty="0">
                <a:latin typeface="Arial"/>
                <a:cs typeface="Arial"/>
              </a:rPr>
              <a:t>R</a:t>
            </a:r>
            <a:r>
              <a:rPr lang="en-US" sz="2800" dirty="0" smtClean="0">
                <a:latin typeface="Arial"/>
                <a:cs typeface="Arial"/>
              </a:rPr>
              <a:t>esistive Heater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452398" y="9896895"/>
            <a:ext cx="9310812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dk1"/>
                </a:solidFill>
                <a:latin typeface="Arial" pitchFamily="34" charset="0"/>
              </a:rPr>
              <a:t>Cyberphysical</a:t>
            </a:r>
            <a:r>
              <a:rPr lang="en-US" sz="2800" b="1" dirty="0" smtClean="0">
                <a:solidFill>
                  <a:schemeClr val="dk1"/>
                </a:solidFill>
                <a:latin typeface="Arial" pitchFamily="34" charset="0"/>
              </a:rPr>
              <a:t> </a:t>
            </a:r>
            <a:r>
              <a:rPr lang="en-US" sz="2800" b="1" dirty="0" smtClean="0">
                <a:solidFill>
                  <a:schemeClr val="dk1"/>
                </a:solidFill>
                <a:latin typeface="Arial" pitchFamily="34" charset="0"/>
              </a:rPr>
              <a:t>Error Recovery </a:t>
            </a:r>
            <a:r>
              <a:rPr lang="en-US" sz="2800" b="1" dirty="0" smtClean="0">
                <a:solidFill>
                  <a:schemeClr val="dk1"/>
                </a:solidFill>
                <a:latin typeface="Arial" pitchFamily="34" charset="0"/>
              </a:rPr>
              <a:t>:</a:t>
            </a:r>
            <a:endParaRPr lang="en-US" sz="2800" b="1" dirty="0">
              <a:solidFill>
                <a:schemeClr val="dk1"/>
              </a:solidFill>
              <a:latin typeface="Arial" pitchFamily="34" charset="0"/>
            </a:endParaRPr>
          </a:p>
          <a:p>
            <a:pPr marL="457200" indent="-457200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dk1"/>
                </a:solidFill>
                <a:latin typeface="Arial" pitchFamily="34" charset="0"/>
              </a:rPr>
              <a:t>Physical-aware control </a:t>
            </a:r>
            <a:r>
              <a:rPr lang="en-US" sz="2800" dirty="0" smtClean="0">
                <a:solidFill>
                  <a:schemeClr val="dk1"/>
                </a:solidFill>
                <a:latin typeface="Arial" pitchFamily="34" charset="0"/>
              </a:rPr>
              <a:t>software, on</a:t>
            </a:r>
            <a:r>
              <a:rPr lang="en-US" sz="2800" dirty="0">
                <a:solidFill>
                  <a:schemeClr val="dk1"/>
                </a:solidFill>
                <a:latin typeface="Arial" pitchFamily="34" charset="0"/>
              </a:rPr>
              <a:t>-line error </a:t>
            </a:r>
            <a:r>
              <a:rPr lang="en-US" sz="2800" dirty="0" smtClean="0">
                <a:solidFill>
                  <a:schemeClr val="dk1"/>
                </a:solidFill>
                <a:latin typeface="Arial" pitchFamily="34" charset="0"/>
              </a:rPr>
              <a:t>recovery using </a:t>
            </a:r>
            <a:r>
              <a:rPr lang="en-US" sz="2800" dirty="0">
                <a:solidFill>
                  <a:schemeClr val="dk1"/>
                </a:solidFill>
                <a:latin typeface="Arial" pitchFamily="34" charset="0"/>
              </a:rPr>
              <a:t>sensor </a:t>
            </a:r>
            <a:r>
              <a:rPr lang="en-US" sz="2800" dirty="0" smtClean="0">
                <a:solidFill>
                  <a:schemeClr val="dk1"/>
                </a:solidFill>
                <a:latin typeface="Arial" pitchFamily="34" charset="0"/>
              </a:rPr>
              <a:t>data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chemeClr val="dk1"/>
                </a:solidFill>
                <a:latin typeface="Arial" pitchFamily="34" charset="0"/>
              </a:rPr>
              <a:t>Microfluidic </a:t>
            </a:r>
            <a:r>
              <a:rPr lang="en-US" sz="2800" b="1" dirty="0">
                <a:solidFill>
                  <a:schemeClr val="dk1"/>
                </a:solidFill>
                <a:latin typeface="Arial" pitchFamily="34" charset="0"/>
              </a:rPr>
              <a:t>D</a:t>
            </a:r>
            <a:r>
              <a:rPr lang="en-US" sz="2800" b="1" dirty="0" smtClean="0">
                <a:solidFill>
                  <a:schemeClr val="dk1"/>
                </a:solidFill>
                <a:latin typeface="Arial" pitchFamily="34" charset="0"/>
              </a:rPr>
              <a:t>evice:</a:t>
            </a:r>
            <a:endParaRPr lang="en-US" sz="2800" b="1" dirty="0">
              <a:solidFill>
                <a:schemeClr val="dk1"/>
              </a:solidFill>
              <a:latin typeface="Arial" pitchFamily="34" charset="0"/>
            </a:endParaRPr>
          </a:p>
          <a:p>
            <a:pPr marL="457200" indent="-457200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dk1"/>
                </a:solidFill>
                <a:latin typeface="Arial" pitchFamily="34" charset="0"/>
              </a:rPr>
              <a:t>On-chip DNA purification and sequence identification: minimizes hands-on </a:t>
            </a:r>
            <a:r>
              <a:rPr lang="en-US" sz="2800" dirty="0" smtClean="0">
                <a:solidFill>
                  <a:schemeClr val="dk1"/>
                </a:solidFill>
                <a:latin typeface="Arial" pitchFamily="34" charset="0"/>
              </a:rPr>
              <a:t>time</a:t>
            </a:r>
          </a:p>
          <a:p>
            <a:pPr marL="457200" indent="-457200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dk1"/>
                </a:solidFill>
                <a:latin typeface="Arial" pitchFamily="34" charset="0"/>
              </a:rPr>
              <a:t>Error </a:t>
            </a:r>
            <a:r>
              <a:rPr lang="en-US" sz="2800" dirty="0" smtClean="0">
                <a:solidFill>
                  <a:schemeClr val="dk1"/>
                </a:solidFill>
                <a:latin typeface="Arial" pitchFamily="34" charset="0"/>
              </a:rPr>
              <a:t>recovery: </a:t>
            </a:r>
            <a:r>
              <a:rPr lang="en-US" sz="2800" dirty="0">
                <a:solidFill>
                  <a:schemeClr val="dk1"/>
                </a:solidFill>
                <a:latin typeface="Arial" pitchFamily="34" charset="0"/>
              </a:rPr>
              <a:t>prevents</a:t>
            </a:r>
            <a:r>
              <a:rPr lang="en-US" sz="2800" dirty="0" smtClean="0">
                <a:solidFill>
                  <a:schemeClr val="dk1"/>
                </a:solidFill>
                <a:latin typeface="Arial" pitchFamily="34" charset="0"/>
              </a:rPr>
              <a:t> loss </a:t>
            </a:r>
            <a:r>
              <a:rPr lang="en-US" sz="2800" dirty="0">
                <a:solidFill>
                  <a:schemeClr val="dk1"/>
                </a:solidFill>
                <a:latin typeface="Arial" pitchFamily="34" charset="0"/>
              </a:rPr>
              <a:t>of precious DNA samples due to device </a:t>
            </a:r>
            <a:r>
              <a:rPr lang="en-US" sz="2800" dirty="0" smtClean="0">
                <a:solidFill>
                  <a:schemeClr val="dk1"/>
                </a:solidFill>
                <a:latin typeface="Arial" pitchFamily="34" charset="0"/>
              </a:rPr>
              <a:t>malfunction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US" sz="2800" b="1" dirty="0" smtClean="0">
                <a:latin typeface="Arial" pitchFamily="34" charset="0"/>
              </a:rPr>
              <a:t>Optical Sensor:</a:t>
            </a:r>
          </a:p>
          <a:p>
            <a:pPr marL="457200" indent="-457200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itchFamily="34" charset="0"/>
              </a:rPr>
              <a:t>The annular thin </a:t>
            </a:r>
            <a:r>
              <a:rPr lang="en-US" sz="2800" dirty="0">
                <a:latin typeface="Arial" pitchFamily="34" charset="0"/>
              </a:rPr>
              <a:t>film </a:t>
            </a:r>
            <a:r>
              <a:rPr lang="en-US" sz="2800" dirty="0" smtClean="0">
                <a:latin typeface="Arial" pitchFamily="34" charset="0"/>
              </a:rPr>
              <a:t>Si </a:t>
            </a:r>
            <a:r>
              <a:rPr lang="en-US" sz="2800" dirty="0" err="1">
                <a:latin typeface="Arial" pitchFamily="34" charset="0"/>
              </a:rPr>
              <a:t>p</a:t>
            </a:r>
            <a:r>
              <a:rPr lang="en-US" sz="2800" dirty="0" err="1" smtClean="0">
                <a:latin typeface="Arial" pitchFamily="34" charset="0"/>
              </a:rPr>
              <a:t>hotodetectors</a:t>
            </a:r>
            <a:r>
              <a:rPr lang="en-US" sz="2800" dirty="0" smtClean="0">
                <a:latin typeface="Arial" pitchFamily="34" charset="0"/>
              </a:rPr>
              <a:t> </a:t>
            </a:r>
            <a:r>
              <a:rPr lang="en-US" sz="2800" dirty="0">
                <a:latin typeface="Arial" pitchFamily="34" charset="0"/>
              </a:rPr>
              <a:t>(PDs) </a:t>
            </a:r>
            <a:r>
              <a:rPr lang="en-US" sz="2800" dirty="0" smtClean="0">
                <a:latin typeface="Arial" pitchFamily="34" charset="0"/>
              </a:rPr>
              <a:t>have been integrated with a digital </a:t>
            </a:r>
            <a:r>
              <a:rPr lang="en-US" sz="2800" dirty="0">
                <a:latin typeface="Arial" pitchFamily="34" charset="0"/>
              </a:rPr>
              <a:t>microfluidic </a:t>
            </a:r>
            <a:r>
              <a:rPr lang="en-US" sz="2800" dirty="0" smtClean="0">
                <a:latin typeface="Arial" pitchFamily="34" charset="0"/>
              </a:rPr>
              <a:t>systems top </a:t>
            </a:r>
            <a:r>
              <a:rPr lang="en-US" sz="2800" dirty="0" smtClean="0">
                <a:latin typeface="Arial" pitchFamily="34" charset="0"/>
              </a:rPr>
              <a:t>plate</a:t>
            </a:r>
          </a:p>
          <a:p>
            <a:pPr marL="457200" indent="-457200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"/>
              </a:rPr>
              <a:t>The </a:t>
            </a:r>
            <a:r>
              <a:rPr lang="en-US" sz="2800" dirty="0">
                <a:latin typeface=""/>
              </a:rPr>
              <a:t>PDs </a:t>
            </a:r>
            <a:r>
              <a:rPr lang="en-US" sz="2800" dirty="0" smtClean="0">
                <a:latin typeface=""/>
              </a:rPr>
              <a:t>have a </a:t>
            </a:r>
            <a:r>
              <a:rPr lang="en-US" sz="2800" dirty="0">
                <a:latin typeface=""/>
              </a:rPr>
              <a:t>hole in the </a:t>
            </a:r>
            <a:r>
              <a:rPr lang="en-US" sz="2800" dirty="0" smtClean="0">
                <a:latin typeface=""/>
              </a:rPr>
              <a:t>center </a:t>
            </a:r>
            <a:r>
              <a:rPr lang="en-US" sz="2800" dirty="0">
                <a:latin typeface=""/>
              </a:rPr>
              <a:t>to input </a:t>
            </a:r>
            <a:r>
              <a:rPr lang="en-US" sz="2800" dirty="0" smtClean="0">
                <a:latin typeface=""/>
              </a:rPr>
              <a:t>optical power </a:t>
            </a:r>
            <a:r>
              <a:rPr lang="en-US" sz="2800" dirty="0">
                <a:latin typeface=""/>
              </a:rPr>
              <a:t>into the system </a:t>
            </a:r>
            <a:r>
              <a:rPr lang="en-US" sz="2800" dirty="0" smtClean="0">
                <a:latin typeface=""/>
              </a:rPr>
              <a:t>to pump the </a:t>
            </a:r>
            <a:r>
              <a:rPr lang="en-US" sz="2800" dirty="0" err="1" smtClean="0">
                <a:latin typeface=""/>
              </a:rPr>
              <a:t>fluorophore</a:t>
            </a:r>
            <a:endParaRPr lang="en-US" sz="2800" dirty="0" smtClean="0">
              <a:latin typeface=""/>
            </a:endParaRPr>
          </a:p>
          <a:p>
            <a:pPr marL="457200" indent="-457200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itchFamily="34" charset="0"/>
              </a:rPr>
              <a:t>Optimization of PD dimensions to achieve high </a:t>
            </a:r>
            <a:r>
              <a:rPr lang="en-US" sz="2800" dirty="0" smtClean="0">
                <a:latin typeface="Arial" pitchFamily="34" charset="0"/>
              </a:rPr>
              <a:t>SNR</a:t>
            </a:r>
            <a:endParaRPr lang="en-US" sz="2800" dirty="0">
              <a:latin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1963400" y="27965400"/>
            <a:ext cx="9601200" cy="418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"/>
              </a:rPr>
              <a:t>The emission </a:t>
            </a:r>
            <a:r>
              <a:rPr lang="en-US" sz="2800" dirty="0">
                <a:latin typeface=""/>
              </a:rPr>
              <a:t>of light from a substance that has absorbed </a:t>
            </a:r>
            <a:r>
              <a:rPr lang="en-US" sz="2800" dirty="0" smtClean="0">
                <a:latin typeface=""/>
              </a:rPr>
              <a:t>photons</a:t>
            </a:r>
          </a:p>
          <a:p>
            <a:pPr marL="457200" indent="-4572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800" dirty="0" err="1">
                <a:latin typeface=""/>
              </a:rPr>
              <a:t>Fluorophore</a:t>
            </a:r>
            <a:r>
              <a:rPr lang="en-US" sz="2800" dirty="0">
                <a:latin typeface=""/>
              </a:rPr>
              <a:t> of choice is 6-Hex, absorption at 532nm and emission at </a:t>
            </a:r>
            <a:r>
              <a:rPr lang="en-US" sz="2800" dirty="0" smtClean="0">
                <a:latin typeface=""/>
              </a:rPr>
              <a:t>556nm</a:t>
            </a:r>
          </a:p>
          <a:p>
            <a:pPr marL="457200" indent="-4572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latin typeface=""/>
              </a:rPr>
              <a:t>PN junction Si </a:t>
            </a:r>
            <a:r>
              <a:rPr lang="en-US" sz="2800" dirty="0" err="1">
                <a:latin typeface=""/>
              </a:rPr>
              <a:t>photodetectors</a:t>
            </a:r>
            <a:r>
              <a:rPr lang="en-US" sz="2800" dirty="0">
                <a:latin typeface=""/>
              </a:rPr>
              <a:t> are used to detect fluorescence emitted by excitation of </a:t>
            </a:r>
            <a:r>
              <a:rPr lang="en-US" sz="2800" dirty="0" err="1">
                <a:latin typeface=""/>
              </a:rPr>
              <a:t>fluorophore</a:t>
            </a:r>
            <a:r>
              <a:rPr lang="en-US" sz="2800" dirty="0">
                <a:latin typeface=""/>
              </a:rPr>
              <a:t> tagged </a:t>
            </a:r>
            <a:r>
              <a:rPr lang="en-US" sz="2800" dirty="0" smtClean="0">
                <a:latin typeface=""/>
              </a:rPr>
              <a:t>biomolecules using a laser pump </a:t>
            </a:r>
            <a:r>
              <a:rPr lang="en-US" sz="2800" dirty="0" smtClean="0">
                <a:latin typeface=""/>
              </a:rPr>
              <a:t>excitation</a:t>
            </a:r>
          </a:p>
          <a:p>
            <a:pPr marL="457200" indent="-4572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US" sz="2800" dirty="0">
              <a:latin typeface="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23200" y="26593800"/>
            <a:ext cx="9508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dk1"/>
                </a:solidFill>
                <a:latin typeface="Arial" pitchFamily="34" charset="0"/>
              </a:rPr>
              <a:t>Error recovery </a:t>
            </a:r>
            <a:r>
              <a:rPr lang="en-US" sz="2800" dirty="0">
                <a:solidFill>
                  <a:schemeClr val="dk1"/>
                </a:solidFill>
                <a:latin typeface="Arial" pitchFamily="34" charset="0"/>
              </a:rPr>
              <a:t>with minimum response time and no interruption of other operations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Annular thin-film 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</a:rPr>
              <a:t>PDs have been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designed, fabricated, and integrated into the top plate of the digital microfluidic system. The fabricated 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</a:rPr>
              <a:t>PDs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 have been characterized, and have excellent dark current and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</a:rPr>
              <a:t>responsivity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, comparable to commercial thick Si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</a:rPr>
              <a:t>PDs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dirty="0" smtClean="0">
                <a:solidFill>
                  <a:schemeClr val="dk1"/>
                </a:solidFill>
                <a:latin typeface="Arial" pitchFamily="34" charset="0"/>
              </a:rPr>
              <a:t>On</a:t>
            </a:r>
            <a:r>
              <a:rPr lang="en-US" sz="2800" dirty="0">
                <a:solidFill>
                  <a:schemeClr val="dk1"/>
                </a:solidFill>
                <a:latin typeface="Arial" pitchFamily="34" charset="0"/>
              </a:rPr>
              <a:t>-chip DNA purification and quantification have been demonstrated. Currently, the detection limit is approximately 243 copies of </a:t>
            </a:r>
            <a:r>
              <a:rPr lang="en-US" sz="2800" dirty="0" err="1">
                <a:solidFill>
                  <a:schemeClr val="dk1"/>
                </a:solidFill>
                <a:latin typeface="Arial" pitchFamily="34" charset="0"/>
              </a:rPr>
              <a:t>Alu</a:t>
            </a:r>
            <a:r>
              <a:rPr lang="en-US" sz="2800" dirty="0">
                <a:solidFill>
                  <a:schemeClr val="dk1"/>
                </a:solidFill>
                <a:latin typeface="Arial" pitchFamily="34" charset="0"/>
              </a:rPr>
              <a:t> Yb8 per 92 </a:t>
            </a:r>
            <a:r>
              <a:rPr lang="en-US" sz="2800" dirty="0" err="1">
                <a:solidFill>
                  <a:schemeClr val="dk1"/>
                </a:solidFill>
                <a:latin typeface="Arial" pitchFamily="34" charset="0"/>
              </a:rPr>
              <a:t>nl</a:t>
            </a:r>
            <a:r>
              <a:rPr lang="en-US" sz="2800" dirty="0">
                <a:solidFill>
                  <a:schemeClr val="dk1"/>
                </a:solidFill>
                <a:latin typeface="Arial" pitchFamily="34" charset="0"/>
              </a:rPr>
              <a:t> PCR mix, and the dynamic range is </a:t>
            </a:r>
            <a:r>
              <a:rPr lang="en-US" sz="2800" dirty="0" smtClean="0">
                <a:solidFill>
                  <a:schemeClr val="dk1"/>
                </a:solidFill>
                <a:latin typeface="Arial" pitchFamily="34" charset="0"/>
              </a:rPr>
              <a:t>10</a:t>
            </a:r>
            <a:r>
              <a:rPr lang="en-US" sz="2800" baseline="30000" dirty="0" smtClean="0">
                <a:solidFill>
                  <a:schemeClr val="dk1"/>
                </a:solidFill>
                <a:latin typeface="Arial" pitchFamily="34" charset="0"/>
              </a:rPr>
              <a:t>3</a:t>
            </a:r>
            <a:endParaRPr lang="en-US" sz="2800" dirty="0">
              <a:solidFill>
                <a:schemeClr val="dk1"/>
              </a:solidFill>
              <a:latin typeface="Arial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2326600" y="20878800"/>
            <a:ext cx="9571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Characterization: </a:t>
            </a:r>
          </a:p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Photoresponse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of PD measured using 532 nm laser, coupled to multimode 200 </a:t>
            </a:r>
            <a:r>
              <a:rPr lang="en-US" sz="2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m core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fiber</a:t>
            </a:r>
          </a:p>
          <a:p>
            <a:pPr algn="just"/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1" name="Rectangle 56"/>
          <p:cNvSpPr>
            <a:spLocks noChangeArrowheads="1"/>
          </p:cNvSpPr>
          <p:nvPr/>
        </p:nvSpPr>
        <p:spPr bwMode="auto">
          <a:xfrm>
            <a:off x="22272498" y="26869602"/>
            <a:ext cx="9829800" cy="48492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0" tIns="360000" rIns="360000" bIns="360000"/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000" b="1" dirty="0">
                <a:solidFill>
                  <a:srgbClr val="006699"/>
                </a:solidFill>
                <a:latin typeface="Arial" charset="0"/>
              </a:rPr>
              <a:t>Microfluidic Device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GB" sz="4000" b="1" dirty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2727421" y="27975580"/>
            <a:ext cx="928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1. DNA Purification by Immiscible Phase Filtration (IPF)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94" name="Picture 93" descr="IPF Sketch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521923" y="28879799"/>
            <a:ext cx="9432966" cy="2286001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22402800" y="10287000"/>
            <a:ext cx="5410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/>
              <a:buChar char="•"/>
            </a:pPr>
            <a:r>
              <a:rPr lang="en-US" sz="2800" dirty="0">
                <a:latin typeface=""/>
              </a:rPr>
              <a:t>Commercially available ray tracing software, ZEMAX used to optimized PD design </a:t>
            </a:r>
            <a:r>
              <a:rPr lang="en-US" sz="2800" dirty="0" smtClean="0">
                <a:latin typeface=""/>
              </a:rPr>
              <a:t>parameters</a:t>
            </a:r>
          </a:p>
          <a:p>
            <a:pPr marL="457200" indent="-4572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US" sz="2800" dirty="0">
              <a:latin typeface="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36800" y="10210800"/>
            <a:ext cx="2420471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75200" y="10820400"/>
            <a:ext cx="1869509" cy="1179936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22351155" y="12291878"/>
            <a:ext cx="96282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/>
              <a:buChar char="•"/>
            </a:pPr>
            <a:r>
              <a:rPr lang="en-US" sz="2800" dirty="0" smtClean="0">
                <a:latin typeface=""/>
              </a:rPr>
              <a:t>10 </a:t>
            </a:r>
            <a:r>
              <a:rPr lang="en-US" sz="2800" dirty="0" smtClean="0">
                <a:latin typeface="Symbol" charset="2"/>
                <a:cs typeface="Symbol" charset="2"/>
              </a:rPr>
              <a:t>m</a:t>
            </a:r>
            <a:r>
              <a:rPr lang="en-US" sz="2800" dirty="0" smtClean="0">
                <a:latin typeface=""/>
              </a:rPr>
              <a:t>m thick PDs integrated into a </a:t>
            </a:r>
            <a:r>
              <a:rPr lang="en-US" sz="2800" dirty="0" err="1" smtClean="0">
                <a:latin typeface=""/>
              </a:rPr>
              <a:t>pyrex</a:t>
            </a:r>
            <a:r>
              <a:rPr lang="en-US" sz="2800" dirty="0" smtClean="0">
                <a:latin typeface=""/>
              </a:rPr>
              <a:t> microfluidic system top plate, thin film device fabrication: p-type-SOI, diffused with phosphorous doped spin-on glass to form </a:t>
            </a:r>
            <a:r>
              <a:rPr lang="en-US" sz="2800" dirty="0" err="1" smtClean="0">
                <a:latin typeface=""/>
              </a:rPr>
              <a:t>pn</a:t>
            </a:r>
            <a:r>
              <a:rPr lang="en-US" sz="2800" dirty="0" smtClean="0">
                <a:latin typeface=""/>
              </a:rPr>
              <a:t> junction. Standard lithography defines dual ring </a:t>
            </a:r>
            <a:r>
              <a:rPr lang="en-US" sz="2800" dirty="0" err="1" smtClean="0">
                <a:latin typeface=""/>
              </a:rPr>
              <a:t>ohmic</a:t>
            </a:r>
            <a:r>
              <a:rPr lang="en-US" sz="2800" dirty="0" smtClean="0">
                <a:latin typeface=""/>
              </a:rPr>
              <a:t> contacts, mesa etched and </a:t>
            </a:r>
            <a:r>
              <a:rPr lang="en-US" sz="2800" dirty="0" err="1" smtClean="0">
                <a:latin typeface=""/>
              </a:rPr>
              <a:t>thermocompression</a:t>
            </a:r>
            <a:r>
              <a:rPr lang="en-US" sz="2800" dirty="0" smtClean="0">
                <a:latin typeface=""/>
              </a:rPr>
              <a:t> bonded to microfluidic top plate. Top and bottom contact leads </a:t>
            </a:r>
            <a:r>
              <a:rPr lang="en-US" sz="2800" dirty="0" smtClean="0">
                <a:latin typeface=""/>
              </a:rPr>
              <a:t>defined    </a:t>
            </a:r>
            <a:endParaRPr lang="en-US" sz="2800" dirty="0">
              <a:latin typeface="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2840950" y="18230850"/>
            <a:ext cx="2171700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79400" y="15544800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Left: Mesa etch on p-type SOI</a:t>
            </a:r>
          </a:p>
          <a:p>
            <a:pPr algn="just"/>
            <a:r>
              <a:rPr lang="en-US" dirty="0" smtClean="0"/>
              <a:t>Right: PD after mesa etch as seen under the microscope 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25527000" y="18440400"/>
            <a:ext cx="304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Left: PN junction Si PD </a:t>
            </a:r>
            <a:r>
              <a:rPr lang="en-US" dirty="0" err="1" smtClean="0"/>
              <a:t>thermocompression</a:t>
            </a:r>
            <a:r>
              <a:rPr lang="en-US" dirty="0" smtClean="0"/>
              <a:t> bonded to microfluidic top plate</a:t>
            </a:r>
          </a:p>
          <a:p>
            <a:pPr algn="just"/>
            <a:r>
              <a:rPr lang="en-US" dirty="0" smtClean="0"/>
              <a:t>Right: Thin film Si PN junction PD</a:t>
            </a:r>
            <a:endParaRPr lang="en-US" dirty="0"/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02800" y="15392400"/>
            <a:ext cx="3027601" cy="2270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79000" y="22326600"/>
            <a:ext cx="5105400" cy="34254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926800" y="25908000"/>
            <a:ext cx="1471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Setup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550628" y="23288655"/>
            <a:ext cx="43474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Dark Current: 97 </a:t>
            </a:r>
            <a:r>
              <a:rPr lang="en-US" sz="3200" dirty="0" err="1" smtClean="0"/>
              <a:t>pA</a:t>
            </a:r>
            <a:r>
              <a:rPr lang="en-US" sz="3200" dirty="0" smtClean="0"/>
              <a:t> </a:t>
            </a:r>
          </a:p>
          <a:p>
            <a:r>
              <a:rPr lang="en-US" sz="3200" dirty="0" err="1" smtClean="0"/>
              <a:t>Responsivity</a:t>
            </a:r>
            <a:r>
              <a:rPr lang="en-US" sz="3200" dirty="0" smtClean="0"/>
              <a:t>: 0.361 A/W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27400" y="18669000"/>
            <a:ext cx="3223758" cy="197311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56000" y="15468600"/>
            <a:ext cx="2784266" cy="20882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299400" y="21349887"/>
            <a:ext cx="535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4. Performance Characterization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528000" y="22025507"/>
            <a:ext cx="8763000" cy="2663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Purification power: 1.25 x 10</a:t>
            </a:r>
            <a:r>
              <a:rPr lang="en-US" sz="2800" baseline="30000" dirty="0" smtClean="0">
                <a:latin typeface="Arial"/>
                <a:cs typeface="Arial"/>
              </a:rPr>
              <a:t>4</a:t>
            </a:r>
            <a:r>
              <a:rPr lang="en-US" sz="2800" dirty="0" smtClean="0">
                <a:latin typeface="Arial"/>
                <a:cs typeface="Arial"/>
              </a:rPr>
              <a:t> with two </a:t>
            </a:r>
            <a:r>
              <a:rPr lang="en-US" sz="2800" dirty="0" smtClean="0">
                <a:latin typeface="Arial"/>
                <a:cs typeface="Arial"/>
              </a:rPr>
              <a:t>washes</a:t>
            </a:r>
            <a:endParaRPr lang="en-US" sz="2800" baseline="30000" dirty="0" smtClean="0">
              <a:latin typeface="Arial"/>
              <a:cs typeface="Arial"/>
            </a:endParaRP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Nucleic acid retention: 32%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PCR time: 40 </a:t>
            </a:r>
            <a:r>
              <a:rPr lang="en-US" sz="2800" dirty="0" err="1" smtClean="0">
                <a:latin typeface="Arial"/>
                <a:cs typeface="Arial"/>
              </a:rPr>
              <a:t>thermocycles</a:t>
            </a:r>
            <a:r>
              <a:rPr lang="en-US" sz="2800" dirty="0" smtClean="0">
                <a:latin typeface="Arial"/>
                <a:cs typeface="Arial"/>
              </a:rPr>
              <a:t> in 30 ~ 50 </a:t>
            </a:r>
            <a:r>
              <a:rPr lang="en-US" sz="2800" dirty="0" smtClean="0">
                <a:latin typeface="Arial"/>
                <a:cs typeface="Arial"/>
              </a:rPr>
              <a:t>minutes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Amplification efficiency: 76%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Sample-to-answer time: 1 </a:t>
            </a:r>
            <a:r>
              <a:rPr lang="en-US" sz="2800" dirty="0" smtClean="0">
                <a:latin typeface="Arial"/>
                <a:cs typeface="Arial"/>
              </a:rPr>
              <a:t>hr</a:t>
            </a:r>
            <a:endParaRPr lang="en-US" sz="2800" dirty="0" smtClean="0">
              <a:latin typeface="Arial"/>
              <a:cs typeface="Arial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1134512" y="18541085"/>
            <a:ext cx="9969574" cy="5538115"/>
            <a:chOff x="1143000" y="19849880"/>
            <a:chExt cx="9901880" cy="5538115"/>
          </a:xfrm>
        </p:grpSpPr>
        <p:sp>
          <p:nvSpPr>
            <p:cNvPr id="83" name="Rectangle 57"/>
            <p:cNvSpPr>
              <a:spLocks noChangeArrowheads="1"/>
            </p:cNvSpPr>
            <p:nvPr/>
          </p:nvSpPr>
          <p:spPr bwMode="auto">
            <a:xfrm>
              <a:off x="1143000" y="19849880"/>
              <a:ext cx="9738943" cy="553811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0" tIns="360000" rIns="360000" bIns="360000"/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GB" sz="4000" b="1" dirty="0" err="1" smtClean="0">
                  <a:solidFill>
                    <a:srgbClr val="006699"/>
                  </a:solidFill>
                  <a:latin typeface="Arial" charset="0"/>
                </a:rPr>
                <a:t>Cyberphysical</a:t>
              </a:r>
              <a:r>
                <a:rPr lang="en-GB" sz="4000" b="1" dirty="0" smtClean="0">
                  <a:solidFill>
                    <a:srgbClr val="006699"/>
                  </a:solidFill>
                  <a:latin typeface="Arial" charset="0"/>
                </a:rPr>
                <a:t> </a:t>
              </a:r>
              <a:r>
                <a:rPr lang="en-GB" sz="4000" b="1" dirty="0" smtClean="0">
                  <a:solidFill>
                    <a:srgbClr val="006699"/>
                  </a:solidFill>
                  <a:latin typeface="Arial" charset="0"/>
                </a:rPr>
                <a:t>system </a:t>
              </a:r>
              <a:r>
                <a:rPr lang="en-GB" sz="4000" b="1" dirty="0">
                  <a:solidFill>
                    <a:srgbClr val="006699"/>
                  </a:solidFill>
                  <a:latin typeface="Arial" charset="0"/>
                </a:rPr>
                <a:t>i</a:t>
              </a:r>
              <a:r>
                <a:rPr lang="en-GB" sz="4000" b="1" dirty="0" smtClean="0">
                  <a:solidFill>
                    <a:srgbClr val="006699"/>
                  </a:solidFill>
                  <a:latin typeface="Arial" charset="0"/>
                </a:rPr>
                <a:t>ntegration</a:t>
              </a:r>
            </a:p>
            <a:p>
              <a:pPr eaLnBrk="0" hangingPunct="0">
                <a:spcBef>
                  <a:spcPct val="50000"/>
                </a:spcBef>
                <a:defRPr/>
              </a:pP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pPr eaLnBrk="0" hangingPunct="0">
                <a:spcBef>
                  <a:spcPct val="50000"/>
                </a:spcBef>
                <a:defRPr/>
              </a:pP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1371600" y="20937547"/>
              <a:ext cx="9372600" cy="4360362"/>
              <a:chOff x="-11472850" y="4518297"/>
              <a:chExt cx="9372600" cy="4360362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-8588861" y="6927401"/>
                <a:ext cx="0" cy="6386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-7320572" y="6867789"/>
                <a:ext cx="0" cy="54528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-8588861" y="6927401"/>
                <a:ext cx="0" cy="54528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ounded Rectangle 92"/>
              <p:cNvSpPr/>
              <p:nvPr/>
            </p:nvSpPr>
            <p:spPr bwMode="auto">
              <a:xfrm>
                <a:off x="-5368893" y="5124870"/>
                <a:ext cx="3268643" cy="2232465"/>
              </a:xfrm>
              <a:prstGeom prst="roundRect">
                <a:avLst/>
              </a:prstGeom>
              <a:solidFill>
                <a:srgbClr val="00B0F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dirty="0" smtClean="0">
                  <a:solidFill>
                    <a:srgbClr val="FFFFFF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cxnSp>
            <p:nvCxnSpPr>
              <p:cNvPr id="95" name="Straight Connector 94"/>
              <p:cNvCxnSpPr/>
              <p:nvPr/>
            </p:nvCxnSpPr>
            <p:spPr>
              <a:xfrm>
                <a:off x="-4802212" y="4793811"/>
                <a:ext cx="8540" cy="289768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Rounded Rectangle 95"/>
              <p:cNvSpPr/>
              <p:nvPr/>
            </p:nvSpPr>
            <p:spPr>
              <a:xfrm>
                <a:off x="-6375008" y="6989969"/>
                <a:ext cx="854635" cy="1296144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-11136996" y="5455931"/>
                <a:ext cx="4608512" cy="43204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Upper plate </a:t>
                </a:r>
                <a:endParaRPr lang="en-US" sz="2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-11136996" y="5905014"/>
                <a:ext cx="4608512" cy="10191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-11129032" y="6006926"/>
                <a:ext cx="4600547" cy="118947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-11112932" y="6557341"/>
                <a:ext cx="4584448" cy="119527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06" name="Group 105"/>
              <p:cNvGrpSpPr/>
              <p:nvPr/>
            </p:nvGrpSpPr>
            <p:grpSpPr>
              <a:xfrm>
                <a:off x="-9988141" y="6125873"/>
                <a:ext cx="1467497" cy="432048"/>
                <a:chOff x="1345105" y="3278637"/>
                <a:chExt cx="1467497" cy="432048"/>
              </a:xfrm>
            </p:grpSpPr>
            <p:sp>
              <p:nvSpPr>
                <p:cNvPr id="152" name="Arc 151"/>
                <p:cNvSpPr/>
                <p:nvPr/>
              </p:nvSpPr>
              <p:spPr>
                <a:xfrm>
                  <a:off x="2380554" y="3278637"/>
                  <a:ext cx="432048" cy="432048"/>
                </a:xfrm>
                <a:prstGeom prst="arc">
                  <a:avLst>
                    <a:gd name="adj1" fmla="val 16200000"/>
                    <a:gd name="adj2" fmla="val 6080727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3" name="Arc 152"/>
                <p:cNvSpPr/>
                <p:nvPr/>
              </p:nvSpPr>
              <p:spPr>
                <a:xfrm flipH="1">
                  <a:off x="1345105" y="3278637"/>
                  <a:ext cx="368424" cy="432048"/>
                </a:xfrm>
                <a:prstGeom prst="arc">
                  <a:avLst>
                    <a:gd name="adj1" fmla="val 16200000"/>
                    <a:gd name="adj2" fmla="val 6080727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4" name="TextBox 153"/>
                <p:cNvSpPr txBox="1"/>
                <p:nvPr/>
              </p:nvSpPr>
              <p:spPr>
                <a:xfrm>
                  <a:off x="1552477" y="3309995"/>
                  <a:ext cx="1191908" cy="400110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  <a:ln w="254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FFFFFF"/>
                      </a:solidFill>
                      <a:latin typeface="Arial" pitchFamily="34" charset="0"/>
                    </a:rPr>
                    <a:t>Droplet</a:t>
                  </a:r>
                  <a:endParaRPr lang="en-US" sz="2000" dirty="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107" name="Rectangle 106"/>
              <p:cNvSpPr/>
              <p:nvPr/>
            </p:nvSpPr>
            <p:spPr>
              <a:xfrm>
                <a:off x="-11112933" y="6681042"/>
                <a:ext cx="4584447" cy="226471"/>
              </a:xfrm>
              <a:prstGeom prst="rect">
                <a:avLst/>
              </a:prstGeom>
              <a:pattFill prst="wdDn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-11112932" y="6907513"/>
                <a:ext cx="4584446" cy="43204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Lower plate </a:t>
                </a:r>
                <a:endParaRPr lang="en-US" sz="2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-10560932" y="6907513"/>
                <a:ext cx="0" cy="10905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-9511892" y="6907513"/>
                <a:ext cx="0" cy="85432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-10560932" y="7998081"/>
                <a:ext cx="43491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-9527420" y="7761841"/>
                <a:ext cx="327144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-8587787" y="7566033"/>
                <a:ext cx="2375967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Oval 113"/>
              <p:cNvSpPr/>
              <p:nvPr/>
            </p:nvSpPr>
            <p:spPr>
              <a:xfrm>
                <a:off x="-6242174" y="7530029"/>
                <a:ext cx="76944" cy="720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-6267432" y="7725837"/>
                <a:ext cx="76944" cy="720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-6247936" y="7962077"/>
                <a:ext cx="76944" cy="720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18" name="Straight Connector 117"/>
              <p:cNvCxnSpPr/>
              <p:nvPr/>
            </p:nvCxnSpPr>
            <p:spPr>
              <a:xfrm>
                <a:off x="-7280690" y="5945377"/>
                <a:ext cx="140027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-5880412" y="6485913"/>
                <a:ext cx="0" cy="123992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Oval 119"/>
              <p:cNvSpPr/>
              <p:nvPr/>
            </p:nvSpPr>
            <p:spPr>
              <a:xfrm>
                <a:off x="-5918884" y="7676251"/>
                <a:ext cx="76944" cy="720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21" name="Straight Connector 120"/>
              <p:cNvCxnSpPr/>
              <p:nvPr/>
            </p:nvCxnSpPr>
            <p:spPr>
              <a:xfrm>
                <a:off x="-6152016" y="6485913"/>
                <a:ext cx="55963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-6000478" y="6357286"/>
                <a:ext cx="24013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-5880412" y="5945377"/>
                <a:ext cx="0" cy="411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-7176556" y="4793811"/>
                <a:ext cx="2376264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Rectangle 124"/>
              <p:cNvSpPr/>
              <p:nvPr/>
            </p:nvSpPr>
            <p:spPr>
              <a:xfrm>
                <a:off x="-5306268" y="5489223"/>
                <a:ext cx="1008112" cy="134628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-5090244" y="5654551"/>
                <a:ext cx="58930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7" name="Rectangle 126"/>
              <p:cNvSpPr/>
              <p:nvPr/>
            </p:nvSpPr>
            <p:spPr>
              <a:xfrm>
                <a:off x="-5090244" y="5777315"/>
                <a:ext cx="589304" cy="864096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-4946504" y="6162364"/>
                <a:ext cx="301824" cy="293712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29" name="Straight Connector 128"/>
              <p:cNvCxnSpPr/>
              <p:nvPr/>
            </p:nvCxnSpPr>
            <p:spPr>
              <a:xfrm>
                <a:off x="-5520372" y="7676251"/>
                <a:ext cx="7267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Rectangle 129"/>
              <p:cNvSpPr/>
              <p:nvPr/>
            </p:nvSpPr>
            <p:spPr>
              <a:xfrm>
                <a:off x="-4083210" y="5514236"/>
                <a:ext cx="1512168" cy="98686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-3939194" y="5597079"/>
                <a:ext cx="1224136" cy="831391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-3420134" y="6515479"/>
                <a:ext cx="180020" cy="359422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-3795178" y="6695190"/>
                <a:ext cx="936104" cy="22480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-4083210" y="6957226"/>
                <a:ext cx="16561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latin typeface="Arial" pitchFamily="34" charset="0"/>
                  </a:rPr>
                  <a:t>Computer</a:t>
                </a: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-11472850" y="8574350"/>
                <a:ext cx="844206" cy="1440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-10710850" y="8421950"/>
                <a:ext cx="13992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 pitchFamily="34" charset="0"/>
                  </a:rPr>
                  <a:t>Electrodes</a:t>
                </a:r>
                <a:endParaRPr lang="en-US" sz="2000" dirty="0">
                  <a:latin typeface="Arial" pitchFamily="34" charset="0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-6117160" y="8658892"/>
                <a:ext cx="844206" cy="118947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-5157022" y="8478549"/>
                <a:ext cx="2831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 pitchFamily="34" charset="0"/>
                  </a:rPr>
                  <a:t>Hydrophobic Layer</a:t>
                </a:r>
                <a:endParaRPr lang="en-US" sz="2000" dirty="0">
                  <a:latin typeface="Arial" pitchFamily="34" charset="0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-9186850" y="8612937"/>
                <a:ext cx="1045384" cy="113813"/>
              </a:xfrm>
              <a:prstGeom prst="rect">
                <a:avLst/>
              </a:prstGeom>
              <a:pattFill prst="wdDn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-8142795" y="8446303"/>
                <a:ext cx="24860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 pitchFamily="34" charset="0"/>
                  </a:rPr>
                  <a:t>Dielectric layer</a:t>
                </a:r>
                <a:endParaRPr lang="en-US" sz="2000" dirty="0">
                  <a:latin typeface="Arial" pitchFamily="34" charset="0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-7672972" y="6757725"/>
                <a:ext cx="844206" cy="1440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42" name="Straight Connector 141"/>
              <p:cNvCxnSpPr/>
              <p:nvPr/>
            </p:nvCxnSpPr>
            <p:spPr>
              <a:xfrm>
                <a:off x="-7320572" y="7422637"/>
                <a:ext cx="116855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-6153118" y="7386633"/>
                <a:ext cx="76944" cy="720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44" name="Straight Connector 143"/>
              <p:cNvCxnSpPr/>
              <p:nvPr/>
            </p:nvCxnSpPr>
            <p:spPr>
              <a:xfrm flipV="1">
                <a:off x="-6114646" y="7748259"/>
                <a:ext cx="214968" cy="2498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Rounded Rectangle 144"/>
              <p:cNvSpPr/>
              <p:nvPr/>
            </p:nvSpPr>
            <p:spPr>
              <a:xfrm>
                <a:off x="-8246731" y="5473048"/>
                <a:ext cx="1642789" cy="648072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Detector</a:t>
                </a:r>
                <a:endParaRPr lang="en-US" sz="24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46" name="Straight Connector 145"/>
              <p:cNvCxnSpPr/>
              <p:nvPr/>
            </p:nvCxnSpPr>
            <p:spPr>
              <a:xfrm>
                <a:off x="-7176556" y="4793811"/>
                <a:ext cx="0" cy="66212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Rounded Rectangle 146"/>
              <p:cNvSpPr/>
              <p:nvPr/>
            </p:nvSpPr>
            <p:spPr bwMode="auto">
              <a:xfrm>
                <a:off x="-11257046" y="4980837"/>
                <a:ext cx="5664666" cy="3177742"/>
              </a:xfrm>
              <a:prstGeom prst="roundRect">
                <a:avLst/>
              </a:prstGeom>
              <a:noFill/>
              <a:ln w="317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dirty="0" smtClean="0">
                  <a:solidFill>
                    <a:srgbClr val="FFFFFF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-10589408" y="4518297"/>
                <a:ext cx="341285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 smtClean="0">
                    <a:latin typeface="Arial" pitchFamily="34" charset="0"/>
                  </a:rPr>
                  <a:t>Physical Subsystem</a:t>
                </a:r>
                <a:endParaRPr lang="en-US" sz="2600" dirty="0">
                  <a:latin typeface="Arial" pitchFamily="34" charset="0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-9632992" y="6763497"/>
                <a:ext cx="800252" cy="1440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-8668834" y="6763497"/>
                <a:ext cx="844206" cy="1440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-10632940" y="6771373"/>
                <a:ext cx="774558" cy="1440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7935016" y="20858891"/>
              <a:ext cx="31098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>
                  <a:latin typeface="Arial" pitchFamily="34" charset="0"/>
                </a:rPr>
                <a:t>Cyber Subsystem</a:t>
              </a:r>
              <a:endParaRPr lang="en-US" sz="2600" dirty="0">
                <a:latin typeface="Arial" pitchFamily="34" charset="0"/>
              </a:endParaRPr>
            </a:p>
          </p:txBody>
        </p:sp>
      </p:grpSp>
      <p:sp>
        <p:nvSpPr>
          <p:cNvPr id="155" name="Rectangle 59"/>
          <p:cNvSpPr>
            <a:spLocks noChangeArrowheads="1"/>
          </p:cNvSpPr>
          <p:nvPr/>
        </p:nvSpPr>
        <p:spPr bwMode="auto">
          <a:xfrm>
            <a:off x="1143000" y="24291563"/>
            <a:ext cx="9826659" cy="742724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0" tIns="360000" rIns="360000" bIns="360000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006699"/>
                </a:solidFill>
                <a:latin typeface="Arial" charset="0"/>
              </a:rPr>
              <a:t>Algorithmic </a:t>
            </a:r>
            <a:r>
              <a:rPr lang="en-US" sz="4000" b="1" dirty="0" smtClean="0">
                <a:solidFill>
                  <a:srgbClr val="006699"/>
                </a:solidFill>
                <a:latin typeface="Arial" charset="0"/>
              </a:rPr>
              <a:t>Innovations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006699"/>
                </a:solidFill>
                <a:latin typeface="Arial" charset="0"/>
              </a:rPr>
              <a:t>Dictionary-based error recovery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US" sz="4000" b="1" dirty="0">
              <a:solidFill>
                <a:srgbClr val="006699"/>
              </a:solidFill>
              <a:latin typeface="Arial" charset="0"/>
            </a:endParaRPr>
          </a:p>
        </p:txBody>
      </p:sp>
      <p:grpSp>
        <p:nvGrpSpPr>
          <p:cNvPr id="156" name="Group 155"/>
          <p:cNvGrpSpPr/>
          <p:nvPr/>
        </p:nvGrpSpPr>
        <p:grpSpPr>
          <a:xfrm>
            <a:off x="1498599" y="25908000"/>
            <a:ext cx="8735845" cy="4118337"/>
            <a:chOff x="152400" y="1641440"/>
            <a:chExt cx="8534400" cy="4530760"/>
          </a:xfrm>
        </p:grpSpPr>
        <p:sp>
          <p:nvSpPr>
            <p:cNvPr id="157" name="Rectangle 156"/>
            <p:cNvSpPr/>
            <p:nvPr/>
          </p:nvSpPr>
          <p:spPr>
            <a:xfrm>
              <a:off x="6172200" y="2103105"/>
              <a:ext cx="2514600" cy="1859295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158" name="Group 157"/>
            <p:cNvGrpSpPr/>
            <p:nvPr/>
          </p:nvGrpSpPr>
          <p:grpSpPr>
            <a:xfrm>
              <a:off x="2501233" y="2587534"/>
              <a:ext cx="3533776" cy="2590800"/>
              <a:chOff x="3552824" y="1981200"/>
              <a:chExt cx="3152775" cy="2216776"/>
            </a:xfrm>
          </p:grpSpPr>
          <p:sp>
            <p:nvSpPr>
              <p:cNvPr id="183" name="Rectangle 182"/>
              <p:cNvSpPr/>
              <p:nvPr/>
            </p:nvSpPr>
            <p:spPr>
              <a:xfrm>
                <a:off x="3552824" y="1981200"/>
                <a:ext cx="3152775" cy="2216776"/>
              </a:xfrm>
              <a:prstGeom prst="rect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5584649" y="3158043"/>
                <a:ext cx="533400" cy="5334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5038725" y="2515852"/>
                <a:ext cx="533400" cy="5334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341253" y="2662080"/>
                <a:ext cx="533400" cy="5334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607953" y="3359239"/>
                <a:ext cx="533400" cy="5334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188" name="Straight Arrow Connector 187"/>
              <p:cNvCxnSpPr>
                <a:stCxn id="184" idx="1"/>
                <a:endCxn id="185" idx="5"/>
              </p:cNvCxnSpPr>
              <p:nvPr/>
            </p:nvCxnSpPr>
            <p:spPr>
              <a:xfrm flipH="1" flipV="1">
                <a:off x="5494010" y="2971137"/>
                <a:ext cx="168754" cy="265021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headEnd type="none"/>
                <a:tailEnd type="stealth" w="lg" len="lg"/>
              </a:ln>
              <a:effectLst/>
            </p:spPr>
          </p:cxnSp>
          <p:cxnSp>
            <p:nvCxnSpPr>
              <p:cNvPr id="189" name="Straight Arrow Connector 188"/>
              <p:cNvCxnSpPr>
                <a:stCxn id="184" idx="2"/>
                <a:endCxn id="186" idx="5"/>
              </p:cNvCxnSpPr>
              <p:nvPr/>
            </p:nvCxnSpPr>
            <p:spPr>
              <a:xfrm flipH="1" flipV="1">
                <a:off x="4796538" y="3117365"/>
                <a:ext cx="788111" cy="307378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headEnd type="none"/>
                <a:tailEnd type="stealth" w="lg" len="lg"/>
              </a:ln>
              <a:effectLst/>
            </p:spPr>
          </p:cxnSp>
          <p:cxnSp>
            <p:nvCxnSpPr>
              <p:cNvPr id="190" name="Straight Arrow Connector 189"/>
              <p:cNvCxnSpPr>
                <a:stCxn id="184" idx="3"/>
                <a:endCxn id="187" idx="6"/>
              </p:cNvCxnSpPr>
              <p:nvPr/>
            </p:nvCxnSpPr>
            <p:spPr>
              <a:xfrm flipH="1">
                <a:off x="5141353" y="3613328"/>
                <a:ext cx="521411" cy="12611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headEnd type="none"/>
                <a:tailEnd type="stealth" w="lg" len="lg"/>
              </a:ln>
              <a:effectLst/>
            </p:spPr>
          </p:cxnSp>
          <p:sp>
            <p:nvSpPr>
              <p:cNvPr id="191" name="Oval 190"/>
              <p:cNvSpPr/>
              <p:nvPr/>
            </p:nvSpPr>
            <p:spPr>
              <a:xfrm>
                <a:off x="3657600" y="2969458"/>
                <a:ext cx="533400" cy="5334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192" name="Straight Arrow Connector 191"/>
              <p:cNvCxnSpPr>
                <a:stCxn id="186" idx="3"/>
                <a:endCxn id="191" idx="6"/>
              </p:cNvCxnSpPr>
              <p:nvPr/>
            </p:nvCxnSpPr>
            <p:spPr>
              <a:xfrm flipH="1">
                <a:off x="4191000" y="3117365"/>
                <a:ext cx="228368" cy="118793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headEnd type="none"/>
                <a:tailEnd type="stealth" w="lg" len="lg"/>
              </a:ln>
              <a:effectLst/>
            </p:spPr>
          </p:cxnSp>
          <p:sp>
            <p:nvSpPr>
              <p:cNvPr id="193" name="Arc 192"/>
              <p:cNvSpPr/>
              <p:nvPr/>
            </p:nvSpPr>
            <p:spPr>
              <a:xfrm>
                <a:off x="5882747" y="2932552"/>
                <a:ext cx="365653" cy="303606"/>
              </a:xfrm>
              <a:prstGeom prst="arc">
                <a:avLst>
                  <a:gd name="adj1" fmla="val 9227884"/>
                  <a:gd name="adj2" fmla="val 5374084"/>
                </a:avLst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headEnd type="none"/>
                <a:tailEnd type="stealth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cxnSp>
          <p:nvCxnSpPr>
            <p:cNvPr id="159" name="Straight Arrow Connector 158"/>
            <p:cNvCxnSpPr/>
            <p:nvPr/>
          </p:nvCxnSpPr>
          <p:spPr>
            <a:xfrm>
              <a:off x="1847850" y="2478481"/>
              <a:ext cx="262247" cy="1506335"/>
            </a:xfrm>
            <a:prstGeom prst="straightConnector1">
              <a:avLst/>
            </a:prstGeom>
            <a:noFill/>
            <a:ln w="38100" cap="sq">
              <a:solidFill>
                <a:srgbClr val="C00000"/>
              </a:solidFill>
              <a:bevel/>
              <a:tailEnd type="stealth" w="lg" len="lg"/>
            </a:ln>
          </p:spPr>
        </p:cxnSp>
        <p:sp>
          <p:nvSpPr>
            <p:cNvPr id="160" name="TextBox 159"/>
            <p:cNvSpPr txBox="1"/>
            <p:nvPr/>
          </p:nvSpPr>
          <p:spPr>
            <a:xfrm>
              <a:off x="5296856" y="5525869"/>
              <a:ext cx="1447800" cy="646331"/>
            </a:xfrm>
            <a:prstGeom prst="rect">
              <a:avLst/>
            </a:prstGeom>
            <a:noFill/>
            <a:ln w="38100" cap="sq">
              <a:solidFill>
                <a:srgbClr val="C00000"/>
              </a:solidFill>
              <a:beve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latin typeface="Arial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State of the controller</a:t>
              </a:r>
            </a:p>
          </p:txBody>
        </p:sp>
        <p:cxnSp>
          <p:nvCxnSpPr>
            <p:cNvPr id="161" name="Straight Arrow Connector 160"/>
            <p:cNvCxnSpPr/>
            <p:nvPr/>
          </p:nvCxnSpPr>
          <p:spPr>
            <a:xfrm flipV="1">
              <a:off x="3216530" y="3984818"/>
              <a:ext cx="165905" cy="1541051"/>
            </a:xfrm>
            <a:prstGeom prst="straightConnector1">
              <a:avLst/>
            </a:prstGeom>
            <a:noFill/>
            <a:ln w="38100" cap="sq">
              <a:solidFill>
                <a:srgbClr val="C00000"/>
              </a:solidFill>
              <a:bevel/>
              <a:tailEnd type="stealth" w="lg" len="lg"/>
            </a:ln>
          </p:spPr>
        </p:cxnSp>
        <p:sp>
          <p:nvSpPr>
            <p:cNvPr id="162" name="TextBox 161"/>
            <p:cNvSpPr txBox="1"/>
            <p:nvPr/>
          </p:nvSpPr>
          <p:spPr>
            <a:xfrm>
              <a:off x="2946814" y="5502117"/>
              <a:ext cx="1219886" cy="646331"/>
            </a:xfrm>
            <a:prstGeom prst="rect">
              <a:avLst/>
            </a:prstGeom>
            <a:noFill/>
            <a:ln w="38100" cap="sq">
              <a:solidFill>
                <a:srgbClr val="C00000"/>
              </a:solidFill>
              <a:beve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latin typeface="Arial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State transition</a:t>
              </a:r>
            </a:p>
          </p:txBody>
        </p:sp>
        <p:cxnSp>
          <p:nvCxnSpPr>
            <p:cNvPr id="163" name="Straight Arrow Connector 162"/>
            <p:cNvCxnSpPr/>
            <p:nvPr/>
          </p:nvCxnSpPr>
          <p:spPr>
            <a:xfrm>
              <a:off x="6035009" y="4201100"/>
              <a:ext cx="2651791" cy="216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164" name="TextBox 163"/>
            <p:cNvSpPr txBox="1"/>
            <p:nvPr/>
          </p:nvSpPr>
          <p:spPr>
            <a:xfrm>
              <a:off x="4331574" y="2636253"/>
              <a:ext cx="1871202" cy="372458"/>
            </a:xfrm>
            <a:prstGeom prst="rect">
              <a:avLst/>
            </a:prstGeom>
            <a:noFill/>
            <a:ln w="38100" cap="sq">
              <a:noFill/>
              <a:beve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latin typeface="Arial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ontroller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316715" y="4294987"/>
              <a:ext cx="2044836" cy="643336"/>
            </a:xfrm>
            <a:prstGeom prst="rect">
              <a:avLst/>
            </a:prstGeom>
            <a:noFill/>
            <a:ln w="38100" cap="sq">
              <a:solidFill>
                <a:srgbClr val="C00000"/>
              </a:solidFill>
              <a:beve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latin typeface="Arial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Outputs: generated by the current state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830697" y="4074582"/>
              <a:ext cx="656407" cy="406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0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281730" y="3324040"/>
              <a:ext cx="656407" cy="406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1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453753" y="3476708"/>
              <a:ext cx="656407" cy="406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2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738207" y="4294987"/>
              <a:ext cx="656407" cy="406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3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2688105" y="3826873"/>
              <a:ext cx="656407" cy="406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4</a:t>
              </a:r>
            </a:p>
          </p:txBody>
        </p:sp>
        <p:cxnSp>
          <p:nvCxnSpPr>
            <p:cNvPr id="171" name="Straight Arrow Connector 170"/>
            <p:cNvCxnSpPr/>
            <p:nvPr/>
          </p:nvCxnSpPr>
          <p:spPr>
            <a:xfrm>
              <a:off x="1676400" y="4003611"/>
              <a:ext cx="824833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stealth" w="lg" len="lg"/>
            </a:ln>
            <a:effectLst/>
          </p:spPr>
        </p:cxnSp>
        <p:sp>
          <p:nvSpPr>
            <p:cNvPr id="172" name="TextBox 171"/>
            <p:cNvSpPr txBox="1"/>
            <p:nvPr/>
          </p:nvSpPr>
          <p:spPr>
            <a:xfrm>
              <a:off x="152400" y="2986905"/>
              <a:ext cx="1524000" cy="1477328"/>
            </a:xfrm>
            <a:prstGeom prst="rect">
              <a:avLst/>
            </a:prstGeom>
            <a:noFill/>
            <a:ln w="38100">
              <a:solidFill>
                <a:sysClr val="windowText" lastClr="00000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Input events: generated by sensing system on the biochip</a:t>
              </a:r>
            </a:p>
          </p:txBody>
        </p:sp>
        <p:cxnSp>
          <p:nvCxnSpPr>
            <p:cNvPr id="173" name="Straight Arrow Connector 172"/>
            <p:cNvCxnSpPr/>
            <p:nvPr/>
          </p:nvCxnSpPr>
          <p:spPr>
            <a:xfrm flipH="1" flipV="1">
              <a:off x="5239701" y="4509782"/>
              <a:ext cx="240112" cy="992335"/>
            </a:xfrm>
            <a:prstGeom prst="straightConnector1">
              <a:avLst/>
            </a:prstGeom>
            <a:noFill/>
            <a:ln w="38100" cap="sq">
              <a:solidFill>
                <a:srgbClr val="C00000"/>
              </a:solidFill>
              <a:bevel/>
              <a:tailEnd type="stealth" w="lg" len="lg"/>
            </a:ln>
          </p:spPr>
        </p:cxnSp>
        <p:sp>
          <p:nvSpPr>
            <p:cNvPr id="174" name="TextBox 173"/>
            <p:cNvSpPr txBox="1"/>
            <p:nvPr/>
          </p:nvSpPr>
          <p:spPr>
            <a:xfrm>
              <a:off x="381001" y="1808285"/>
              <a:ext cx="1953860" cy="646331"/>
            </a:xfrm>
            <a:prstGeom prst="rect">
              <a:avLst/>
            </a:prstGeom>
            <a:noFill/>
            <a:ln w="38100" cap="sq">
              <a:solidFill>
                <a:srgbClr val="C00000"/>
              </a:solidFill>
              <a:beve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Trigger rules of state transition</a:t>
              </a: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6286037" y="2306471"/>
              <a:ext cx="925736" cy="4191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States</a:t>
              </a: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7391400" y="2306471"/>
              <a:ext cx="990600" cy="419100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Outputs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08830" y="2867086"/>
              <a:ext cx="623486" cy="3810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7010400" y="2867086"/>
              <a:ext cx="1588864" cy="381000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10000100...</a:t>
              </a: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6316715" y="3385149"/>
              <a:ext cx="623486" cy="3810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7010400" y="3385149"/>
              <a:ext cx="1588864" cy="381000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00100001...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220469" y="1641440"/>
              <a:ext cx="2418062" cy="372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Error dictionary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974958" y="3442153"/>
              <a:ext cx="152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… …</a:t>
              </a:r>
            </a:p>
          </p:txBody>
        </p:sp>
      </p:grpSp>
      <p:sp>
        <p:nvSpPr>
          <p:cNvPr id="194" name="TextBox 193"/>
          <p:cNvSpPr txBox="1"/>
          <p:nvPr/>
        </p:nvSpPr>
        <p:spPr>
          <a:xfrm>
            <a:off x="1143000" y="30075873"/>
            <a:ext cx="9946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</a:rPr>
              <a:t>rror </a:t>
            </a:r>
            <a:r>
              <a:rPr lang="en-US" dirty="0">
                <a:latin typeface="Arial" panose="020B0604020202020204" pitchFamily="34" charset="0"/>
              </a:rPr>
              <a:t>recovery approach </a:t>
            </a:r>
            <a:r>
              <a:rPr lang="en-US" dirty="0" smtClean="0">
                <a:latin typeface="Arial" panose="020B0604020202020204" pitchFamily="34" charset="0"/>
              </a:rPr>
              <a:t>on </a:t>
            </a:r>
            <a:r>
              <a:rPr lang="en-US" dirty="0" err="1" smtClean="0">
                <a:latin typeface="Arial" panose="020B0604020202020204" pitchFamily="34" charset="0"/>
              </a:rPr>
              <a:t>cyberphysical</a:t>
            </a:r>
            <a:r>
              <a:rPr lang="en-US" dirty="0" smtClean="0">
                <a:latin typeface="Arial" panose="020B0604020202020204" pitchFamily="34" charset="0"/>
              </a:rPr>
              <a:t> biochip can </a:t>
            </a:r>
            <a:r>
              <a:rPr lang="en-US" dirty="0">
                <a:latin typeface="Arial" panose="020B0604020202020204" pitchFamily="34" charset="0"/>
              </a:rPr>
              <a:t>be </a:t>
            </a:r>
            <a:r>
              <a:rPr lang="en-US" dirty="0" smtClean="0">
                <a:latin typeface="Arial" panose="020B0604020202020204" pitchFamily="34" charset="0"/>
              </a:rPr>
              <a:t>controlled by an finite-state </a:t>
            </a:r>
            <a:r>
              <a:rPr lang="en-US" dirty="0">
                <a:latin typeface="Arial" panose="020B0604020202020204" pitchFamily="34" charset="0"/>
              </a:rPr>
              <a:t>machine (FSM</a:t>
            </a:r>
            <a:r>
              <a:rPr lang="en-US" dirty="0" smtClean="0">
                <a:latin typeface="Arial" panose="020B0604020202020204" pitchFamily="34" charset="0"/>
              </a:rPr>
              <a:t>) </a:t>
            </a:r>
            <a:r>
              <a:rPr lang="en-US" dirty="0">
                <a:latin typeface="Arial" panose="020B0604020202020204" pitchFamily="34" charset="0"/>
              </a:rPr>
              <a:t>running in a </a:t>
            </a:r>
            <a:r>
              <a:rPr lang="en-US" dirty="0" smtClean="0">
                <a:latin typeface="Arial" panose="020B0604020202020204" pitchFamily="34" charset="0"/>
              </a:rPr>
              <a:t>field-programmable gate array (FPGA)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</a:rPr>
              <a:t>The cost and the size of the system can be reduced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5" name="Rectangle 59"/>
          <p:cNvSpPr>
            <a:spLocks noChangeArrowheads="1"/>
          </p:cNvSpPr>
          <p:nvPr/>
        </p:nvSpPr>
        <p:spPr bwMode="auto">
          <a:xfrm>
            <a:off x="11429985" y="8915399"/>
            <a:ext cx="10414085" cy="175970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0" tIns="360000" rIns="360000" bIns="360000"/>
          <a:lstStyle/>
          <a:p>
            <a:pPr eaLnBrk="0" hangingPunct="0">
              <a:spcBef>
                <a:spcPct val="50000"/>
              </a:spcBef>
              <a:defRPr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6" name="Group 195"/>
          <p:cNvGrpSpPr/>
          <p:nvPr/>
        </p:nvGrpSpPr>
        <p:grpSpPr>
          <a:xfrm>
            <a:off x="11883164" y="9245583"/>
            <a:ext cx="5725936" cy="3707714"/>
            <a:chOff x="435040" y="1367577"/>
            <a:chExt cx="8556560" cy="5338023"/>
          </a:xfrm>
        </p:grpSpPr>
        <p:sp>
          <p:nvSpPr>
            <p:cNvPr id="197" name="Rectangle 196"/>
            <p:cNvSpPr/>
            <p:nvPr/>
          </p:nvSpPr>
          <p:spPr>
            <a:xfrm>
              <a:off x="2982433" y="3416598"/>
              <a:ext cx="1981200" cy="2286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2982433" y="3810000"/>
              <a:ext cx="1981200" cy="2286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2982433" y="4853832"/>
              <a:ext cx="1981200" cy="2286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71371" y="4437798"/>
              <a:ext cx="1905000" cy="2286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2975338" y="4153794"/>
              <a:ext cx="1981200" cy="2286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3592033" y="4285399"/>
              <a:ext cx="1142999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… …</a:t>
              </a:r>
            </a:p>
          </p:txBody>
        </p:sp>
        <p:cxnSp>
          <p:nvCxnSpPr>
            <p:cNvPr id="203" name="Straight Arrow Connector 202"/>
            <p:cNvCxnSpPr>
              <a:stCxn id="200" idx="3"/>
              <a:endCxn id="197" idx="1"/>
            </p:cNvCxnSpPr>
            <p:nvPr/>
          </p:nvCxnSpPr>
          <p:spPr>
            <a:xfrm flipV="1">
              <a:off x="2376371" y="3530898"/>
              <a:ext cx="606062" cy="102120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cxnSp>
          <p:nvCxnSpPr>
            <p:cNvPr id="204" name="Straight Arrow Connector 203"/>
            <p:cNvCxnSpPr>
              <a:stCxn id="200" idx="3"/>
              <a:endCxn id="198" idx="1"/>
            </p:cNvCxnSpPr>
            <p:nvPr/>
          </p:nvCxnSpPr>
          <p:spPr>
            <a:xfrm flipV="1">
              <a:off x="2376371" y="3924300"/>
              <a:ext cx="606062" cy="62779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cxnSp>
          <p:nvCxnSpPr>
            <p:cNvPr id="205" name="Straight Arrow Connector 204"/>
            <p:cNvCxnSpPr>
              <a:stCxn id="200" idx="3"/>
              <a:endCxn id="201" idx="1"/>
            </p:cNvCxnSpPr>
            <p:nvPr/>
          </p:nvCxnSpPr>
          <p:spPr>
            <a:xfrm flipV="1">
              <a:off x="2376371" y="4268094"/>
              <a:ext cx="598967" cy="28400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cxnSp>
          <p:nvCxnSpPr>
            <p:cNvPr id="206" name="Straight Arrow Connector 205"/>
            <p:cNvCxnSpPr>
              <a:stCxn id="200" idx="3"/>
              <a:endCxn id="199" idx="1"/>
            </p:cNvCxnSpPr>
            <p:nvPr/>
          </p:nvCxnSpPr>
          <p:spPr>
            <a:xfrm>
              <a:off x="2376371" y="4552098"/>
              <a:ext cx="606062" cy="41603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cxnSp>
          <p:nvCxnSpPr>
            <p:cNvPr id="207" name="Straight Arrow Connector 206"/>
            <p:cNvCxnSpPr>
              <a:stCxn id="200" idx="3"/>
              <a:endCxn id="240" idx="1"/>
            </p:cNvCxnSpPr>
            <p:nvPr/>
          </p:nvCxnSpPr>
          <p:spPr>
            <a:xfrm>
              <a:off x="2376371" y="4552098"/>
              <a:ext cx="606062" cy="76200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cxnSp>
          <p:nvCxnSpPr>
            <p:cNvPr id="208" name="Straight Arrow Connector 207"/>
            <p:cNvCxnSpPr/>
            <p:nvPr/>
          </p:nvCxnSpPr>
          <p:spPr>
            <a:xfrm flipV="1">
              <a:off x="4963633" y="2497938"/>
              <a:ext cx="606062" cy="102120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cxnSp>
          <p:nvCxnSpPr>
            <p:cNvPr id="209" name="Straight Arrow Connector 208"/>
            <p:cNvCxnSpPr/>
            <p:nvPr/>
          </p:nvCxnSpPr>
          <p:spPr>
            <a:xfrm flipV="1">
              <a:off x="4963633" y="2891340"/>
              <a:ext cx="606062" cy="62779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cxnSp>
          <p:nvCxnSpPr>
            <p:cNvPr id="210" name="Straight Arrow Connector 209"/>
            <p:cNvCxnSpPr>
              <a:endCxn id="214" idx="1"/>
            </p:cNvCxnSpPr>
            <p:nvPr/>
          </p:nvCxnSpPr>
          <p:spPr>
            <a:xfrm flipV="1">
              <a:off x="4963633" y="3332898"/>
              <a:ext cx="606062" cy="18624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cxnSp>
          <p:nvCxnSpPr>
            <p:cNvPr id="211" name="Straight Arrow Connector 210"/>
            <p:cNvCxnSpPr>
              <a:endCxn id="215" idx="1"/>
            </p:cNvCxnSpPr>
            <p:nvPr/>
          </p:nvCxnSpPr>
          <p:spPr>
            <a:xfrm>
              <a:off x="4963633" y="3519138"/>
              <a:ext cx="609600" cy="19476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sp>
          <p:nvSpPr>
            <p:cNvPr id="212" name="Rectangle 211"/>
            <p:cNvSpPr/>
            <p:nvPr/>
          </p:nvSpPr>
          <p:spPr>
            <a:xfrm>
              <a:off x="5573233" y="2384570"/>
              <a:ext cx="1981200" cy="2286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573233" y="2777972"/>
              <a:ext cx="1981200" cy="2286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569695" y="3218598"/>
              <a:ext cx="1981200" cy="2286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573233" y="3599598"/>
              <a:ext cx="1981200" cy="2286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6182834" y="2837597"/>
              <a:ext cx="1142999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… …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6190823" y="3923347"/>
              <a:ext cx="1142999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… …</a:t>
              </a:r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5562607" y="4356440"/>
              <a:ext cx="1981200" cy="2286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5562607" y="4749842"/>
              <a:ext cx="1981200" cy="2286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5559069" y="5190468"/>
              <a:ext cx="1981200" cy="2286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5562607" y="5571468"/>
              <a:ext cx="1981200" cy="2286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6172207" y="4809468"/>
              <a:ext cx="1142999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… …</a:t>
              </a: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6190823" y="6019800"/>
              <a:ext cx="1142999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… …</a:t>
              </a:r>
            </a:p>
          </p:txBody>
        </p:sp>
        <p:cxnSp>
          <p:nvCxnSpPr>
            <p:cNvPr id="224" name="Straight Arrow Connector 223"/>
            <p:cNvCxnSpPr>
              <a:stCxn id="199" idx="3"/>
              <a:endCxn id="218" idx="1"/>
            </p:cNvCxnSpPr>
            <p:nvPr/>
          </p:nvCxnSpPr>
          <p:spPr>
            <a:xfrm flipV="1">
              <a:off x="4963633" y="4470740"/>
              <a:ext cx="598974" cy="49739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cxnSp>
          <p:nvCxnSpPr>
            <p:cNvPr id="225" name="Straight Arrow Connector 224"/>
            <p:cNvCxnSpPr>
              <a:stCxn id="199" idx="3"/>
              <a:endCxn id="219" idx="1"/>
            </p:cNvCxnSpPr>
            <p:nvPr/>
          </p:nvCxnSpPr>
          <p:spPr>
            <a:xfrm flipV="1">
              <a:off x="4963633" y="4864142"/>
              <a:ext cx="598974" cy="10399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cxnSp>
          <p:nvCxnSpPr>
            <p:cNvPr id="226" name="Straight Arrow Connector 225"/>
            <p:cNvCxnSpPr>
              <a:stCxn id="199" idx="3"/>
              <a:endCxn id="220" idx="1"/>
            </p:cNvCxnSpPr>
            <p:nvPr/>
          </p:nvCxnSpPr>
          <p:spPr>
            <a:xfrm>
              <a:off x="4963633" y="4968132"/>
              <a:ext cx="595436" cy="336636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cxnSp>
          <p:nvCxnSpPr>
            <p:cNvPr id="227" name="Straight Arrow Connector 226"/>
            <p:cNvCxnSpPr>
              <a:stCxn id="199" idx="3"/>
              <a:endCxn id="221" idx="1"/>
            </p:cNvCxnSpPr>
            <p:nvPr/>
          </p:nvCxnSpPr>
          <p:spPr>
            <a:xfrm>
              <a:off x="4963633" y="4968132"/>
              <a:ext cx="598974" cy="717636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sp>
          <p:nvSpPr>
            <p:cNvPr id="228" name="TextBox 227"/>
            <p:cNvSpPr txBox="1"/>
            <p:nvPr/>
          </p:nvSpPr>
          <p:spPr>
            <a:xfrm>
              <a:off x="435040" y="3683319"/>
              <a:ext cx="1977662" cy="620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Dictionary item for error-free case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2948757" y="2716149"/>
              <a:ext cx="1977662" cy="620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Dictionary item for single fault cases</a:t>
              </a: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5257800" y="1799794"/>
              <a:ext cx="2722675" cy="598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Dictionary item for combination of two errors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7848601" y="3968225"/>
              <a:ext cx="1142999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… …</a:t>
              </a:r>
            </a:p>
          </p:txBody>
        </p:sp>
        <p:cxnSp>
          <p:nvCxnSpPr>
            <p:cNvPr id="232" name="Straight Connector 231"/>
            <p:cNvCxnSpPr/>
            <p:nvPr/>
          </p:nvCxnSpPr>
          <p:spPr>
            <a:xfrm>
              <a:off x="5261351" y="1531595"/>
              <a:ext cx="7082" cy="5174005"/>
            </a:xfrm>
            <a:prstGeom prst="line">
              <a:avLst/>
            </a:prstGeom>
            <a:noFill/>
            <a:ln w="31750" cap="flat" cmpd="sng" algn="ctr">
              <a:solidFill>
                <a:srgbClr val="C00000"/>
              </a:solidFill>
              <a:prstDash val="dash"/>
            </a:ln>
            <a:effectLst/>
          </p:spPr>
        </p:cxnSp>
        <p:cxnSp>
          <p:nvCxnSpPr>
            <p:cNvPr id="233" name="Straight Connector 232"/>
            <p:cNvCxnSpPr/>
            <p:nvPr/>
          </p:nvCxnSpPr>
          <p:spPr>
            <a:xfrm>
              <a:off x="2753833" y="1531595"/>
              <a:ext cx="0" cy="5174005"/>
            </a:xfrm>
            <a:prstGeom prst="line">
              <a:avLst/>
            </a:prstGeom>
            <a:noFill/>
            <a:ln w="31750" cap="flat" cmpd="sng" algn="ctr">
              <a:solidFill>
                <a:srgbClr val="C00000"/>
              </a:solidFill>
              <a:prstDash val="dash"/>
            </a:ln>
            <a:effectLst/>
          </p:spPr>
        </p:cxnSp>
        <p:cxnSp>
          <p:nvCxnSpPr>
            <p:cNvPr id="234" name="Straight Connector 233"/>
            <p:cNvCxnSpPr/>
            <p:nvPr/>
          </p:nvCxnSpPr>
          <p:spPr>
            <a:xfrm>
              <a:off x="7783033" y="1505612"/>
              <a:ext cx="0" cy="5199988"/>
            </a:xfrm>
            <a:prstGeom prst="line">
              <a:avLst/>
            </a:prstGeom>
            <a:noFill/>
            <a:ln w="31750" cap="flat" cmpd="sng" algn="ctr">
              <a:solidFill>
                <a:srgbClr val="C00000"/>
              </a:solidFill>
              <a:prstDash val="dash"/>
            </a:ln>
            <a:effectLst/>
          </p:spPr>
        </p:cxnSp>
        <p:sp>
          <p:nvSpPr>
            <p:cNvPr id="235" name="TextBox 234"/>
            <p:cNvSpPr txBox="1"/>
            <p:nvPr/>
          </p:nvSpPr>
          <p:spPr>
            <a:xfrm>
              <a:off x="928570" y="1371600"/>
              <a:ext cx="990600" cy="376642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Level 0</a:t>
              </a: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3442288" y="1371600"/>
              <a:ext cx="990600" cy="376642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Level 1</a:t>
              </a: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6014483" y="1367577"/>
              <a:ext cx="990600" cy="376642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Level 2</a:t>
              </a: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5573233" y="5925212"/>
              <a:ext cx="1981200" cy="2286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239" name="Straight Arrow Connector 238"/>
            <p:cNvCxnSpPr>
              <a:endCxn id="238" idx="1"/>
            </p:cNvCxnSpPr>
            <p:nvPr/>
          </p:nvCxnSpPr>
          <p:spPr>
            <a:xfrm>
              <a:off x="4953000" y="5302164"/>
              <a:ext cx="620233" cy="73734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sp>
          <p:nvSpPr>
            <p:cNvPr id="240" name="Rectangle 239"/>
            <p:cNvSpPr/>
            <p:nvPr/>
          </p:nvSpPr>
          <p:spPr>
            <a:xfrm>
              <a:off x="2982433" y="5199798"/>
              <a:ext cx="1981200" cy="2286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241" name="Rectangle 240"/>
          <p:cNvSpPr/>
          <p:nvPr/>
        </p:nvSpPr>
        <p:spPr>
          <a:xfrm>
            <a:off x="11565005" y="19108570"/>
            <a:ext cx="6522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0" indent="-381000" eaLnBrk="0" hangingPunct="0">
              <a:spcBef>
                <a:spcPct val="50000"/>
              </a:spcBef>
              <a:buSzPct val="60000"/>
              <a:buFont typeface="Monotype Sorts" pitchFamily="2" charset="2"/>
              <a:buNone/>
              <a:defRPr/>
            </a:pPr>
            <a:r>
              <a:rPr lang="en-US" b="1" dirty="0" smtClean="0">
                <a:latin typeface="Arial" charset="0"/>
              </a:rPr>
              <a:t>A. Biochips </a:t>
            </a:r>
            <a:r>
              <a:rPr lang="en-US" b="1" dirty="0">
                <a:latin typeface="Arial" charset="0"/>
              </a:rPr>
              <a:t>with multiple clock frequencies</a:t>
            </a:r>
            <a:endParaRPr lang="en-AU" dirty="0">
              <a:latin typeface="Arial" pitchFamily="34" charset="0"/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11588284" y="22522318"/>
            <a:ext cx="7075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B. Operation-interdependency-aware synthesis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11619912" y="22947545"/>
            <a:ext cx="9573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 eaLnBrk="0" hangingPunct="0">
              <a:spcBef>
                <a:spcPct val="50000"/>
              </a:spcBef>
              <a:buSzPct val="60000"/>
              <a:buFont typeface="Monotype Sorts" pitchFamily="2" charset="2"/>
              <a:buNone/>
              <a:defRPr/>
            </a:pPr>
            <a:r>
              <a:rPr lang="en-US" dirty="0">
                <a:latin typeface="Arial" pitchFamily="34" charset="0"/>
              </a:rPr>
              <a:t>Synthesis method for sequencing graphs </a:t>
            </a:r>
            <a:r>
              <a:rPr lang="en-US" dirty="0" smtClean="0">
                <a:latin typeface="Arial" pitchFamily="34" charset="0"/>
              </a:rPr>
              <a:t>with directed tree structure</a:t>
            </a:r>
            <a:endParaRPr lang="en-AU" dirty="0">
              <a:latin typeface="Arial" pitchFamily="34" charset="0"/>
            </a:endParaRPr>
          </a:p>
        </p:txBody>
      </p:sp>
      <p:pic>
        <p:nvPicPr>
          <p:cNvPr id="244" name="Picture 42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05591" y="23565890"/>
            <a:ext cx="9763378" cy="196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245" name="Rectangle 244"/>
              <p:cNvSpPr/>
              <p:nvPr/>
            </p:nvSpPr>
            <p:spPr>
              <a:xfrm>
                <a:off x="12866450" y="25674935"/>
                <a:ext cx="56607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/>
                            </a:rPr>
                            <m:t>1,</m:t>
                          </m:r>
                          <m:r>
                            <m:rPr>
                              <m:nor/>
                            </m:rPr>
                            <a:rPr lang="en-US" i="1"/>
                            <m:t> </m:t>
                          </m:r>
                          <m:r>
                            <a:rPr lang="en-US">
                              <a:latin typeface="Cambria Math"/>
                            </a:rPr>
                            <m:t>2,</m:t>
                          </m:r>
                          <m:r>
                            <m:rPr>
                              <m:nor/>
                            </m:rPr>
                            <a:rPr lang="en-US" i="1"/>
                            <m:t> </m:t>
                          </m:r>
                          <m:r>
                            <a:rPr lang="en-US">
                              <a:latin typeface="Cambria Math"/>
                            </a:rPr>
                            <m:t>3,</m:t>
                          </m:r>
                          <m:r>
                            <m:rPr>
                              <m:nor/>
                            </m:rPr>
                            <a:rPr lang="en-US" i="1"/>
                            <m:t> </m:t>
                          </m:r>
                          <m:r>
                            <a:rPr lang="en-US">
                              <a:latin typeface="Cambria Math"/>
                            </a:rPr>
                            <m:t>4}⊆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i="1"/>
                            <m:t> </m:t>
                          </m:r>
                          <m:r>
                            <a:rPr lang="en-US">
                              <a:latin typeface="Cambria Math"/>
                            </a:rPr>
                            <m:t>{6,</m:t>
                          </m:r>
                          <m:r>
                            <m:rPr>
                              <m:nor/>
                            </m:rPr>
                            <a:rPr lang="en-US" i="1"/>
                            <m:t> </m:t>
                          </m:r>
                          <m:r>
                            <a:rPr lang="en-US">
                              <a:latin typeface="Cambria Math"/>
                            </a:rPr>
                            <m:t>7}⊆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i="1"/>
                            <m:t> </m:t>
                          </m:r>
                          <m:r>
                            <a:rPr lang="en-US">
                              <a:latin typeface="Cambria Math"/>
                            </a:rPr>
                            <m:t>{8,</m:t>
                          </m:r>
                          <m:r>
                            <m:rPr>
                              <m:nor/>
                            </m:rPr>
                            <a:rPr lang="en-US" i="1"/>
                            <m:t> </m:t>
                          </m:r>
                          <m:r>
                            <a:rPr lang="en-US">
                              <a:latin typeface="Cambria Math"/>
                            </a:rPr>
                            <m:t>9}⊆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5" name="Rectangle 2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6450" y="25674935"/>
                <a:ext cx="5660780" cy="46166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6" name="Group 245"/>
          <p:cNvGrpSpPr/>
          <p:nvPr/>
        </p:nvGrpSpPr>
        <p:grpSpPr>
          <a:xfrm>
            <a:off x="11619912" y="19747039"/>
            <a:ext cx="7743679" cy="2608599"/>
            <a:chOff x="12473887" y="18856127"/>
            <a:chExt cx="7754433" cy="2937073"/>
          </a:xfrm>
        </p:grpSpPr>
        <p:grpSp>
          <p:nvGrpSpPr>
            <p:cNvPr id="247" name="Group 246"/>
            <p:cNvGrpSpPr/>
            <p:nvPr/>
          </p:nvGrpSpPr>
          <p:grpSpPr>
            <a:xfrm>
              <a:off x="12473887" y="18856127"/>
              <a:ext cx="7754433" cy="2937073"/>
              <a:chOff x="584200" y="1939727"/>
              <a:chExt cx="7754433" cy="2937073"/>
            </a:xfrm>
          </p:grpSpPr>
          <p:cxnSp>
            <p:nvCxnSpPr>
              <p:cNvPr id="249" name="Straight Arrow Connector 248"/>
              <p:cNvCxnSpPr/>
              <p:nvPr/>
            </p:nvCxnSpPr>
            <p:spPr>
              <a:xfrm>
                <a:off x="1657350" y="3479800"/>
                <a:ext cx="11430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" name="Rectangle 249"/>
              <p:cNvSpPr/>
              <p:nvPr/>
            </p:nvSpPr>
            <p:spPr>
              <a:xfrm>
                <a:off x="2819163" y="3000345"/>
                <a:ext cx="3401495" cy="96205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1" name="TextBox 250"/>
              <p:cNvSpPr txBox="1"/>
              <p:nvPr/>
            </p:nvSpPr>
            <p:spPr>
              <a:xfrm>
                <a:off x="584200" y="2717800"/>
                <a:ext cx="22288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latin typeface="Arial" pitchFamily="34" charset="0"/>
                    <a:cs typeface="Arial" pitchFamily="34" charset="0"/>
                  </a:rPr>
                  <a:t>Input from the signal generator</a:t>
                </a:r>
                <a:endParaRPr lang="en-US" sz="20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52" name="Straight Arrow Connector 251"/>
              <p:cNvCxnSpPr/>
              <p:nvPr/>
            </p:nvCxnSpPr>
            <p:spPr>
              <a:xfrm>
                <a:off x="4101323" y="2643901"/>
                <a:ext cx="0" cy="78178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3" name="TextBox 252"/>
              <p:cNvSpPr txBox="1"/>
              <p:nvPr/>
            </p:nvSpPr>
            <p:spPr>
              <a:xfrm>
                <a:off x="3098137" y="1939727"/>
                <a:ext cx="2381935" cy="70788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latin typeface="Arial" pitchFamily="34" charset="0"/>
                    <a:cs typeface="Arial" pitchFamily="34" charset="0"/>
                  </a:rPr>
                  <a:t>Feedback from sensors</a:t>
                </a:r>
              </a:p>
            </p:txBody>
          </p:sp>
          <p:grpSp>
            <p:nvGrpSpPr>
              <p:cNvPr id="254" name="Group 253"/>
              <p:cNvGrpSpPr/>
              <p:nvPr/>
            </p:nvGrpSpPr>
            <p:grpSpPr>
              <a:xfrm>
                <a:off x="6290689" y="4343400"/>
                <a:ext cx="2009082" cy="533400"/>
                <a:chOff x="4326877" y="4038600"/>
                <a:chExt cx="2009082" cy="533400"/>
              </a:xfrm>
            </p:grpSpPr>
            <p:cxnSp>
              <p:nvCxnSpPr>
                <p:cNvPr id="330" name="Straight Connector 329"/>
                <p:cNvCxnSpPr/>
                <p:nvPr/>
              </p:nvCxnSpPr>
              <p:spPr>
                <a:xfrm flipV="1">
                  <a:off x="4535772" y="40386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4535772" y="4038600"/>
                  <a:ext cx="2417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>
                  <a:off x="4777527" y="40386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/>
                <p:nvPr/>
              </p:nvCxnSpPr>
              <p:spPr>
                <a:xfrm>
                  <a:off x="4777527" y="4572000"/>
                  <a:ext cx="2088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/>
                <p:cNvCxnSpPr/>
                <p:nvPr/>
              </p:nvCxnSpPr>
              <p:spPr>
                <a:xfrm flipV="1">
                  <a:off x="4986892" y="40386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/>
                <p:nvPr/>
              </p:nvCxnSpPr>
              <p:spPr>
                <a:xfrm>
                  <a:off x="4986892" y="4038600"/>
                  <a:ext cx="2417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/>
                <p:nvPr/>
              </p:nvCxnSpPr>
              <p:spPr>
                <a:xfrm>
                  <a:off x="5228647" y="40386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/>
                <p:cNvCxnSpPr/>
                <p:nvPr/>
              </p:nvCxnSpPr>
              <p:spPr>
                <a:xfrm>
                  <a:off x="5228647" y="4572000"/>
                  <a:ext cx="2088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/>
                <p:nvPr/>
              </p:nvCxnSpPr>
              <p:spPr>
                <a:xfrm flipV="1">
                  <a:off x="5435127" y="40386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/>
                <p:cNvCxnSpPr/>
                <p:nvPr/>
              </p:nvCxnSpPr>
              <p:spPr>
                <a:xfrm>
                  <a:off x="5435127" y="4038600"/>
                  <a:ext cx="2417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360"/>
                <p:cNvCxnSpPr/>
                <p:nvPr/>
              </p:nvCxnSpPr>
              <p:spPr>
                <a:xfrm>
                  <a:off x="5676882" y="40386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/>
                <p:cNvCxnSpPr/>
                <p:nvPr/>
              </p:nvCxnSpPr>
              <p:spPr>
                <a:xfrm>
                  <a:off x="5676882" y="4572000"/>
                  <a:ext cx="2088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/>
                <p:cNvCxnSpPr/>
                <p:nvPr/>
              </p:nvCxnSpPr>
              <p:spPr>
                <a:xfrm flipV="1">
                  <a:off x="5885309" y="40386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5885309" y="4038600"/>
                  <a:ext cx="2417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6127064" y="40386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/>
                <p:cNvCxnSpPr/>
                <p:nvPr/>
              </p:nvCxnSpPr>
              <p:spPr>
                <a:xfrm>
                  <a:off x="6127064" y="4572000"/>
                  <a:ext cx="2088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/>
                <p:cNvCxnSpPr/>
                <p:nvPr/>
              </p:nvCxnSpPr>
              <p:spPr>
                <a:xfrm>
                  <a:off x="4326877" y="4572000"/>
                  <a:ext cx="2088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/>
            </p:nvGrpSpPr>
            <p:grpSpPr>
              <a:xfrm>
                <a:off x="6419127" y="2777093"/>
                <a:ext cx="1919506" cy="535206"/>
                <a:chOff x="4399111" y="3040965"/>
                <a:chExt cx="1919506" cy="535206"/>
              </a:xfrm>
            </p:grpSpPr>
            <p:grpSp>
              <p:nvGrpSpPr>
                <p:cNvPr id="282" name="Group 281"/>
                <p:cNvGrpSpPr/>
                <p:nvPr/>
              </p:nvGrpSpPr>
              <p:grpSpPr>
                <a:xfrm>
                  <a:off x="4399111" y="3040965"/>
                  <a:ext cx="1081984" cy="535206"/>
                  <a:chOff x="1089025" y="4800600"/>
                  <a:chExt cx="3934279" cy="533400"/>
                </a:xfrm>
              </p:grpSpPr>
              <p:cxnSp>
                <p:nvCxnSpPr>
                  <p:cNvPr id="305" name="Straight Connector 304"/>
                  <p:cNvCxnSpPr/>
                  <p:nvPr/>
                </p:nvCxnSpPr>
                <p:spPr>
                  <a:xfrm flipV="1">
                    <a:off x="1371600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6" name="Straight Connector 305"/>
                  <p:cNvCxnSpPr/>
                  <p:nvPr/>
                </p:nvCxnSpPr>
                <p:spPr>
                  <a:xfrm>
                    <a:off x="1371600" y="4800600"/>
                    <a:ext cx="3270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7" name="Straight Connector 306"/>
                  <p:cNvCxnSpPr/>
                  <p:nvPr/>
                </p:nvCxnSpPr>
                <p:spPr>
                  <a:xfrm>
                    <a:off x="1698625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8" name="Straight Connector 307"/>
                  <p:cNvCxnSpPr/>
                  <p:nvPr/>
                </p:nvCxnSpPr>
                <p:spPr>
                  <a:xfrm>
                    <a:off x="1698625" y="5334000"/>
                    <a:ext cx="28257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" name="Straight Connector 308"/>
                  <p:cNvCxnSpPr/>
                  <p:nvPr/>
                </p:nvCxnSpPr>
                <p:spPr>
                  <a:xfrm flipV="1">
                    <a:off x="1981835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0" name="Straight Connector 309"/>
                  <p:cNvCxnSpPr/>
                  <p:nvPr/>
                </p:nvCxnSpPr>
                <p:spPr>
                  <a:xfrm>
                    <a:off x="1981835" y="4800600"/>
                    <a:ext cx="3270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>
                  <a:xfrm>
                    <a:off x="2308860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2" name="Straight Connector 311"/>
                  <p:cNvCxnSpPr/>
                  <p:nvPr/>
                </p:nvCxnSpPr>
                <p:spPr>
                  <a:xfrm>
                    <a:off x="2308860" y="5334000"/>
                    <a:ext cx="28257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3" name="Straight Connector 312"/>
                  <p:cNvCxnSpPr/>
                  <p:nvPr/>
                </p:nvCxnSpPr>
                <p:spPr>
                  <a:xfrm flipV="1">
                    <a:off x="2588169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" name="Straight Connector 313"/>
                  <p:cNvCxnSpPr/>
                  <p:nvPr/>
                </p:nvCxnSpPr>
                <p:spPr>
                  <a:xfrm>
                    <a:off x="2588169" y="4800600"/>
                    <a:ext cx="3270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5" name="Straight Connector 314"/>
                  <p:cNvCxnSpPr/>
                  <p:nvPr/>
                </p:nvCxnSpPr>
                <p:spPr>
                  <a:xfrm>
                    <a:off x="2915194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6" name="Straight Connector 315"/>
                  <p:cNvCxnSpPr/>
                  <p:nvPr/>
                </p:nvCxnSpPr>
                <p:spPr>
                  <a:xfrm>
                    <a:off x="2915194" y="5334000"/>
                    <a:ext cx="28257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7" name="Straight Connector 316"/>
                  <p:cNvCxnSpPr/>
                  <p:nvPr/>
                </p:nvCxnSpPr>
                <p:spPr>
                  <a:xfrm flipV="1">
                    <a:off x="3197135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8" name="Straight Connector 317"/>
                  <p:cNvCxnSpPr/>
                  <p:nvPr/>
                </p:nvCxnSpPr>
                <p:spPr>
                  <a:xfrm>
                    <a:off x="3197135" y="4800600"/>
                    <a:ext cx="3270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9" name="Straight Connector 318"/>
                  <p:cNvCxnSpPr/>
                  <p:nvPr/>
                </p:nvCxnSpPr>
                <p:spPr>
                  <a:xfrm>
                    <a:off x="3524160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0" name="Straight Connector 319"/>
                  <p:cNvCxnSpPr/>
                  <p:nvPr/>
                </p:nvCxnSpPr>
                <p:spPr>
                  <a:xfrm>
                    <a:off x="3524160" y="5334000"/>
                    <a:ext cx="28257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1" name="Straight Connector 320"/>
                  <p:cNvCxnSpPr/>
                  <p:nvPr/>
                </p:nvCxnSpPr>
                <p:spPr>
                  <a:xfrm flipV="1">
                    <a:off x="3807370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2" name="Straight Connector 321"/>
                  <p:cNvCxnSpPr/>
                  <p:nvPr/>
                </p:nvCxnSpPr>
                <p:spPr>
                  <a:xfrm>
                    <a:off x="3807370" y="4800600"/>
                    <a:ext cx="3270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3" name="Straight Connector 322"/>
                  <p:cNvCxnSpPr/>
                  <p:nvPr/>
                </p:nvCxnSpPr>
                <p:spPr>
                  <a:xfrm>
                    <a:off x="4134395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/>
                  <p:cNvCxnSpPr/>
                  <p:nvPr/>
                </p:nvCxnSpPr>
                <p:spPr>
                  <a:xfrm>
                    <a:off x="4134395" y="5334000"/>
                    <a:ext cx="28257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5" name="Straight Connector 324"/>
                  <p:cNvCxnSpPr/>
                  <p:nvPr/>
                </p:nvCxnSpPr>
                <p:spPr>
                  <a:xfrm flipV="1">
                    <a:off x="4413704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6" name="Straight Connector 325"/>
                  <p:cNvCxnSpPr/>
                  <p:nvPr/>
                </p:nvCxnSpPr>
                <p:spPr>
                  <a:xfrm>
                    <a:off x="4413704" y="4800600"/>
                    <a:ext cx="3270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7" name="Straight Connector 326"/>
                  <p:cNvCxnSpPr/>
                  <p:nvPr/>
                </p:nvCxnSpPr>
                <p:spPr>
                  <a:xfrm>
                    <a:off x="4740729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8" name="Straight Connector 327"/>
                  <p:cNvCxnSpPr/>
                  <p:nvPr/>
                </p:nvCxnSpPr>
                <p:spPr>
                  <a:xfrm>
                    <a:off x="4740729" y="5334000"/>
                    <a:ext cx="28257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9" name="Straight Connector 328"/>
                  <p:cNvCxnSpPr/>
                  <p:nvPr/>
                </p:nvCxnSpPr>
                <p:spPr>
                  <a:xfrm>
                    <a:off x="1089025" y="5334000"/>
                    <a:ext cx="28257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3" name="Group 282"/>
                <p:cNvGrpSpPr/>
                <p:nvPr/>
              </p:nvGrpSpPr>
              <p:grpSpPr>
                <a:xfrm>
                  <a:off x="5403383" y="3040965"/>
                  <a:ext cx="915234" cy="535206"/>
                  <a:chOff x="1089025" y="4800600"/>
                  <a:chExt cx="3327945" cy="533400"/>
                </a:xfrm>
              </p:grpSpPr>
              <p:cxnSp>
                <p:nvCxnSpPr>
                  <p:cNvPr id="284" name="Straight Connector 283"/>
                  <p:cNvCxnSpPr/>
                  <p:nvPr/>
                </p:nvCxnSpPr>
                <p:spPr>
                  <a:xfrm flipV="1">
                    <a:off x="1371600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>
                  <a:xfrm>
                    <a:off x="1371600" y="4800600"/>
                    <a:ext cx="3270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Straight Connector 285"/>
                  <p:cNvCxnSpPr/>
                  <p:nvPr/>
                </p:nvCxnSpPr>
                <p:spPr>
                  <a:xfrm>
                    <a:off x="1698625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Straight Connector 286"/>
                  <p:cNvCxnSpPr/>
                  <p:nvPr/>
                </p:nvCxnSpPr>
                <p:spPr>
                  <a:xfrm>
                    <a:off x="1698625" y="5334000"/>
                    <a:ext cx="28257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" name="Straight Connector 287"/>
                  <p:cNvCxnSpPr/>
                  <p:nvPr/>
                </p:nvCxnSpPr>
                <p:spPr>
                  <a:xfrm flipV="1">
                    <a:off x="1981835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9" name="Straight Connector 288"/>
                  <p:cNvCxnSpPr/>
                  <p:nvPr/>
                </p:nvCxnSpPr>
                <p:spPr>
                  <a:xfrm>
                    <a:off x="1981835" y="4800600"/>
                    <a:ext cx="3270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0" name="Straight Connector 289"/>
                  <p:cNvCxnSpPr/>
                  <p:nvPr/>
                </p:nvCxnSpPr>
                <p:spPr>
                  <a:xfrm>
                    <a:off x="2308860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1" name="Straight Connector 290"/>
                  <p:cNvCxnSpPr/>
                  <p:nvPr/>
                </p:nvCxnSpPr>
                <p:spPr>
                  <a:xfrm>
                    <a:off x="2308860" y="5334000"/>
                    <a:ext cx="28257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" name="Straight Connector 291"/>
                  <p:cNvCxnSpPr/>
                  <p:nvPr/>
                </p:nvCxnSpPr>
                <p:spPr>
                  <a:xfrm flipV="1">
                    <a:off x="2588169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3" name="Straight Connector 292"/>
                  <p:cNvCxnSpPr/>
                  <p:nvPr/>
                </p:nvCxnSpPr>
                <p:spPr>
                  <a:xfrm>
                    <a:off x="2588169" y="4800600"/>
                    <a:ext cx="3270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Straight Connector 293"/>
                  <p:cNvCxnSpPr/>
                  <p:nvPr/>
                </p:nvCxnSpPr>
                <p:spPr>
                  <a:xfrm>
                    <a:off x="2915194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" name="Straight Connector 294"/>
                  <p:cNvCxnSpPr/>
                  <p:nvPr/>
                </p:nvCxnSpPr>
                <p:spPr>
                  <a:xfrm>
                    <a:off x="2915194" y="5334000"/>
                    <a:ext cx="28257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Straight Connector 295"/>
                  <p:cNvCxnSpPr/>
                  <p:nvPr/>
                </p:nvCxnSpPr>
                <p:spPr>
                  <a:xfrm flipV="1">
                    <a:off x="3197135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Straight Connector 296"/>
                  <p:cNvCxnSpPr/>
                  <p:nvPr/>
                </p:nvCxnSpPr>
                <p:spPr>
                  <a:xfrm>
                    <a:off x="3197135" y="4800600"/>
                    <a:ext cx="3270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>
                  <a:xfrm>
                    <a:off x="3524160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Straight Connector 298"/>
                  <p:cNvCxnSpPr/>
                  <p:nvPr/>
                </p:nvCxnSpPr>
                <p:spPr>
                  <a:xfrm>
                    <a:off x="3524160" y="5334000"/>
                    <a:ext cx="28257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Straight Connector 299"/>
                  <p:cNvCxnSpPr/>
                  <p:nvPr/>
                </p:nvCxnSpPr>
                <p:spPr>
                  <a:xfrm flipV="1">
                    <a:off x="3807370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1" name="Straight Connector 300"/>
                  <p:cNvCxnSpPr/>
                  <p:nvPr/>
                </p:nvCxnSpPr>
                <p:spPr>
                  <a:xfrm>
                    <a:off x="3807370" y="4800600"/>
                    <a:ext cx="3270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2" name="Straight Connector 301"/>
                  <p:cNvCxnSpPr/>
                  <p:nvPr/>
                </p:nvCxnSpPr>
                <p:spPr>
                  <a:xfrm>
                    <a:off x="4134395" y="48006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3" name="Straight Connector 302"/>
                  <p:cNvCxnSpPr/>
                  <p:nvPr/>
                </p:nvCxnSpPr>
                <p:spPr>
                  <a:xfrm>
                    <a:off x="4134395" y="5334000"/>
                    <a:ext cx="28257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4" name="Straight Connector 303"/>
                  <p:cNvCxnSpPr/>
                  <p:nvPr/>
                </p:nvCxnSpPr>
                <p:spPr>
                  <a:xfrm>
                    <a:off x="1089025" y="5334000"/>
                    <a:ext cx="28257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6" name="Group 255"/>
              <p:cNvGrpSpPr/>
              <p:nvPr/>
            </p:nvGrpSpPr>
            <p:grpSpPr>
              <a:xfrm>
                <a:off x="947420" y="3600450"/>
                <a:ext cx="1502410" cy="533400"/>
                <a:chOff x="392884" y="3581400"/>
                <a:chExt cx="1502410" cy="533400"/>
              </a:xfrm>
            </p:grpSpPr>
            <p:cxnSp>
              <p:nvCxnSpPr>
                <p:cNvPr id="273" name="Straight Connector 272"/>
                <p:cNvCxnSpPr/>
                <p:nvPr/>
              </p:nvCxnSpPr>
              <p:spPr>
                <a:xfrm flipV="1">
                  <a:off x="675459" y="3581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/>
              </p:nvCxnSpPr>
              <p:spPr>
                <a:xfrm>
                  <a:off x="675459" y="3581400"/>
                  <a:ext cx="3270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/>
                <p:nvPr/>
              </p:nvCxnSpPr>
              <p:spPr>
                <a:xfrm>
                  <a:off x="1002484" y="3581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/>
              </p:nvCxnSpPr>
              <p:spPr>
                <a:xfrm>
                  <a:off x="1002484" y="4114800"/>
                  <a:ext cx="2825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Straight Connector 276"/>
                <p:cNvCxnSpPr/>
                <p:nvPr/>
              </p:nvCxnSpPr>
              <p:spPr>
                <a:xfrm flipV="1">
                  <a:off x="1285694" y="3581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/>
              </p:nvCxnSpPr>
              <p:spPr>
                <a:xfrm>
                  <a:off x="1285694" y="3581400"/>
                  <a:ext cx="3270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/>
                <p:cNvCxnSpPr/>
                <p:nvPr/>
              </p:nvCxnSpPr>
              <p:spPr>
                <a:xfrm>
                  <a:off x="1612719" y="3581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/>
              </p:nvCxnSpPr>
              <p:spPr>
                <a:xfrm>
                  <a:off x="1612719" y="4114800"/>
                  <a:ext cx="2825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Straight Connector 280"/>
                <p:cNvCxnSpPr/>
                <p:nvPr/>
              </p:nvCxnSpPr>
              <p:spPr>
                <a:xfrm>
                  <a:off x="392884" y="4114800"/>
                  <a:ext cx="2825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7" name="Straight Arrow Connector 256"/>
              <p:cNvCxnSpPr/>
              <p:nvPr/>
            </p:nvCxnSpPr>
            <p:spPr>
              <a:xfrm>
                <a:off x="5283200" y="2730500"/>
                <a:ext cx="1175407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Diamond 257"/>
              <p:cNvSpPr/>
              <p:nvPr/>
            </p:nvSpPr>
            <p:spPr>
              <a:xfrm>
                <a:off x="4483383" y="3054350"/>
                <a:ext cx="1601472" cy="742950"/>
              </a:xfrm>
              <a:prstGeom prst="diamond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59" name="Straight Arrow Connector 258"/>
              <p:cNvCxnSpPr/>
              <p:nvPr/>
            </p:nvCxnSpPr>
            <p:spPr>
              <a:xfrm>
                <a:off x="4101323" y="3425824"/>
                <a:ext cx="39476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0" name="TextBox 259"/>
              <p:cNvSpPr txBox="1"/>
              <p:nvPr/>
            </p:nvSpPr>
            <p:spPr>
              <a:xfrm>
                <a:off x="4721889" y="3250168"/>
                <a:ext cx="1399511" cy="40011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 pitchFamily="34" charset="0"/>
                    <a:cs typeface="Arial" pitchFamily="34" charset="0"/>
                  </a:rPr>
                  <a:t>T phase?</a:t>
                </a:r>
                <a:endParaRPr lang="en-US" sz="20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61" name="Straight Connector 260"/>
              <p:cNvCxnSpPr>
                <a:stCxn id="258" idx="0"/>
              </p:cNvCxnSpPr>
              <p:nvPr/>
            </p:nvCxnSpPr>
            <p:spPr>
              <a:xfrm flipV="1">
                <a:off x="5284119" y="2730500"/>
                <a:ext cx="0" cy="32385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Arrow Connector 261"/>
              <p:cNvCxnSpPr/>
              <p:nvPr/>
            </p:nvCxnSpPr>
            <p:spPr>
              <a:xfrm>
                <a:off x="5274003" y="4102100"/>
                <a:ext cx="1175407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 flipV="1">
                <a:off x="5274003" y="3778250"/>
                <a:ext cx="0" cy="32385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4" name="TextBox 263"/>
              <p:cNvSpPr txBox="1"/>
              <p:nvPr/>
            </p:nvSpPr>
            <p:spPr>
              <a:xfrm>
                <a:off x="6220659" y="2289412"/>
                <a:ext cx="7872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 pitchFamily="34" charset="0"/>
                    <a:cs typeface="Arial" pitchFamily="34" charset="0"/>
                  </a:rPr>
                  <a:t>Yes</a:t>
                </a:r>
                <a:endParaRPr lang="en-US" sz="2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5" name="TextBox 264"/>
              <p:cNvSpPr txBox="1"/>
              <p:nvPr/>
            </p:nvSpPr>
            <p:spPr>
              <a:xfrm>
                <a:off x="6296859" y="3657600"/>
                <a:ext cx="7872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 pitchFamily="34" charset="0"/>
                    <a:cs typeface="Arial" pitchFamily="34" charset="0"/>
                  </a:rPr>
                  <a:t>No</a:t>
                </a:r>
                <a:endParaRPr lang="en-US" sz="2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6" name="TextBox 265"/>
              <p:cNvSpPr txBox="1"/>
              <p:nvPr/>
            </p:nvSpPr>
            <p:spPr>
              <a:xfrm>
                <a:off x="1402151" y="4240768"/>
                <a:ext cx="2964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i="1" dirty="0" smtClean="0">
                    <a:latin typeface="+mj-lt"/>
                    <a:cs typeface="Arial" pitchFamily="34" charset="0"/>
                  </a:rPr>
                  <a:t>f</a:t>
                </a:r>
                <a:endParaRPr lang="en-US" sz="1800" i="1" dirty="0">
                  <a:latin typeface="+mj-lt"/>
                  <a:cs typeface="Arial" pitchFamily="34" charset="0"/>
                </a:endParaRPr>
              </a:p>
            </p:txBody>
          </p:sp>
          <p:grpSp>
            <p:nvGrpSpPr>
              <p:cNvPr id="267" name="Group 266"/>
              <p:cNvGrpSpPr/>
              <p:nvPr/>
            </p:nvGrpSpPr>
            <p:grpSpPr>
              <a:xfrm>
                <a:off x="6969704" y="2199578"/>
                <a:ext cx="612196" cy="423458"/>
                <a:chOff x="6969704" y="2199578"/>
                <a:chExt cx="612196" cy="423458"/>
              </a:xfrm>
            </p:grpSpPr>
            <p:sp>
              <p:nvSpPr>
                <p:cNvPr id="271" name="TextBox 270"/>
                <p:cNvSpPr txBox="1"/>
                <p:nvPr/>
              </p:nvSpPr>
              <p:spPr>
                <a:xfrm>
                  <a:off x="6969704" y="2199578"/>
                  <a:ext cx="6121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i="1" dirty="0" smtClean="0">
                      <a:latin typeface="+mj-lt"/>
                      <a:cs typeface="Arial" pitchFamily="34" charset="0"/>
                    </a:rPr>
                    <a:t>f</a:t>
                  </a:r>
                  <a:endParaRPr lang="en-US" sz="1800" i="1" dirty="0">
                    <a:latin typeface="+mj-lt"/>
                    <a:cs typeface="Arial" pitchFamily="34" charset="0"/>
                  </a:endParaRPr>
                </a:p>
              </p:txBody>
            </p:sp>
            <p:sp>
              <p:nvSpPr>
                <p:cNvPr id="272" name="TextBox 271"/>
                <p:cNvSpPr txBox="1"/>
                <p:nvPr/>
              </p:nvSpPr>
              <p:spPr>
                <a:xfrm>
                  <a:off x="7046842" y="2361426"/>
                  <a:ext cx="50648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/>
                    <a:t>T</a:t>
                  </a:r>
                  <a:endParaRPr lang="en-US" sz="1100" dirty="0"/>
                </a:p>
              </p:txBody>
            </p:sp>
          </p:grpSp>
          <p:grpSp>
            <p:nvGrpSpPr>
              <p:cNvPr id="268" name="Group 267"/>
              <p:cNvGrpSpPr/>
              <p:nvPr/>
            </p:nvGrpSpPr>
            <p:grpSpPr>
              <a:xfrm>
                <a:off x="6917631" y="3882328"/>
                <a:ext cx="924923" cy="403771"/>
                <a:chOff x="6917631" y="3882328"/>
                <a:chExt cx="924923" cy="403771"/>
              </a:xfrm>
            </p:grpSpPr>
            <p:sp>
              <p:nvSpPr>
                <p:cNvPr id="269" name="TextBox 268"/>
                <p:cNvSpPr txBox="1"/>
                <p:nvPr/>
              </p:nvSpPr>
              <p:spPr>
                <a:xfrm>
                  <a:off x="6917631" y="3882328"/>
                  <a:ext cx="6121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i="1" dirty="0" smtClean="0">
                      <a:latin typeface="+mj-lt"/>
                      <a:cs typeface="Arial" pitchFamily="34" charset="0"/>
                    </a:rPr>
                    <a:t>f</a:t>
                  </a:r>
                  <a:endParaRPr lang="en-US" sz="1800" i="1" dirty="0">
                    <a:latin typeface="+mj-lt"/>
                    <a:cs typeface="Arial" pitchFamily="34" charset="0"/>
                  </a:endParaRPr>
                </a:p>
              </p:txBody>
            </p:sp>
            <p:sp>
              <p:nvSpPr>
                <p:cNvPr id="270" name="TextBox 269"/>
                <p:cNvSpPr txBox="1"/>
                <p:nvPr/>
              </p:nvSpPr>
              <p:spPr>
                <a:xfrm>
                  <a:off x="6990158" y="4024489"/>
                  <a:ext cx="852396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latin typeface="Arial" pitchFamily="34" charset="0"/>
                      <a:cs typeface="Arial" pitchFamily="34" charset="0"/>
                    </a:rPr>
                    <a:t>D/M</a:t>
                  </a:r>
                  <a:endParaRPr lang="en-US" sz="11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248" name="Rectangle 247"/>
            <p:cNvSpPr/>
            <p:nvPr/>
          </p:nvSpPr>
          <p:spPr>
            <a:xfrm>
              <a:off x="14692714" y="20497800"/>
              <a:ext cx="22236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latin typeface="Arial" pitchFamily="34" charset="0"/>
                </a:rPr>
                <a:t>Frequency divider</a:t>
              </a:r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11569722" y="17964981"/>
            <a:ext cx="9996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6699"/>
                </a:solidFill>
                <a:latin typeface="Arial" charset="0"/>
                <a:cs typeface="+mn-cs"/>
              </a:rPr>
              <a:t>Biochemistry </a:t>
            </a:r>
            <a:r>
              <a:rPr lang="en-US" sz="3200" b="1" dirty="0" smtClean="0">
                <a:solidFill>
                  <a:srgbClr val="006699"/>
                </a:solidFill>
                <a:latin typeface="Arial" charset="0"/>
                <a:cs typeface="+mn-cs"/>
              </a:rPr>
              <a:t>synthesis </a:t>
            </a:r>
            <a:r>
              <a:rPr lang="en-US" sz="3200" b="1" dirty="0">
                <a:solidFill>
                  <a:srgbClr val="006699"/>
                </a:solidFill>
                <a:latin typeface="Arial" charset="0"/>
                <a:cs typeface="+mn-cs"/>
              </a:rPr>
              <a:t>under </a:t>
            </a:r>
            <a:r>
              <a:rPr lang="en-US" sz="3200" b="1" dirty="0" smtClean="0">
                <a:solidFill>
                  <a:srgbClr val="006699"/>
                </a:solidFill>
                <a:latin typeface="Arial" charset="0"/>
                <a:cs typeface="+mn-cs"/>
              </a:rPr>
              <a:t>completion-time uncertainties </a:t>
            </a:r>
            <a:r>
              <a:rPr lang="en-US" sz="3200" b="1" dirty="0">
                <a:solidFill>
                  <a:srgbClr val="006699"/>
                </a:solidFill>
                <a:latin typeface="Arial" charset="0"/>
                <a:cs typeface="+mn-cs"/>
              </a:rPr>
              <a:t>in </a:t>
            </a:r>
            <a:r>
              <a:rPr lang="en-US" sz="3200" b="1" dirty="0" smtClean="0">
                <a:solidFill>
                  <a:srgbClr val="006699"/>
                </a:solidFill>
                <a:latin typeface="Arial" charset="0"/>
                <a:cs typeface="+mn-cs"/>
              </a:rPr>
              <a:t>fluidic </a:t>
            </a:r>
            <a:r>
              <a:rPr lang="en-US" sz="3200" b="1" dirty="0">
                <a:solidFill>
                  <a:srgbClr val="006699"/>
                </a:solidFill>
                <a:latin typeface="Arial" charset="0"/>
                <a:cs typeface="+mn-cs"/>
              </a:rPr>
              <a:t>o</a:t>
            </a:r>
            <a:r>
              <a:rPr lang="en-US" sz="3200" b="1" dirty="0" smtClean="0">
                <a:solidFill>
                  <a:srgbClr val="006699"/>
                </a:solidFill>
                <a:latin typeface="Arial" charset="0"/>
                <a:cs typeface="+mn-cs"/>
              </a:rPr>
              <a:t>perations</a:t>
            </a:r>
            <a:endParaRPr lang="en-US" sz="3200" b="1" dirty="0">
              <a:solidFill>
                <a:srgbClr val="006699"/>
              </a:solidFill>
              <a:latin typeface="Arial" charset="0"/>
              <a:cs typeface="+mn-cs"/>
            </a:endParaRPr>
          </a:p>
        </p:txBody>
      </p:sp>
      <p:sp>
        <p:nvSpPr>
          <p:cNvPr id="369" name="TextBox 368"/>
          <p:cNvSpPr txBox="1"/>
          <p:nvPr/>
        </p:nvSpPr>
        <p:spPr>
          <a:xfrm>
            <a:off x="17436951" y="9403575"/>
            <a:ext cx="44853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</a:rPr>
              <a:t>Error recovery solutions are stored as a dictionary in the memory on FPGA before the execution of the bioassay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</a:rPr>
              <a:t>The dictionary has a decision-tree structure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</a:rPr>
              <a:t>The response time of the system can be reduced to near zero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70" name="Rectangle 369"/>
          <p:cNvSpPr/>
          <p:nvPr/>
        </p:nvSpPr>
        <p:spPr>
          <a:xfrm>
            <a:off x="11486487" y="13195694"/>
            <a:ext cx="5061321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 smtClean="0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Experiment </a:t>
            </a:r>
            <a:r>
              <a:rPr lang="en-US" sz="2800" b="1" dirty="0" smtClean="0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plans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 smtClean="0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Plan </a:t>
            </a:r>
            <a:r>
              <a:rPr lang="en-US" sz="2000" dirty="0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1: Droplet rerouting for error recovery</a:t>
            </a:r>
            <a:endParaRPr lang="en-US" sz="20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71" name="Picture 370"/>
          <p:cNvPicPr>
            <a:picLocks noChangeAspect="1"/>
          </p:cNvPicPr>
          <p:nvPr/>
        </p:nvPicPr>
        <p:blipFill rotWithShape="1">
          <a:blip r:embed="rId15"/>
          <a:srcRect l="4429" t="895" r="3205" b="-177"/>
          <a:stretch/>
        </p:blipFill>
        <p:spPr>
          <a:xfrm>
            <a:off x="11660288" y="14317584"/>
            <a:ext cx="5006141" cy="3437053"/>
          </a:xfrm>
          <a:prstGeom prst="rect">
            <a:avLst/>
          </a:prstGeom>
        </p:spPr>
      </p:pic>
      <p:sp>
        <p:nvSpPr>
          <p:cNvPr id="372" name="TextBox 371"/>
          <p:cNvSpPr txBox="1"/>
          <p:nvPr/>
        </p:nvSpPr>
        <p:spPr>
          <a:xfrm>
            <a:off x="17035084" y="13682075"/>
            <a:ext cx="5443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</a:rPr>
              <a:t>Plan 2: Error </a:t>
            </a:r>
            <a:r>
              <a:rPr lang="en-US" sz="2000" dirty="0">
                <a:latin typeface="Arial" panose="020B0604020202020204" pitchFamily="34" charset="0"/>
              </a:rPr>
              <a:t>recovery for mixing/dilution operations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033797" y="14585760"/>
            <a:ext cx="4705155" cy="3070600"/>
            <a:chOff x="17099179" y="14752542"/>
            <a:chExt cx="4705155" cy="3070600"/>
          </a:xfrm>
        </p:grpSpPr>
        <p:pic>
          <p:nvPicPr>
            <p:cNvPr id="373" name="Picture 372"/>
            <p:cNvPicPr>
              <a:picLocks noChangeAspect="1"/>
            </p:cNvPicPr>
            <p:nvPr/>
          </p:nvPicPr>
          <p:blipFill rotWithShape="1">
            <a:blip r:embed="rId16"/>
            <a:srcRect r="2676" b="9576"/>
            <a:stretch/>
          </p:blipFill>
          <p:spPr>
            <a:xfrm>
              <a:off x="17099179" y="14752542"/>
              <a:ext cx="4705155" cy="3070600"/>
            </a:xfrm>
            <a:prstGeom prst="rect">
              <a:avLst/>
            </a:prstGeom>
          </p:spPr>
        </p:pic>
        <p:sp>
          <p:nvSpPr>
            <p:cNvPr id="374" name="Right Arrow 373"/>
            <p:cNvSpPr/>
            <p:nvPr/>
          </p:nvSpPr>
          <p:spPr>
            <a:xfrm>
              <a:off x="18929786" y="15980294"/>
              <a:ext cx="699814" cy="4262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130605 Thermocycler (with New Plot) Thick Frame JPG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756600" y="15163800"/>
            <a:ext cx="793699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298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7715</TotalTime>
  <Words>810</Words>
  <Application>Microsoft Macintosh PowerPoint</Application>
  <PresentationFormat>Custom</PresentationFormat>
  <Paragraphs>117</Paragraphs>
  <Slides>1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>UNSW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Medical Illustration Unit</dc:creator>
  <cp:lastModifiedBy>Krishnendu Chakrabarty</cp:lastModifiedBy>
  <cp:revision>611</cp:revision>
  <cp:lastPrinted>1999-09-02T03:17:39Z</cp:lastPrinted>
  <dcterms:created xsi:type="dcterms:W3CDTF">2013-09-21T22:28:19Z</dcterms:created>
  <dcterms:modified xsi:type="dcterms:W3CDTF">2013-09-21T22:35:55Z</dcterms:modified>
</cp:coreProperties>
</file>