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8" r:id="rId2"/>
    <p:sldId id="325" r:id="rId3"/>
    <p:sldId id="324" r:id="rId4"/>
    <p:sldId id="326" r:id="rId5"/>
    <p:sldId id="293" r:id="rId6"/>
    <p:sldId id="327" r:id="rId7"/>
    <p:sldId id="301" r:id="rId8"/>
    <p:sldId id="302" r:id="rId9"/>
    <p:sldId id="314" r:id="rId10"/>
    <p:sldId id="280" r:id="rId11"/>
    <p:sldId id="289" r:id="rId12"/>
    <p:sldId id="290" r:id="rId13"/>
    <p:sldId id="291" r:id="rId14"/>
    <p:sldId id="292" r:id="rId15"/>
    <p:sldId id="294" r:id="rId16"/>
    <p:sldId id="300" r:id="rId17"/>
    <p:sldId id="316" r:id="rId18"/>
    <p:sldId id="317" r:id="rId19"/>
    <p:sldId id="318" r:id="rId20"/>
    <p:sldId id="323" r:id="rId21"/>
    <p:sldId id="296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lenn, Amanda" initials="GA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2" autoAdjust="0"/>
    <p:restoredTop sz="94675" autoAdjust="0"/>
  </p:normalViewPr>
  <p:slideViewPr>
    <p:cSldViewPr>
      <p:cViewPr varScale="1">
        <p:scale>
          <a:sx n="68" d="100"/>
          <a:sy n="68" d="100"/>
        </p:scale>
        <p:origin x="8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99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C30FE60-AE52-4CB5-B313-D4FBA6C2D226}" type="datetimeFigureOut">
              <a:rPr lang="en-US" smtClean="0"/>
              <a:t>11/7/2014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D951520-4DA3-43C7-B6DE-D34B8DBAC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48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E477F92-85FB-D44D-923C-7CF993884444}" type="slidenum">
              <a:rPr lang="en-US" sz="1200"/>
              <a:pPr/>
              <a:t>9</a:t>
            </a:fld>
            <a:endParaRPr lang="en-US" sz="1200" dirty="0"/>
          </a:p>
        </p:txBody>
      </p:sp>
      <p:sp>
        <p:nvSpPr>
          <p:cNvPr id="409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96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879205">
              <a:spcBef>
                <a:spcPct val="0"/>
              </a:spcBef>
              <a:buFontTx/>
              <a:buChar char="-"/>
            </a:pPr>
            <a:endParaRPr lang="en-US" sz="1400" dirty="0">
              <a:latin typeface="Times" pitchFamily="-84" charset="0"/>
              <a:ea typeface="ＭＳ Ｐゴシック" pitchFamily="34" charset="-128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8F127C-C2F8-4135-A4A4-FAC751697FF3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694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219A-8C0C-42A1-95F6-52388B59195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1066800"/>
            <a:ext cx="6019800" cy="18288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 smtClean="0"/>
              <a:t>Subtitle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3352800"/>
            <a:ext cx="6019800" cy="19812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en-US" sz="1700" dirty="0" smtClean="0">
                <a:solidFill>
                  <a:srgbClr val="333333"/>
                </a:solidFill>
              </a:rPr>
              <a:t>Name</a:t>
            </a:r>
            <a:br>
              <a:rPr lang="en-US" altLang="en-US" sz="1700" dirty="0" smtClean="0">
                <a:solidFill>
                  <a:srgbClr val="333333"/>
                </a:solidFill>
              </a:rPr>
            </a:br>
            <a:r>
              <a:rPr lang="en-US" altLang="en-US" sz="1700" dirty="0" smtClean="0">
                <a:solidFill>
                  <a:srgbClr val="333333"/>
                </a:solidFill>
              </a:rPr>
              <a:t>Title</a:t>
            </a:r>
            <a:br>
              <a:rPr lang="en-US" altLang="en-US" sz="1700" dirty="0" smtClean="0">
                <a:solidFill>
                  <a:srgbClr val="333333"/>
                </a:solidFill>
              </a:rPr>
            </a:br>
            <a:r>
              <a:rPr lang="en-US" altLang="en-US" sz="1700" dirty="0" smtClean="0">
                <a:solidFill>
                  <a:srgbClr val="333333"/>
                </a:solidFill>
                <a:latin typeface="+mn-lt"/>
              </a:rPr>
              <a:t>Office</a:t>
            </a:r>
            <a:r>
              <a:rPr lang="en-US" altLang="en-US" sz="1700" dirty="0" smtClean="0">
                <a:solidFill>
                  <a:srgbClr val="333333"/>
                </a:solidFill>
              </a:rPr>
              <a:t/>
            </a:r>
            <a:br>
              <a:rPr lang="en-US" altLang="en-US" sz="1700" dirty="0" smtClean="0">
                <a:solidFill>
                  <a:srgbClr val="333333"/>
                </a:solidFill>
              </a:rPr>
            </a:br>
            <a:r>
              <a:rPr lang="en-US" altLang="en-US" sz="1700" dirty="0" smtClean="0">
                <a:solidFill>
                  <a:srgbClr val="333333"/>
                </a:solidFill>
              </a:rPr>
              <a:t>Directorate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654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7500" y="352425"/>
            <a:ext cx="8226425" cy="701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42900" y="1143000"/>
            <a:ext cx="7769225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 typeface="Wingdings" pitchFamily="2" charset="2"/>
              <a:buNone/>
              <a:defRPr>
                <a:solidFill>
                  <a:srgbClr val="333333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05695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219A-8C0C-42A1-95F6-52388B5919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879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219A-8C0C-42A1-95F6-52388B591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10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219A-8C0C-42A1-95F6-52388B591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71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219A-8C0C-42A1-95F6-52388B591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98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219A-8C0C-42A1-95F6-52388B591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542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1E219A-8C0C-42A1-95F6-52388B5919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106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18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56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219A-8C0C-42A1-95F6-52388B591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47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219A-8C0C-42A1-95F6-52388B591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58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43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21E219A-8C0C-42A1-95F6-52388B59195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Picture 6" descr="DHS_Seal_only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153400" y="228600"/>
            <a:ext cx="768096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314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edict.org/" TargetMode="External"/><Relationship Id="rId2" Type="http://schemas.openxmlformats.org/officeDocument/2006/relationships/hyperlink" Target="http://www.deter-project.org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12" Type="http://schemas.openxmlformats.org/officeDocument/2006/relationships/hyperlink" Target="http://news.cnet.com/8301-1009_3-57596847-83/car-hacking-code-released-at-defcon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hyperlink" Target="http://news.engr.arizona.edu/news/ua-engineers-and-local-dot-test-smart-traffic-systems-reduce-first-responder-deaths" TargetMode="External"/><Relationship Id="rId5" Type="http://schemas.openxmlformats.org/officeDocument/2006/relationships/image" Target="../media/image24.jpe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23850" y="184150"/>
            <a:ext cx="8820150" cy="701675"/>
          </a:xfrm>
          <a:noFill/>
        </p:spPr>
        <p:txBody>
          <a:bodyPr anchor="t"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en-US" sz="2200" smtClean="0">
                <a:solidFill>
                  <a:srgbClr val="333333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Homeland Security Advanced Research Projects Agency </a:t>
            </a:r>
            <a:br>
              <a:rPr lang="en-US" sz="2200" smtClean="0">
                <a:solidFill>
                  <a:srgbClr val="333333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endParaRPr lang="en-US" sz="2200" i="1" smtClean="0">
              <a:solidFill>
                <a:srgbClr val="333333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945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57200" y="838199"/>
            <a:ext cx="7924800" cy="1549399"/>
          </a:xfrm>
          <a:noFill/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4200" dirty="0" smtClean="0">
                <a:solidFill>
                  <a:srgbClr val="002F80"/>
                </a:solidFill>
                <a:latin typeface="Times New Roman" pitchFamily="18" charset="0"/>
                <a:ea typeface="ＭＳ Ｐゴシック" pitchFamily="34" charset="-128"/>
              </a:rPr>
              <a:t>DHS Cyber Security Research and Cyber Physical System Security</a:t>
            </a:r>
          </a:p>
          <a:p>
            <a:pPr>
              <a:spcBef>
                <a:spcPct val="50000"/>
              </a:spcBef>
            </a:pPr>
            <a:endParaRPr lang="en-US" sz="4200" dirty="0" smtClean="0">
              <a:solidFill>
                <a:srgbClr val="002F8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9460" name="Rectangle 12"/>
          <p:cNvSpPr>
            <a:spLocks noChangeArrowheads="1"/>
          </p:cNvSpPr>
          <p:nvPr/>
        </p:nvSpPr>
        <p:spPr bwMode="auto">
          <a:xfrm>
            <a:off x="457200" y="2362200"/>
            <a:ext cx="76168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60000"/>
              </a:spcBef>
              <a:buClr>
                <a:srgbClr val="B0B1B3"/>
              </a:buClr>
              <a:buFont typeface="Wingdings" pitchFamily="2" charset="2"/>
              <a:buNone/>
            </a:pPr>
            <a:r>
              <a:rPr lang="en-US" sz="2500" dirty="0" smtClean="0">
                <a:solidFill>
                  <a:srgbClr val="333333"/>
                </a:solidFill>
              </a:rPr>
              <a:t>November 7, 2014</a:t>
            </a:r>
            <a:endParaRPr lang="en-US" sz="2200" dirty="0">
              <a:solidFill>
                <a:srgbClr val="333333"/>
              </a:solidFill>
            </a:endParaRPr>
          </a:p>
        </p:txBody>
      </p:sp>
      <p:sp>
        <p:nvSpPr>
          <p:cNvPr id="19461" name="Rectangle 14"/>
          <p:cNvSpPr>
            <a:spLocks noChangeArrowheads="1"/>
          </p:cNvSpPr>
          <p:nvPr/>
        </p:nvSpPr>
        <p:spPr bwMode="auto">
          <a:xfrm>
            <a:off x="457200" y="3429000"/>
            <a:ext cx="77692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600"/>
              </a:spcAft>
            </a:pPr>
            <a:endParaRPr lang="en-US" sz="1700" b="1" dirty="0">
              <a:solidFill>
                <a:srgbClr val="333333"/>
              </a:solidFill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700" b="1" dirty="0" smtClean="0">
                <a:solidFill>
                  <a:srgbClr val="333333"/>
                </a:solidFill>
                <a:cs typeface="Arial" pitchFamily="34" charset="0"/>
              </a:rPr>
              <a:t>Dr. Dan Massey</a:t>
            </a:r>
            <a:endParaRPr lang="en-US" sz="1700" b="1" dirty="0">
              <a:solidFill>
                <a:srgbClr val="333333"/>
              </a:solidFill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700" b="1" dirty="0" smtClean="0">
                <a:solidFill>
                  <a:srgbClr val="333333"/>
                </a:solidFill>
                <a:cs typeface="Arial" pitchFamily="34" charset="0"/>
              </a:rPr>
              <a:t>Program Manager</a:t>
            </a:r>
            <a:endParaRPr lang="en-US" sz="1700" b="1" dirty="0">
              <a:solidFill>
                <a:srgbClr val="333333"/>
              </a:solidFill>
              <a:cs typeface="Arial" pitchFamily="34" charset="0"/>
            </a:endParaRPr>
          </a:p>
        </p:txBody>
      </p:sp>
      <p:pic>
        <p:nvPicPr>
          <p:cNvPr id="19462" name="Picture 6" descr="DHSST_rgb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3925" y="3141662"/>
            <a:ext cx="3211513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HSST_rgb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9600" y="1700213"/>
            <a:ext cx="7848600" cy="332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491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76200"/>
            <a:ext cx="6858000" cy="762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Cyber Security Program Areas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95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</a:rPr>
              <a:t>Trustworthy Cyber Infrastructure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</a:rPr>
              <a:t>Working with the global Internet community to secure cyberspace</a:t>
            </a:r>
          </a:p>
          <a:p>
            <a:pPr>
              <a:lnSpc>
                <a:spcPct val="90000"/>
              </a:lnSpc>
              <a:spcBef>
                <a:spcPts val="2200"/>
              </a:spcBef>
            </a:pPr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</a:rPr>
              <a:t>Research Infrastructure to Support </a:t>
            </a:r>
            <a:r>
              <a:rPr lang="en-US" dirty="0" err="1" smtClean="0">
                <a:solidFill>
                  <a:srgbClr val="000000"/>
                </a:solidFill>
                <a:ea typeface="ＭＳ Ｐゴシック" pitchFamily="34" charset="-128"/>
              </a:rPr>
              <a:t>Cybersecurity</a:t>
            </a:r>
            <a:endParaRPr lang="en-US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</a:rPr>
              <a:t>Developing necessary research infrastructure to support R&amp;D community</a:t>
            </a:r>
          </a:p>
          <a:p>
            <a:pPr>
              <a:lnSpc>
                <a:spcPct val="90000"/>
              </a:lnSpc>
              <a:spcBef>
                <a:spcPts val="2200"/>
              </a:spcBef>
            </a:pPr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</a:rPr>
              <a:t>R&amp;D Partnerships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</a:rPr>
              <a:t>Establishing R&amp;D partnerships with private sector, academia, and international partners</a:t>
            </a:r>
          </a:p>
          <a:p>
            <a:pPr>
              <a:lnSpc>
                <a:spcPct val="90000"/>
              </a:lnSpc>
              <a:spcBef>
                <a:spcPts val="2200"/>
              </a:spcBef>
            </a:pPr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</a:rPr>
              <a:t>Innovation and Transition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</a:rPr>
              <a:t>Ensuring R&amp;D results become real solutions</a:t>
            </a:r>
          </a:p>
          <a:p>
            <a:pPr>
              <a:lnSpc>
                <a:spcPct val="90000"/>
              </a:lnSpc>
              <a:spcBef>
                <a:spcPts val="2200"/>
              </a:spcBef>
            </a:pPr>
            <a:r>
              <a:rPr lang="en-US" dirty="0" err="1" smtClean="0">
                <a:solidFill>
                  <a:srgbClr val="000000"/>
                </a:solidFill>
                <a:ea typeface="ＭＳ Ｐゴシック" pitchFamily="34" charset="-128"/>
              </a:rPr>
              <a:t>Cybersecurity</a:t>
            </a:r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</a:rPr>
              <a:t> Education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</a:rPr>
              <a:t>Leading National and DHS </a:t>
            </a:r>
            <a:r>
              <a:rPr lang="en-US" dirty="0" err="1" smtClean="0">
                <a:solidFill>
                  <a:srgbClr val="000000"/>
                </a:solidFill>
                <a:ea typeface="ＭＳ Ｐゴシック" pitchFamily="34" charset="-128"/>
              </a:rPr>
              <a:t>cybersecurity</a:t>
            </a:r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</a:rPr>
              <a:t> education initiatives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</a:rPr>
              <a:t>Recent Efforts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</a:rPr>
              <a:t>Mobile Device  Security, Data Privacy, Denial of Service Defense,  and </a:t>
            </a:r>
            <a:r>
              <a:rPr lang="en-US" b="1" i="1" u="sng" dirty="0" smtClean="0">
                <a:solidFill>
                  <a:srgbClr val="FF0000"/>
                </a:solidFill>
                <a:ea typeface="ＭＳ Ｐゴシック" pitchFamily="34" charset="-128"/>
              </a:rPr>
              <a:t>Cyber Physical Systems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616700"/>
            <a:ext cx="457200" cy="228600"/>
          </a:xfrm>
          <a:prstGeom prst="rect">
            <a:avLst/>
          </a:prstGeom>
          <a:noFill/>
        </p:spPr>
        <p:txBody>
          <a:bodyPr/>
          <a:lstStyle/>
          <a:p>
            <a:fld id="{21200ED0-7FD3-4EA1-BAAF-68603353144E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6858000" cy="762000"/>
          </a:xfrm>
        </p:spPr>
        <p:txBody>
          <a:bodyPr/>
          <a:lstStyle/>
          <a:p>
            <a:r>
              <a:rPr lang="en-US" sz="3900" dirty="0" smtClean="0">
                <a:ea typeface="ＭＳ Ｐゴシック" pitchFamily="34" charset="-128"/>
              </a:rPr>
              <a:t>Trustworthy Cyber Infrastructure 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066801"/>
            <a:ext cx="8382000" cy="49482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300"/>
              </a:spcBef>
            </a:pPr>
            <a:r>
              <a:rPr lang="en-US" sz="2000" dirty="0" smtClean="0">
                <a:solidFill>
                  <a:srgbClr val="000000"/>
                </a:solidFill>
                <a:ea typeface="ＭＳ Ｐゴシック" pitchFamily="34" charset="-128"/>
              </a:rPr>
              <a:t>Secure Protocols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>
                <a:solidFill>
                  <a:srgbClr val="000000"/>
                </a:solidFill>
                <a:ea typeface="ＭＳ Ｐゴシック" pitchFamily="34" charset="-128"/>
              </a:rPr>
              <a:t>DNSSEC – Domain Name System Security</a:t>
            </a:r>
          </a:p>
          <a:p>
            <a:pPr lvl="2">
              <a:spcBef>
                <a:spcPts val="300"/>
              </a:spcBef>
              <a:buClr>
                <a:srgbClr val="002F80"/>
              </a:buClr>
              <a:buFont typeface="Wingdings" pitchFamily="2" charset="2"/>
              <a:buChar char="Ø"/>
            </a:pPr>
            <a:r>
              <a:rPr lang="en-US" sz="1600" dirty="0" err="1" smtClean="0">
                <a:solidFill>
                  <a:srgbClr val="000000"/>
                </a:solidFill>
                <a:ea typeface="ＭＳ Ｐゴシック" pitchFamily="34" charset="-128"/>
              </a:rPr>
              <a:t>Govt</a:t>
            </a:r>
            <a:r>
              <a:rPr lang="en-US" sz="1600" dirty="0" smtClean="0">
                <a:solidFill>
                  <a:srgbClr val="000000"/>
                </a:solidFill>
                <a:ea typeface="ＭＳ Ｐゴシック" pitchFamily="34" charset="-128"/>
              </a:rPr>
              <a:t> and private sector worked together to make this happen </a:t>
            </a:r>
          </a:p>
          <a:p>
            <a:pPr lvl="2">
              <a:spcBef>
                <a:spcPts val="300"/>
              </a:spcBef>
              <a:buClr>
                <a:srgbClr val="002F80"/>
              </a:buClr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000000"/>
                </a:solidFill>
                <a:ea typeface="ＭＳ Ｐゴシック" pitchFamily="34" charset="-128"/>
              </a:rPr>
              <a:t>Started in 2004; </a:t>
            </a:r>
            <a:r>
              <a:rPr lang="en-US" sz="1600" dirty="0" smtClean="0">
                <a:solidFill>
                  <a:srgbClr val="000000"/>
                </a:solidFill>
              </a:rPr>
              <a:t>now 111 top level (</a:t>
            </a:r>
            <a:r>
              <a:rPr lang="en-US" sz="1600" dirty="0" err="1" smtClean="0">
                <a:solidFill>
                  <a:srgbClr val="000000"/>
                </a:solidFill>
              </a:rPr>
              <a:t>gTLD</a:t>
            </a:r>
            <a:r>
              <a:rPr lang="en-US" sz="1600" dirty="0" smtClean="0">
                <a:solidFill>
                  <a:srgbClr val="000000"/>
                </a:solidFill>
              </a:rPr>
              <a:t>) and country code (</a:t>
            </a:r>
            <a:r>
              <a:rPr lang="en-US" sz="1600" dirty="0" err="1" smtClean="0">
                <a:solidFill>
                  <a:srgbClr val="000000"/>
                </a:solidFill>
              </a:rPr>
              <a:t>ccTLD</a:t>
            </a:r>
            <a:r>
              <a:rPr lang="en-US" sz="1600" dirty="0" smtClean="0">
                <a:solidFill>
                  <a:srgbClr val="000000"/>
                </a:solidFill>
              </a:rPr>
              <a:t>) domains adopted globally including the Root</a:t>
            </a:r>
            <a:endParaRPr lang="en-US" sz="16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lvl="1">
              <a:spcBef>
                <a:spcPts val="300"/>
              </a:spcBef>
            </a:pPr>
            <a:r>
              <a:rPr lang="en-US" sz="1800" dirty="0" smtClean="0">
                <a:solidFill>
                  <a:srgbClr val="000000"/>
                </a:solidFill>
                <a:ea typeface="ＭＳ Ｐゴシック" pitchFamily="34" charset="-128"/>
              </a:rPr>
              <a:t>SPRI – Secure Protocols for Routing Infrastructure</a:t>
            </a:r>
          </a:p>
          <a:p>
            <a:pPr>
              <a:spcBef>
                <a:spcPts val="300"/>
              </a:spcBef>
            </a:pPr>
            <a:r>
              <a:rPr lang="en-US" sz="2000" dirty="0" smtClean="0">
                <a:solidFill>
                  <a:srgbClr val="000000"/>
                </a:solidFill>
                <a:ea typeface="ＭＳ Ｐゴシック" pitchFamily="34" charset="-128"/>
              </a:rPr>
              <a:t>Internet Measurement and Attack Modeling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>
                <a:solidFill>
                  <a:srgbClr val="000000"/>
                </a:solidFill>
                <a:ea typeface="ＭＳ Ｐゴシック" pitchFamily="34" charset="-128"/>
              </a:rPr>
              <a:t>Geographic mapping of Internet resources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>
                <a:solidFill>
                  <a:srgbClr val="000000"/>
                </a:solidFill>
                <a:ea typeface="ＭＳ Ｐゴシック" pitchFamily="34" charset="-128"/>
              </a:rPr>
              <a:t>Logically and/or physically connected maps of Internet resources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>
                <a:solidFill>
                  <a:srgbClr val="000000"/>
                </a:solidFill>
                <a:ea typeface="ＭＳ Ｐゴシック" pitchFamily="34" charset="-128"/>
              </a:rPr>
              <a:t>Monitoring and archiving of BGP route information 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>
                <a:solidFill>
                  <a:srgbClr val="000000"/>
                </a:solidFill>
                <a:ea typeface="ＭＳ Ｐゴシック" pitchFamily="34" charset="-128"/>
              </a:rPr>
              <a:t>Co-funding with Australia</a:t>
            </a:r>
          </a:p>
          <a:p>
            <a:pPr lvl="1">
              <a:spcBef>
                <a:spcPts val="300"/>
              </a:spcBef>
              <a:buFont typeface="Wingdings" pitchFamily="2" charset="2"/>
              <a:buNone/>
            </a:pPr>
            <a:endParaRPr lang="en-US" sz="1800" dirty="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369050"/>
            <a:ext cx="457200" cy="476250"/>
          </a:xfrm>
          <a:prstGeom prst="rect">
            <a:avLst/>
          </a:prstGeom>
          <a:noFill/>
        </p:spPr>
        <p:txBody>
          <a:bodyPr/>
          <a:lstStyle/>
          <a:p>
            <a:fld id="{198B37F8-C713-4132-8068-A189CB0D3C58}" type="slidenum">
              <a:rPr lang="en-US" smtClean="0"/>
              <a:pPr/>
              <a:t>12</a:t>
            </a:fld>
            <a:endParaRPr lang="en-US" smtClean="0"/>
          </a:p>
        </p:txBody>
      </p:sp>
      <p:pic>
        <p:nvPicPr>
          <p:cNvPr id="44037" name="Picture 2" descr="d8fe42c3-d3cf-4e64-9bc4-ebcd9363df0e@D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0"/>
            <a:ext cx="40957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4300" y="4389438"/>
            <a:ext cx="2679700" cy="2468562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  <a:effectLst>
            <a:outerShdw dist="76199" dir="2700000" algn="ctr" rotWithShape="0">
              <a:schemeClr val="bg2">
                <a:alpha val="42998"/>
              </a:schemeClr>
            </a:outerShdw>
          </a:effectLst>
        </p:spPr>
      </p:pic>
      <p:pic>
        <p:nvPicPr>
          <p:cNvPr id="44039" name="Picture 6" descr="it.44.all.16-subnet_stats.4px-per-point.annotated.caption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25" y="4572000"/>
            <a:ext cx="31559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513138" y="6618288"/>
            <a:ext cx="2914650" cy="2397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742950">
              <a:defRPr/>
            </a:pPr>
            <a:r>
              <a:rPr lang="en-US" sz="1200" kern="0" dirty="0">
                <a:solidFill>
                  <a:prstClr val="white"/>
                </a:solidFill>
                <a:latin typeface="Arial" charset="0"/>
                <a:ea typeface="ＭＳ Ｐゴシック" charset="0"/>
                <a:cs typeface="ＭＳ Ｐゴシック" charset="0"/>
              </a:rPr>
              <a:t>http://www.isi.edu/ant/address/browse/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6858000" cy="7620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Research Infrastructure (RISC)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101725"/>
            <a:ext cx="8229600" cy="4773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600" dirty="0" smtClean="0">
                <a:ea typeface="ＭＳ Ｐゴシック" pitchFamily="34" charset="-128"/>
              </a:rPr>
              <a:t>Experimental Research </a:t>
            </a:r>
            <a:r>
              <a:rPr lang="en-US" sz="1600" dirty="0" err="1" smtClean="0">
                <a:ea typeface="ＭＳ Ｐゴシック" pitchFamily="34" charset="-128"/>
              </a:rPr>
              <a:t>Testbed</a:t>
            </a:r>
            <a:r>
              <a:rPr lang="en-US" sz="1600" dirty="0" smtClean="0">
                <a:ea typeface="ＭＳ Ｐゴシック" pitchFamily="34" charset="-128"/>
              </a:rPr>
              <a:t> (DETER)</a:t>
            </a:r>
          </a:p>
          <a:p>
            <a:pPr lvl="1"/>
            <a:r>
              <a:rPr lang="en-US" sz="1400" dirty="0" smtClean="0">
                <a:ea typeface="ＭＳ Ｐゴシック" pitchFamily="34" charset="-128"/>
              </a:rPr>
              <a:t>Researcher and vendor-neutral experimental infrastructure</a:t>
            </a:r>
          </a:p>
          <a:p>
            <a:pPr lvl="2">
              <a:buClr>
                <a:srgbClr val="002F80"/>
              </a:buClr>
              <a:buFont typeface="Wingdings" pitchFamily="2" charset="2"/>
              <a:buChar char="Ø"/>
            </a:pPr>
            <a:r>
              <a:rPr lang="en-US" sz="1200" dirty="0" smtClean="0">
                <a:ea typeface="ＭＳ Ｐゴシック" pitchFamily="34" charset="-128"/>
              </a:rPr>
              <a:t>Used by over 200 organizations from more than 20 states and 17 countries</a:t>
            </a:r>
          </a:p>
          <a:p>
            <a:pPr lvl="2">
              <a:buClr>
                <a:srgbClr val="002F80"/>
              </a:buClr>
              <a:buFont typeface="Wingdings" pitchFamily="2" charset="2"/>
              <a:buChar char="Ø"/>
            </a:pPr>
            <a:r>
              <a:rPr lang="en-US" sz="1200" dirty="0" smtClean="0">
                <a:ea typeface="ＭＳ Ｐゴシック" pitchFamily="34" charset="-128"/>
              </a:rPr>
              <a:t>Used by over 40 classes, from 30 institutions involving 2,000+ students</a:t>
            </a:r>
          </a:p>
          <a:p>
            <a:pPr lvl="1"/>
            <a:r>
              <a:rPr lang="en-US" sz="1400" dirty="0" smtClean="0">
                <a:ea typeface="ＭＳ Ｐゴシック" pitchFamily="34" charset="-128"/>
                <a:hlinkClick r:id="rId2"/>
              </a:rPr>
              <a:t>http://www.deter-project.org</a:t>
            </a:r>
            <a:r>
              <a:rPr lang="en-US" sz="1400" dirty="0" smtClean="0">
                <a:ea typeface="ＭＳ Ｐゴシック" pitchFamily="34" charset="-128"/>
              </a:rPr>
              <a:t> </a:t>
            </a:r>
          </a:p>
          <a:p>
            <a:r>
              <a:rPr lang="en-US" sz="1600" dirty="0" smtClean="0">
                <a:ea typeface="ＭＳ Ｐゴシック" pitchFamily="34" charset="-128"/>
              </a:rPr>
              <a:t>Research Data Repository (PREDICT)</a:t>
            </a:r>
          </a:p>
          <a:p>
            <a:pPr lvl="1"/>
            <a:r>
              <a:rPr lang="en-US" sz="1400" dirty="0" smtClean="0">
                <a:ea typeface="ＭＳ Ｐゴシック" pitchFamily="34" charset="-128"/>
              </a:rPr>
              <a:t>Repository of network data for use by the U.S.- based cyber security research community</a:t>
            </a:r>
          </a:p>
          <a:p>
            <a:pPr lvl="2">
              <a:buClr>
                <a:srgbClr val="002F80"/>
              </a:buClr>
              <a:buFont typeface="Wingdings" pitchFamily="2" charset="2"/>
              <a:buChar char="Ø"/>
            </a:pPr>
            <a:r>
              <a:rPr lang="en-US" sz="1200" dirty="0" smtClean="0">
                <a:ea typeface="ＭＳ Ｐゴシック" pitchFamily="34" charset="-128"/>
              </a:rPr>
              <a:t>More than 200 users (academia, industry, </a:t>
            </a:r>
            <a:r>
              <a:rPr lang="en-US" sz="1200" dirty="0" err="1" smtClean="0">
                <a:ea typeface="ＭＳ Ｐゴシック" pitchFamily="34" charset="-128"/>
              </a:rPr>
              <a:t>gov</a:t>
            </a:r>
            <a:r>
              <a:rPr lang="en-US" altLang="en-US" sz="1200" dirty="0" err="1" smtClean="0">
                <a:ea typeface="ＭＳ Ｐゴシック" pitchFamily="34" charset="-128"/>
              </a:rPr>
              <a:t>’</a:t>
            </a:r>
            <a:r>
              <a:rPr lang="en-US" sz="1200" dirty="0" err="1" smtClean="0">
                <a:ea typeface="ＭＳ Ｐゴシック" pitchFamily="34" charset="-128"/>
              </a:rPr>
              <a:t>t</a:t>
            </a:r>
            <a:r>
              <a:rPr lang="en-US" sz="1200" dirty="0" smtClean="0">
                <a:ea typeface="ＭＳ Ｐゴシック" pitchFamily="34" charset="-128"/>
              </a:rPr>
              <a:t>); Over 600TB of network data; Tools are used by major service providers and many companies</a:t>
            </a:r>
          </a:p>
          <a:p>
            <a:pPr lvl="2">
              <a:buClr>
                <a:srgbClr val="002F80"/>
              </a:buClr>
              <a:buFont typeface="Wingdings" pitchFamily="2" charset="2"/>
              <a:buChar char="Ø"/>
            </a:pPr>
            <a:r>
              <a:rPr lang="en-US" sz="1200" dirty="0" smtClean="0">
                <a:ea typeface="ＭＳ Ｐゴシック" pitchFamily="34" charset="-128"/>
              </a:rPr>
              <a:t>Phase 2: New datasets, ICTR Ethics, International (CA, AUS, JP, EU) </a:t>
            </a:r>
          </a:p>
          <a:p>
            <a:pPr lvl="1"/>
            <a:r>
              <a:rPr lang="en-US" sz="1400" dirty="0" smtClean="0">
                <a:ea typeface="ＭＳ Ｐゴシック" pitchFamily="34" charset="-128"/>
                <a:hlinkClick r:id="rId3"/>
              </a:rPr>
              <a:t>https://www.predict.org</a:t>
            </a:r>
            <a:endParaRPr lang="en-US" sz="1400" dirty="0" smtClean="0">
              <a:ea typeface="ＭＳ Ｐゴシック" pitchFamily="34" charset="-128"/>
            </a:endParaRPr>
          </a:p>
          <a:p>
            <a:r>
              <a:rPr lang="en-US" sz="1600" dirty="0" smtClean="0">
                <a:ea typeface="ＭＳ Ｐゴシック" pitchFamily="34" charset="-128"/>
              </a:rPr>
              <a:t>Software Assurance Market Place (SWAMP) </a:t>
            </a:r>
          </a:p>
          <a:p>
            <a:pPr lvl="1"/>
            <a:r>
              <a:rPr lang="en-US" sz="1400" dirty="0" smtClean="0">
                <a:ea typeface="ＭＳ Ｐゴシック" pitchFamily="34" charset="-128"/>
              </a:rPr>
              <a:t>A software assurance testing and evaluation facility and the associated research infrastructure services</a:t>
            </a:r>
          </a:p>
          <a:p>
            <a:r>
              <a:rPr lang="en-US" sz="1800" dirty="0" smtClean="0">
                <a:ea typeface="ＭＳ Ｐゴシック" pitchFamily="34" charset="-128"/>
              </a:rPr>
              <a:t>Homeland Open Security Technology (HOST)</a:t>
            </a:r>
          </a:p>
          <a:p>
            <a:pPr lvl="1"/>
            <a:r>
              <a:rPr lang="en-US" sz="1300" dirty="0" smtClean="0">
                <a:ea typeface="ＭＳ Ｐゴシック" pitchFamily="34" charset="-128"/>
              </a:rPr>
              <a:t>Support and Promote Open Source Security Technology</a:t>
            </a:r>
          </a:p>
          <a:p>
            <a:pPr lvl="1"/>
            <a:r>
              <a:rPr lang="en-US" sz="1300" dirty="0" smtClean="0">
                <a:ea typeface="ＭＳ Ｐゴシック" pitchFamily="34" charset="-128"/>
              </a:rPr>
              <a:t>Discovery and Collaboration links open source community with researchers, industry, and government</a:t>
            </a:r>
          </a:p>
          <a:p>
            <a:pPr lvl="1"/>
            <a:r>
              <a:rPr lang="en-US" sz="1300" dirty="0" smtClean="0">
                <a:ea typeface="ＭＳ Ｐゴシック" pitchFamily="34" charset="-128"/>
              </a:rPr>
              <a:t>Investments programs makes small strategic investments in key open source technologies</a:t>
            </a:r>
          </a:p>
          <a:p>
            <a:endParaRPr lang="en-US" sz="1800" dirty="0" smtClean="0"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369050"/>
            <a:ext cx="457200" cy="476250"/>
          </a:xfrm>
          <a:prstGeom prst="rect">
            <a:avLst/>
          </a:prstGeom>
          <a:noFill/>
        </p:spPr>
        <p:txBody>
          <a:bodyPr/>
          <a:lstStyle/>
          <a:p>
            <a:fld id="{61A1D7B5-4CC0-4ED3-8D86-15B1BAD18566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2057400" y="76200"/>
            <a:ext cx="6858000" cy="762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R&amp;D Partnerships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71600"/>
            <a:ext cx="8382000" cy="46434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spcBef>
                <a:spcPts val="300"/>
              </a:spcBef>
            </a:pPr>
            <a:r>
              <a:rPr lang="en-US" sz="2000" dirty="0" smtClean="0">
                <a:ea typeface="ＭＳ Ｐゴシック" pitchFamily="34" charset="-128"/>
              </a:rPr>
              <a:t>Oil and Gas Sector</a:t>
            </a:r>
          </a:p>
          <a:p>
            <a:pPr lvl="1">
              <a:spcBef>
                <a:spcPts val="300"/>
              </a:spcBef>
              <a:buClr>
                <a:srgbClr val="002F80"/>
              </a:buClr>
              <a:buFont typeface="Wingdings" pitchFamily="2" charset="2"/>
              <a:buChar char="Ø"/>
            </a:pPr>
            <a:r>
              <a:rPr lang="en-US" sz="1800" dirty="0" smtClean="0">
                <a:ea typeface="ＭＳ Ｐゴシック" pitchFamily="34" charset="-128"/>
              </a:rPr>
              <a:t>LOGIIC – Linking Oil &amp; Gas Industry to Improve </a:t>
            </a:r>
            <a:r>
              <a:rPr lang="en-US" sz="1800" dirty="0" err="1" smtClean="0">
                <a:ea typeface="ＭＳ Ｐゴシック" pitchFamily="34" charset="-128"/>
              </a:rPr>
              <a:t>Cybersecurity</a:t>
            </a:r>
            <a:r>
              <a:rPr lang="en-US" sz="1800" dirty="0" smtClean="0">
                <a:ea typeface="ＭＳ Ｐゴシック" pitchFamily="34" charset="-128"/>
              </a:rPr>
              <a:t> </a:t>
            </a:r>
          </a:p>
          <a:p>
            <a:pPr>
              <a:spcBef>
                <a:spcPts val="30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ts val="300"/>
              </a:spcBef>
            </a:pPr>
            <a:r>
              <a:rPr lang="en-US" sz="2000" dirty="0" smtClean="0">
                <a:ea typeface="ＭＳ Ｐゴシック" pitchFamily="34" charset="-128"/>
              </a:rPr>
              <a:t>Electric Power Sector</a:t>
            </a:r>
          </a:p>
          <a:p>
            <a:pPr lvl="1">
              <a:spcBef>
                <a:spcPts val="300"/>
              </a:spcBef>
              <a:buClr>
                <a:srgbClr val="002F80"/>
              </a:buClr>
              <a:buFont typeface="Wingdings" pitchFamily="2" charset="2"/>
              <a:buChar char="Ø"/>
            </a:pPr>
            <a:r>
              <a:rPr lang="en-US" sz="1800" dirty="0" smtClean="0">
                <a:ea typeface="ＭＳ Ｐゴシック" pitchFamily="34" charset="-128"/>
              </a:rPr>
              <a:t>TCIPG – Trustworthy Computing Infrastructure for the Power Grid</a:t>
            </a:r>
          </a:p>
          <a:p>
            <a:pPr>
              <a:spcBef>
                <a:spcPts val="30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ts val="300"/>
              </a:spcBef>
            </a:pPr>
            <a:r>
              <a:rPr lang="en-US" sz="2000" dirty="0" smtClean="0">
                <a:ea typeface="ＭＳ Ｐゴシック" pitchFamily="34" charset="-128"/>
              </a:rPr>
              <a:t>Banking and Finance Sector</a:t>
            </a:r>
          </a:p>
          <a:p>
            <a:pPr lvl="1">
              <a:spcBef>
                <a:spcPts val="300"/>
              </a:spcBef>
              <a:buClr>
                <a:srgbClr val="002F80"/>
              </a:buClr>
              <a:buFont typeface="Wingdings" pitchFamily="2" charset="2"/>
              <a:buChar char="Ø"/>
            </a:pPr>
            <a:r>
              <a:rPr lang="en-US" sz="1800" dirty="0" smtClean="0">
                <a:ea typeface="ＭＳ Ｐゴシック" pitchFamily="34" charset="-128"/>
              </a:rPr>
              <a:t>FI-VICS – Financial Institutions – Verification of Identity Credential Service</a:t>
            </a:r>
          </a:p>
          <a:p>
            <a:pPr lvl="1">
              <a:spcBef>
                <a:spcPts val="300"/>
              </a:spcBef>
              <a:buClr>
                <a:srgbClr val="002F80"/>
              </a:buClr>
              <a:buFont typeface="Wingdings" pitchFamily="2" charset="2"/>
              <a:buChar char="Ø"/>
            </a:pPr>
            <a:r>
              <a:rPr lang="en-US" sz="1800" dirty="0" smtClean="0">
                <a:ea typeface="ＭＳ Ｐゴシック" pitchFamily="34" charset="-128"/>
              </a:rPr>
              <a:t>DECIDE – Distributed Environment for Critical Incident Decision-making Exercises</a:t>
            </a:r>
          </a:p>
          <a:p>
            <a:pPr>
              <a:spcBef>
                <a:spcPts val="30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ts val="300"/>
              </a:spcBef>
            </a:pPr>
            <a:r>
              <a:rPr lang="en-US" sz="2000" dirty="0" smtClean="0">
                <a:ea typeface="ＭＳ Ｐゴシック" pitchFamily="34" charset="-128"/>
              </a:rPr>
              <a:t>State and Local</a:t>
            </a:r>
          </a:p>
          <a:p>
            <a:pPr lvl="1">
              <a:spcBef>
                <a:spcPts val="300"/>
              </a:spcBef>
              <a:buClr>
                <a:srgbClr val="002F80"/>
              </a:buClr>
              <a:buFont typeface="Wingdings" pitchFamily="2" charset="2"/>
              <a:buChar char="Ø"/>
            </a:pPr>
            <a:r>
              <a:rPr lang="en-US" sz="1800" dirty="0" smtClean="0">
                <a:ea typeface="ＭＳ Ｐゴシック" pitchFamily="34" charset="-128"/>
              </a:rPr>
              <a:t>PRISEM - Public Regional Information Security Event Management</a:t>
            </a:r>
          </a:p>
          <a:p>
            <a:pPr lvl="1">
              <a:spcBef>
                <a:spcPts val="300"/>
              </a:spcBef>
              <a:buClr>
                <a:srgbClr val="002F80"/>
              </a:buClr>
              <a:buFont typeface="Wingdings" pitchFamily="2" charset="2"/>
              <a:buChar char="Ø"/>
            </a:pPr>
            <a:r>
              <a:rPr lang="en-US" sz="1800" dirty="0" smtClean="0">
                <a:ea typeface="ＭＳ Ｐゴシック" pitchFamily="34" charset="-128"/>
              </a:rPr>
              <a:t>PIV-I/FRAC TTWG – State and Local and Private Sector First Responder Authentication Credentials and Technology Transition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369050"/>
            <a:ext cx="457200" cy="476250"/>
          </a:xfrm>
          <a:prstGeom prst="rect">
            <a:avLst/>
          </a:prstGeom>
          <a:noFill/>
        </p:spPr>
        <p:txBody>
          <a:bodyPr/>
          <a:lstStyle/>
          <a:p>
            <a:fld id="{AE35261E-1550-402A-845F-D06F3A458951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2057400" y="76200"/>
            <a:ext cx="6858000" cy="762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Cybersecurity Education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 bwMode="auto">
          <a:xfrm>
            <a:off x="304800" y="1143000"/>
            <a:ext cx="8229600" cy="5105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r>
              <a:rPr lang="en-US" dirty="0" smtClean="0">
                <a:ea typeface="ＭＳ Ｐゴシック" pitchFamily="34" charset="-128"/>
              </a:rPr>
              <a:t>Cyber Security Competitions </a:t>
            </a:r>
            <a:r>
              <a:rPr lang="en-US" b="1" dirty="0" smtClean="0">
                <a:ea typeface="ＭＳ Ｐゴシック" pitchFamily="34" charset="-128"/>
              </a:rPr>
              <a:t>(http://nationalccdc.org)</a:t>
            </a:r>
          </a:p>
          <a:p>
            <a:pPr lvl="1">
              <a:spcBef>
                <a:spcPts val="700"/>
              </a:spcBef>
            </a:pPr>
            <a:r>
              <a:rPr lang="en-US" dirty="0" smtClean="0">
                <a:ea typeface="ＭＳ Ｐゴシック" pitchFamily="34" charset="-128"/>
              </a:rPr>
              <a:t>National Initiative for </a:t>
            </a:r>
            <a:r>
              <a:rPr lang="en-US" dirty="0" err="1" smtClean="0">
                <a:ea typeface="ＭＳ Ｐゴシック" pitchFamily="34" charset="-128"/>
              </a:rPr>
              <a:t>Cybersecurity</a:t>
            </a:r>
            <a:r>
              <a:rPr lang="en-US" dirty="0" smtClean="0">
                <a:ea typeface="ＭＳ Ｐゴシック" pitchFamily="34" charset="-128"/>
              </a:rPr>
              <a:t> Education (NICE)</a:t>
            </a:r>
          </a:p>
          <a:p>
            <a:pPr lvl="1">
              <a:spcBef>
                <a:spcPts val="800"/>
              </a:spcBef>
            </a:pPr>
            <a:r>
              <a:rPr lang="en-US" dirty="0" smtClean="0">
                <a:ea typeface="ＭＳ Ｐゴシック" pitchFamily="34" charset="-128"/>
              </a:rPr>
              <a:t>NCCDC (Collegiate); U.S. Cyber Challenge (High School)</a:t>
            </a:r>
          </a:p>
          <a:p>
            <a:pPr lvl="2"/>
            <a:r>
              <a:rPr lang="en-US" sz="1800" dirty="0" smtClean="0">
                <a:ea typeface="ＭＳ Ｐゴシック" pitchFamily="34" charset="-128"/>
              </a:rPr>
              <a:t>Provide a controlled, competitive environment 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sz="1800" dirty="0" smtClean="0">
                <a:ea typeface="ＭＳ Ｐゴシック" pitchFamily="34" charset="-128"/>
              </a:rPr>
              <a:t>to assess a student</a:t>
            </a:r>
            <a:r>
              <a:rPr lang="en-US" altLang="en-US" sz="1800" dirty="0" smtClean="0">
                <a:ea typeface="ＭＳ Ｐゴシック" pitchFamily="34" charset="-128"/>
              </a:rPr>
              <a:t>’</a:t>
            </a:r>
            <a:r>
              <a:rPr lang="en-US" sz="1800" dirty="0" smtClean="0">
                <a:ea typeface="ＭＳ Ｐゴシック" pitchFamily="34" charset="-128"/>
              </a:rPr>
              <a:t>s depth of understanding and 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sz="1800" dirty="0" smtClean="0">
                <a:ea typeface="ＭＳ Ｐゴシック" pitchFamily="34" charset="-128"/>
              </a:rPr>
              <a:t>operational competency in managing the challenges 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sz="1800" dirty="0" smtClean="0">
                <a:ea typeface="ＭＳ Ｐゴシック" pitchFamily="34" charset="-128"/>
              </a:rPr>
              <a:t>inherent in protecting a corporate network 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sz="1800" dirty="0" smtClean="0">
                <a:ea typeface="ＭＳ Ｐゴシック" pitchFamily="34" charset="-128"/>
              </a:rPr>
              <a:t>infrastructure and business information systems.</a:t>
            </a:r>
            <a:endParaRPr lang="en-US" sz="18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>
              <a:spcBef>
                <a:spcPts val="1600"/>
              </a:spcBef>
            </a:pPr>
            <a:r>
              <a:rPr lang="en-US" dirty="0" smtClean="0">
                <a:ea typeface="ＭＳ Ｐゴシック" pitchFamily="34" charset="-128"/>
              </a:rPr>
              <a:t>DHS Cyber Skills Task Force (CSTF)</a:t>
            </a:r>
          </a:p>
          <a:p>
            <a:pPr lvl="1">
              <a:spcBef>
                <a:spcPts val="800"/>
              </a:spcBef>
            </a:pPr>
            <a:r>
              <a:rPr lang="en-US" sz="1800" dirty="0" smtClean="0">
                <a:ea typeface="ＭＳ Ｐゴシック" pitchFamily="34" charset="-128"/>
              </a:rPr>
              <a:t>Established June 6, 2012 - Homeland Security Advisory Council</a:t>
            </a:r>
          </a:p>
          <a:p>
            <a:pPr lvl="1">
              <a:spcBef>
                <a:spcPts val="800"/>
              </a:spcBef>
            </a:pPr>
            <a:r>
              <a:rPr lang="en-US" sz="1800" dirty="0" smtClean="0">
                <a:ea typeface="ＭＳ Ｐゴシック" pitchFamily="34" charset="-128"/>
              </a:rPr>
              <a:t>Over 50 interviews (DHS internal and external)</a:t>
            </a:r>
          </a:p>
          <a:p>
            <a:pPr lvl="2"/>
            <a:r>
              <a:rPr lang="en-US" sz="1600" dirty="0" smtClean="0">
                <a:ea typeface="ＭＳ Ｐゴシック" pitchFamily="34" charset="-128"/>
              </a:rPr>
              <a:t>Identify best ways DHS can foster the development of a national security workforce capable of meeting current and future </a:t>
            </a:r>
            <a:r>
              <a:rPr lang="en-US" sz="1600" dirty="0" err="1" smtClean="0">
                <a:ea typeface="ＭＳ Ｐゴシック" pitchFamily="34" charset="-128"/>
              </a:rPr>
              <a:t>cybersecurity</a:t>
            </a:r>
            <a:r>
              <a:rPr lang="en-US" sz="1600" dirty="0" smtClean="0">
                <a:ea typeface="ＭＳ Ｐゴシック" pitchFamily="34" charset="-128"/>
              </a:rPr>
              <a:t> challenges;</a:t>
            </a:r>
          </a:p>
          <a:p>
            <a:pPr lvl="2"/>
            <a:r>
              <a:rPr lang="en-US" sz="1600" dirty="0" smtClean="0">
                <a:ea typeface="ＭＳ Ｐゴシック" pitchFamily="34" charset="-128"/>
              </a:rPr>
              <a:t>Outline how DHS can improve its capability to recruit and retain sophisticated </a:t>
            </a:r>
            <a:r>
              <a:rPr lang="en-US" sz="1600" dirty="0" err="1" smtClean="0">
                <a:ea typeface="ＭＳ Ｐゴシック" pitchFamily="34" charset="-128"/>
              </a:rPr>
              <a:t>cybersecurity</a:t>
            </a:r>
            <a:r>
              <a:rPr lang="en-US" sz="1600" dirty="0" smtClean="0">
                <a:ea typeface="ＭＳ Ｐゴシック" pitchFamily="34" charset="-128"/>
              </a:rPr>
              <a:t> talent.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11 recommendations in 5 key areas</a:t>
            </a:r>
          </a:p>
        </p:txBody>
      </p:sp>
      <p:sp>
        <p:nvSpPr>
          <p:cNvPr id="4915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86800" y="6369050"/>
            <a:ext cx="457200" cy="476250"/>
          </a:xfrm>
          <a:prstGeom prst="rect">
            <a:avLst/>
          </a:prstGeom>
          <a:noFill/>
        </p:spPr>
        <p:txBody>
          <a:bodyPr/>
          <a:lstStyle/>
          <a:p>
            <a:fld id="{39DD90C2-7D2E-4771-A2CF-6631ADF01B69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8" name="Rectangle 7"/>
          <p:cNvSpPr/>
          <p:nvPr/>
        </p:nvSpPr>
        <p:spPr>
          <a:xfrm>
            <a:off x="434975" y="2436813"/>
            <a:ext cx="606425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Clr>
                <a:srgbClr val="002F80"/>
              </a:buClr>
              <a:buSzPct val="100000"/>
              <a:buFont typeface="Wingdings" pitchFamily="2" charset="2"/>
              <a:buChar char="§"/>
              <a:defRPr/>
            </a:pPr>
            <a:endParaRPr lang="en-US" kern="0" dirty="0">
              <a:solidFill>
                <a:srgbClr val="000000"/>
              </a:solidFill>
              <a:latin typeface="Arial" charset="0"/>
              <a:ea typeface="ＭＳ Ｐゴシック" charset="0"/>
              <a:cs typeface="Arial" pitchFamily="34" charset="0"/>
            </a:endParaRPr>
          </a:p>
        </p:txBody>
      </p:sp>
      <p:pic>
        <p:nvPicPr>
          <p:cNvPr id="49159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2895600"/>
            <a:ext cx="1706563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DHS Program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Mobile Device Security</a:t>
            </a:r>
          </a:p>
          <a:p>
            <a:r>
              <a:rPr lang="en-US" dirty="0" smtClean="0"/>
              <a:t>Data Privacy</a:t>
            </a:r>
          </a:p>
          <a:p>
            <a:r>
              <a:rPr lang="en-US" dirty="0" smtClean="0"/>
              <a:t>Distributed Denial of Service Defense</a:t>
            </a:r>
          </a:p>
          <a:p>
            <a:r>
              <a:rPr lang="en-US" i="1" u="sng" dirty="0" smtClean="0">
                <a:solidFill>
                  <a:srgbClr val="FF0000"/>
                </a:solidFill>
              </a:rPr>
              <a:t>Cyber Physical System Security </a:t>
            </a:r>
            <a:endParaRPr lang="en-US" i="1" u="sng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219A-8C0C-42A1-95F6-52388B59195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90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Security Models And Interactions</a:t>
            </a:r>
            <a:endParaRPr lang="en-US" sz="3200" dirty="0"/>
          </a:p>
        </p:txBody>
      </p:sp>
      <p:sp>
        <p:nvSpPr>
          <p:cNvPr id="3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536970"/>
            <a:ext cx="2133600" cy="365125"/>
          </a:xfrm>
        </p:spPr>
        <p:txBody>
          <a:bodyPr/>
          <a:lstStyle/>
          <a:p>
            <a:fld id="{41E4DE8B-5901-462E-BD42-40E9C99E3DF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4" name="Content Placeholder 4"/>
          <p:cNvSpPr>
            <a:spLocks noGrp="1"/>
          </p:cNvSpPr>
          <p:nvPr>
            <p:ph idx="1"/>
          </p:nvPr>
        </p:nvSpPr>
        <p:spPr>
          <a:xfrm>
            <a:off x="157111" y="940461"/>
            <a:ext cx="8786367" cy="5410200"/>
          </a:xfrm>
        </p:spPr>
        <p:txBody>
          <a:bodyPr>
            <a:noAutofit/>
          </a:bodyPr>
          <a:lstStyle/>
          <a:p>
            <a:r>
              <a:rPr lang="en-US" dirty="0" smtClean="0"/>
              <a:t>Understand</a:t>
            </a:r>
            <a:r>
              <a:rPr lang="en-US" b="1" dirty="0" smtClean="0"/>
              <a:t> </a:t>
            </a:r>
            <a:r>
              <a:rPr lang="en-US" dirty="0" smtClean="0"/>
              <a:t>how cyber </a:t>
            </a:r>
            <a:r>
              <a:rPr lang="en-US" dirty="0"/>
              <a:t>and physical system components are expected to </a:t>
            </a:r>
            <a:r>
              <a:rPr lang="en-US" dirty="0" smtClean="0"/>
              <a:t>interact.</a:t>
            </a:r>
            <a:endParaRPr lang="en-US" b="1" dirty="0"/>
          </a:p>
          <a:p>
            <a:pPr lvl="1"/>
            <a:r>
              <a:rPr lang="en-US" dirty="0" smtClean="0"/>
              <a:t>Essential to consider that cyber physical systems integrate both cyber and physical in the system</a:t>
            </a:r>
          </a:p>
          <a:p>
            <a:pPr lvl="1"/>
            <a:r>
              <a:rPr lang="en-US" dirty="0" smtClean="0"/>
              <a:t>“All three words (cyber, physical, system) count”</a:t>
            </a:r>
            <a:endParaRPr lang="en-US" sz="1800" dirty="0" smtClean="0"/>
          </a:p>
          <a:p>
            <a:r>
              <a:rPr lang="en-US" dirty="0" smtClean="0"/>
              <a:t>Illustrative Issues: </a:t>
            </a:r>
          </a:p>
          <a:p>
            <a:pPr lvl="1"/>
            <a:r>
              <a:rPr lang="en-US" u="sng" dirty="0" smtClean="0"/>
              <a:t>Security models and taxonomies</a:t>
            </a:r>
          </a:p>
          <a:p>
            <a:pPr lvl="1"/>
            <a:r>
              <a:rPr lang="en-US" u="sng" dirty="0" smtClean="0"/>
              <a:t>Combining </a:t>
            </a:r>
            <a:r>
              <a:rPr lang="en-US" u="sng" dirty="0"/>
              <a:t>security with </a:t>
            </a:r>
            <a:r>
              <a:rPr lang="en-US" u="sng" dirty="0" smtClean="0"/>
              <a:t>safety</a:t>
            </a:r>
          </a:p>
          <a:p>
            <a:pPr lvl="1"/>
            <a:r>
              <a:rPr lang="en-US" u="sng" dirty="0"/>
              <a:t>Metrics and </a:t>
            </a:r>
            <a:r>
              <a:rPr lang="en-US" u="sng" dirty="0" smtClean="0"/>
              <a:t>ratings</a:t>
            </a:r>
          </a:p>
          <a:p>
            <a:pPr lvl="1"/>
            <a:r>
              <a:rPr lang="en-US" u="sng" dirty="0"/>
              <a:t>Building Codes for Cyber Physical </a:t>
            </a:r>
            <a:r>
              <a:rPr lang="en-US" u="sng" dirty="0" smtClean="0"/>
              <a:t>Systems</a:t>
            </a:r>
          </a:p>
          <a:p>
            <a:pPr lvl="1"/>
            <a:r>
              <a:rPr lang="en-US" u="sng" dirty="0"/>
              <a:t>Model-based Testing and </a:t>
            </a:r>
            <a:r>
              <a:rPr lang="en-US" u="sng" dirty="0" smtClean="0"/>
              <a:t>Validation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 smtClean="0"/>
          </a:p>
          <a:p>
            <a:pPr lvl="1"/>
            <a:endParaRPr lang="en-US" sz="20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00050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7472" y="304800"/>
            <a:ext cx="8309811" cy="639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Secure </a:t>
            </a:r>
            <a:r>
              <a:rPr lang="en-US" sz="3200" dirty="0"/>
              <a:t>System Design and Implementation</a:t>
            </a:r>
          </a:p>
        </p:txBody>
      </p:sp>
      <p:sp>
        <p:nvSpPr>
          <p:cNvPr id="3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536970"/>
            <a:ext cx="2133600" cy="365125"/>
          </a:xfrm>
        </p:spPr>
        <p:txBody>
          <a:bodyPr/>
          <a:lstStyle/>
          <a:p>
            <a:fld id="{41E4DE8B-5901-462E-BD42-40E9C99E3DF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4" name="Content Placeholder 4"/>
          <p:cNvSpPr>
            <a:spLocks noGrp="1"/>
          </p:cNvSpPr>
          <p:nvPr>
            <p:ph idx="1"/>
          </p:nvPr>
        </p:nvSpPr>
        <p:spPr>
          <a:xfrm>
            <a:off x="189195" y="1389637"/>
            <a:ext cx="8786367" cy="5410200"/>
          </a:xfrm>
        </p:spPr>
        <p:txBody>
          <a:bodyPr>
            <a:noAutofit/>
          </a:bodyPr>
          <a:lstStyle/>
          <a:p>
            <a:r>
              <a:rPr lang="en-US" dirty="0" smtClean="0"/>
              <a:t>Build Security Into Cyber Physical System Design.</a:t>
            </a:r>
            <a:endParaRPr lang="en-US" b="1" dirty="0"/>
          </a:p>
          <a:p>
            <a:pPr lvl="1"/>
            <a:r>
              <a:rPr lang="en-US" dirty="0" smtClean="0"/>
              <a:t>Again “All three words (cyber, physical, system) count”</a:t>
            </a:r>
          </a:p>
          <a:p>
            <a:pPr lvl="1"/>
            <a:r>
              <a:rPr lang="en-US" dirty="0" smtClean="0"/>
              <a:t>Expected results to include prototype implementation</a:t>
            </a:r>
            <a:br>
              <a:rPr lang="en-US" dirty="0" smtClean="0"/>
            </a:br>
            <a:endParaRPr lang="en-US" sz="1800" dirty="0" smtClean="0"/>
          </a:p>
          <a:p>
            <a:r>
              <a:rPr lang="en-US" dirty="0" smtClean="0"/>
              <a:t>Illustrative Issues:</a:t>
            </a:r>
          </a:p>
          <a:p>
            <a:pPr lvl="1"/>
            <a:r>
              <a:rPr lang="en-US" u="sng" dirty="0" smtClean="0"/>
              <a:t>Authentication and Authorization</a:t>
            </a:r>
          </a:p>
          <a:p>
            <a:pPr lvl="1"/>
            <a:r>
              <a:rPr lang="en-US" u="sng" dirty="0" smtClean="0"/>
              <a:t>Monitoring </a:t>
            </a:r>
            <a:r>
              <a:rPr lang="en-US" u="sng" dirty="0"/>
              <a:t>and </a:t>
            </a:r>
            <a:r>
              <a:rPr lang="en-US" u="sng" dirty="0" smtClean="0"/>
              <a:t>Logging</a:t>
            </a:r>
          </a:p>
          <a:p>
            <a:pPr lvl="1"/>
            <a:r>
              <a:rPr lang="en-US" u="sng" dirty="0"/>
              <a:t>Intrusion Detection, Mitigation, and </a:t>
            </a:r>
            <a:r>
              <a:rPr lang="en-US" u="sng" dirty="0" smtClean="0"/>
              <a:t>Tolerance</a:t>
            </a:r>
          </a:p>
          <a:p>
            <a:pPr lvl="1"/>
            <a:r>
              <a:rPr lang="en-US" u="sng" dirty="0"/>
              <a:t>Secure </a:t>
            </a:r>
            <a:r>
              <a:rPr lang="en-US" u="sng" dirty="0" smtClean="0"/>
              <a:t>Updates</a:t>
            </a:r>
            <a:endParaRPr lang="en-US" dirty="0"/>
          </a:p>
          <a:p>
            <a:pPr marL="457200" lvl="1" indent="0">
              <a:buNone/>
            </a:pPr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 smtClean="0"/>
          </a:p>
          <a:p>
            <a:pPr lvl="1"/>
            <a:endParaRPr lang="en-US" sz="20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42981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98949"/>
            <a:ext cx="8309811" cy="639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Experiments and Pilot Projects</a:t>
            </a:r>
            <a:endParaRPr lang="en-US" sz="3200" dirty="0"/>
          </a:p>
        </p:txBody>
      </p:sp>
      <p:sp>
        <p:nvSpPr>
          <p:cNvPr id="3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536970"/>
            <a:ext cx="2133600" cy="365125"/>
          </a:xfrm>
        </p:spPr>
        <p:txBody>
          <a:bodyPr/>
          <a:lstStyle/>
          <a:p>
            <a:fld id="{41E4DE8B-5901-462E-BD42-40E9C99E3DF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4" name="Content Placeholder 4"/>
          <p:cNvSpPr>
            <a:spLocks noGrp="1"/>
          </p:cNvSpPr>
          <p:nvPr>
            <p:ph idx="1"/>
          </p:nvPr>
        </p:nvSpPr>
        <p:spPr>
          <a:xfrm>
            <a:off x="66521" y="738711"/>
            <a:ext cx="8786367" cy="5410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Bridge </a:t>
            </a:r>
            <a:r>
              <a:rPr lang="en-US" sz="2800" dirty="0"/>
              <a:t>the gap between advances in fundamental science and the cyber physical systems being deployed today. </a:t>
            </a:r>
            <a:endParaRPr lang="en-US" sz="2800" dirty="0" smtClean="0"/>
          </a:p>
          <a:p>
            <a:r>
              <a:rPr lang="en-US" sz="2800" dirty="0" smtClean="0"/>
              <a:t>Focus on cyber physical systems in use today</a:t>
            </a:r>
            <a:br>
              <a:rPr lang="en-US" sz="2800" dirty="0" smtClean="0"/>
            </a:br>
            <a:endParaRPr lang="en-US" sz="1600" dirty="0" smtClean="0"/>
          </a:p>
          <a:p>
            <a:r>
              <a:rPr lang="en-US" sz="2800" dirty="0" smtClean="0"/>
              <a:t>Experiment and Pilot Projects</a:t>
            </a:r>
            <a:br>
              <a:rPr lang="en-US" sz="2800" dirty="0" smtClean="0"/>
            </a:br>
            <a:endParaRPr lang="en-US" sz="2800" dirty="0" smtClean="0"/>
          </a:p>
          <a:p>
            <a:pPr lvl="1"/>
            <a:r>
              <a:rPr lang="en-US" sz="2400" u="sng" dirty="0" smtClean="0"/>
              <a:t>Clearly identify proposed system technical readiness level </a:t>
            </a:r>
            <a:br>
              <a:rPr lang="en-US" sz="2400" u="sng" dirty="0" smtClean="0"/>
            </a:br>
            <a:endParaRPr lang="en-US" sz="2400" u="sng" dirty="0" smtClean="0"/>
          </a:p>
          <a:p>
            <a:pPr lvl="1"/>
            <a:r>
              <a:rPr lang="en-US" sz="2400" u="sng" dirty="0" smtClean="0"/>
              <a:t>Identify safety concerns and appropriate risk mitigations</a:t>
            </a:r>
            <a:br>
              <a:rPr lang="en-US" sz="2400" u="sng" dirty="0" smtClean="0"/>
            </a:br>
            <a:endParaRPr lang="en-US" sz="2400" u="sng" dirty="0" smtClean="0"/>
          </a:p>
          <a:p>
            <a:pPr lvl="1"/>
            <a:r>
              <a:rPr lang="en-US" sz="2400" u="sng" dirty="0" smtClean="0"/>
              <a:t>Clearly explain how attacks are introduced and analyzed</a:t>
            </a:r>
            <a:endParaRPr lang="en-US" sz="2400" dirty="0"/>
          </a:p>
          <a:p>
            <a:pPr marL="457200" lvl="1" indent="0">
              <a:buNone/>
            </a:pPr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endParaRPr lang="en-US" sz="2000" dirty="0" smtClean="0"/>
          </a:p>
          <a:p>
            <a:pPr lvl="1"/>
            <a:endParaRPr lang="en-US" sz="1800" dirty="0" smtClean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70295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CSD Mission &amp; Strategy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63765" y="6610827"/>
            <a:ext cx="457200" cy="227755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  <a:defRPr/>
            </a:pPr>
            <a:fld id="{52E4EAF5-10B5-42A2-AEFD-2748C96EC387}" type="slidenum">
              <a:rPr lang="en-US" smtClean="0"/>
              <a:pPr>
                <a:buFontTx/>
                <a:buNone/>
                <a:defRPr/>
              </a:pPr>
              <a:t>2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08342" y="1127050"/>
            <a:ext cx="8564526" cy="1052624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026" name="Picture 2" descr="http://www.legisol.com/images/globe.world.jpg?32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1" t="2818" r="9485" b="2296"/>
          <a:stretch/>
        </p:blipFill>
        <p:spPr bwMode="auto">
          <a:xfrm>
            <a:off x="7595548" y="1269325"/>
            <a:ext cx="788803" cy="78610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thumb/4/4c/US_Department_of_Homeland_Security_Seal.svg/360px-US_Department_of_Homeland_Security_Seal.svg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" r="351"/>
          <a:stretch/>
        </p:blipFill>
        <p:spPr bwMode="auto">
          <a:xfrm>
            <a:off x="2565378" y="1304243"/>
            <a:ext cx="785728" cy="78610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eres.org/press/Presidential_Seal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" t="584" r="466" b="1692"/>
          <a:stretch/>
        </p:blipFill>
        <p:spPr bwMode="auto">
          <a:xfrm>
            <a:off x="1204942" y="1269325"/>
            <a:ext cx="815365" cy="81270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988945" y="1286996"/>
            <a:ext cx="1203320" cy="748737"/>
            <a:chOff x="4361155" y="1216514"/>
            <a:chExt cx="1203320" cy="748737"/>
          </a:xfrm>
        </p:grpSpPr>
        <p:pic>
          <p:nvPicPr>
            <p:cNvPr id="9" name="Picture 8" descr="http://www.emergency-response-planning.com/Portals/87350/images/Critical%20Infrastructure%20Sectors-resized-600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43" t="78855" r="58795" b="11802"/>
            <a:stretch/>
          </p:blipFill>
          <p:spPr bwMode="auto">
            <a:xfrm>
              <a:off x="4361155" y="1216514"/>
              <a:ext cx="543964" cy="506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http://www.emergency-response-planning.com/Portals/87350/images/Critical%20Infrastructure%20Sectors-resized-600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43" t="14552" r="58795" b="75554"/>
            <a:stretch/>
          </p:blipFill>
          <p:spPr bwMode="auto">
            <a:xfrm>
              <a:off x="4607871" y="1408923"/>
              <a:ext cx="564324" cy="556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://www.emergency-response-planning.com/Portals/87350/images/Critical%20Infrastructure%20Sectors-resized-600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1" t="52301" r="88563" b="37277"/>
            <a:stretch/>
          </p:blipFill>
          <p:spPr bwMode="auto">
            <a:xfrm>
              <a:off x="5020511" y="1216514"/>
              <a:ext cx="543964" cy="556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4" name="Picture 10" descr="http://www.woodcolepc.org/images/FirePoliceEMS_logos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127" y="1269325"/>
            <a:ext cx="1058348" cy="69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221914" y="958951"/>
            <a:ext cx="1424763" cy="2977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200" b="1" dirty="0" smtClean="0">
                <a:solidFill>
                  <a:srgbClr val="0058B5">
                    <a:lumMod val="50000"/>
                  </a:srgbClr>
                </a:solidFill>
                <a:latin typeface="Arial" charset="0"/>
              </a:rPr>
              <a:t>REQUIREMENTS</a:t>
            </a:r>
          </a:p>
        </p:txBody>
      </p:sp>
      <p:sp>
        <p:nvSpPr>
          <p:cNvPr id="7" name="Down Arrow 6"/>
          <p:cNvSpPr/>
          <p:nvPr/>
        </p:nvSpPr>
        <p:spPr bwMode="auto">
          <a:xfrm>
            <a:off x="2184991" y="2214373"/>
            <a:ext cx="4774018" cy="514018"/>
          </a:xfrm>
          <a:prstGeom prst="downArrow">
            <a:avLst>
              <a:gd name="adj1" fmla="val 54454"/>
              <a:gd name="adj2" fmla="val 73732"/>
            </a:avLst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21914" y="2510662"/>
            <a:ext cx="1424763" cy="2977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200" b="1" dirty="0" smtClean="0">
                <a:solidFill>
                  <a:srgbClr val="0058B5">
                    <a:lumMod val="50000"/>
                  </a:srgbClr>
                </a:solidFill>
                <a:latin typeface="Arial" charset="0"/>
              </a:rPr>
              <a:t>CSD MISSION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08342" y="2728391"/>
            <a:ext cx="8564526" cy="1572147"/>
            <a:chOff x="350874" y="2728391"/>
            <a:chExt cx="8564526" cy="1572147"/>
          </a:xfrm>
        </p:grpSpPr>
        <p:sp>
          <p:nvSpPr>
            <p:cNvPr id="15" name="Rectangle 14"/>
            <p:cNvSpPr/>
            <p:nvPr/>
          </p:nvSpPr>
          <p:spPr bwMode="auto">
            <a:xfrm>
              <a:off x="350874" y="2767232"/>
              <a:ext cx="8564526" cy="1423954"/>
            </a:xfrm>
            <a:prstGeom prst="rect">
              <a:avLst/>
            </a:prstGeom>
            <a:solidFill>
              <a:srgbClr val="006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2400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491687" y="2728391"/>
              <a:ext cx="8301439" cy="1572147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33363" indent="-233363" eaLnBrk="0" hangingPunct="0">
                <a:lnSpc>
                  <a:spcPct val="100000"/>
                </a:lnSpc>
                <a:spcBef>
                  <a:spcPct val="0"/>
                </a:spcBef>
                <a:buFont typeface="Wingdings" panose="05000000000000000000" pitchFamily="2" charset="2"/>
                <a:buChar char="§"/>
              </a:pPr>
              <a:r>
                <a:rPr lang="en-US" sz="1800" b="1" u="sng" dirty="0">
                  <a:solidFill>
                    <a:srgbClr val="FFFFFF"/>
                  </a:solidFill>
                  <a:latin typeface="Arial" charset="0"/>
                </a:rPr>
                <a:t>Develop and deliver new technologies, tools and techniques</a:t>
              </a:r>
              <a:r>
                <a:rPr lang="en-US" sz="1800" dirty="0">
                  <a:solidFill>
                    <a:srgbClr val="FFFFFF"/>
                  </a:solidFill>
                  <a:latin typeface="Arial" charset="0"/>
                </a:rPr>
                <a:t> to defend and secure current and future systems and </a:t>
              </a:r>
              <a:r>
                <a:rPr lang="en-US" sz="1800" dirty="0" smtClean="0">
                  <a:solidFill>
                    <a:srgbClr val="FFFFFF"/>
                  </a:solidFill>
                  <a:latin typeface="Arial" charset="0"/>
                </a:rPr>
                <a:t>networks</a:t>
              </a:r>
              <a:r>
                <a:rPr lang="en-US" sz="18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endParaRPr lang="en-US" sz="1800" dirty="0" smtClean="0">
                <a:solidFill>
                  <a:srgbClr val="000000"/>
                </a:solidFill>
                <a:latin typeface="Times New Roman"/>
                <a:cs typeface="Times New Roman"/>
              </a:endParaRPr>
            </a:p>
            <a:p>
              <a:pPr marL="233363" indent="-233363" eaLnBrk="0" hangingPunct="0">
                <a:lnSpc>
                  <a:spcPct val="100000"/>
                </a:lnSpc>
                <a:spcBef>
                  <a:spcPct val="0"/>
                </a:spcBef>
                <a:buFont typeface="Wingdings" panose="05000000000000000000" pitchFamily="2" charset="2"/>
                <a:buChar char="§"/>
              </a:pPr>
              <a:r>
                <a:rPr lang="en-US" sz="1800" dirty="0" smtClean="0">
                  <a:solidFill>
                    <a:srgbClr val="FFFFFF"/>
                  </a:solidFill>
                  <a:latin typeface="Arial" charset="0"/>
                </a:rPr>
                <a:t>Conduct </a:t>
              </a:r>
              <a:r>
                <a:rPr lang="en-US" sz="1800" dirty="0">
                  <a:solidFill>
                    <a:srgbClr val="FFFFFF"/>
                  </a:solidFill>
                  <a:latin typeface="Arial" charset="0"/>
                </a:rPr>
                <a:t>and support </a:t>
              </a:r>
              <a:r>
                <a:rPr lang="en-US" sz="1800" b="1" u="sng" dirty="0">
                  <a:solidFill>
                    <a:srgbClr val="FFFFFF"/>
                  </a:solidFill>
                  <a:latin typeface="Arial" charset="0"/>
                </a:rPr>
                <a:t>technology transition</a:t>
              </a:r>
              <a:r>
                <a:rPr lang="en-US" sz="1800" dirty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US" sz="1800" dirty="0" smtClean="0">
                  <a:solidFill>
                    <a:srgbClr val="FFFFFF"/>
                  </a:solidFill>
                  <a:latin typeface="Arial" charset="0"/>
                </a:rPr>
                <a:t>efforts</a:t>
              </a:r>
              <a:endParaRPr lang="en-US" sz="1800" dirty="0">
                <a:solidFill>
                  <a:srgbClr val="FFFFFF"/>
                </a:solidFill>
                <a:latin typeface="Arial" charset="0"/>
              </a:endParaRPr>
            </a:p>
            <a:p>
              <a:pPr marL="233363" indent="-233363" eaLnBrk="0" hangingPunct="0">
                <a:lnSpc>
                  <a:spcPct val="100000"/>
                </a:lnSpc>
                <a:spcBef>
                  <a:spcPct val="0"/>
                </a:spcBef>
                <a:buFont typeface="Wingdings" panose="05000000000000000000" pitchFamily="2" charset="2"/>
                <a:buChar char="§"/>
              </a:pPr>
              <a:r>
                <a:rPr lang="en-US" sz="1800" dirty="0">
                  <a:solidFill>
                    <a:srgbClr val="FFFFFF"/>
                  </a:solidFill>
                  <a:latin typeface="Arial" charset="0"/>
                </a:rPr>
                <a:t>Provide </a:t>
              </a:r>
              <a:r>
                <a:rPr lang="en-US" sz="1800" b="1" u="sng" dirty="0">
                  <a:solidFill>
                    <a:srgbClr val="FFFFFF"/>
                  </a:solidFill>
                  <a:latin typeface="Arial" charset="0"/>
                </a:rPr>
                <a:t>R&amp;D leadership and coordination</a:t>
              </a:r>
              <a:r>
                <a:rPr lang="en-US" sz="1800" dirty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US" sz="1800" dirty="0" smtClean="0">
                  <a:solidFill>
                    <a:srgbClr val="FFFFFF"/>
                  </a:solidFill>
                  <a:latin typeface="Arial" charset="0"/>
                </a:rPr>
                <a:t>within </a:t>
              </a:r>
              <a:r>
                <a:rPr lang="en-US" sz="1800" dirty="0">
                  <a:solidFill>
                    <a:srgbClr val="FFFFFF"/>
                  </a:solidFill>
                  <a:latin typeface="Arial" charset="0"/>
                </a:rPr>
                <a:t>the </a:t>
              </a:r>
              <a:r>
                <a:rPr lang="en-US" sz="1800" dirty="0" smtClean="0">
                  <a:solidFill>
                    <a:srgbClr val="FFFFFF"/>
                  </a:solidFill>
                  <a:latin typeface="Arial" charset="0"/>
                </a:rPr>
                <a:t>government, academia, private sector and international cybersecurity community</a:t>
              </a:r>
              <a:endParaRPr lang="en-US" sz="18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9" name="Rectangle 18"/>
          <p:cNvSpPr/>
          <p:nvPr/>
        </p:nvSpPr>
        <p:spPr bwMode="auto">
          <a:xfrm>
            <a:off x="308342" y="4731832"/>
            <a:ext cx="8564526" cy="116573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21914" y="4539060"/>
            <a:ext cx="1424763" cy="2977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200" b="1" dirty="0" smtClean="0">
                <a:solidFill>
                  <a:srgbClr val="0058B5">
                    <a:lumMod val="50000"/>
                  </a:srgbClr>
                </a:solidFill>
                <a:latin typeface="Arial" charset="0"/>
              </a:rPr>
              <a:t>CSD STRATEGY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449155" y="4825681"/>
            <a:ext cx="1565713" cy="92303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 b="1" dirty="0" smtClean="0">
                <a:solidFill>
                  <a:srgbClr val="0058B5">
                    <a:lumMod val="50000"/>
                  </a:srgbClr>
                </a:solidFill>
                <a:latin typeface="Arial" charset="0"/>
              </a:rPr>
              <a:t>Trustworthy Cyber Infrastructure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2147916" y="4845291"/>
            <a:ext cx="1552216" cy="92303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 b="1" dirty="0" smtClean="0">
                <a:solidFill>
                  <a:srgbClr val="0058B5">
                    <a:lumMod val="50000"/>
                  </a:srgbClr>
                </a:solidFill>
                <a:latin typeface="Arial" charset="0"/>
              </a:rPr>
              <a:t>Cybersecurity Research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 b="1" dirty="0" smtClean="0">
                <a:solidFill>
                  <a:srgbClr val="0058B5">
                    <a:lumMod val="50000"/>
                  </a:srgbClr>
                </a:solidFill>
                <a:latin typeface="Arial" charset="0"/>
              </a:rPr>
              <a:t>Infrastructure</a:t>
            </a:r>
          </a:p>
        </p:txBody>
      </p:sp>
      <p:sp>
        <p:nvSpPr>
          <p:cNvPr id="25" name="Rounded Rectangle 24"/>
          <p:cNvSpPr/>
          <p:nvPr/>
        </p:nvSpPr>
        <p:spPr bwMode="auto">
          <a:xfrm>
            <a:off x="3832085" y="4825681"/>
            <a:ext cx="1565713" cy="92303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 b="1" dirty="0" smtClean="0">
                <a:solidFill>
                  <a:srgbClr val="0058B5">
                    <a:lumMod val="50000"/>
                  </a:srgbClr>
                </a:solidFill>
                <a:latin typeface="Arial" charset="0"/>
              </a:rPr>
              <a:t>Network &amp; System Security and Investigations </a:t>
            </a:r>
          </a:p>
        </p:txBody>
      </p:sp>
      <p:sp>
        <p:nvSpPr>
          <p:cNvPr id="26" name="Rounded Rectangle 25"/>
          <p:cNvSpPr/>
          <p:nvPr/>
        </p:nvSpPr>
        <p:spPr bwMode="auto">
          <a:xfrm>
            <a:off x="5530846" y="4845291"/>
            <a:ext cx="1552216" cy="92303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 b="1" dirty="0" smtClean="0">
                <a:solidFill>
                  <a:srgbClr val="0058B5">
                    <a:lumMod val="50000"/>
                  </a:srgbClr>
                </a:solidFill>
                <a:latin typeface="Arial" charset="0"/>
              </a:rPr>
              <a:t>Cyber Physical Systems</a:t>
            </a:r>
          </a:p>
        </p:txBody>
      </p:sp>
      <p:sp>
        <p:nvSpPr>
          <p:cNvPr id="27" name="Rounded Rectangle 26"/>
          <p:cNvSpPr/>
          <p:nvPr/>
        </p:nvSpPr>
        <p:spPr bwMode="auto">
          <a:xfrm>
            <a:off x="7207246" y="4825681"/>
            <a:ext cx="1552216" cy="92303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 b="1" dirty="0" smtClean="0">
                <a:solidFill>
                  <a:srgbClr val="0058B5">
                    <a:lumMod val="50000"/>
                  </a:srgbClr>
                </a:solidFill>
                <a:latin typeface="Arial" charset="0"/>
              </a:rPr>
              <a:t>Transition and Outreach</a:t>
            </a:r>
          </a:p>
        </p:txBody>
      </p:sp>
      <p:sp>
        <p:nvSpPr>
          <p:cNvPr id="28" name="Down Arrow 27"/>
          <p:cNvSpPr/>
          <p:nvPr/>
        </p:nvSpPr>
        <p:spPr bwMode="auto">
          <a:xfrm>
            <a:off x="2184991" y="4191186"/>
            <a:ext cx="4774018" cy="540645"/>
          </a:xfrm>
          <a:prstGeom prst="downArrow">
            <a:avLst>
              <a:gd name="adj1" fmla="val 54454"/>
              <a:gd name="adj2" fmla="val 73732"/>
            </a:avLst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" name="Right Triangle 11"/>
          <p:cNvSpPr/>
          <p:nvPr/>
        </p:nvSpPr>
        <p:spPr bwMode="auto">
          <a:xfrm flipH="1">
            <a:off x="3236156" y="5726962"/>
            <a:ext cx="5090626" cy="691116"/>
          </a:xfrm>
          <a:prstGeom prst="rtTriangl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236157" y="6418078"/>
            <a:ext cx="5090626" cy="40226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3110672" y="6443556"/>
            <a:ext cx="1424763" cy="2977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200" b="1" dirty="0" smtClean="0">
                <a:solidFill>
                  <a:srgbClr val="0058B5">
                    <a:lumMod val="50000"/>
                  </a:srgbClr>
                </a:solidFill>
                <a:latin typeface="Arial" charset="0"/>
              </a:rPr>
              <a:t>Government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4339687" y="6237815"/>
            <a:ext cx="1424763" cy="2977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200" b="1" dirty="0" smtClean="0">
                <a:solidFill>
                  <a:srgbClr val="0058B5">
                    <a:lumMod val="50000"/>
                  </a:srgbClr>
                </a:solidFill>
                <a:latin typeface="Arial" charset="0"/>
              </a:rPr>
              <a:t>Venture Capital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6853869" y="6160561"/>
            <a:ext cx="1424763" cy="47877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200" b="1" dirty="0" smtClean="0">
                <a:solidFill>
                  <a:srgbClr val="0058B5">
                    <a:lumMod val="50000"/>
                  </a:srgbClr>
                </a:solidFill>
                <a:latin typeface="Arial" charset="0"/>
              </a:rPr>
              <a:t>IT Security Companies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5707156" y="6085154"/>
            <a:ext cx="1424763" cy="2977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200" b="1" dirty="0" smtClean="0">
                <a:solidFill>
                  <a:srgbClr val="0058B5">
                    <a:lumMod val="50000"/>
                  </a:srgbClr>
                </a:solidFill>
                <a:latin typeface="Arial" charset="0"/>
              </a:rPr>
              <a:t>Open Source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5012788" y="6490479"/>
            <a:ext cx="1424763" cy="2977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200" b="1" dirty="0" smtClean="0">
                <a:solidFill>
                  <a:srgbClr val="0058B5">
                    <a:lumMod val="50000"/>
                  </a:srgbClr>
                </a:solidFill>
                <a:latin typeface="Arial" charset="0"/>
              </a:rPr>
              <a:t>International</a:t>
            </a:r>
          </a:p>
        </p:txBody>
      </p:sp>
    </p:spTree>
    <p:extLst>
      <p:ext uri="{BB962C8B-B14F-4D97-AF65-F5344CB8AC3E}">
        <p14:creationId xmlns:p14="http://schemas.microsoft.com/office/powerpoint/2010/main" val="167219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7086600" cy="762000"/>
          </a:xfrm>
          <a:ln/>
        </p:spPr>
        <p:txBody>
          <a:bodyPr>
            <a:normAutofit fontScale="90000"/>
          </a:bodyPr>
          <a:lstStyle/>
          <a:p>
            <a:r>
              <a:rPr lang="en-US" altLang="en-US" sz="3000" smtClean="0">
                <a:ea typeface="ＭＳ Ｐゴシック" pitchFamily="34" charset="-128"/>
              </a:rPr>
              <a:t>U.S. Federal Cybersecurity Operations Team</a:t>
            </a:r>
            <a:br>
              <a:rPr lang="en-US" altLang="en-US" sz="3000" smtClean="0">
                <a:ea typeface="ＭＳ Ｐゴシック" pitchFamily="34" charset="-128"/>
              </a:rPr>
            </a:br>
            <a:r>
              <a:rPr lang="en-US" altLang="en-US" sz="2400" smtClean="0">
                <a:ea typeface="ＭＳ Ｐゴシック" pitchFamily="34" charset="-128"/>
              </a:rPr>
              <a:t>National Roles and Responsibilities </a:t>
            </a:r>
          </a:p>
        </p:txBody>
      </p:sp>
      <p:pic>
        <p:nvPicPr>
          <p:cNvPr id="75779" name="Content Placeholder 4" descr="Cyber Roles and Responsibilities 20130305 - Agree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24668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 txBox="1">
            <a:spLocks/>
          </p:cNvSpPr>
          <p:nvPr/>
        </p:nvSpPr>
        <p:spPr bwMode="black">
          <a:xfrm>
            <a:off x="8820150" y="6638925"/>
            <a:ext cx="4572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fld id="{79D4E4AB-790D-44D8-AF32-9AE23873A9EA}" type="slidenum">
              <a:rPr lang="en-US" altLang="en-US" sz="1100" smtClean="0">
                <a:solidFill>
                  <a:srgbClr val="333333"/>
                </a:solidFill>
              </a:rPr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100" smtClean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84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4"/>
          <p:cNvSpPr txBox="1">
            <a:spLocks noChangeArrowheads="1"/>
          </p:cNvSpPr>
          <p:nvPr/>
        </p:nvSpPr>
        <p:spPr bwMode="auto">
          <a:xfrm>
            <a:off x="457200" y="1379538"/>
            <a:ext cx="8443913" cy="728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3363" indent="-233363">
              <a:spcBef>
                <a:spcPts val="600"/>
              </a:spcBef>
              <a:spcAft>
                <a:spcPts val="600"/>
              </a:spcAft>
              <a:buClr>
                <a:srgbClr val="333333"/>
              </a:buClr>
              <a:buFont typeface="Wingdings" pitchFamily="2" charset="2"/>
              <a:buChar char="q"/>
            </a:pPr>
            <a:r>
              <a:rPr lang="en-US" sz="1800" b="1" dirty="0">
                <a:solidFill>
                  <a:srgbClr val="000000"/>
                </a:solidFill>
                <a:cs typeface="Arial" pitchFamily="34" charset="0"/>
              </a:rPr>
              <a:t>International Bilateral Agreements</a:t>
            </a:r>
            <a:endParaRPr lang="en-US" sz="1600" b="1" dirty="0">
              <a:solidFill>
                <a:srgbClr val="000000"/>
              </a:solidFill>
              <a:cs typeface="Times New Roman" pitchFamily="18" charset="0"/>
            </a:endParaRP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spcAft>
                <a:spcPts val="2400"/>
              </a:spcAft>
              <a:buClr>
                <a:srgbClr val="333333"/>
              </a:buClr>
              <a:buFont typeface="Wingdings" pitchFamily="2" charset="2"/>
              <a:buChar char="Ø"/>
            </a:pPr>
            <a:r>
              <a:rPr lang="en-US" sz="1600" b="1" dirty="0">
                <a:solidFill>
                  <a:srgbClr val="000000"/>
                </a:solidFill>
                <a:cs typeface="Times New Roman" pitchFamily="18" charset="0"/>
              </a:rPr>
              <a:t>Government-to-government cooperative activities for 13 bilateral </a:t>
            </a:r>
            <a:r>
              <a:rPr lang="en-US" sz="1600" b="1" dirty="0" smtClean="0">
                <a:solidFill>
                  <a:srgbClr val="000000"/>
                </a:solidFill>
                <a:cs typeface="Times New Roman" pitchFamily="18" charset="0"/>
              </a:rPr>
              <a:t>Agreements</a:t>
            </a:r>
            <a:endParaRPr lang="en-US" sz="1600" b="1" dirty="0">
              <a:solidFill>
                <a:srgbClr val="000000"/>
              </a:solidFill>
              <a:cs typeface="Times New Roman" pitchFamily="18" charset="0"/>
            </a:endParaRP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spcAft>
                <a:spcPts val="2400"/>
              </a:spcAft>
              <a:buClr>
                <a:srgbClr val="333333"/>
              </a:buClr>
              <a:buFont typeface="Wingdings" pitchFamily="2" charset="2"/>
              <a:buChar char="Ø"/>
            </a:pPr>
            <a:endParaRPr lang="en-US" sz="1600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spcAft>
                <a:spcPts val="2400"/>
              </a:spcAft>
              <a:buClr>
                <a:srgbClr val="333333"/>
              </a:buClr>
              <a:buFont typeface="Wingdings" pitchFamily="2" charset="2"/>
              <a:buChar char="Ø"/>
            </a:pPr>
            <a:endParaRPr lang="en-US" sz="1600" b="1" dirty="0">
              <a:solidFill>
                <a:srgbClr val="000000"/>
              </a:solidFill>
              <a:cs typeface="Times New Roman" pitchFamily="18" charset="0"/>
            </a:endParaRP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spcAft>
                <a:spcPts val="2400"/>
              </a:spcAft>
              <a:buClr>
                <a:srgbClr val="333333"/>
              </a:buClr>
              <a:buFont typeface="Wingdings" pitchFamily="2" charset="2"/>
              <a:buChar char="Ø"/>
            </a:pPr>
            <a:endParaRPr lang="en-US" sz="1600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spcAft>
                <a:spcPts val="2400"/>
              </a:spcAft>
              <a:buClr>
                <a:srgbClr val="333333"/>
              </a:buClr>
              <a:buFont typeface="Wingdings" pitchFamily="2" charset="2"/>
              <a:buChar char="Ø"/>
            </a:pPr>
            <a:endParaRPr lang="en-US" sz="1600" b="1" dirty="0">
              <a:solidFill>
                <a:srgbClr val="000000"/>
              </a:solidFill>
              <a:cs typeface="Times New Roman" pitchFamily="18" charset="0"/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2400"/>
              </a:spcAft>
              <a:buClr>
                <a:srgbClr val="333333"/>
              </a:buClr>
            </a:pPr>
            <a:endParaRPr lang="en-US" sz="1600" b="1" dirty="0">
              <a:solidFill>
                <a:srgbClr val="000000"/>
              </a:solidFill>
              <a:cs typeface="Times New Roman" pitchFamily="18" charset="0"/>
            </a:endParaRP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spcAft>
                <a:spcPts val="2400"/>
              </a:spcAft>
              <a:buClr>
                <a:srgbClr val="333333"/>
              </a:buClr>
              <a:buFont typeface="Wingdings" pitchFamily="2" charset="2"/>
              <a:buChar char="Ø"/>
            </a:pPr>
            <a:r>
              <a:rPr lang="en-US" sz="1600" b="1" dirty="0" smtClean="0">
                <a:solidFill>
                  <a:srgbClr val="000000"/>
                </a:solidFill>
                <a:cs typeface="Times New Roman" pitchFamily="18" charset="0"/>
              </a:rPr>
              <a:t>Continuing to expand international research partnerships</a:t>
            </a:r>
            <a:endParaRPr lang="en-US" sz="1600" b="1" dirty="0">
              <a:solidFill>
                <a:srgbClr val="000000"/>
              </a:solidFill>
              <a:cs typeface="Times New Roman" pitchFamily="18" charset="0"/>
            </a:endParaRPr>
          </a:p>
          <a:p>
            <a:pPr marL="233363" indent="-233363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333333"/>
              </a:buClr>
              <a:buFont typeface="Wingdings" pitchFamily="2" charset="2"/>
              <a:buChar char="q"/>
            </a:pPr>
            <a:endParaRPr lang="en-US" sz="1600" b="1" dirty="0">
              <a:solidFill>
                <a:srgbClr val="000000"/>
              </a:solidFill>
              <a:cs typeface="Times New Roman" pitchFamily="18" charset="0"/>
            </a:endParaRPr>
          </a:p>
          <a:p>
            <a:pPr marL="233363" indent="-233363">
              <a:lnSpc>
                <a:spcPct val="90000"/>
              </a:lnSpc>
              <a:spcBef>
                <a:spcPts val="600"/>
              </a:spcBef>
              <a:spcAft>
                <a:spcPts val="1800"/>
              </a:spcAft>
              <a:buClr>
                <a:srgbClr val="333333"/>
              </a:buClr>
            </a:pPr>
            <a:endParaRPr lang="en-US" sz="1600" b="1" dirty="0">
              <a:solidFill>
                <a:srgbClr val="000000"/>
              </a:solidFill>
              <a:cs typeface="Times New Roman" pitchFamily="18" charset="0"/>
            </a:endParaRPr>
          </a:p>
          <a:p>
            <a:pPr marL="233363" indent="-233363">
              <a:spcAft>
                <a:spcPts val="600"/>
              </a:spcAft>
              <a:buClr>
                <a:srgbClr val="333333"/>
              </a:buClr>
              <a:buFont typeface="Wingdings" pitchFamily="2" charset="2"/>
              <a:buChar char="q"/>
            </a:pPr>
            <a:endParaRPr lang="en-US" sz="1800" b="1" dirty="0">
              <a:solidFill>
                <a:srgbClr val="000000"/>
              </a:solidFill>
              <a:cs typeface="Arial" pitchFamily="34" charset="0"/>
            </a:endParaRPr>
          </a:p>
          <a:p>
            <a:pPr marL="233363" indent="-233363">
              <a:spcAft>
                <a:spcPts val="600"/>
              </a:spcAft>
              <a:buClr>
                <a:srgbClr val="333333"/>
              </a:buClr>
              <a:buFont typeface="Wingdings" pitchFamily="2" charset="2"/>
              <a:buChar char="q"/>
            </a:pPr>
            <a:endParaRPr lang="en-US" sz="1800" b="1" dirty="0">
              <a:solidFill>
                <a:srgbClr val="000000"/>
              </a:solidFill>
              <a:cs typeface="Arial" pitchFamily="34" charset="0"/>
            </a:endParaRPr>
          </a:p>
          <a:p>
            <a:pPr marL="233363" indent="-233363">
              <a:spcAft>
                <a:spcPts val="600"/>
              </a:spcAft>
              <a:buClr>
                <a:srgbClr val="333333"/>
              </a:buClr>
              <a:buFont typeface="Wingdings" pitchFamily="2" charset="2"/>
              <a:buChar char="q"/>
            </a:pPr>
            <a:endParaRPr lang="en-US" sz="1800" b="1" dirty="0">
              <a:solidFill>
                <a:srgbClr val="000000"/>
              </a:solidFill>
              <a:cs typeface="Arial" pitchFamily="34" charset="0"/>
            </a:endParaRPr>
          </a:p>
          <a:p>
            <a:pPr marL="233363" indent="-233363">
              <a:spcAft>
                <a:spcPts val="600"/>
              </a:spcAft>
              <a:buClr>
                <a:srgbClr val="333333"/>
              </a:buClr>
              <a:buFont typeface="Wingdings" pitchFamily="2" charset="2"/>
              <a:buChar char="q"/>
            </a:pPr>
            <a:endParaRPr lang="en-US" sz="1800" b="1" dirty="0">
              <a:solidFill>
                <a:srgbClr val="000000"/>
              </a:solidFill>
              <a:cs typeface="Arial" pitchFamily="34" charset="0"/>
            </a:endParaRPr>
          </a:p>
          <a:p>
            <a:pPr marL="233363" indent="-233363">
              <a:spcAft>
                <a:spcPts val="600"/>
              </a:spcAft>
              <a:buClr>
                <a:srgbClr val="333333"/>
              </a:buClr>
              <a:buFont typeface="Wingdings" pitchFamily="2" charset="2"/>
              <a:buChar char="q"/>
            </a:pPr>
            <a:endParaRPr lang="en-US" sz="18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609600" y="2255837"/>
            <a:ext cx="8153400" cy="2841625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Arial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36868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239000" cy="1143000"/>
          </a:xfrm>
        </p:spPr>
        <p:txBody>
          <a:bodyPr anchor="t">
            <a:normAutofit fontScale="90000"/>
          </a:bodyPr>
          <a:lstStyle/>
          <a:p>
            <a:pPr eaLnBrk="1" hangingPunct="1"/>
            <a:r>
              <a:rPr lang="en-US" sz="4100" dirty="0" smtClean="0">
                <a:ea typeface="ＭＳ Ｐゴシック" pitchFamily="34" charset="-128"/>
              </a:rPr>
              <a:t>S&amp;T International Engagements</a:t>
            </a:r>
            <a:br>
              <a:rPr lang="en-US" sz="4100" dirty="0" smtClean="0">
                <a:ea typeface="ＭＳ Ｐゴシック" pitchFamily="34" charset="-128"/>
              </a:rPr>
            </a:br>
            <a:endParaRPr lang="en-US" sz="4100" dirty="0" smtClean="0">
              <a:solidFill>
                <a:schemeClr val="bg1"/>
              </a:solidFill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62000" y="2249487"/>
            <a:ext cx="2971800" cy="3359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66688" indent="-166688">
              <a:lnSpc>
                <a:spcPct val="90000"/>
              </a:lnSpc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prstClr val="black"/>
                </a:solidFill>
                <a:latin typeface="Arial"/>
                <a:ea typeface="ＭＳ Ｐゴシック" charset="0"/>
                <a:cs typeface="Times New Roman" pitchFamily="18" charset="0"/>
              </a:rPr>
              <a:t>Canada (2004) </a:t>
            </a:r>
          </a:p>
          <a:p>
            <a:pPr marL="166688" indent="-166688">
              <a:lnSpc>
                <a:spcPct val="90000"/>
              </a:lnSpc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prstClr val="black"/>
                </a:solidFill>
                <a:latin typeface="Arial"/>
                <a:ea typeface="ＭＳ Ｐゴシック" charset="0"/>
                <a:cs typeface="Times New Roman" pitchFamily="18" charset="0"/>
              </a:rPr>
              <a:t>Australia (2004)</a:t>
            </a:r>
          </a:p>
          <a:p>
            <a:pPr marL="166688" indent="-166688">
              <a:lnSpc>
                <a:spcPct val="90000"/>
              </a:lnSpc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prstClr val="black"/>
                </a:solidFill>
                <a:latin typeface="Arial"/>
                <a:ea typeface="ＭＳ Ｐゴシック" charset="0"/>
                <a:cs typeface="Times New Roman" pitchFamily="18" charset="0"/>
              </a:rPr>
              <a:t>United Kingdom (2005)</a:t>
            </a:r>
          </a:p>
          <a:p>
            <a:pPr marL="166688" indent="-166688">
              <a:lnSpc>
                <a:spcPct val="90000"/>
              </a:lnSpc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prstClr val="black"/>
                </a:solidFill>
                <a:latin typeface="Arial"/>
                <a:ea typeface="ＭＳ Ｐゴシック" charset="0"/>
                <a:cs typeface="Times New Roman" pitchFamily="18" charset="0"/>
              </a:rPr>
              <a:t>Singapore (2007)</a:t>
            </a:r>
          </a:p>
          <a:p>
            <a:pPr marL="166688" indent="-166688">
              <a:lnSpc>
                <a:spcPct val="90000"/>
              </a:lnSpc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prstClr val="black"/>
                </a:solidFill>
                <a:latin typeface="Arial"/>
                <a:ea typeface="ＭＳ Ｐゴシック" charset="0"/>
                <a:cs typeface="Times New Roman" pitchFamily="18" charset="0"/>
              </a:rPr>
              <a:t>Sweden (2007) </a:t>
            </a:r>
          </a:p>
          <a:p>
            <a:pPr marL="166688" indent="-166688">
              <a:lnSpc>
                <a:spcPct val="90000"/>
              </a:lnSpc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prstClr val="black"/>
                </a:solidFill>
                <a:latin typeface="Arial"/>
                <a:ea typeface="ＭＳ Ｐゴシック" charset="0"/>
                <a:cs typeface="Times New Roman" pitchFamily="18" charset="0"/>
              </a:rPr>
              <a:t>Mexico (2008)</a:t>
            </a:r>
          </a:p>
          <a:p>
            <a:pPr marL="166688" indent="-166688">
              <a:lnSpc>
                <a:spcPct val="90000"/>
              </a:lnSpc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prstClr val="black"/>
                </a:solidFill>
                <a:latin typeface="Arial"/>
                <a:ea typeface="ＭＳ Ｐゴシック" charset="0"/>
                <a:cs typeface="Times New Roman" pitchFamily="18" charset="0"/>
              </a:rPr>
              <a:t>Israel (2008)</a:t>
            </a:r>
          </a:p>
          <a:p>
            <a:pPr marL="166688" indent="-166688">
              <a:lnSpc>
                <a:spcPct val="90000"/>
              </a:lnSpc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prstClr val="black"/>
                </a:solidFill>
                <a:latin typeface="Arial"/>
                <a:ea typeface="ＭＳ Ｐゴシック" charset="0"/>
                <a:cs typeface="Times New Roman" pitchFamily="18" charset="0"/>
              </a:rPr>
              <a:t>France (2008) </a:t>
            </a:r>
          </a:p>
          <a:p>
            <a:pPr marL="166688" indent="-166688">
              <a:lnSpc>
                <a:spcPct val="90000"/>
              </a:lnSpc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prstClr val="black"/>
                </a:solidFill>
                <a:latin typeface="Arial"/>
                <a:ea typeface="ＭＳ Ｐゴシック" charset="0"/>
                <a:cs typeface="Times New Roman" pitchFamily="18" charset="0"/>
              </a:rPr>
              <a:t>Germany (2009) </a:t>
            </a:r>
          </a:p>
          <a:p>
            <a:pPr marL="166688" indent="-166688">
              <a:lnSpc>
                <a:spcPct val="90000"/>
              </a:lnSpc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prstClr val="black"/>
                </a:solidFill>
                <a:latin typeface="Arial"/>
                <a:ea typeface="ＭＳ Ｐゴシック" charset="0"/>
                <a:cs typeface="Times New Roman" pitchFamily="18" charset="0"/>
              </a:rPr>
              <a:t>New Zealand (2010)</a:t>
            </a:r>
          </a:p>
          <a:p>
            <a:pPr marL="166688" indent="-166688">
              <a:lnSpc>
                <a:spcPct val="90000"/>
              </a:lnSpc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prstClr val="black"/>
                </a:solidFill>
                <a:latin typeface="Arial"/>
                <a:ea typeface="ＭＳ Ｐゴシック" charset="0"/>
                <a:cs typeface="Times New Roman" pitchFamily="18" charset="0"/>
              </a:rPr>
              <a:t>European Commission (2010)</a:t>
            </a:r>
          </a:p>
          <a:p>
            <a:pPr marL="166688" indent="-166688">
              <a:lnSpc>
                <a:spcPct val="90000"/>
              </a:lnSpc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prstClr val="black"/>
                </a:solidFill>
                <a:latin typeface="Arial"/>
                <a:ea typeface="ＭＳ Ｐゴシック" charset="0"/>
                <a:cs typeface="Times New Roman" pitchFamily="18" charset="0"/>
              </a:rPr>
              <a:t>Spain (2011)</a:t>
            </a:r>
          </a:p>
          <a:p>
            <a:pPr marL="166688" indent="-166688">
              <a:lnSpc>
                <a:spcPct val="90000"/>
              </a:lnSpc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en-US" sz="1400" b="1" dirty="0">
                <a:solidFill>
                  <a:prstClr val="black"/>
                </a:solidFill>
                <a:latin typeface="Arial"/>
                <a:ea typeface="ＭＳ Ｐゴシック" charset="0"/>
                <a:cs typeface="Times New Roman" pitchFamily="18" charset="0"/>
              </a:rPr>
              <a:t>Netherlands (2013)</a:t>
            </a:r>
          </a:p>
          <a:p>
            <a:pPr marL="166688" indent="-166688">
              <a:lnSpc>
                <a:spcPct val="90000"/>
              </a:lnSpc>
              <a:spcAft>
                <a:spcPts val="200"/>
              </a:spcAft>
              <a:buFont typeface="Arial" pitchFamily="34" charset="0"/>
              <a:buChar char="•"/>
              <a:defRPr/>
            </a:pPr>
            <a:endParaRPr lang="en-US" sz="1400" b="1" dirty="0">
              <a:solidFill>
                <a:prstClr val="black"/>
              </a:solidFill>
              <a:latin typeface="Arial"/>
              <a:ea typeface="ＭＳ Ｐゴシック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Aft>
                <a:spcPts val="200"/>
              </a:spcAft>
              <a:defRPr/>
            </a:pPr>
            <a:endParaRPr lang="en-US" sz="1400" b="1" dirty="0">
              <a:solidFill>
                <a:prstClr val="black"/>
              </a:solidFill>
              <a:latin typeface="Arial"/>
              <a:ea typeface="ＭＳ Ｐゴシック" charset="0"/>
              <a:cs typeface="Times New Roman" pitchFamily="18" charset="0"/>
            </a:endParaRPr>
          </a:p>
        </p:txBody>
      </p:sp>
      <p:pic>
        <p:nvPicPr>
          <p:cNvPr id="368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4888" y="2462212"/>
            <a:ext cx="5065712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2"/>
          <p:cNvSpPr>
            <a:spLocks noGrp="1"/>
          </p:cNvSpPr>
          <p:nvPr>
            <p:ph type="title"/>
          </p:nvPr>
        </p:nvSpPr>
        <p:spPr>
          <a:xfrm>
            <a:off x="2057400" y="145230"/>
            <a:ext cx="7086600" cy="762000"/>
          </a:xfrm>
          <a:ln/>
        </p:spPr>
        <p:txBody>
          <a:bodyPr>
            <a:normAutofit fontScale="9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 smtClean="0"/>
              <a:t>Cyber Security Division (CSD) </a:t>
            </a:r>
            <a:br>
              <a:rPr lang="en-US" altLang="en-US" sz="3200" dirty="0" smtClean="0"/>
            </a:br>
            <a:r>
              <a:rPr lang="en-US" altLang="en-US" sz="3200" dirty="0" smtClean="0"/>
              <a:t>Research Requirement Inputs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05200" y="1135063"/>
            <a:ext cx="2438400" cy="2462213"/>
          </a:xfrm>
          <a:prstGeom prst="rect">
            <a:avLst/>
          </a:prstGeom>
          <a:noFill/>
          <a:ln>
            <a:solidFill>
              <a:srgbClr val="002F80"/>
            </a:solidFill>
            <a:prstDash val="solid"/>
          </a:ln>
        </p:spPr>
        <p:txBody>
          <a:bodyPr>
            <a:spAutoFit/>
          </a:bodyPr>
          <a:lstStyle>
            <a:defPPr>
              <a:defRPr lang="en-US"/>
            </a:defPPr>
            <a:lvl1pPr marL="114300">
              <a:defRPr sz="1400">
                <a:solidFill>
                  <a:schemeClr val="bg1"/>
                </a:solidFill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dirty="0" smtClean="0">
                <a:solidFill>
                  <a:srgbClr val="1F497D"/>
                </a:solidFill>
                <a:latin typeface="Arial"/>
                <a:ea typeface="ＭＳ Ｐゴシック" pitchFamily="34" charset="-128"/>
              </a:rPr>
              <a:t> </a:t>
            </a:r>
            <a:r>
              <a:rPr lang="en-US" b="1" dirty="0" smtClean="0">
                <a:solidFill>
                  <a:srgbClr val="1F497D"/>
                </a:solidFill>
                <a:latin typeface="Arial"/>
                <a:ea typeface="ＭＳ Ｐゴシック" pitchFamily="34" charset="-128"/>
              </a:rPr>
              <a:t>Departmental Inputs</a:t>
            </a:r>
            <a:endParaRPr lang="en-US" b="1" dirty="0">
              <a:solidFill>
                <a:srgbClr val="1F497D"/>
              </a:solidFill>
              <a:latin typeface="Arial"/>
              <a:ea typeface="ＭＳ Ｐゴシック" pitchFamily="34" charset="-128"/>
            </a:endParaRPr>
          </a:p>
          <a:p>
            <a:pPr marL="40005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1F497D"/>
                </a:solidFill>
                <a:latin typeface="Arial"/>
                <a:ea typeface="ＭＳ Ｐゴシック" pitchFamily="34" charset="-128"/>
              </a:rPr>
              <a:t>QHSR </a:t>
            </a:r>
            <a:r>
              <a:rPr lang="en-US" dirty="0" smtClean="0">
                <a:solidFill>
                  <a:srgbClr val="1F497D"/>
                </a:solidFill>
                <a:latin typeface="Arial"/>
                <a:ea typeface="ＭＳ Ｐゴシック" pitchFamily="34" charset="-128"/>
              </a:rPr>
              <a:t>2009 &amp; 2014</a:t>
            </a:r>
          </a:p>
          <a:p>
            <a:pPr marL="40005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1F497D"/>
                </a:solidFill>
                <a:latin typeface="Arial"/>
                <a:ea typeface="ＭＳ Ｐゴシック" pitchFamily="34" charset="-128"/>
              </a:rPr>
              <a:t>Blueprint</a:t>
            </a:r>
            <a:endParaRPr lang="en-US" dirty="0">
              <a:solidFill>
                <a:srgbClr val="1F497D"/>
              </a:solidFill>
              <a:latin typeface="Arial"/>
              <a:ea typeface="ＭＳ Ｐゴシック" pitchFamily="34" charset="-128"/>
            </a:endParaRPr>
          </a:p>
          <a:p>
            <a:pPr marL="40005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1F497D"/>
                </a:solidFill>
                <a:latin typeface="Arial"/>
                <a:ea typeface="ＭＳ Ｐゴシック" pitchFamily="34" charset="-128"/>
              </a:rPr>
              <a:t>NPPD/CS&amp;C/NCCIC</a:t>
            </a:r>
            <a:endParaRPr lang="en-US" dirty="0">
              <a:solidFill>
                <a:srgbClr val="1F497D"/>
              </a:solidFill>
              <a:latin typeface="Arial"/>
              <a:ea typeface="ＭＳ Ｐゴシック" pitchFamily="34" charset="-128"/>
            </a:endParaRPr>
          </a:p>
          <a:p>
            <a:pPr marL="40005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1F497D"/>
                </a:solidFill>
                <a:latin typeface="Arial"/>
                <a:ea typeface="ＭＳ Ｐゴシック" pitchFamily="34" charset="-128"/>
              </a:rPr>
              <a:t>ICE HSI / IPR</a:t>
            </a:r>
            <a:endParaRPr lang="en-US" dirty="0">
              <a:solidFill>
                <a:srgbClr val="1F497D"/>
              </a:solidFill>
              <a:latin typeface="Arial"/>
              <a:ea typeface="ＭＳ Ｐゴシック" pitchFamily="34" charset="-128"/>
            </a:endParaRPr>
          </a:p>
          <a:p>
            <a:pPr marL="40005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1F497D"/>
                </a:solidFill>
                <a:latin typeface="Arial"/>
                <a:ea typeface="ＭＳ Ｐゴシック" pitchFamily="34" charset="-128"/>
              </a:rPr>
              <a:t>USSS</a:t>
            </a:r>
          </a:p>
          <a:p>
            <a:pPr marL="40005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1F497D"/>
                </a:solidFill>
                <a:latin typeface="Arial"/>
                <a:ea typeface="ＭＳ Ｐゴシック" pitchFamily="34" charset="-128"/>
              </a:rPr>
              <a:t>CBP</a:t>
            </a:r>
          </a:p>
          <a:p>
            <a:pPr marL="40005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1F497D"/>
                </a:solidFill>
                <a:latin typeface="Arial"/>
                <a:ea typeface="ＭＳ Ｐゴシック" pitchFamily="34" charset="-128"/>
              </a:rPr>
              <a:t>USCG</a:t>
            </a:r>
          </a:p>
          <a:p>
            <a:pPr marL="40005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1F497D"/>
                </a:solidFill>
                <a:latin typeface="Arial"/>
                <a:ea typeface="ＭＳ Ｐゴシック" pitchFamily="34" charset="-128"/>
              </a:rPr>
              <a:t>TSA</a:t>
            </a:r>
          </a:p>
          <a:p>
            <a:pPr marL="40005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1F497D"/>
                </a:solidFill>
                <a:latin typeface="Arial"/>
                <a:ea typeface="ＭＳ Ｐゴシック" pitchFamily="34" charset="-128"/>
              </a:rPr>
              <a:t>DHS CIO/CISO </a:t>
            </a:r>
            <a:r>
              <a:rPr lang="en-US" dirty="0" smtClean="0">
                <a:solidFill>
                  <a:srgbClr val="1F497D"/>
                </a:solidFill>
                <a:latin typeface="Arial"/>
                <a:ea typeface="ＭＳ Ｐゴシック" pitchFamily="34" charset="-128"/>
              </a:rPr>
              <a:t>Councils</a:t>
            </a:r>
            <a:endParaRPr lang="en-US" dirty="0">
              <a:solidFill>
                <a:srgbClr val="1F497D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1700" y="4678362"/>
            <a:ext cx="2082800" cy="1169551"/>
          </a:xfrm>
          <a:prstGeom prst="rect">
            <a:avLst/>
          </a:prstGeom>
          <a:noFill/>
          <a:ln>
            <a:solidFill>
              <a:srgbClr val="002F80"/>
            </a:solidFill>
            <a:prstDash val="solid"/>
          </a:ln>
        </p:spPr>
        <p:txBody>
          <a:bodyPr>
            <a:spAutoFit/>
          </a:bodyPr>
          <a:lstStyle/>
          <a:p>
            <a:pPr marL="1143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400" b="1" dirty="0">
                <a:solidFill>
                  <a:srgbClr val="1F497D"/>
                </a:solidFill>
                <a:latin typeface="Arial"/>
                <a:ea typeface="ＭＳ Ｐゴシック" pitchFamily="34" charset="-128"/>
              </a:rPr>
              <a:t>State/Local</a:t>
            </a:r>
          </a:p>
          <a:p>
            <a:pPr marL="34290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rgbClr val="1F497D"/>
                </a:solidFill>
                <a:latin typeface="Arial"/>
                <a:ea typeface="ＭＳ Ｐゴシック" pitchFamily="34" charset="-128"/>
              </a:rPr>
              <a:t>S&amp;T First Responders Group</a:t>
            </a:r>
            <a:endParaRPr lang="en-US" sz="1400" dirty="0">
              <a:solidFill>
                <a:srgbClr val="1F497D"/>
              </a:solidFill>
              <a:latin typeface="Arial"/>
              <a:ea typeface="ＭＳ Ｐゴシック" pitchFamily="34" charset="-128"/>
            </a:endParaRPr>
          </a:p>
          <a:p>
            <a:pPr marL="34290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rgbClr val="1F497D"/>
                </a:solidFill>
                <a:latin typeface="Arial"/>
                <a:ea typeface="ＭＳ Ｐゴシック" pitchFamily="34" charset="-128"/>
              </a:rPr>
              <a:t>FRAC/TTWG</a:t>
            </a:r>
            <a:endParaRPr lang="en-US" sz="1400" dirty="0">
              <a:solidFill>
                <a:srgbClr val="1F497D"/>
              </a:solidFill>
              <a:latin typeface="Arial"/>
              <a:ea typeface="ＭＳ Ｐゴシック" pitchFamily="34" charset="-128"/>
            </a:endParaRPr>
          </a:p>
          <a:p>
            <a:pPr marL="34290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1F497D"/>
                </a:solidFill>
                <a:latin typeface="Arial"/>
                <a:ea typeface="ＭＳ Ｐゴシック" pitchFamily="34" charset="-128"/>
              </a:rPr>
              <a:t>SWGDE (FBI)</a:t>
            </a:r>
          </a:p>
        </p:txBody>
      </p:sp>
      <p:grpSp>
        <p:nvGrpSpPr>
          <p:cNvPr id="89093" name="Group 16"/>
          <p:cNvGrpSpPr>
            <a:grpSpLocks/>
          </p:cNvGrpSpPr>
          <p:nvPr/>
        </p:nvGrpSpPr>
        <p:grpSpPr bwMode="auto">
          <a:xfrm>
            <a:off x="3902075" y="3854450"/>
            <a:ext cx="1662113" cy="1104900"/>
            <a:chOff x="3568427" y="2749791"/>
            <a:chExt cx="1662113" cy="1104781"/>
          </a:xfrm>
        </p:grpSpPr>
        <p:sp>
          <p:nvSpPr>
            <p:cNvPr id="35" name="Oval 34"/>
            <p:cNvSpPr/>
            <p:nvPr/>
          </p:nvSpPr>
          <p:spPr bwMode="auto">
            <a:xfrm>
              <a:off x="3568427" y="2749791"/>
              <a:ext cx="1662113" cy="1104781"/>
            </a:xfrm>
            <a:prstGeom prst="ellipse">
              <a:avLst/>
            </a:prstGeom>
            <a:solidFill>
              <a:srgbClr val="002F8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89112" name="TextBox 7"/>
            <p:cNvSpPr txBox="1">
              <a:spLocks noChangeArrowheads="1"/>
            </p:cNvSpPr>
            <p:nvPr/>
          </p:nvSpPr>
          <p:spPr bwMode="auto">
            <a:xfrm>
              <a:off x="3580605" y="3009795"/>
              <a:ext cx="16002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 smtClean="0">
                  <a:solidFill>
                    <a:srgbClr val="FFFFFF"/>
                  </a:solidFill>
                </a:rPr>
                <a:t>CSD</a:t>
              </a:r>
            </a:p>
          </p:txBody>
        </p:sp>
      </p:grpSp>
      <p:sp>
        <p:nvSpPr>
          <p:cNvPr id="89094" name="TextBox 48"/>
          <p:cNvSpPr txBox="1">
            <a:spLocks noChangeArrowheads="1"/>
          </p:cNvSpPr>
          <p:nvPr/>
        </p:nvSpPr>
        <p:spPr bwMode="auto">
          <a:xfrm>
            <a:off x="177800" y="6016625"/>
            <a:ext cx="1525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1F497D"/>
                </a:solidFill>
              </a:rPr>
              <a:t>International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1F497D"/>
                </a:solidFill>
              </a:rPr>
              <a:t>Collaborations</a:t>
            </a:r>
          </a:p>
        </p:txBody>
      </p:sp>
      <p:sp>
        <p:nvSpPr>
          <p:cNvPr id="89095" name="Slide Number Placeholder 3"/>
          <p:cNvSpPr txBox="1">
            <a:spLocks/>
          </p:cNvSpPr>
          <p:nvPr/>
        </p:nvSpPr>
        <p:spPr bwMode="black">
          <a:xfrm>
            <a:off x="8820150" y="6638925"/>
            <a:ext cx="4572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fld id="{79D4E4AB-790D-44D8-AF32-9AE23873A9EA}" type="slidenum">
              <a:rPr lang="en-US" altLang="en-US" sz="1100" smtClean="0">
                <a:solidFill>
                  <a:srgbClr val="333333"/>
                </a:solidFill>
              </a:rPr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100" smtClean="0">
              <a:solidFill>
                <a:srgbClr val="333333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06375" y="1143000"/>
            <a:ext cx="2994025" cy="3323987"/>
          </a:xfrm>
          <a:prstGeom prst="rect">
            <a:avLst/>
          </a:prstGeom>
          <a:noFill/>
          <a:ln>
            <a:solidFill>
              <a:srgbClr val="002F80"/>
            </a:solidFill>
            <a:prstDash val="solid"/>
          </a:ln>
        </p:spPr>
        <p:txBody>
          <a:bodyPr>
            <a:spAutoFit/>
          </a:bodyPr>
          <a:lstStyle>
            <a:defPPr>
              <a:defRPr lang="en-US"/>
            </a:defPPr>
            <a:lvl1pPr marL="114300">
              <a:defRPr sz="1400">
                <a:solidFill>
                  <a:schemeClr val="bg1"/>
                </a:solidFill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b="1" dirty="0">
                <a:solidFill>
                  <a:srgbClr val="1F497D"/>
                </a:solidFill>
                <a:latin typeface="Arial"/>
                <a:ea typeface="ＭＳ Ｐゴシック" pitchFamily="34" charset="-128"/>
              </a:rPr>
              <a:t>White House/NSS</a:t>
            </a:r>
          </a:p>
          <a:p>
            <a:pPr marL="40005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1F497D"/>
                </a:solidFill>
                <a:latin typeface="Arial"/>
                <a:ea typeface="ＭＳ Ｐゴシック" pitchFamily="34" charset="-128"/>
              </a:rPr>
              <a:t>National Strategy 2003</a:t>
            </a:r>
          </a:p>
          <a:p>
            <a:pPr marL="40005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1F497D"/>
                </a:solidFill>
                <a:latin typeface="Arial"/>
                <a:ea typeface="ＭＳ Ｐゴシック" pitchFamily="34" charset="-128"/>
              </a:rPr>
              <a:t>Comprehensive National Cybersecurity Initiative (CNCI) </a:t>
            </a:r>
            <a:endParaRPr lang="en-US" dirty="0">
              <a:solidFill>
                <a:srgbClr val="1F497D"/>
              </a:solidFill>
              <a:latin typeface="Arial"/>
              <a:ea typeface="ＭＳ Ｐゴシック" pitchFamily="34" charset="-128"/>
            </a:endParaRPr>
          </a:p>
          <a:p>
            <a:pPr marL="40005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1F497D"/>
                </a:solidFill>
                <a:latin typeface="Arial"/>
                <a:ea typeface="ＭＳ Ｐゴシック" pitchFamily="34" charset="-128"/>
              </a:rPr>
              <a:t>EO 13636/PPD 21</a:t>
            </a:r>
          </a:p>
          <a:p>
            <a:pPr marL="40005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1F497D"/>
                </a:solidFill>
                <a:latin typeface="Arial"/>
                <a:ea typeface="ＭＳ Ｐゴシック" pitchFamily="34" charset="-128"/>
              </a:rPr>
              <a:t>National CISR R&amp;D Plan (in progress</a:t>
            </a:r>
            <a:r>
              <a:rPr lang="en-US" dirty="0" smtClean="0">
                <a:solidFill>
                  <a:srgbClr val="1F497D"/>
                </a:solidFill>
                <a:latin typeface="Arial"/>
                <a:ea typeface="ＭＳ Ｐゴシック" pitchFamily="34" charset="-128"/>
              </a:rPr>
              <a:t>)</a:t>
            </a:r>
          </a:p>
          <a:p>
            <a:pPr marL="40005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1F497D"/>
                </a:solidFill>
                <a:latin typeface="Arial"/>
                <a:ea typeface="ＭＳ Ｐゴシック" pitchFamily="34" charset="-128"/>
              </a:rPr>
              <a:t>Transition to Practice (TTP)</a:t>
            </a:r>
            <a:endParaRPr lang="en-US" dirty="0">
              <a:solidFill>
                <a:srgbClr val="1F497D"/>
              </a:solidFill>
              <a:latin typeface="Arial"/>
              <a:ea typeface="ＭＳ Ｐゴシック" pitchFamily="34" charset="-128"/>
            </a:endParaRPr>
          </a:p>
          <a:p>
            <a:pPr marL="40005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1F497D"/>
                </a:solidFill>
                <a:latin typeface="Arial"/>
                <a:ea typeface="ＭＳ Ｐゴシック" pitchFamily="34" charset="-128"/>
              </a:rPr>
              <a:t>Cyber Economic Incentives Research</a:t>
            </a:r>
          </a:p>
          <a:p>
            <a:pPr marL="40005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1F497D"/>
                </a:solidFill>
                <a:latin typeface="Arial"/>
                <a:ea typeface="ＭＳ Ｐゴシック" pitchFamily="34" charset="-128"/>
              </a:rPr>
              <a:t>National Initiative for Cybersecurity Education (NICE)</a:t>
            </a:r>
          </a:p>
          <a:p>
            <a:pPr marL="40005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1F497D"/>
                </a:solidFill>
                <a:latin typeface="Arial"/>
                <a:ea typeface="ＭＳ Ｐゴシック" pitchFamily="34" charset="-128"/>
              </a:rPr>
              <a:t>Cybersecurity Framework Support</a:t>
            </a:r>
            <a:endParaRPr lang="en-US" dirty="0">
              <a:solidFill>
                <a:srgbClr val="1F497D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294438" y="1350963"/>
            <a:ext cx="2525712" cy="2246769"/>
          </a:xfrm>
          <a:prstGeom prst="rect">
            <a:avLst/>
          </a:prstGeom>
          <a:noFill/>
          <a:ln>
            <a:solidFill>
              <a:srgbClr val="002F80"/>
            </a:solidFill>
            <a:prstDash val="solid"/>
          </a:ln>
        </p:spPr>
        <p:txBody>
          <a:bodyPr>
            <a:spAutoFit/>
          </a:bodyPr>
          <a:lstStyle/>
          <a:p>
            <a:pPr marL="1143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400" b="1" dirty="0">
                <a:solidFill>
                  <a:srgbClr val="1F497D"/>
                </a:solidFill>
                <a:latin typeface="Arial"/>
                <a:ea typeface="ＭＳ Ｐゴシック" pitchFamily="34" charset="-128"/>
              </a:rPr>
              <a:t>Interagency Collaboration</a:t>
            </a:r>
          </a:p>
          <a:p>
            <a:pPr marL="40005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1F497D"/>
                </a:solidFill>
                <a:latin typeface="Arial"/>
                <a:ea typeface="ＭＳ Ｐゴシック" pitchFamily="34" charset="-128"/>
              </a:rPr>
              <a:t>Cyber Security and Information Assurance (CSIA) IWG</a:t>
            </a:r>
          </a:p>
          <a:p>
            <a:pPr marL="40005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1F497D"/>
                </a:solidFill>
                <a:latin typeface="Arial"/>
                <a:ea typeface="ＭＳ Ｐゴシック" pitchFamily="34" charset="-128"/>
              </a:rPr>
              <a:t>SCORE – Classified R&amp;D WG</a:t>
            </a:r>
          </a:p>
          <a:p>
            <a:pPr marL="40005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rgbClr val="1F497D"/>
                </a:solidFill>
                <a:latin typeface="Arial"/>
                <a:ea typeface="ＭＳ Ｐゴシック" pitchFamily="34" charset="-128"/>
              </a:rPr>
              <a:t>Cyber-Physical </a:t>
            </a:r>
            <a:r>
              <a:rPr lang="en-US" sz="1400" dirty="0">
                <a:solidFill>
                  <a:srgbClr val="1F497D"/>
                </a:solidFill>
                <a:latin typeface="Arial"/>
                <a:ea typeface="ＭＳ Ｐゴシック" pitchFamily="34" charset="-128"/>
              </a:rPr>
              <a:t>Systems (CPS) SSG</a:t>
            </a:r>
          </a:p>
          <a:p>
            <a:pPr marL="40005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rgbClr val="1F497D"/>
                </a:solidFill>
                <a:latin typeface="Arial"/>
                <a:ea typeface="ＭＳ Ｐゴシック" pitchFamily="34" charset="-128"/>
              </a:rPr>
              <a:t>Big </a:t>
            </a:r>
            <a:r>
              <a:rPr lang="en-US" sz="1400" dirty="0">
                <a:solidFill>
                  <a:srgbClr val="1F497D"/>
                </a:solidFill>
                <a:latin typeface="Arial"/>
                <a:ea typeface="ＭＳ Ｐゴシック" pitchFamily="34" charset="-128"/>
              </a:rPr>
              <a:t>Data SSG</a:t>
            </a:r>
          </a:p>
          <a:p>
            <a:pPr marL="40005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rgbClr val="1F497D"/>
                </a:solidFill>
                <a:latin typeface="Arial"/>
                <a:ea typeface="ＭＳ Ｐゴシック" pitchFamily="34" charset="-128"/>
              </a:rPr>
              <a:t>Cyber Forensics WG</a:t>
            </a:r>
            <a:endParaRPr lang="en-US" sz="1400" dirty="0">
              <a:solidFill>
                <a:srgbClr val="1F497D"/>
              </a:solidFill>
              <a:latin typeface="Arial"/>
              <a:ea typeface="ＭＳ Ｐゴシック" pitchFamily="34" charset="-128"/>
            </a:endParaRPr>
          </a:p>
        </p:txBody>
      </p:sp>
      <p:pic>
        <p:nvPicPr>
          <p:cNvPr id="89099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7" y="6086475"/>
            <a:ext cx="709613" cy="373063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9100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6086475"/>
            <a:ext cx="579437" cy="346075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9101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7" y="6086475"/>
            <a:ext cx="544513" cy="376238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9102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7" y="6086475"/>
            <a:ext cx="584200" cy="371475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9103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87" y="6086475"/>
            <a:ext cx="71596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104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112" y="6086475"/>
            <a:ext cx="769938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105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737" y="6086475"/>
            <a:ext cx="80645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106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6086475"/>
            <a:ext cx="739775" cy="422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9107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0" y="6086475"/>
            <a:ext cx="639762" cy="3841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04212" y="6086475"/>
            <a:ext cx="661988" cy="438150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6294438" y="3872131"/>
            <a:ext cx="2374232" cy="1815882"/>
          </a:xfrm>
          <a:prstGeom prst="rect">
            <a:avLst/>
          </a:prstGeom>
          <a:noFill/>
          <a:ln>
            <a:solidFill>
              <a:srgbClr val="002F80"/>
            </a:solidFill>
            <a:prstDash val="solid"/>
          </a:ln>
        </p:spPr>
        <p:txBody>
          <a:bodyPr wrap="square">
            <a:spAutoFit/>
          </a:bodyPr>
          <a:lstStyle/>
          <a:p>
            <a:pPr marL="1143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400" b="1" dirty="0" smtClean="0">
                <a:solidFill>
                  <a:srgbClr val="1F497D"/>
                </a:solidFill>
                <a:latin typeface="Arial"/>
                <a:ea typeface="ＭＳ Ｐゴシック" pitchFamily="34" charset="-128"/>
              </a:rPr>
              <a:t>Critical Infrastructure Sectors (Private Sector)</a:t>
            </a:r>
            <a:endParaRPr lang="en-US" sz="1400" b="1" dirty="0">
              <a:solidFill>
                <a:srgbClr val="1F497D"/>
              </a:solidFill>
              <a:latin typeface="Arial"/>
              <a:ea typeface="ＭＳ Ｐゴシック" pitchFamily="34" charset="-128"/>
            </a:endParaRPr>
          </a:p>
          <a:p>
            <a:pPr marL="34290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1F497D"/>
                </a:solidFill>
                <a:latin typeface="Arial"/>
                <a:ea typeface="ＭＳ Ｐゴシック" pitchFamily="34" charset="-128"/>
              </a:rPr>
              <a:t>Energy (Oil &amp; Gas, Electric Power)</a:t>
            </a:r>
          </a:p>
          <a:p>
            <a:pPr marL="34290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1F497D"/>
                </a:solidFill>
                <a:latin typeface="Arial"/>
                <a:ea typeface="ＭＳ Ｐゴシック" pitchFamily="34" charset="-128"/>
              </a:rPr>
              <a:t>Banking and Finance</a:t>
            </a:r>
          </a:p>
          <a:p>
            <a:pPr marL="34290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1F497D"/>
                </a:solidFill>
                <a:latin typeface="Arial"/>
                <a:ea typeface="ＭＳ Ｐゴシック" pitchFamily="34" charset="-128"/>
              </a:rPr>
              <a:t>Communications/IT</a:t>
            </a:r>
          </a:p>
          <a:p>
            <a:pPr marL="34290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1F497D"/>
                </a:solidFill>
                <a:latin typeface="Arial"/>
                <a:ea typeface="ＭＳ Ｐゴシック" pitchFamily="34" charset="-128"/>
              </a:rPr>
              <a:t>Cross-Sector Cyber Security </a:t>
            </a:r>
            <a:r>
              <a:rPr lang="en-US" sz="1400" dirty="0" smtClean="0">
                <a:solidFill>
                  <a:srgbClr val="1F497D"/>
                </a:solidFill>
                <a:latin typeface="Arial"/>
                <a:ea typeface="ＭＳ Ｐゴシック" pitchFamily="34" charset="-128"/>
              </a:rPr>
              <a:t>WG</a:t>
            </a:r>
            <a:endParaRPr lang="en-US" sz="1400" dirty="0">
              <a:solidFill>
                <a:srgbClr val="1F497D"/>
              </a:solidFill>
              <a:latin typeface="Arial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40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2"/>
          <p:cNvSpPr>
            <a:spLocks noGrp="1"/>
          </p:cNvSpPr>
          <p:nvPr>
            <p:ph type="title"/>
          </p:nvPr>
        </p:nvSpPr>
        <p:spPr>
          <a:xfrm>
            <a:off x="2057400" y="76200"/>
            <a:ext cx="6858000" cy="762000"/>
          </a:xfrm>
        </p:spPr>
        <p:txBody>
          <a:bodyPr/>
          <a:lstStyle/>
          <a:p>
            <a:pPr>
              <a:defRPr/>
            </a:pPr>
            <a:r>
              <a:rPr lang="en-US" sz="4200" dirty="0" smtClean="0">
                <a:ea typeface="ＭＳ Ｐゴシック" pitchFamily="34" charset="-128"/>
              </a:rPr>
              <a:t>CSD R&amp;D Execution Model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6200" y="990600"/>
            <a:ext cx="8839200" cy="441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164" tIns="45584" rIns="91164" bIns="45584"/>
          <a:lstStyle/>
          <a:p>
            <a:pPr marL="820577" lvl="1" indent="-232683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Tx/>
              <a:buNone/>
              <a:defRPr/>
            </a:pPr>
            <a:endParaRPr lang="en-US" sz="400" kern="0" dirty="0">
              <a:solidFill>
                <a:srgbClr val="333333"/>
              </a:solidFill>
              <a:latin typeface="Arial" charset="0"/>
              <a:ea typeface="ＭＳ Ｐゴシック" charset="0"/>
              <a:cs typeface="Arial" pitchFamily="34" charset="0"/>
            </a:endParaRPr>
          </a:p>
          <a:p>
            <a:pPr marL="820577" lvl="1" indent="-232683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Tx/>
              <a:buNone/>
              <a:defRPr/>
            </a:pPr>
            <a:endParaRPr lang="en-US" sz="400" kern="0" dirty="0">
              <a:solidFill>
                <a:srgbClr val="333333"/>
              </a:solidFill>
              <a:latin typeface="Arial" charset="0"/>
              <a:ea typeface="ＭＳ Ｐゴシック" charset="0"/>
              <a:cs typeface="Arial" pitchFamily="34" charset="0"/>
            </a:endParaRPr>
          </a:p>
          <a:p>
            <a:pPr marL="820577" lvl="1" indent="-232683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Tx/>
              <a:buNone/>
              <a:defRPr/>
            </a:pPr>
            <a:endParaRPr lang="en-US" sz="400" kern="0" dirty="0">
              <a:solidFill>
                <a:srgbClr val="333333"/>
              </a:solidFill>
              <a:latin typeface="Arial" charset="0"/>
              <a:ea typeface="ＭＳ Ｐゴシック" charset="0"/>
              <a:cs typeface="Arial" pitchFamily="34" charset="0"/>
            </a:endParaRPr>
          </a:p>
        </p:txBody>
      </p:sp>
      <p:pic>
        <p:nvPicPr>
          <p:cNvPr id="103435" name="Picture 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1208088"/>
            <a:ext cx="542290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2" name="TextBox 11"/>
          <p:cNvSpPr txBox="1">
            <a:spLocks noChangeArrowheads="1"/>
          </p:cNvSpPr>
          <p:nvPr/>
        </p:nvSpPr>
        <p:spPr bwMode="auto">
          <a:xfrm flipH="1">
            <a:off x="1876425" y="2895600"/>
            <a:ext cx="2619375" cy="83072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91164" tIns="45584" rIns="91164" bIns="4558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000000"/>
                </a:solidFill>
              </a:rPr>
              <a:t>Research, Development,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000000"/>
                </a:solidFill>
              </a:rPr>
              <a:t>Test and Evaluation &amp;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000000"/>
                </a:solidFill>
              </a:rPr>
              <a:t>Transition (RDTE&amp;T)</a:t>
            </a:r>
            <a:endParaRPr lang="en-US" altLang="en-US" sz="2000" b="1" dirty="0" smtClean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4547" y="5410091"/>
            <a:ext cx="5161701" cy="120005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16161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164" tIns="45584" rIns="91164" bIns="45584">
            <a:spAutoFit/>
          </a:bodyPr>
          <a:lstStyle/>
          <a:p>
            <a:pPr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600" b="1" dirty="0">
                <a:solidFill>
                  <a:srgbClr val="000000"/>
                </a:solidFill>
                <a:latin typeface="Times"/>
                <a:ea typeface="Times New Roman"/>
              </a:rPr>
              <a:t>"Crossing the ‘Valley of Death’: Transitioning Cybersecurity Research into Practice,"</a:t>
            </a:r>
            <a:r>
              <a:rPr lang="en-US" sz="1600" dirty="0">
                <a:solidFill>
                  <a:srgbClr val="000000"/>
                </a:solidFill>
                <a:latin typeface="Times"/>
                <a:ea typeface="Times New Roman"/>
              </a:rPr>
              <a:t> </a:t>
            </a:r>
            <a:endParaRPr lang="en-US" sz="1600" dirty="0" smtClean="0">
              <a:solidFill>
                <a:srgbClr val="000000"/>
              </a:solidFill>
              <a:latin typeface="Times"/>
              <a:ea typeface="Times New Roman"/>
            </a:endParaRPr>
          </a:p>
          <a:p>
            <a:pPr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 dirty="0" smtClean="0">
                <a:solidFill>
                  <a:srgbClr val="000000"/>
                </a:solidFill>
                <a:latin typeface="Times"/>
                <a:ea typeface="Times New Roman"/>
              </a:rPr>
              <a:t>IEEE </a:t>
            </a:r>
            <a:r>
              <a:rPr lang="en-US" sz="1400" i="1" dirty="0">
                <a:solidFill>
                  <a:srgbClr val="000000"/>
                </a:solidFill>
                <a:latin typeface="Times"/>
                <a:ea typeface="Times New Roman"/>
              </a:rPr>
              <a:t>Security &amp; Privacy, </a:t>
            </a:r>
            <a:r>
              <a:rPr lang="en-US" sz="1400" dirty="0">
                <a:solidFill>
                  <a:srgbClr val="000000"/>
                </a:solidFill>
                <a:latin typeface="Times"/>
                <a:ea typeface="Times New Roman"/>
              </a:rPr>
              <a:t>March-April 2013, Maughan, Douglas; Balenson, David; Lindqvist, Ulf; Tudor, </a:t>
            </a:r>
            <a:r>
              <a:rPr lang="en-US" sz="1400" dirty="0" smtClean="0">
                <a:solidFill>
                  <a:srgbClr val="000000"/>
                </a:solidFill>
                <a:latin typeface="Times"/>
                <a:ea typeface="Times New Roman"/>
              </a:rPr>
              <a:t>Zachary</a:t>
            </a:r>
            <a:r>
              <a:rPr lang="en-US" sz="1400" dirty="0">
                <a:solidFill>
                  <a:srgbClr val="000000"/>
                </a:solidFill>
                <a:latin typeface="Times"/>
                <a:ea typeface="Times New Roman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Times"/>
                <a:ea typeface="Times New Roman"/>
              </a:rPr>
            </a:br>
            <a:r>
              <a:rPr lang="en-US" sz="1200" u="sng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pitchFamily="34" charset="-128"/>
              </a:rPr>
              <a:t>http://</a:t>
            </a:r>
            <a:r>
              <a:rPr lang="en-US" sz="1200" u="sng" dirty="0" smtClean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pitchFamily="34" charset="-128"/>
              </a:rPr>
              <a:t>www.computer.org/portal/web/computingnow/securityandprivacy</a:t>
            </a:r>
            <a:r>
              <a:rPr lang="en-US" sz="1200" kern="0" dirty="0">
                <a:solidFill>
                  <a:schemeClr val="bg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</a:rPr>
              <a:t> </a:t>
            </a:r>
            <a:endParaRPr lang="en-US" sz="1200" kern="0" dirty="0">
              <a:solidFill>
                <a:schemeClr val="bg1">
                  <a:lumMod val="50000"/>
                  <a:lumOff val="50000"/>
                </a:schemeClr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427" name="Content Placeholder 17"/>
          <p:cNvSpPr txBox="1">
            <a:spLocks/>
          </p:cNvSpPr>
          <p:nvPr/>
        </p:nvSpPr>
        <p:spPr bwMode="auto">
          <a:xfrm>
            <a:off x="5668963" y="1042439"/>
            <a:ext cx="3398837" cy="55677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xtLst/>
        </p:spPr>
        <p:txBody>
          <a:bodyPr lIns="91164" tIns="45584" rIns="91164" bIns="45584"/>
          <a:lstStyle>
            <a:lvl1pPr marL="342900" indent="-3429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indent="0" algn="ctr" eaLnBrk="0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Calibri" pitchFamily="34" charset="0"/>
              </a:rPr>
              <a:t>Successes</a:t>
            </a:r>
          </a:p>
          <a:p>
            <a:pPr marL="0" indent="0" eaLnBrk="0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600" b="1" dirty="0" smtClean="0">
                <a:solidFill>
                  <a:srgbClr val="000000"/>
                </a:solidFill>
                <a:latin typeface="Calibri" pitchFamily="34" charset="0"/>
              </a:rPr>
              <a:t>Over </a:t>
            </a:r>
            <a:r>
              <a:rPr lang="en-US" altLang="en-US" sz="1600" b="1" dirty="0">
                <a:solidFill>
                  <a:srgbClr val="000000"/>
                </a:solidFill>
                <a:latin typeface="Calibri" pitchFamily="34" charset="0"/>
              </a:rPr>
              <a:t>30 products </a:t>
            </a:r>
            <a:r>
              <a:rPr lang="en-US" altLang="en-US" sz="1600" b="1" dirty="0" smtClean="0">
                <a:solidFill>
                  <a:srgbClr val="000000"/>
                </a:solidFill>
                <a:latin typeface="Calibri" pitchFamily="34" charset="0"/>
              </a:rPr>
              <a:t>transitioned since 2004, including:</a:t>
            </a:r>
            <a:endParaRPr lang="en-US" altLang="en-US" sz="1600" b="1" dirty="0">
              <a:solidFill>
                <a:srgbClr val="000000"/>
              </a:solidFill>
              <a:latin typeface="Calibri" pitchFamily="34" charset="0"/>
            </a:endParaRP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1600" dirty="0" smtClean="0">
                <a:solidFill>
                  <a:srgbClr val="000000"/>
                </a:solidFill>
                <a:latin typeface="Calibri" pitchFamily="34" charset="0"/>
              </a:rPr>
              <a:t>2004 – BAA 04-17</a:t>
            </a:r>
          </a:p>
          <a:p>
            <a:pPr lvl="1" eaLnBrk="0" hangingPunct="0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–"/>
            </a:pPr>
            <a:r>
              <a:rPr lang="en-US" altLang="en-US" sz="1400" dirty="0" smtClean="0">
                <a:solidFill>
                  <a:srgbClr val="000000"/>
                </a:solidFill>
                <a:latin typeface="Calibri" pitchFamily="34" charset="0"/>
              </a:rPr>
              <a:t>5 commercial products</a:t>
            </a:r>
          </a:p>
          <a:p>
            <a:pPr lvl="1" eaLnBrk="0" hangingPunct="0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–"/>
            </a:pPr>
            <a:r>
              <a:rPr lang="en-US" altLang="en-US" sz="1400" dirty="0" smtClean="0">
                <a:solidFill>
                  <a:srgbClr val="000000"/>
                </a:solidFill>
                <a:latin typeface="Calibri" pitchFamily="34" charset="0"/>
              </a:rPr>
              <a:t>2 Open Source products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1600" dirty="0" smtClean="0">
                <a:solidFill>
                  <a:srgbClr val="000000"/>
                </a:solidFill>
                <a:latin typeface="Calibri" pitchFamily="34" charset="0"/>
              </a:rPr>
              <a:t>2005 – BAA 05-10 (RTAP)</a:t>
            </a:r>
          </a:p>
          <a:p>
            <a:pPr lvl="1" eaLnBrk="0" hangingPunct="0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–"/>
            </a:pPr>
            <a:r>
              <a:rPr lang="en-US" altLang="en-US" sz="1400" dirty="0" smtClean="0">
                <a:solidFill>
                  <a:srgbClr val="000000"/>
                </a:solidFill>
                <a:latin typeface="Calibri" pitchFamily="34" charset="0"/>
              </a:rPr>
              <a:t>1 commercial product</a:t>
            </a:r>
          </a:p>
          <a:p>
            <a:pPr lvl="1" eaLnBrk="0" hangingPunct="0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–"/>
            </a:pPr>
            <a:r>
              <a:rPr lang="en-US" altLang="en-US" sz="1400" dirty="0" smtClean="0">
                <a:solidFill>
                  <a:srgbClr val="000000"/>
                </a:solidFill>
                <a:latin typeface="Calibri" pitchFamily="34" charset="0"/>
              </a:rPr>
              <a:t>1 GOTS product</a:t>
            </a:r>
          </a:p>
          <a:p>
            <a:pPr lvl="1" eaLnBrk="0" hangingPunct="0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–"/>
            </a:pPr>
            <a:r>
              <a:rPr lang="en-US" altLang="en-US" sz="1400" dirty="0" smtClean="0">
                <a:solidFill>
                  <a:srgbClr val="000000"/>
                </a:solidFill>
                <a:latin typeface="Calibri" pitchFamily="34" charset="0"/>
              </a:rPr>
              <a:t>1 Open Source product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1600" dirty="0" smtClean="0">
                <a:solidFill>
                  <a:srgbClr val="000000"/>
                </a:solidFill>
                <a:latin typeface="Calibri" pitchFamily="34" charset="0"/>
              </a:rPr>
              <a:t>2007 – BAA 07-09</a:t>
            </a:r>
          </a:p>
          <a:p>
            <a:pPr lvl="1" eaLnBrk="0" hangingPunct="0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–"/>
            </a:pPr>
            <a:r>
              <a:rPr lang="en-US" altLang="en-US" sz="1400" dirty="0" smtClean="0">
                <a:solidFill>
                  <a:srgbClr val="000000"/>
                </a:solidFill>
                <a:latin typeface="Calibri" pitchFamily="34" charset="0"/>
              </a:rPr>
              <a:t>2 commercial products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1600" dirty="0" smtClean="0">
                <a:solidFill>
                  <a:srgbClr val="000000"/>
                </a:solidFill>
                <a:latin typeface="Calibri" pitchFamily="34" charset="0"/>
              </a:rPr>
              <a:t>2011 – BAA 11-02 (more to come)</a:t>
            </a:r>
          </a:p>
          <a:p>
            <a:pPr lvl="1" eaLnBrk="0" hangingPunct="0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–"/>
            </a:pPr>
            <a:r>
              <a:rPr lang="en-US" altLang="en-US" sz="1400" dirty="0" smtClean="0">
                <a:solidFill>
                  <a:srgbClr val="000000"/>
                </a:solidFill>
                <a:latin typeface="Calibri" pitchFamily="34" charset="0"/>
              </a:rPr>
              <a:t>1 Open Source product</a:t>
            </a:r>
          </a:p>
          <a:p>
            <a:pPr lvl="1" eaLnBrk="0" hangingPunct="0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–"/>
            </a:pPr>
            <a:r>
              <a:rPr lang="en-US" altLang="en-US" sz="1400" dirty="0" smtClean="0">
                <a:solidFill>
                  <a:srgbClr val="000000"/>
                </a:solidFill>
                <a:latin typeface="Calibri" pitchFamily="34" charset="0"/>
              </a:rPr>
              <a:t>1 Research Infrastructure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1600" dirty="0" smtClean="0">
                <a:solidFill>
                  <a:srgbClr val="000000"/>
                </a:solidFill>
                <a:latin typeface="Calibri" pitchFamily="34" charset="0"/>
              </a:rPr>
              <a:t>Law Enforcement Support</a:t>
            </a:r>
          </a:p>
          <a:p>
            <a:pPr lvl="1" eaLnBrk="0" hangingPunct="0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–"/>
            </a:pPr>
            <a:r>
              <a:rPr lang="en-US" altLang="en-US" sz="1400" dirty="0" smtClean="0">
                <a:solidFill>
                  <a:srgbClr val="000000"/>
                </a:solidFill>
                <a:latin typeface="Calibri" pitchFamily="34" charset="0"/>
              </a:rPr>
              <a:t>2 commercial products</a:t>
            </a:r>
          </a:p>
          <a:p>
            <a:pPr lvl="1" eaLnBrk="0" hangingPunct="0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–"/>
            </a:pPr>
            <a:r>
              <a:rPr lang="en-US" altLang="en-US" sz="1400" dirty="0" smtClean="0">
                <a:solidFill>
                  <a:srgbClr val="000000"/>
                </a:solidFill>
                <a:latin typeface="Calibri" pitchFamily="34" charset="0"/>
              </a:rPr>
              <a:t>1 Open Source product</a:t>
            </a:r>
          </a:p>
          <a:p>
            <a:pPr lvl="1" eaLnBrk="0" hangingPunct="0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–"/>
            </a:pPr>
            <a:r>
              <a:rPr lang="en-US" altLang="en-US" sz="1400" dirty="0" smtClean="0">
                <a:solidFill>
                  <a:srgbClr val="000000"/>
                </a:solidFill>
                <a:latin typeface="Calibri" pitchFamily="34" charset="0"/>
              </a:rPr>
              <a:t>Multiple  Knowledge products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1600" dirty="0">
                <a:solidFill>
                  <a:srgbClr val="000000"/>
                </a:solidFill>
                <a:latin typeface="Calibri" pitchFamily="34" charset="0"/>
              </a:rPr>
              <a:t>Identity </a:t>
            </a:r>
            <a:r>
              <a:rPr lang="en-US" altLang="en-US" sz="1600" dirty="0" smtClean="0">
                <a:solidFill>
                  <a:srgbClr val="000000"/>
                </a:solidFill>
                <a:latin typeface="Calibri" pitchFamily="34" charset="0"/>
              </a:rPr>
              <a:t>Management</a:t>
            </a:r>
            <a:endParaRPr lang="en-US" altLang="en-US" sz="1600" dirty="0">
              <a:solidFill>
                <a:srgbClr val="000000"/>
              </a:solidFill>
              <a:latin typeface="Calibri" pitchFamily="34" charset="0"/>
            </a:endParaRPr>
          </a:p>
          <a:p>
            <a:pPr lvl="1" eaLnBrk="0" hangingPunct="0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–"/>
            </a:pPr>
            <a:r>
              <a:rPr lang="en-US" altLang="en-US" sz="1400" dirty="0" smtClean="0">
                <a:solidFill>
                  <a:srgbClr val="000000"/>
                </a:solidFill>
                <a:latin typeface="Calibri" pitchFamily="34" charset="0"/>
              </a:rPr>
              <a:t>1 Open Source standard and GOTS solution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1600" dirty="0" smtClean="0">
                <a:solidFill>
                  <a:srgbClr val="000000"/>
                </a:solidFill>
                <a:latin typeface="Calibri" pitchFamily="34" charset="0"/>
              </a:rPr>
              <a:t>SBIRs</a:t>
            </a:r>
          </a:p>
          <a:p>
            <a:pPr lvl="1" eaLnBrk="0" hangingPunct="0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–"/>
            </a:pPr>
            <a:r>
              <a:rPr lang="en-US" altLang="en-US" sz="1400" dirty="0" smtClean="0">
                <a:solidFill>
                  <a:srgbClr val="000000"/>
                </a:solidFill>
                <a:latin typeface="Calibri" pitchFamily="34" charset="0"/>
              </a:rPr>
              <a:t>8 commercial products</a:t>
            </a:r>
          </a:p>
          <a:p>
            <a:pPr lvl="1" eaLnBrk="0" hangingPunct="0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–"/>
            </a:pPr>
            <a:r>
              <a:rPr lang="en-US" altLang="en-US" sz="1400" dirty="0" smtClean="0">
                <a:solidFill>
                  <a:srgbClr val="000000"/>
                </a:solidFill>
                <a:latin typeface="Calibri" pitchFamily="34" charset="0"/>
              </a:rPr>
              <a:t>1 Open Source product</a:t>
            </a:r>
            <a:endParaRPr lang="en-US" altLang="en-US" sz="1400" dirty="0">
              <a:solidFill>
                <a:srgbClr val="000000"/>
              </a:solidFill>
              <a:latin typeface="Calibri" pitchFamily="34" charset="0"/>
            </a:endParaRPr>
          </a:p>
          <a:p>
            <a:pPr lvl="1" eaLnBrk="0" hangingPunct="0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–"/>
            </a:pPr>
            <a:endParaRPr lang="en-US" altLang="en-US" sz="1400" dirty="0">
              <a:solidFill>
                <a:srgbClr val="000000"/>
              </a:solidFill>
              <a:latin typeface="Calibri" pitchFamily="34" charset="0"/>
            </a:endParaRPr>
          </a:p>
          <a:p>
            <a:pPr marL="0" indent="0" eaLnBrk="0" hangingPunct="0">
              <a:lnSpc>
                <a:spcPct val="90000"/>
              </a:lnSpc>
              <a:spcBef>
                <a:spcPct val="0"/>
              </a:spcBef>
              <a:buNone/>
            </a:pPr>
            <a:endParaRPr lang="en-US" altLang="en-US" sz="14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" name="Slide Number Placeholder 3"/>
          <p:cNvSpPr txBox="1">
            <a:spLocks/>
          </p:cNvSpPr>
          <p:nvPr/>
        </p:nvSpPr>
        <p:spPr bwMode="black">
          <a:xfrm>
            <a:off x="8660655" y="6575127"/>
            <a:ext cx="4572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fld id="{79D4E4AB-790D-44D8-AF32-9AE23873A9EA}" type="slidenum">
              <a:rPr lang="en-US" altLang="en-US" sz="1100" smtClean="0">
                <a:solidFill>
                  <a:srgbClr val="333333"/>
                </a:solidFill>
              </a:rPr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100" dirty="0" smtClean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14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6858000" cy="762000"/>
          </a:xfrm>
        </p:spPr>
        <p:txBody>
          <a:bodyPr/>
          <a:lstStyle/>
          <a:p>
            <a:r>
              <a:rPr lang="en-US" sz="3400" dirty="0" smtClean="0">
                <a:ea typeface="ＭＳ Ｐゴシック" pitchFamily="34" charset="-128"/>
              </a:rPr>
              <a:t>Transition To Practice (TTP) Program</a:t>
            </a:r>
          </a:p>
        </p:txBody>
      </p:sp>
      <p:sp>
        <p:nvSpPr>
          <p:cNvPr id="48131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86800" y="6369050"/>
            <a:ext cx="457200" cy="476250"/>
          </a:xfrm>
          <a:prstGeom prst="rect">
            <a:avLst/>
          </a:prstGeom>
          <a:noFill/>
        </p:spPr>
        <p:txBody>
          <a:bodyPr/>
          <a:lstStyle/>
          <a:p>
            <a:fld id="{2B49785F-5BF6-45C9-8510-C184C7C24975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8132" name="Content Placeholder 2"/>
          <p:cNvSpPr txBox="1">
            <a:spLocks/>
          </p:cNvSpPr>
          <p:nvPr/>
        </p:nvSpPr>
        <p:spPr bwMode="auto">
          <a:xfrm>
            <a:off x="276225" y="1543050"/>
            <a:ext cx="27971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20000"/>
              </a:spcBef>
              <a:buClr>
                <a:srgbClr val="002F80"/>
              </a:buClr>
              <a:buSzPct val="75000"/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rgbClr val="0070C0"/>
                </a:solidFill>
              </a:rPr>
              <a:t>R&amp;D Sources</a:t>
            </a:r>
          </a:p>
          <a:p>
            <a:pPr marL="347472" indent="-347472">
              <a:spcBef>
                <a:spcPct val="20000"/>
              </a:spcBef>
              <a:buClr>
                <a:srgbClr val="002F80"/>
              </a:buClr>
              <a:buSzPct val="75000"/>
              <a:buFont typeface="Wingdings" pitchFamily="2" charset="2"/>
              <a:buChar char="§"/>
              <a:defRPr/>
            </a:pPr>
            <a:r>
              <a:rPr lang="en-US" b="1" dirty="0" smtClean="0">
                <a:solidFill>
                  <a:srgbClr val="000000"/>
                </a:solidFill>
              </a:rPr>
              <a:t>DOE National Labs</a:t>
            </a:r>
          </a:p>
          <a:p>
            <a:pPr marL="347472" indent="-347472">
              <a:spcBef>
                <a:spcPct val="20000"/>
              </a:spcBef>
              <a:buClr>
                <a:srgbClr val="002F80"/>
              </a:buClr>
              <a:buSzPct val="75000"/>
              <a:buFont typeface="Wingdings" pitchFamily="2" charset="2"/>
              <a:buChar char="§"/>
              <a:defRPr/>
            </a:pPr>
            <a:r>
              <a:rPr lang="en-US" b="1" dirty="0" smtClean="0">
                <a:solidFill>
                  <a:srgbClr val="000000"/>
                </a:solidFill>
              </a:rPr>
              <a:t>FFRDC</a:t>
            </a:r>
            <a:r>
              <a:rPr lang="en-US" altLang="en-US" b="1" dirty="0" smtClean="0">
                <a:solidFill>
                  <a:srgbClr val="000000"/>
                </a:solidFill>
              </a:rPr>
              <a:t>’</a:t>
            </a:r>
            <a:r>
              <a:rPr lang="en-US" b="1" dirty="0" smtClean="0">
                <a:solidFill>
                  <a:srgbClr val="000000"/>
                </a:solidFill>
              </a:rPr>
              <a:t>s </a:t>
            </a:r>
            <a:r>
              <a:rPr lang="en-US" sz="1400" b="1" dirty="0" smtClean="0">
                <a:solidFill>
                  <a:srgbClr val="000000"/>
                </a:solidFill>
              </a:rPr>
              <a:t>(Federally Funded R&amp;D Centers)</a:t>
            </a:r>
          </a:p>
          <a:p>
            <a:pPr marL="347472" indent="-347472">
              <a:spcBef>
                <a:spcPct val="20000"/>
              </a:spcBef>
              <a:buClr>
                <a:srgbClr val="002F80"/>
              </a:buClr>
              <a:buSzPct val="75000"/>
              <a:buFont typeface="Wingdings" pitchFamily="2" charset="2"/>
              <a:buChar char="§"/>
              <a:defRPr/>
            </a:pPr>
            <a:r>
              <a:rPr lang="en-US" b="1" dirty="0" smtClean="0">
                <a:solidFill>
                  <a:srgbClr val="000000"/>
                </a:solidFill>
              </a:rPr>
              <a:t>Academia</a:t>
            </a:r>
          </a:p>
          <a:p>
            <a:pPr marL="347472" indent="-347472">
              <a:spcBef>
                <a:spcPct val="20000"/>
              </a:spcBef>
              <a:buClr>
                <a:srgbClr val="002F80"/>
              </a:buClr>
              <a:buSzPct val="75000"/>
              <a:buFont typeface="Wingdings" pitchFamily="2" charset="2"/>
              <a:buChar char="§"/>
              <a:defRPr/>
            </a:pPr>
            <a:r>
              <a:rPr lang="en-US" b="1" dirty="0" smtClean="0">
                <a:solidFill>
                  <a:srgbClr val="000000"/>
                </a:solidFill>
              </a:rPr>
              <a:t>Small Business</a:t>
            </a:r>
          </a:p>
          <a:p>
            <a:pPr>
              <a:spcBef>
                <a:spcPct val="20000"/>
              </a:spcBef>
              <a:buClr>
                <a:srgbClr val="002F80"/>
              </a:buClr>
              <a:buSzPct val="75000"/>
              <a:buFont typeface="Wingdings" pitchFamily="2" charset="2"/>
              <a:buNone/>
              <a:defRPr/>
            </a:pPr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340100" y="1543050"/>
            <a:ext cx="2571750" cy="4525963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20000"/>
              </a:spcBef>
              <a:buClr>
                <a:srgbClr val="002F80"/>
              </a:buClr>
              <a:buSzPct val="75000"/>
              <a:buFont typeface="Wingdings" pitchFamily="2" charset="2"/>
              <a:buNone/>
              <a:defRPr/>
            </a:pPr>
            <a:r>
              <a:rPr lang="en-US" sz="2800" b="1" kern="0" dirty="0">
                <a:solidFill>
                  <a:srgbClr val="0070C0"/>
                </a:solidFill>
                <a:latin typeface="+mn-lt"/>
                <a:ea typeface="+mn-ea"/>
              </a:rPr>
              <a:t>Transition processes</a:t>
            </a:r>
            <a:endParaRPr lang="en-US" kern="0" dirty="0">
              <a:solidFill>
                <a:schemeClr val="bg2"/>
              </a:solidFill>
              <a:latin typeface="+mn-lt"/>
              <a:ea typeface="+mn-ea"/>
            </a:endParaRPr>
          </a:p>
          <a:p>
            <a:pPr marL="342900" indent="-342900">
              <a:spcBef>
                <a:spcPct val="20000"/>
              </a:spcBef>
              <a:buClr>
                <a:srgbClr val="002F80"/>
              </a:buClr>
              <a:buSzPct val="75000"/>
              <a:buFont typeface="Wingdings" pitchFamily="2" charset="2"/>
              <a:buChar char="§"/>
              <a:defRPr/>
            </a:pPr>
            <a:r>
              <a:rPr lang="en-US" b="1" kern="0" dirty="0">
                <a:solidFill>
                  <a:srgbClr val="000000"/>
                </a:solidFill>
                <a:latin typeface="+mn-lt"/>
                <a:ea typeface="+mn-ea"/>
              </a:rPr>
              <a:t>Testing &amp; evaluation</a:t>
            </a:r>
          </a:p>
          <a:p>
            <a:pPr marL="342900" indent="-342900">
              <a:spcBef>
                <a:spcPct val="20000"/>
              </a:spcBef>
              <a:buClr>
                <a:srgbClr val="002F80"/>
              </a:buClr>
              <a:buSzPct val="75000"/>
              <a:buFont typeface="Wingdings" pitchFamily="2" charset="2"/>
              <a:buChar char="§"/>
              <a:defRPr/>
            </a:pPr>
            <a:r>
              <a:rPr lang="en-US" b="1" kern="0" dirty="0">
                <a:solidFill>
                  <a:srgbClr val="000000"/>
                </a:solidFill>
                <a:latin typeface="+mn-lt"/>
                <a:ea typeface="+mn-ea"/>
              </a:rPr>
              <a:t>Red Teaming</a:t>
            </a:r>
          </a:p>
          <a:p>
            <a:pPr marL="342900" indent="-342900">
              <a:spcBef>
                <a:spcPct val="20000"/>
              </a:spcBef>
              <a:buClr>
                <a:srgbClr val="002F80"/>
              </a:buClr>
              <a:buSzPct val="75000"/>
              <a:buFont typeface="Wingdings" pitchFamily="2" charset="2"/>
              <a:buChar char="§"/>
              <a:defRPr/>
            </a:pPr>
            <a:r>
              <a:rPr lang="en-US" b="1" kern="0" dirty="0">
                <a:solidFill>
                  <a:srgbClr val="000000"/>
                </a:solidFill>
                <a:latin typeface="+mn-lt"/>
                <a:ea typeface="+mn-ea"/>
              </a:rPr>
              <a:t>Pilot deployments</a:t>
            </a:r>
          </a:p>
          <a:p>
            <a:pPr>
              <a:spcBef>
                <a:spcPct val="20000"/>
              </a:spcBef>
              <a:buClr>
                <a:srgbClr val="002F80"/>
              </a:buClr>
              <a:buSzPct val="75000"/>
              <a:buFont typeface="Wingdings" pitchFamily="2" charset="2"/>
              <a:buNone/>
              <a:defRPr/>
            </a:pPr>
            <a:endParaRPr lang="en-US" kern="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6262688" y="1558925"/>
            <a:ext cx="2881312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0070C0"/>
                </a:solidFill>
              </a:rPr>
              <a:t>Utilization</a:t>
            </a:r>
          </a:p>
          <a:p>
            <a:pPr fontAlgn="auto">
              <a:spcAft>
                <a:spcPts val="0"/>
              </a:spcAft>
              <a:buClr>
                <a:srgbClr val="002F80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400" b="1" dirty="0" smtClean="0">
                <a:solidFill>
                  <a:prstClr val="black"/>
                </a:solidFill>
              </a:rPr>
              <a:t>Open Sourcing</a:t>
            </a:r>
          </a:p>
          <a:p>
            <a:pPr fontAlgn="auto">
              <a:spcAft>
                <a:spcPts val="0"/>
              </a:spcAft>
              <a:buClr>
                <a:srgbClr val="002F80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400" b="1" dirty="0" smtClean="0">
                <a:solidFill>
                  <a:prstClr val="black"/>
                </a:solidFill>
              </a:rPr>
              <a:t>Licensing</a:t>
            </a:r>
          </a:p>
          <a:p>
            <a:pPr fontAlgn="auto">
              <a:spcAft>
                <a:spcPts val="0"/>
              </a:spcAft>
              <a:buClr>
                <a:srgbClr val="002F80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400" b="1" dirty="0" smtClean="0">
                <a:solidFill>
                  <a:prstClr val="black"/>
                </a:solidFill>
              </a:rPr>
              <a:t>New Companies</a:t>
            </a:r>
          </a:p>
          <a:p>
            <a:pPr fontAlgn="auto">
              <a:spcAft>
                <a:spcPts val="0"/>
              </a:spcAft>
              <a:buClr>
                <a:srgbClr val="002F80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400" b="1" dirty="0" smtClean="0">
                <a:solidFill>
                  <a:prstClr val="black"/>
                </a:solidFill>
              </a:rPr>
              <a:t>Adoption by cyber operations analysts</a:t>
            </a:r>
          </a:p>
          <a:p>
            <a:pPr fontAlgn="auto">
              <a:spcAft>
                <a:spcPts val="0"/>
              </a:spcAft>
              <a:buClr>
                <a:srgbClr val="002F80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400" b="1" dirty="0" smtClean="0">
                <a:solidFill>
                  <a:prstClr val="black"/>
                </a:solidFill>
              </a:rPr>
              <a:t>Direct private-sector adoption</a:t>
            </a:r>
          </a:p>
          <a:p>
            <a:pPr fontAlgn="auto">
              <a:spcAft>
                <a:spcPts val="0"/>
              </a:spcAft>
              <a:buClr>
                <a:srgbClr val="002F80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400" b="1" dirty="0" smtClean="0">
                <a:solidFill>
                  <a:prstClr val="black"/>
                </a:solidFill>
              </a:rPr>
              <a:t>Government use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086100" y="1184275"/>
            <a:ext cx="0" cy="338772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49963" y="1184275"/>
            <a:ext cx="0" cy="346392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ight Arrow 9"/>
          <p:cNvSpPr/>
          <p:nvPr/>
        </p:nvSpPr>
        <p:spPr>
          <a:xfrm>
            <a:off x="1087438" y="1017588"/>
            <a:ext cx="6988175" cy="661987"/>
          </a:xfrm>
          <a:prstGeom prst="rightArrow">
            <a:avLst/>
          </a:prstGeom>
          <a:solidFill>
            <a:srgbClr val="3366F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5029200"/>
            <a:ext cx="5622925" cy="1200329"/>
          </a:xfrm>
          <a:prstGeom prst="rect">
            <a:avLst/>
          </a:prstGeom>
          <a:noFill/>
          <a:ln w="38100">
            <a:solidFill>
              <a:srgbClr val="BDDDFF"/>
            </a:solidFill>
          </a:ln>
          <a:effectLst/>
        </p:spPr>
        <p:txBody>
          <a:bodyPr>
            <a:spAutoFit/>
          </a:bodyPr>
          <a:lstStyle/>
          <a:p>
            <a:pPr marL="225425" lvl="1" indent="-225425">
              <a:buFont typeface="Wingdings" pitchFamily="2" charset="2"/>
              <a:buChar char="q"/>
              <a:defRPr/>
            </a:pPr>
            <a:r>
              <a:rPr lang="en-US" sz="1800" dirty="0">
                <a:solidFill>
                  <a:prstClr val="black"/>
                </a:solidFill>
                <a:latin typeface="+mn-lt"/>
                <a:ea typeface="ＭＳ Ｐゴシック" charset="0"/>
                <a:cs typeface="ＭＳ Ｐゴシック" charset="0"/>
              </a:rPr>
              <a:t>Implement Presidential Memorandum – “Accelerating Technology Transfer and Commercialization of Federal Research in Support of High-Growth Businesses” (Oct 28, 2011</a:t>
            </a:r>
            <a:r>
              <a:rPr lang="en-US" sz="1800" dirty="0" smtClean="0">
                <a:solidFill>
                  <a:prstClr val="black"/>
                </a:solidFill>
                <a:latin typeface="+mn-lt"/>
                <a:ea typeface="ＭＳ Ｐゴシック" charset="0"/>
                <a:cs typeface="ＭＳ Ｐゴシック" charset="0"/>
              </a:rPr>
              <a:t>)</a:t>
            </a:r>
            <a:endParaRPr lang="en-US" sz="1800" dirty="0">
              <a:solidFill>
                <a:prstClr val="black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4" y="228600"/>
            <a:ext cx="8572500" cy="114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3" t="33801" r="37004" b="21461"/>
          <a:stretch/>
        </p:blipFill>
        <p:spPr>
          <a:xfrm>
            <a:off x="71218" y="1404257"/>
            <a:ext cx="4881782" cy="50046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8" t="82441" r="53477" b="6727"/>
          <a:stretch/>
        </p:blipFill>
        <p:spPr>
          <a:xfrm>
            <a:off x="4910942" y="5355126"/>
            <a:ext cx="3547258" cy="12984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67" t="64120" r="5065" b="16378"/>
          <a:stretch/>
        </p:blipFill>
        <p:spPr>
          <a:xfrm>
            <a:off x="4878198" y="2819400"/>
            <a:ext cx="2842416" cy="24595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44" t="33809" r="6247" b="53651"/>
          <a:stretch/>
        </p:blipFill>
        <p:spPr>
          <a:xfrm>
            <a:off x="4953000" y="1382486"/>
            <a:ext cx="2220270" cy="13389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50" t="48731" r="12402" b="41110"/>
          <a:stretch/>
        </p:blipFill>
        <p:spPr>
          <a:xfrm>
            <a:off x="7082430" y="1447800"/>
            <a:ext cx="1817940" cy="109896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4878198" y="1447800"/>
            <a:ext cx="0" cy="5205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76800" y="2721428"/>
            <a:ext cx="39087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878198" y="5278926"/>
            <a:ext cx="39073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74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DE8B-5901-462E-BD42-40E9C99E3DF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CPSSEC Overview</a:t>
            </a:r>
            <a:endParaRPr lang="en-US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08001" y="6350000"/>
            <a:ext cx="8201891" cy="358560"/>
          </a:xfrm>
          <a:prstGeom prst="rect">
            <a:avLst/>
          </a:prstGeom>
          <a:solidFill>
            <a:srgbClr val="FFFF00"/>
          </a:solidFill>
          <a:ln w="31750" algn="ctr">
            <a:solidFill>
              <a:srgbClr val="333333"/>
            </a:solidFill>
            <a:miter lim="800000"/>
            <a:headEnd/>
            <a:tailEnd/>
          </a:ln>
        </p:spPr>
        <p:txBody>
          <a:bodyPr wrap="square" lIns="274320" tIns="100584" rIns="274320" bIns="73152" anchor="b" anchorCtr="1">
            <a:spAutoFit/>
          </a:bodyPr>
          <a:lstStyle/>
          <a:p>
            <a:pPr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Opportunity Now To </a:t>
            </a:r>
            <a:r>
              <a:rPr lang="en-US" sz="1400" b="1" kern="12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Build Security Into Emerging Cyber Physical Designs</a:t>
            </a:r>
            <a:endParaRPr lang="en-US" sz="1400" b="1" kern="12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34288" y="4280272"/>
            <a:ext cx="47008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defRPr/>
            </a:pPr>
            <a:r>
              <a:rPr lang="en-US" sz="2000" dirty="0"/>
              <a:t>Need to </a:t>
            </a:r>
            <a:r>
              <a:rPr lang="en-US" sz="2000" b="1" i="1" u="sng" dirty="0">
                <a:solidFill>
                  <a:srgbClr val="FF0000"/>
                </a:solidFill>
              </a:rPr>
              <a:t>Build Security In</a:t>
            </a:r>
            <a:r>
              <a:rPr lang="en-US" sz="2000" dirty="0"/>
              <a:t> at this Early Stage</a:t>
            </a:r>
            <a:endParaRPr lang="en-US" sz="1200" dirty="0"/>
          </a:p>
          <a:p>
            <a:pPr marL="282575" lvl="1" indent="-163513">
              <a:buFont typeface="Arial" pitchFamily="34" charset="0"/>
              <a:buChar char="•"/>
              <a:defRPr/>
            </a:pPr>
            <a:r>
              <a:rPr lang="en-US" sz="2000" dirty="0" smtClean="0"/>
              <a:t>Promote security at onset</a:t>
            </a:r>
          </a:p>
          <a:p>
            <a:pPr marL="282575" lvl="1" indent="-163513">
              <a:buFont typeface="Arial" pitchFamily="34" charset="0"/>
              <a:buChar char="•"/>
              <a:defRPr/>
            </a:pPr>
            <a:r>
              <a:rPr lang="en-US" sz="2000" dirty="0" smtClean="0"/>
              <a:t>Connect research and industry</a:t>
            </a:r>
          </a:p>
          <a:p>
            <a:pPr marL="282575" lvl="1" indent="-163513">
              <a:buFont typeface="Arial" pitchFamily="34" charset="0"/>
              <a:buChar char="•"/>
              <a:defRPr/>
            </a:pPr>
            <a:r>
              <a:rPr lang="en-US" sz="2000" dirty="0" smtClean="0"/>
              <a:t>Enable security as integral component</a:t>
            </a:r>
            <a:endParaRPr lang="en-US" sz="2000" dirty="0"/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165473" y="1941522"/>
            <a:ext cx="5211178" cy="1766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800" dirty="0" smtClean="0"/>
              <a:t>Cyber Physical Systems Are Becoming Ubiquitous:</a:t>
            </a:r>
          </a:p>
          <a:p>
            <a:pPr marL="282575" lvl="1" indent="-163513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1800" dirty="0" smtClean="0"/>
              <a:t>Smart cars, smart grids,  smart medical devices,</a:t>
            </a:r>
            <a:br>
              <a:rPr lang="en-US" sz="1800" dirty="0" smtClean="0"/>
            </a:br>
            <a:r>
              <a:rPr lang="en-US" sz="1800" dirty="0" smtClean="0"/>
              <a:t>smart manufacturing,  smart homes, and so on </a:t>
            </a:r>
          </a:p>
          <a:p>
            <a:pPr marL="282575" lvl="1" indent="-163513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1800" dirty="0" smtClean="0"/>
              <a:t>You will “bet your life” on many of these systems</a:t>
            </a:r>
          </a:p>
          <a:p>
            <a:pPr marL="282575" lvl="1" indent="-163513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1800" dirty="0" smtClean="0"/>
              <a:t>Fast moving field focusing on functionality now </a:t>
            </a:r>
            <a:br>
              <a:rPr lang="en-US" sz="1800" dirty="0" smtClean="0"/>
            </a:br>
            <a:r>
              <a:rPr lang="en-US" sz="1800" dirty="0" smtClean="0"/>
              <a:t>and </a:t>
            </a:r>
            <a:r>
              <a:rPr lang="en-US" sz="1800" i="1" dirty="0" smtClean="0">
                <a:solidFill>
                  <a:srgbClr val="FF0000"/>
                </a:solidFill>
              </a:rPr>
              <a:t>will bolt on security later…  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582783" y="2303925"/>
            <a:ext cx="1405888" cy="1062955"/>
            <a:chOff x="137808" y="3305606"/>
            <a:chExt cx="3002602" cy="259908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8107" y="3305606"/>
              <a:ext cx="2587754" cy="1071492"/>
            </a:xfrm>
            <a:prstGeom prst="rect">
              <a:avLst/>
            </a:prstGeom>
          </p:spPr>
        </p:pic>
        <p:pic>
          <p:nvPicPr>
            <p:cNvPr id="13" name="Picture 12" descr="23961968_BG1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536" y="4067421"/>
              <a:ext cx="2288081" cy="118022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37808" y="5310228"/>
              <a:ext cx="3002602" cy="594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Drones Could Help Tulsa Firefighters During Search, Rescue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802" y="5059172"/>
            <a:ext cx="1583462" cy="1187595"/>
          </a:xfrm>
          <a:prstGeom prst="rect">
            <a:avLst/>
          </a:prstGeom>
        </p:spPr>
      </p:pic>
      <p:pic>
        <p:nvPicPr>
          <p:cNvPr id="16" name="Picture 15" descr="BlindSpotAssist_452x254-poster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607" y="1249784"/>
            <a:ext cx="1726961" cy="7797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0704" y="1112991"/>
            <a:ext cx="1813652" cy="12838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7512" y="2556673"/>
            <a:ext cx="2160388" cy="10836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312" y="3956047"/>
            <a:ext cx="1623821" cy="10805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7228" y="5161376"/>
            <a:ext cx="1078183" cy="107818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64396" y="997791"/>
            <a:ext cx="4989464" cy="8715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lvl="1">
              <a:lnSpc>
                <a:spcPct val="90000"/>
              </a:lnSpc>
            </a:pPr>
            <a:r>
              <a:rPr lang="en-US" sz="1400" b="1" dirty="0" smtClean="0">
                <a:solidFill>
                  <a:srgbClr val="1F497D"/>
                </a:solidFill>
                <a:cs typeface="Arial" panose="020B0604020202020204" pitchFamily="34" charset="0"/>
              </a:rPr>
              <a:t>PPD 21 </a:t>
            </a:r>
            <a:r>
              <a:rPr lang="en-US" sz="1400" dirty="0" smtClean="0">
                <a:cs typeface="Arial" panose="020B0604020202020204" pitchFamily="34" charset="0"/>
              </a:rPr>
              <a:t>Identifies critical infrastructure as “interdependent functions and systems in both the physical space and cyberspace” and aims  to strengthen security and resilience “against both the physical and cyber attacks”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9714" y="3954664"/>
            <a:ext cx="1898238" cy="106943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287373" y="5781609"/>
            <a:ext cx="58566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11"/>
              </a:rPr>
              <a:t>http://news.engr.arizona.edu/news/ua-engineers-and-local-dot-test-smart-traffic-systems-reduce-first-responder-</a:t>
            </a:r>
            <a:r>
              <a:rPr lang="en-US" sz="900" dirty="0" smtClean="0">
                <a:hlinkClick r:id="rId11"/>
              </a:rPr>
              <a:t>deaths</a:t>
            </a:r>
            <a:endParaRPr lang="en-US" sz="900" dirty="0" smtClean="0"/>
          </a:p>
          <a:p>
            <a:r>
              <a:rPr lang="en-US" sz="900" dirty="0">
                <a:hlinkClick r:id="rId12"/>
              </a:rPr>
              <a:t>http://news.cnet.com/8301-1009_3-57596847-83/car-hacking-code-released-at-defcon</a:t>
            </a:r>
            <a:r>
              <a:rPr lang="en-US" sz="900" dirty="0" smtClean="0">
                <a:hlinkClick r:id="rId12"/>
              </a:rPr>
              <a:t>/</a:t>
            </a:r>
            <a:endParaRPr lang="en-US" sz="900" dirty="0" smtClean="0"/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8109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DE8B-5901-462E-BD42-40E9C99E3DF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Problem: Building In Security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02426" y="884711"/>
            <a:ext cx="8517429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457200" fontAlgn="base">
              <a:spcAft>
                <a:spcPts val="300"/>
              </a:spcAft>
              <a:defRPr/>
            </a:pPr>
            <a:r>
              <a:rPr lang="en-US" sz="1400" dirty="0" smtClean="0">
                <a:latin typeface="Tahoma" pitchFamily="34" charset="0"/>
                <a:ea typeface="ＭＳ Ｐゴシック" charset="-128"/>
                <a:cs typeface="Tahoma" pitchFamily="34" charset="0"/>
              </a:rPr>
              <a:t>Emerging CPS designs haven’t identified threats, are full of vulnerabilities, and </a:t>
            </a:r>
            <a:r>
              <a:rPr lang="en-US" sz="1400" b="1" i="1" u="sng" dirty="0" smtClean="0">
                <a:solidFill>
                  <a:srgbClr val="FF0000"/>
                </a:solidFill>
                <a:latin typeface="Tahoma" pitchFamily="34" charset="0"/>
                <a:ea typeface="ＭＳ Ｐゴシック" charset="-128"/>
                <a:cs typeface="Tahoma" pitchFamily="34" charset="0"/>
              </a:rPr>
              <a:t>lack security as integral part of design</a:t>
            </a:r>
            <a:r>
              <a:rPr lang="en-US" sz="1400" dirty="0" smtClean="0">
                <a:latin typeface="Tahoma" pitchFamily="34" charset="0"/>
                <a:ea typeface="ＭＳ Ｐゴシック" charset="-128"/>
                <a:cs typeface="Tahoma" pitchFamily="34" charset="0"/>
              </a:rPr>
              <a:t>:</a:t>
            </a:r>
          </a:p>
          <a:p>
            <a:pPr marL="230188" lvl="1" indent="-230188" defTabSz="457200" fontAlgn="base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latin typeface="Tahoma" pitchFamily="34" charset="0"/>
                <a:ea typeface="ＭＳ Ｐゴシック" charset="-128"/>
                <a:cs typeface="Tahoma" pitchFamily="34" charset="0"/>
              </a:rPr>
              <a:t>Industry driven by functional requirements and fast moving market</a:t>
            </a:r>
          </a:p>
          <a:p>
            <a:pPr marL="230188" lvl="1" indent="-230188" defTabSz="457200" fontAlgn="base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latin typeface="Tahoma" pitchFamily="34" charset="0"/>
                <a:ea typeface="ＭＳ Ｐゴシック" charset="-128"/>
                <a:cs typeface="Tahoma" pitchFamily="34" charset="0"/>
              </a:rPr>
              <a:t>Research disconnected from market drivers and tangible security problems</a:t>
            </a:r>
          </a:p>
          <a:p>
            <a:pPr marL="230188" lvl="1" indent="-230188" defTabSz="457200" fontAlgn="base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latin typeface="Tahoma" pitchFamily="34" charset="0"/>
                <a:ea typeface="ＭＳ Ｐゴシック" charset="-128"/>
                <a:cs typeface="Tahoma" pitchFamily="34" charset="0"/>
              </a:rPr>
              <a:t>Security concerns cross company and even sector boundaries, requiring shared solutions</a:t>
            </a:r>
          </a:p>
          <a:p>
            <a:pPr marL="230188" lvl="1" indent="-230188" defTabSz="457200" fontAlgn="base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latin typeface="Tahoma" pitchFamily="34" charset="0"/>
                <a:ea typeface="ＭＳ Ｐゴシック" charset="-128"/>
                <a:cs typeface="Tahoma" pitchFamily="34" charset="0"/>
              </a:rPr>
              <a:t>Increasing number of interconnected systems where you bet your life that security can be added later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48770" y="2622746"/>
            <a:ext cx="3830731" cy="2775133"/>
          </a:xfrm>
          <a:prstGeom prst="rect">
            <a:avLst/>
          </a:prstGeom>
          <a:solidFill>
            <a:srgbClr val="EEF00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latin typeface="Arial" charset="0"/>
                <a:ea typeface="ＭＳ Ｐゴシック" charset="0"/>
                <a:cs typeface="ＭＳ Ｐゴシック" charset="0"/>
              </a:rPr>
              <a:t>ARPAnet design goals by Clark in 1988</a:t>
            </a:r>
          </a:p>
          <a:p>
            <a:pPr marL="173038" indent="-173038"/>
            <a:r>
              <a:rPr lang="en-US" sz="1400" dirty="0" smtClean="0">
                <a:latin typeface="Arial" charset="0"/>
                <a:ea typeface="ＭＳ Ｐゴシック" charset="0"/>
                <a:cs typeface="ＭＳ Ｐゴシック" charset="0"/>
              </a:rPr>
              <a:t>Function despite loss of networks/gateways</a:t>
            </a:r>
          </a:p>
          <a:p>
            <a:pPr marL="173038" indent="-173038"/>
            <a:r>
              <a:rPr lang="en-US" sz="1400" dirty="0" smtClean="0">
                <a:latin typeface="Arial" charset="0"/>
                <a:ea typeface="ＭＳ Ｐゴシック" charset="0"/>
                <a:cs typeface="ＭＳ Ｐゴシック" charset="0"/>
              </a:rPr>
              <a:t>Support multiple types of services</a:t>
            </a:r>
          </a:p>
          <a:p>
            <a:pPr marL="173038" indent="-173038"/>
            <a:r>
              <a:rPr lang="en-US" sz="1400" dirty="0" smtClean="0">
                <a:latin typeface="Arial" charset="0"/>
                <a:ea typeface="ＭＳ Ｐゴシック" charset="0"/>
                <a:cs typeface="ＭＳ Ｐゴシック" charset="0"/>
              </a:rPr>
              <a:t>Accommodate a variety of networks</a:t>
            </a:r>
          </a:p>
          <a:p>
            <a:pPr marL="173038" indent="-173038"/>
            <a:r>
              <a:rPr lang="en-US" sz="1400" dirty="0" smtClean="0">
                <a:latin typeface="Arial" charset="0"/>
                <a:ea typeface="ＭＳ Ｐゴシック" charset="0"/>
                <a:cs typeface="ＭＳ Ｐゴシック" charset="0"/>
              </a:rPr>
              <a:t>Distributed management of resources</a:t>
            </a:r>
          </a:p>
          <a:p>
            <a:pPr marL="173038" indent="-173038"/>
            <a:r>
              <a:rPr lang="en-US" sz="1400" dirty="0" smtClean="0">
                <a:latin typeface="Arial" charset="0"/>
                <a:ea typeface="ＭＳ Ｐゴシック" charset="0"/>
                <a:cs typeface="ＭＳ Ｐゴシック" charset="0"/>
              </a:rPr>
              <a:t>Cost effective</a:t>
            </a:r>
          </a:p>
          <a:p>
            <a:pPr marL="173038" indent="-173038"/>
            <a:r>
              <a:rPr lang="en-US" sz="1400" dirty="0" smtClean="0">
                <a:latin typeface="Arial" charset="0"/>
                <a:ea typeface="ＭＳ Ｐゴシック" charset="0"/>
                <a:cs typeface="ＭＳ Ｐゴシック" charset="0"/>
              </a:rPr>
              <a:t>Low level of effort to add a host</a:t>
            </a:r>
          </a:p>
          <a:p>
            <a:pPr marL="173038" indent="-173038"/>
            <a:r>
              <a:rPr lang="en-US" sz="1400" dirty="0" smtClean="0">
                <a:latin typeface="Arial" charset="0"/>
                <a:ea typeface="ＭＳ Ｐゴシック" charset="0"/>
                <a:cs typeface="ＭＳ Ｐゴシック" charset="0"/>
              </a:rPr>
              <a:t>Provide accounting of resources used</a:t>
            </a:r>
            <a:br>
              <a:rPr lang="en-US" sz="1400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sz="14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algn="ctr">
              <a:buFontTx/>
              <a:buNone/>
            </a:pPr>
            <a:r>
              <a:rPr lang="en-US" sz="1400" b="1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Led to today’s challenges in accounting (last goal) and lack of security (non-goal)</a:t>
            </a:r>
            <a:endParaRPr lang="en-US" sz="1400" b="1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1247" b="21415"/>
          <a:stretch/>
        </p:blipFill>
        <p:spPr>
          <a:xfrm>
            <a:off x="5104845" y="2540175"/>
            <a:ext cx="2532162" cy="5580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4639" y="3510218"/>
            <a:ext cx="3158222" cy="16024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68461" y="3010705"/>
            <a:ext cx="44826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“Just like the internet in its early days, car networks </a:t>
            </a:r>
            <a:endParaRPr lang="en-US" sz="1600" dirty="0" smtClean="0"/>
          </a:p>
          <a:p>
            <a:r>
              <a:rPr lang="en-US" sz="1600" dirty="0" smtClean="0"/>
              <a:t>don’t </a:t>
            </a:r>
            <a:r>
              <a:rPr lang="en-US" sz="1600" dirty="0"/>
              <a:t>employ very much </a:t>
            </a:r>
            <a:r>
              <a:rPr lang="en-US" sz="1600" dirty="0" smtClean="0"/>
              <a:t>security” </a:t>
            </a:r>
            <a:r>
              <a:rPr lang="en-US" sz="1600" dirty="0"/>
              <a:t>says Brad </a:t>
            </a:r>
            <a:r>
              <a:rPr lang="en-US" sz="1600" dirty="0" smtClean="0"/>
              <a:t>Hein. 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3992357" y="5237432"/>
            <a:ext cx="492674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We are setting the CPS design goals now</a:t>
            </a:r>
          </a:p>
          <a:p>
            <a:pPr algn="ctr"/>
            <a:r>
              <a:rPr lang="en-US" b="1" i="1" u="sng" dirty="0" smtClean="0">
                <a:solidFill>
                  <a:srgbClr val="FF0000"/>
                </a:solidFill>
              </a:rPr>
              <a:t>Security will NOT emerge </a:t>
            </a:r>
            <a:r>
              <a:rPr lang="en-US" b="1" i="1" u="sng" dirty="0">
                <a:solidFill>
                  <a:srgbClr val="FF0000"/>
                </a:solidFill>
              </a:rPr>
              <a:t>o</a:t>
            </a:r>
            <a:r>
              <a:rPr lang="en-US" b="1" i="1" u="sng" dirty="0" smtClean="0">
                <a:solidFill>
                  <a:srgbClr val="FF0000"/>
                </a:solidFill>
              </a:rPr>
              <a:t>n </a:t>
            </a:r>
            <a:r>
              <a:rPr lang="en-US" b="1" i="1" u="sng" dirty="0">
                <a:solidFill>
                  <a:srgbClr val="FF0000"/>
                </a:solidFill>
              </a:rPr>
              <a:t>i</a:t>
            </a:r>
            <a:r>
              <a:rPr lang="en-US" b="1" i="1" u="sng" dirty="0" smtClean="0">
                <a:solidFill>
                  <a:srgbClr val="FF0000"/>
                </a:solidFill>
              </a:rPr>
              <a:t>ts own</a:t>
            </a:r>
            <a:br>
              <a:rPr lang="en-US" b="1" i="1" u="sng" dirty="0" smtClean="0">
                <a:solidFill>
                  <a:srgbClr val="FF0000"/>
                </a:solidFill>
              </a:rPr>
            </a:br>
            <a:r>
              <a:rPr lang="en-US" dirty="0" smtClean="0"/>
              <a:t>    Must provide a framework that</a:t>
            </a:r>
            <a:br>
              <a:rPr lang="en-US" dirty="0" smtClean="0"/>
            </a:br>
            <a:r>
              <a:rPr lang="en-US" dirty="0" smtClean="0"/>
              <a:t>addresses real threats and real incentives </a:t>
            </a:r>
          </a:p>
          <a:p>
            <a:pPr algn="ctr"/>
            <a:r>
              <a:rPr lang="en-US" dirty="0" smtClean="0"/>
              <a:t>enables collaboration across companies &amp; sectors </a:t>
            </a:r>
            <a:br>
              <a:rPr lang="en-US" dirty="0" smtClean="0"/>
            </a:b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814893" y="5619183"/>
            <a:ext cx="2533377" cy="692776"/>
          </a:xfrm>
          <a:prstGeom prst="rect">
            <a:avLst/>
          </a:prstGeom>
          <a:solidFill>
            <a:srgbClr val="A80101"/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itchFamily="34" charset="0"/>
              <a:buNone/>
            </a:pPr>
            <a:r>
              <a:rPr lang="en-US" sz="1200" dirty="0" smtClean="0">
                <a:solidFill>
                  <a:schemeClr val="bg1"/>
                </a:solidFill>
                <a:latin typeface="Cooper Black"/>
                <a:ea typeface="ＭＳ Ｐゴシック" charset="0"/>
                <a:cs typeface="Cooper Black"/>
              </a:rPr>
              <a:t>What you pay for in life, you get. What you don</a:t>
            </a:r>
            <a:r>
              <a:rPr lang="fr-FR" sz="1200" dirty="0" smtClean="0">
                <a:solidFill>
                  <a:schemeClr val="bg1"/>
                </a:solidFill>
                <a:latin typeface="Cooper Black"/>
                <a:ea typeface="ＭＳ Ｐゴシック" charset="0"/>
                <a:cs typeface="Cooper Black"/>
              </a:rPr>
              <a:t>’</a:t>
            </a:r>
            <a:r>
              <a:rPr lang="en-US" sz="1200" dirty="0" smtClean="0">
                <a:solidFill>
                  <a:schemeClr val="bg1"/>
                </a:solidFill>
                <a:latin typeface="Cooper Black"/>
                <a:ea typeface="ＭＳ Ｐゴシック" charset="0"/>
                <a:cs typeface="Cooper Black"/>
              </a:rPr>
              <a:t>t pay for, you don</a:t>
            </a:r>
            <a:r>
              <a:rPr lang="fr-FR" sz="1200" dirty="0" smtClean="0">
                <a:solidFill>
                  <a:schemeClr val="bg1"/>
                </a:solidFill>
                <a:latin typeface="Cooper Black"/>
                <a:ea typeface="ＭＳ Ｐゴシック" charset="0"/>
                <a:cs typeface="Cooper Black"/>
              </a:rPr>
              <a:t>’</a:t>
            </a:r>
            <a:r>
              <a:rPr lang="en-US" sz="1200" dirty="0" smtClean="0">
                <a:solidFill>
                  <a:schemeClr val="bg1"/>
                </a:solidFill>
                <a:latin typeface="Cooper Black"/>
                <a:ea typeface="ＭＳ Ｐゴシック" charset="0"/>
                <a:cs typeface="Cooper Black"/>
              </a:rPr>
              <a:t>t get.</a:t>
            </a:r>
            <a:endParaRPr lang="en-US" sz="1200" dirty="0">
              <a:solidFill>
                <a:schemeClr val="bg1"/>
              </a:solidFill>
              <a:latin typeface="Cooper Black"/>
              <a:ea typeface="ＭＳ Ｐゴシック" charset="0"/>
              <a:cs typeface="Cooper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1277794" y="1206468"/>
            <a:ext cx="5631005" cy="5067331"/>
          </a:xfrm>
          <a:prstGeom prst="triangle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840229" y="4585049"/>
            <a:ext cx="2986894" cy="1094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b="1" u="sng" dirty="0" smtClean="0">
                <a:solidFill>
                  <a:srgbClr val="CA6008"/>
                </a:solidFill>
              </a:rPr>
              <a:t>JOINT RESEARCH</a:t>
            </a:r>
          </a:p>
          <a:p>
            <a:pPr algn="r">
              <a:lnSpc>
                <a:spcPct val="90000"/>
              </a:lnSpc>
            </a:pPr>
            <a:r>
              <a:rPr lang="en-US" dirty="0">
                <a:solidFill>
                  <a:srgbClr val="CA6008"/>
                </a:solidFill>
              </a:rPr>
              <a:t>Foundational </a:t>
            </a:r>
            <a:r>
              <a:rPr lang="en-US" dirty="0" smtClean="0">
                <a:solidFill>
                  <a:srgbClr val="CA6008"/>
                </a:solidFill>
              </a:rPr>
              <a:t>research</a:t>
            </a:r>
            <a:endParaRPr lang="en-US" dirty="0">
              <a:solidFill>
                <a:srgbClr val="CA6008"/>
              </a:solidFill>
            </a:endParaRPr>
          </a:p>
          <a:p>
            <a:pPr algn="r">
              <a:lnSpc>
                <a:spcPct val="90000"/>
              </a:lnSpc>
            </a:pPr>
            <a:r>
              <a:rPr lang="en-US" dirty="0" smtClean="0">
                <a:solidFill>
                  <a:srgbClr val="CA6008"/>
                </a:solidFill>
              </a:rPr>
              <a:t>Inter-Agency</a:t>
            </a:r>
          </a:p>
          <a:p>
            <a:pPr algn="r">
              <a:lnSpc>
                <a:spcPct val="90000"/>
              </a:lnSpc>
            </a:pPr>
            <a:r>
              <a:rPr lang="en-US" dirty="0" smtClean="0">
                <a:solidFill>
                  <a:srgbClr val="CA6008"/>
                </a:solidFill>
              </a:rPr>
              <a:t>NITRD CPS SSG</a:t>
            </a:r>
            <a:endParaRPr lang="en-US" dirty="0">
              <a:solidFill>
                <a:srgbClr val="CA6008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399" y="4589666"/>
            <a:ext cx="4631133" cy="128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</a:p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 Transportation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, Emergency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Response, Energy Healthcare, Building Controls, Manufacturing &amp; Industry, Agriculture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Defense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55677" y="3162417"/>
            <a:ext cx="8652388" cy="8193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503478" y="3511809"/>
            <a:ext cx="329932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b="1" u="sng" dirty="0" smtClean="0">
                <a:solidFill>
                  <a:srgbClr val="6D8838"/>
                </a:solidFill>
              </a:rPr>
              <a:t>APPLIED RESEARCH</a:t>
            </a:r>
          </a:p>
          <a:p>
            <a:pPr algn="r">
              <a:lnSpc>
                <a:spcPct val="90000"/>
              </a:lnSpc>
            </a:pPr>
            <a:r>
              <a:rPr lang="en-US" dirty="0" smtClean="0">
                <a:solidFill>
                  <a:srgbClr val="6D8838"/>
                </a:solidFill>
              </a:rPr>
              <a:t>CPSSEC Program </a:t>
            </a:r>
            <a:endParaRPr lang="en-US" dirty="0" smtClean="0">
              <a:solidFill>
                <a:srgbClr val="6D8838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54011" y="3295866"/>
            <a:ext cx="2352612" cy="128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</a:p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Transportation &amp; </a:t>
            </a:r>
          </a:p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Emergency Response, Energy, Healthcare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13178" y="1738556"/>
            <a:ext cx="3095719" cy="59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b="1" u="sng" dirty="0" smtClean="0">
                <a:solidFill>
                  <a:schemeClr val="accent4">
                    <a:lumMod val="75000"/>
                  </a:schemeClr>
                </a:solidFill>
              </a:rPr>
              <a:t>INDUSTRY CONSORTIUM</a:t>
            </a:r>
          </a:p>
          <a:p>
            <a:pPr algn="r">
              <a:lnSpc>
                <a:spcPct val="90000"/>
              </a:lnSpc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Develop sector-specific groups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30193" y="2036330"/>
            <a:ext cx="1029513" cy="10341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</a:p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Industry </a:t>
            </a:r>
          </a:p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Specific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5814" y="1725761"/>
            <a:ext cx="2682518" cy="1094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Enable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tangible progress through cooperation and market-driven requirements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6193" y="4571989"/>
            <a:ext cx="1864693" cy="1094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CA6008"/>
                </a:solidFill>
              </a:rPr>
              <a:t>Leverage</a:t>
            </a:r>
            <a:r>
              <a:rPr lang="en-US" dirty="0" smtClean="0">
                <a:solidFill>
                  <a:srgbClr val="CA6008"/>
                </a:solidFill>
              </a:rPr>
              <a:t> cross-cutting aspects across general CPS</a:t>
            </a:r>
            <a:endParaRPr lang="en-US" dirty="0">
              <a:solidFill>
                <a:srgbClr val="CA6008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6192" y="3172929"/>
            <a:ext cx="2384253" cy="1094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6D8838"/>
                </a:solidFill>
              </a:rPr>
              <a:t>Demonstrate</a:t>
            </a:r>
            <a:r>
              <a:rPr lang="en-US" dirty="0" smtClean="0">
                <a:solidFill>
                  <a:srgbClr val="6D8838"/>
                </a:solidFill>
              </a:rPr>
              <a:t> real vulnerabilities</a:t>
            </a:r>
            <a:br>
              <a:rPr lang="en-US" dirty="0" smtClean="0">
                <a:solidFill>
                  <a:srgbClr val="6D8838"/>
                </a:solidFill>
              </a:rPr>
            </a:br>
            <a:r>
              <a:rPr lang="en-US" dirty="0" smtClean="0">
                <a:solidFill>
                  <a:srgbClr val="6D8838"/>
                </a:solidFill>
              </a:rPr>
              <a:t>and economically</a:t>
            </a:r>
            <a:br>
              <a:rPr lang="en-US" dirty="0" smtClean="0">
                <a:solidFill>
                  <a:srgbClr val="6D8838"/>
                </a:solidFill>
              </a:rPr>
            </a:br>
            <a:r>
              <a:rPr lang="en-US" dirty="0" smtClean="0">
                <a:solidFill>
                  <a:srgbClr val="6D8838"/>
                </a:solidFill>
              </a:rPr>
              <a:t>viable mitigations</a:t>
            </a:r>
            <a:endParaRPr lang="en-US" dirty="0">
              <a:solidFill>
                <a:srgbClr val="6D8838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55677" y="4570236"/>
            <a:ext cx="8652388" cy="8193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502109" y="1184639"/>
            <a:ext cx="1186781" cy="346249"/>
          </a:xfrm>
          <a:prstGeom prst="rect">
            <a:avLst/>
          </a:prstGeom>
          <a:noFill/>
          <a:ln w="25400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dirty="0" smtClean="0"/>
              <a:t>OBJECTIVE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93853" y="1181720"/>
            <a:ext cx="1235359" cy="346249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dirty="0" smtClean="0"/>
              <a:t>APPROACH</a:t>
            </a:r>
          </a:p>
        </p:txBody>
      </p:sp>
      <p:sp>
        <p:nvSpPr>
          <p:cNvPr id="23" name="Title 3"/>
          <p:cNvSpPr>
            <a:spLocks noGrp="1"/>
          </p:cNvSpPr>
          <p:nvPr>
            <p:ph type="title"/>
          </p:nvPr>
        </p:nvSpPr>
        <p:spPr>
          <a:xfrm>
            <a:off x="2010886" y="240110"/>
            <a:ext cx="6549752" cy="4988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CPS Security </a:t>
            </a:r>
            <a:r>
              <a:rPr lang="en-US" dirty="0"/>
              <a:t>Pyramid</a:t>
            </a:r>
          </a:p>
        </p:txBody>
      </p:sp>
      <p:sp>
        <p:nvSpPr>
          <p:cNvPr id="2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41E4DE8B-5901-462E-BD42-40E9C99E3DF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4" name="Picture 6" descr="DHSST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9" y="119747"/>
            <a:ext cx="1545771" cy="655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598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ukes Template">
  <a:themeElements>
    <a:clrScheme name="DHS Theme">
      <a:dk1>
        <a:sysClr val="windowText" lastClr="000000"/>
      </a:dk1>
      <a:lt1>
        <a:srgbClr val="FFFFFF"/>
      </a:lt1>
      <a:dk2>
        <a:srgbClr val="003366"/>
      </a:dk2>
      <a:lt2>
        <a:srgbClr val="999999"/>
      </a:lt2>
      <a:accent1>
        <a:srgbClr val="006699"/>
      </a:accent1>
      <a:accent2>
        <a:srgbClr val="CC0033"/>
      </a:accent2>
      <a:accent3>
        <a:srgbClr val="339900"/>
      </a:accent3>
      <a:accent4>
        <a:srgbClr val="3366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Lukes Template</Template>
  <TotalTime>19603</TotalTime>
  <Words>1478</Words>
  <Application>Microsoft Office PowerPoint</Application>
  <PresentationFormat>On-screen Show (4:3)</PresentationFormat>
  <Paragraphs>325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ＭＳ Ｐゴシック</vt:lpstr>
      <vt:lpstr>Arial</vt:lpstr>
      <vt:lpstr>Calibri</vt:lpstr>
      <vt:lpstr>Cooper Black</vt:lpstr>
      <vt:lpstr>Tahoma</vt:lpstr>
      <vt:lpstr>Times</vt:lpstr>
      <vt:lpstr>Times New Roman</vt:lpstr>
      <vt:lpstr>Wingdings</vt:lpstr>
      <vt:lpstr>Lukes Template</vt:lpstr>
      <vt:lpstr>Homeland Security Advanced Research Projects Agency  </vt:lpstr>
      <vt:lpstr>CSD Mission &amp; Strategy</vt:lpstr>
      <vt:lpstr>Cyber Security Division (CSD)  Research Requirement Inputs  </vt:lpstr>
      <vt:lpstr>CSD R&amp;D Execution Model</vt:lpstr>
      <vt:lpstr>Transition To Practice (TTP) Program</vt:lpstr>
      <vt:lpstr>PowerPoint Presentation</vt:lpstr>
      <vt:lpstr>CPSSEC Overview</vt:lpstr>
      <vt:lpstr>Problem: Building In Security</vt:lpstr>
      <vt:lpstr>CPS Security Pyramid</vt:lpstr>
      <vt:lpstr>PowerPoint Presentation</vt:lpstr>
      <vt:lpstr>Cyber Security Program Areas</vt:lpstr>
      <vt:lpstr>Trustworthy Cyber Infrastructure </vt:lpstr>
      <vt:lpstr>Research Infrastructure (RISC)</vt:lpstr>
      <vt:lpstr>R&amp;D Partnerships</vt:lpstr>
      <vt:lpstr>Cybersecurity Education</vt:lpstr>
      <vt:lpstr>New DHS Program Areas</vt:lpstr>
      <vt:lpstr>Security Models And Interactions</vt:lpstr>
      <vt:lpstr>Secure System Design and Implementation</vt:lpstr>
      <vt:lpstr>Experiments and Pilot Projects</vt:lpstr>
      <vt:lpstr>U.S. Federal Cybersecurity Operations Team National Roles and Responsibilities </vt:lpstr>
      <vt:lpstr>S&amp;T International Engagements </vt:lpstr>
    </vt:vector>
  </TitlesOfParts>
  <Company>Department of Homeland Security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Device Security</dc:title>
  <dc:creator>Luke</dc:creator>
  <cp:lastModifiedBy>Massey, Daniel</cp:lastModifiedBy>
  <cp:revision>66</cp:revision>
  <cp:lastPrinted>2014-01-17T19:55:12Z</cp:lastPrinted>
  <dcterms:created xsi:type="dcterms:W3CDTF">2014-01-08T20:42:24Z</dcterms:created>
  <dcterms:modified xsi:type="dcterms:W3CDTF">2014-11-07T13:55:25Z</dcterms:modified>
</cp:coreProperties>
</file>