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Bungee" pitchFamily="2" charset="77"/>
      <p:regular r:id="rId10"/>
    </p:embeddedFont>
    <p:embeddedFont>
      <p:font typeface="Nunito" pitchFamily="2" charset="77"/>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summer I worked in the SCOPE Lab run by Dr. Abhishek Dubey. Their research involves large scale and distributed data decision making in cyber-physical systems; under that broad umbrella, I worked specifically with public transportation datasets and transit problems faced by Nashville and Chattanooga. These transit-related projects focused on database management, data fusion, and data analysis.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e36c321ee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e36c321ee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are some of the data sources and technologies that I used over the summer. You may or may not be familiar with some of the products, companies, or organizations pictured; I certainly wasn’t entirely acquainted and had to get accustomed to a lot of new datasets and softwares.  The datasets that I worked with dealt with bus position, bus fuel levels, bus stops, traffic, elevation, weather, bus ridership and census information.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8e36c321ee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8e36c321ee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role in database management was to check if the data was in good shape so that the analysis was meaningful. The tasks to ensure data quality ranged from creating a script that checked the amounts of data recorded daily to checking the data sparsity of specific collections. These graphs are samples from the work I did analyzing missing information in the datasets on energy level of transit buses in Chattanooga. As you can see, on average about 90% of the data was in good shape for analysis of electric buses, whereas only 50% of the data was in good shape for analysis of diesel buses.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dd4b591d7_0_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8dd4b591d7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there is no single dataset that holds every facet about a bus trip. That’s why sensor fusion becomes necessary. You perform a data-join on all the different sensor recordings. One of the areas that I am going to continue working on is translating the batch processing into a stream processing. The former performs data joins on time windows in the past, while the latter performs data joins in real time. Each processed individual document after the data-join represents a disjoint moment in time on a specific bus from the tens of thousands of trips taken in the past six months. So for easy analysis of something like energy consumption on trips, I was able to merge the documents into their specific trip and aggregate attributes like starting and ending fuel or charge levels.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8eb99cd5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8eb99cd5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the past three weeks, I was working more heavily with ridership data in Nashville because the lab was working on publishing a paper about the effects of the COVID pandemic on public transit. Before you are the big questions we aimed at answering. One part of the paper that I tackled was how socioeconomic disparity in different census tracts of Davidson county affected ridership behavior. I used median household income of a census tract as the basis of socioeconomic level and graph 3 shows this breakdown. Graph 1 shows amounts of people boarding a bus each week in the past six months in the top 5 SES and bottom 5 SES census tracts and Graph 4 shows the total people boarding a bus in each census tract in the past 6 months.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e36c321ee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e36c321ee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larger view of the graphs. From graphs 1, 3 and 4, it is clear that there are more people boarding buses from lower socioeconomic census tracts than there are in higher SES census tracts. Graph 2 shows the percent change in ridership from the same week in 2019, again each line in the plot representing different census tracts; the red and green lines represent the highest and lowest 10% of income level by census tracts. This analysis showed that compared to ridership in 2019, higher income areas initially had a greater percent change at the beginning of the year, but had a much greater drop when the pandemic hit, implying that there is less reliance on public transportation in higher income areas to access services like doctors offices, grocery stores, or work places during a pandemic. In my python notebooks, these graphs are all interactive and you can hover over each census tract or point on a line for more granular information. Analyses like these are crucial for public transit agencies to understand how they can safely serve the populations that need their services most, as the pandemic and regulations rapidly evolve in Davidson County.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e36c321ee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e36c321ee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summer research was a incredibly interesting and I had a lot of fun investigating the intricacies of public transit. Though I faced difficulties working with huge and at times inconsistent datasets, I learned a lot about python packages or mongodb queries that I had never used before that simplify analyzing millions of data records. From my mentors, I also learned a lot about the research process and creating in depth papers. None of this would have been possible without the cooperative nature of the team; so, I am super greatful for Dr. Dubey, Mike Wilbur and the rest of the team. Even though the internship was remote, the solution to any of my roadblocks was just a Team’s message or zoom call away.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rgbClr val="1C458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a:latin typeface="Bungee"/>
                <a:ea typeface="Bungee"/>
                <a:cs typeface="Bungee"/>
                <a:sym typeface="Bungee"/>
              </a:rPr>
              <a:t>DATA-DRIVEN PROBLEM SOLVING FOR PUBLIC TRANSIT SYSTEMS</a:t>
            </a:r>
            <a:endParaRPr sz="4000">
              <a:latin typeface="Bungee"/>
              <a:ea typeface="Bungee"/>
              <a:cs typeface="Bungee"/>
              <a:sym typeface="Bungee"/>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rgbClr val="A4C2F4"/>
                </a:solidFill>
                <a:latin typeface="Nunito"/>
                <a:ea typeface="Nunito"/>
                <a:cs typeface="Nunito"/>
                <a:sym typeface="Nunito"/>
              </a:rPr>
              <a:t>Riyan Kabir</a:t>
            </a:r>
          </a:p>
          <a:p>
            <a:pPr marL="0" lvl="0" indent="0" algn="l" rtl="0">
              <a:spcBef>
                <a:spcPts val="0"/>
              </a:spcBef>
              <a:spcAft>
                <a:spcPts val="0"/>
              </a:spcAft>
              <a:buNone/>
            </a:pPr>
            <a:r>
              <a:rPr lang="en" sz="2200">
                <a:solidFill>
                  <a:srgbClr val="A4C2F4"/>
                </a:solidFill>
                <a:latin typeface="Nunito"/>
                <a:ea typeface="Nunito"/>
                <a:cs typeface="Nunito"/>
                <a:sym typeface="Nunito"/>
              </a:rPr>
              <a:t>SCOPE Lab</a:t>
            </a:r>
          </a:p>
          <a:p>
            <a:pPr marL="0" lvl="0" indent="0" algn="l" rtl="0">
              <a:spcBef>
                <a:spcPts val="0"/>
              </a:spcBef>
              <a:spcAft>
                <a:spcPts val="0"/>
              </a:spcAft>
              <a:buNone/>
            </a:pPr>
            <a:r>
              <a:rPr lang="en" sz="2200">
                <a:solidFill>
                  <a:srgbClr val="A4C2F4"/>
                </a:solidFill>
                <a:latin typeface="Nunito"/>
                <a:ea typeface="Nunito"/>
                <a:cs typeface="Nunito"/>
                <a:sym typeface="Nunito"/>
              </a:rPr>
              <a:t>Mentors: </a:t>
            </a:r>
            <a:r>
              <a:rPr lang="en-US" sz="2200">
                <a:solidFill>
                  <a:srgbClr val="A4C2F4"/>
                </a:solidFill>
                <a:latin typeface="Nunito"/>
                <a:ea typeface="Nunito"/>
                <a:cs typeface="Nunito"/>
                <a:sym typeface="Nunito"/>
              </a:rPr>
              <a:t>Dr.</a:t>
            </a:r>
            <a:r>
              <a:rPr lang="en" sz="2200">
                <a:solidFill>
                  <a:srgbClr val="A4C2F4"/>
                </a:solidFill>
                <a:latin typeface="Nunito"/>
                <a:ea typeface="Nunito"/>
                <a:cs typeface="Nunito"/>
                <a:sym typeface="Nunito"/>
              </a:rPr>
              <a:t> Abhishek Dubey, Michael Wilbur</a:t>
            </a:r>
            <a:endParaRPr sz="2200">
              <a:solidFill>
                <a:srgbClr val="A4C2F4"/>
              </a:solidFill>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p:nvPr/>
        </p:nvSpPr>
        <p:spPr>
          <a:xfrm>
            <a:off x="130263" y="359988"/>
            <a:ext cx="1386000" cy="1386000"/>
          </a:xfrm>
          <a:prstGeom prst="roundRect">
            <a:avLst>
              <a:gd name="adj" fmla="val 9366"/>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7627738" y="359988"/>
            <a:ext cx="1386000" cy="1386000"/>
          </a:xfrm>
          <a:prstGeom prst="roundRect">
            <a:avLst>
              <a:gd name="adj" fmla="val 9366"/>
            </a:avLst>
          </a:prstGeom>
          <a:solidFill>
            <a:srgbClr val="C9DAF8"/>
          </a:solid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4"/>
          <p:cNvSpPr/>
          <p:nvPr/>
        </p:nvSpPr>
        <p:spPr>
          <a:xfrm>
            <a:off x="1647763" y="359988"/>
            <a:ext cx="1386000" cy="1386000"/>
          </a:xfrm>
          <a:prstGeom prst="roundRect">
            <a:avLst>
              <a:gd name="adj" fmla="val 936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6140575" y="359988"/>
            <a:ext cx="1386000" cy="1386000"/>
          </a:xfrm>
          <a:prstGeom prst="roundRect">
            <a:avLst>
              <a:gd name="adj" fmla="val 9366"/>
            </a:avLst>
          </a:prstGeom>
          <a:solidFill>
            <a:srgbClr val="D9E3F6"/>
          </a:solidFill>
          <a:ln w="9525" cap="flat" cmpd="sng">
            <a:solidFill>
              <a:srgbClr val="D9E3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p:nvPr/>
        </p:nvSpPr>
        <p:spPr>
          <a:xfrm>
            <a:off x="3166288" y="359988"/>
            <a:ext cx="1386000" cy="1386000"/>
          </a:xfrm>
          <a:prstGeom prst="roundRect">
            <a:avLst>
              <a:gd name="adj" fmla="val 9366"/>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p:nvPr/>
        </p:nvSpPr>
        <p:spPr>
          <a:xfrm>
            <a:off x="4653438" y="359988"/>
            <a:ext cx="1386000" cy="1386000"/>
          </a:xfrm>
          <a:prstGeom prst="roundRect">
            <a:avLst>
              <a:gd name="adj" fmla="val 9366"/>
            </a:avLst>
          </a:prstGeom>
          <a:solidFill>
            <a:srgbClr val="4A86E8"/>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p:nvPr/>
        </p:nvSpPr>
        <p:spPr>
          <a:xfrm>
            <a:off x="130263" y="1878750"/>
            <a:ext cx="1386000" cy="1386000"/>
          </a:xfrm>
          <a:prstGeom prst="roundRect">
            <a:avLst>
              <a:gd name="adj" fmla="val 936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p:nvPr/>
        </p:nvSpPr>
        <p:spPr>
          <a:xfrm>
            <a:off x="7627738" y="1878750"/>
            <a:ext cx="1386000" cy="1386000"/>
          </a:xfrm>
          <a:prstGeom prst="roundRect">
            <a:avLst>
              <a:gd name="adj" fmla="val 9366"/>
            </a:avLst>
          </a:prstGeom>
          <a:solidFill>
            <a:srgbClr val="1155CC"/>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4"/>
          <p:cNvSpPr/>
          <p:nvPr/>
        </p:nvSpPr>
        <p:spPr>
          <a:xfrm>
            <a:off x="1647763" y="1878750"/>
            <a:ext cx="1386000" cy="1386000"/>
          </a:xfrm>
          <a:prstGeom prst="roundRect">
            <a:avLst>
              <a:gd name="adj" fmla="val 9366"/>
            </a:avLst>
          </a:prstGeom>
          <a:solidFill>
            <a:srgbClr val="4A86E8"/>
          </a:solidFill>
          <a:ln w="9525" cap="flat" cmpd="sng">
            <a:solidFill>
              <a:srgbClr val="4A86E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4"/>
          <p:cNvSpPr/>
          <p:nvPr/>
        </p:nvSpPr>
        <p:spPr>
          <a:xfrm>
            <a:off x="6140575" y="1878750"/>
            <a:ext cx="1386000" cy="1386000"/>
          </a:xfrm>
          <a:prstGeom prst="roundRect">
            <a:avLst>
              <a:gd name="adj" fmla="val 9366"/>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4"/>
          <p:cNvSpPr/>
          <p:nvPr/>
        </p:nvSpPr>
        <p:spPr>
          <a:xfrm>
            <a:off x="130263" y="3397513"/>
            <a:ext cx="1386000" cy="1386000"/>
          </a:xfrm>
          <a:prstGeom prst="roundRect">
            <a:avLst>
              <a:gd name="adj" fmla="val 9366"/>
            </a:avLst>
          </a:prstGeom>
          <a:solidFill>
            <a:srgbClr val="D9E3F6"/>
          </a:solidFill>
          <a:ln w="9525" cap="flat" cmpd="sng">
            <a:solidFill>
              <a:srgbClr val="D9E3F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4"/>
          <p:cNvSpPr/>
          <p:nvPr/>
        </p:nvSpPr>
        <p:spPr>
          <a:xfrm>
            <a:off x="7627738" y="3397513"/>
            <a:ext cx="1386000" cy="1386000"/>
          </a:xfrm>
          <a:prstGeom prst="roundRect">
            <a:avLst>
              <a:gd name="adj" fmla="val 936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4"/>
          <p:cNvSpPr/>
          <p:nvPr/>
        </p:nvSpPr>
        <p:spPr>
          <a:xfrm>
            <a:off x="1647763" y="3397513"/>
            <a:ext cx="1386000" cy="1386000"/>
          </a:xfrm>
          <a:prstGeom prst="roundRect">
            <a:avLst>
              <a:gd name="adj" fmla="val 9366"/>
            </a:avLst>
          </a:prstGeom>
          <a:solidFill>
            <a:srgbClr val="A4C2F4"/>
          </a:solidFill>
          <a:ln w="9525" cap="flat" cmpd="sng">
            <a:solidFill>
              <a:srgbClr val="A4C2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6140575" y="3397513"/>
            <a:ext cx="1386000" cy="1386000"/>
          </a:xfrm>
          <a:prstGeom prst="roundRect">
            <a:avLst>
              <a:gd name="adj" fmla="val 9366"/>
            </a:avLst>
          </a:prstGeom>
          <a:solidFill>
            <a:srgbClr val="6D9EEB"/>
          </a:solidFill>
          <a:ln w="9525" cap="flat" cmpd="sng">
            <a:solidFill>
              <a:srgbClr val="6D9EE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3166288" y="3397513"/>
            <a:ext cx="1386000" cy="1386000"/>
          </a:xfrm>
          <a:prstGeom prst="roundRect">
            <a:avLst>
              <a:gd name="adj" fmla="val 9366"/>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4653438" y="3397513"/>
            <a:ext cx="1386000" cy="1386000"/>
          </a:xfrm>
          <a:prstGeom prst="roundRect">
            <a:avLst>
              <a:gd name="adj" fmla="val 9366"/>
            </a:avLst>
          </a:prstGeom>
          <a:solidFill>
            <a:srgbClr val="CFE2F3"/>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txBox="1">
            <a:spLocks noGrp="1"/>
          </p:cNvSpPr>
          <p:nvPr>
            <p:ph type="title"/>
          </p:nvPr>
        </p:nvSpPr>
        <p:spPr>
          <a:xfrm>
            <a:off x="3375650" y="1922850"/>
            <a:ext cx="2433000" cy="1297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solidFill>
                  <a:srgbClr val="FFFFFF"/>
                </a:solidFill>
                <a:latin typeface="Bungee"/>
                <a:ea typeface="Bungee"/>
                <a:cs typeface="Bungee"/>
                <a:sym typeface="Bungee"/>
              </a:rPr>
              <a:t>DATASETS &amp; </a:t>
            </a:r>
            <a:endParaRPr>
              <a:solidFill>
                <a:srgbClr val="FFFFFF"/>
              </a:solidFill>
              <a:latin typeface="Bungee"/>
              <a:ea typeface="Bungee"/>
              <a:cs typeface="Bungee"/>
              <a:sym typeface="Bungee"/>
            </a:endParaRPr>
          </a:p>
          <a:p>
            <a:pPr marL="0" lvl="0" indent="0" algn="ctr" rtl="0">
              <a:spcBef>
                <a:spcPts val="0"/>
              </a:spcBef>
              <a:spcAft>
                <a:spcPts val="0"/>
              </a:spcAft>
              <a:buNone/>
            </a:pPr>
            <a:r>
              <a:rPr lang="en">
                <a:solidFill>
                  <a:srgbClr val="FFFFFF"/>
                </a:solidFill>
                <a:latin typeface="Bungee"/>
                <a:ea typeface="Bungee"/>
                <a:cs typeface="Bungee"/>
                <a:sym typeface="Bungee"/>
              </a:rPr>
              <a:t>SOFTWARES</a:t>
            </a:r>
            <a:endParaRPr>
              <a:solidFill>
                <a:srgbClr val="FFFFFF"/>
              </a:solidFill>
            </a:endParaRPr>
          </a:p>
        </p:txBody>
      </p:sp>
      <p:pic>
        <p:nvPicPr>
          <p:cNvPr id="77" name="Google Shape;77;p14"/>
          <p:cNvPicPr preferRelativeResize="0"/>
          <p:nvPr/>
        </p:nvPicPr>
        <p:blipFill>
          <a:blip r:embed="rId3">
            <a:alphaModFix/>
          </a:blip>
          <a:stretch>
            <a:fillRect/>
          </a:stretch>
        </p:blipFill>
        <p:spPr>
          <a:xfrm>
            <a:off x="6392849" y="2028488"/>
            <a:ext cx="937350" cy="1086548"/>
          </a:xfrm>
          <a:prstGeom prst="rect">
            <a:avLst/>
          </a:prstGeom>
          <a:noFill/>
          <a:ln>
            <a:noFill/>
          </a:ln>
        </p:spPr>
      </p:pic>
      <p:pic>
        <p:nvPicPr>
          <p:cNvPr id="78" name="Google Shape;78;p14"/>
          <p:cNvPicPr preferRelativeResize="0"/>
          <p:nvPr/>
        </p:nvPicPr>
        <p:blipFill>
          <a:blip r:embed="rId4">
            <a:alphaModFix/>
          </a:blip>
          <a:stretch>
            <a:fillRect/>
          </a:stretch>
        </p:blipFill>
        <p:spPr>
          <a:xfrm>
            <a:off x="6185375" y="909900"/>
            <a:ext cx="1301976" cy="351525"/>
          </a:xfrm>
          <a:prstGeom prst="rect">
            <a:avLst/>
          </a:prstGeom>
          <a:noFill/>
          <a:ln>
            <a:noFill/>
          </a:ln>
        </p:spPr>
      </p:pic>
      <p:pic>
        <p:nvPicPr>
          <p:cNvPr id="79" name="Google Shape;79;p14"/>
          <p:cNvPicPr preferRelativeResize="0"/>
          <p:nvPr/>
        </p:nvPicPr>
        <p:blipFill>
          <a:blip r:embed="rId5">
            <a:alphaModFix/>
          </a:blip>
          <a:stretch>
            <a:fillRect/>
          </a:stretch>
        </p:blipFill>
        <p:spPr>
          <a:xfrm>
            <a:off x="193563" y="1940275"/>
            <a:ext cx="1262950" cy="1262950"/>
          </a:xfrm>
          <a:prstGeom prst="rect">
            <a:avLst/>
          </a:prstGeom>
          <a:noFill/>
          <a:ln>
            <a:noFill/>
          </a:ln>
        </p:spPr>
      </p:pic>
      <p:pic>
        <p:nvPicPr>
          <p:cNvPr id="80" name="Google Shape;80;p14"/>
          <p:cNvPicPr preferRelativeResize="0"/>
          <p:nvPr/>
        </p:nvPicPr>
        <p:blipFill>
          <a:blip r:embed="rId6">
            <a:alphaModFix/>
          </a:blip>
          <a:stretch>
            <a:fillRect/>
          </a:stretch>
        </p:blipFill>
        <p:spPr>
          <a:xfrm>
            <a:off x="1740675" y="3502375"/>
            <a:ext cx="1193800" cy="1193800"/>
          </a:xfrm>
          <a:prstGeom prst="rect">
            <a:avLst/>
          </a:prstGeom>
          <a:noFill/>
          <a:ln>
            <a:noFill/>
          </a:ln>
        </p:spPr>
      </p:pic>
      <p:pic>
        <p:nvPicPr>
          <p:cNvPr id="81" name="Google Shape;81;p14"/>
          <p:cNvPicPr preferRelativeResize="0"/>
          <p:nvPr/>
        </p:nvPicPr>
        <p:blipFill>
          <a:blip r:embed="rId7">
            <a:alphaModFix/>
          </a:blip>
          <a:stretch>
            <a:fillRect/>
          </a:stretch>
        </p:blipFill>
        <p:spPr>
          <a:xfrm>
            <a:off x="228138" y="3870420"/>
            <a:ext cx="1193800" cy="440220"/>
          </a:xfrm>
          <a:prstGeom prst="rect">
            <a:avLst/>
          </a:prstGeom>
          <a:noFill/>
          <a:ln>
            <a:noFill/>
          </a:ln>
        </p:spPr>
      </p:pic>
      <p:pic>
        <p:nvPicPr>
          <p:cNvPr id="82" name="Google Shape;82;p14"/>
          <p:cNvPicPr preferRelativeResize="0"/>
          <p:nvPr/>
        </p:nvPicPr>
        <p:blipFill>
          <a:blip r:embed="rId8">
            <a:alphaModFix/>
          </a:blip>
          <a:stretch>
            <a:fillRect/>
          </a:stretch>
        </p:blipFill>
        <p:spPr>
          <a:xfrm>
            <a:off x="3212138" y="3831853"/>
            <a:ext cx="1262950" cy="478800"/>
          </a:xfrm>
          <a:prstGeom prst="rect">
            <a:avLst/>
          </a:prstGeom>
          <a:noFill/>
          <a:ln>
            <a:noFill/>
          </a:ln>
        </p:spPr>
      </p:pic>
      <p:pic>
        <p:nvPicPr>
          <p:cNvPr id="83" name="Google Shape;83;p14"/>
          <p:cNvPicPr preferRelativeResize="0"/>
          <p:nvPr/>
        </p:nvPicPr>
        <p:blipFill>
          <a:blip r:embed="rId9">
            <a:alphaModFix/>
          </a:blip>
          <a:stretch>
            <a:fillRect/>
          </a:stretch>
        </p:blipFill>
        <p:spPr>
          <a:xfrm>
            <a:off x="1768375" y="516027"/>
            <a:ext cx="1138400" cy="1138400"/>
          </a:xfrm>
          <a:prstGeom prst="rect">
            <a:avLst/>
          </a:prstGeom>
          <a:noFill/>
          <a:ln>
            <a:noFill/>
          </a:ln>
        </p:spPr>
      </p:pic>
      <p:pic>
        <p:nvPicPr>
          <p:cNvPr id="84" name="Google Shape;84;p14"/>
          <p:cNvPicPr preferRelativeResize="0"/>
          <p:nvPr/>
        </p:nvPicPr>
        <p:blipFill>
          <a:blip r:embed="rId10">
            <a:alphaModFix/>
          </a:blip>
          <a:stretch>
            <a:fillRect/>
          </a:stretch>
        </p:blipFill>
        <p:spPr>
          <a:xfrm>
            <a:off x="228139" y="673837"/>
            <a:ext cx="1193799" cy="736183"/>
          </a:xfrm>
          <a:prstGeom prst="rect">
            <a:avLst/>
          </a:prstGeom>
          <a:noFill/>
          <a:ln>
            <a:noFill/>
          </a:ln>
        </p:spPr>
      </p:pic>
      <p:pic>
        <p:nvPicPr>
          <p:cNvPr id="85" name="Google Shape;85;p14"/>
          <p:cNvPicPr preferRelativeResize="0"/>
          <p:nvPr/>
        </p:nvPicPr>
        <p:blipFill>
          <a:blip r:embed="rId11">
            <a:alphaModFix/>
          </a:blip>
          <a:stretch>
            <a:fillRect/>
          </a:stretch>
        </p:blipFill>
        <p:spPr>
          <a:xfrm>
            <a:off x="4871301" y="616974"/>
            <a:ext cx="937350" cy="937350"/>
          </a:xfrm>
          <a:prstGeom prst="rect">
            <a:avLst/>
          </a:prstGeom>
          <a:noFill/>
          <a:ln>
            <a:noFill/>
          </a:ln>
        </p:spPr>
      </p:pic>
      <p:pic>
        <p:nvPicPr>
          <p:cNvPr id="86" name="Google Shape;86;p14"/>
          <p:cNvPicPr preferRelativeResize="0"/>
          <p:nvPr/>
        </p:nvPicPr>
        <p:blipFill>
          <a:blip r:embed="rId12">
            <a:alphaModFix/>
          </a:blip>
          <a:stretch>
            <a:fillRect/>
          </a:stretch>
        </p:blipFill>
        <p:spPr>
          <a:xfrm>
            <a:off x="7315163" y="583788"/>
            <a:ext cx="2007500" cy="1003750"/>
          </a:xfrm>
          <a:prstGeom prst="rect">
            <a:avLst/>
          </a:prstGeom>
          <a:noFill/>
          <a:ln>
            <a:noFill/>
          </a:ln>
        </p:spPr>
      </p:pic>
      <p:pic>
        <p:nvPicPr>
          <p:cNvPr id="87" name="Google Shape;87;p14"/>
          <p:cNvPicPr preferRelativeResize="0"/>
          <p:nvPr/>
        </p:nvPicPr>
        <p:blipFill>
          <a:blip r:embed="rId13">
            <a:alphaModFix/>
          </a:blip>
          <a:stretch>
            <a:fillRect/>
          </a:stretch>
        </p:blipFill>
        <p:spPr>
          <a:xfrm>
            <a:off x="7634784" y="2269351"/>
            <a:ext cx="1368263" cy="604775"/>
          </a:xfrm>
          <a:prstGeom prst="rect">
            <a:avLst/>
          </a:prstGeom>
          <a:noFill/>
          <a:ln>
            <a:noFill/>
          </a:ln>
        </p:spPr>
      </p:pic>
      <p:pic>
        <p:nvPicPr>
          <p:cNvPr id="88" name="Google Shape;88;p14"/>
          <p:cNvPicPr preferRelativeResize="0"/>
          <p:nvPr/>
        </p:nvPicPr>
        <p:blipFill>
          <a:blip r:embed="rId14">
            <a:alphaModFix/>
          </a:blip>
          <a:stretch>
            <a:fillRect/>
          </a:stretch>
        </p:blipFill>
        <p:spPr>
          <a:xfrm>
            <a:off x="4885038" y="3630600"/>
            <a:ext cx="937350" cy="937350"/>
          </a:xfrm>
          <a:prstGeom prst="rect">
            <a:avLst/>
          </a:prstGeom>
          <a:noFill/>
          <a:ln>
            <a:noFill/>
          </a:ln>
        </p:spPr>
      </p:pic>
      <p:grpSp>
        <p:nvGrpSpPr>
          <p:cNvPr id="89" name="Google Shape;89;p14"/>
          <p:cNvGrpSpPr/>
          <p:nvPr/>
        </p:nvGrpSpPr>
        <p:grpSpPr>
          <a:xfrm>
            <a:off x="7772941" y="3630585"/>
            <a:ext cx="1074645" cy="937395"/>
            <a:chOff x="6728375" y="3716075"/>
            <a:chExt cx="1262951" cy="1101651"/>
          </a:xfrm>
        </p:grpSpPr>
        <p:pic>
          <p:nvPicPr>
            <p:cNvPr id="90" name="Google Shape;90;p14"/>
            <p:cNvPicPr preferRelativeResize="0"/>
            <p:nvPr/>
          </p:nvPicPr>
          <p:blipFill rotWithShape="1">
            <a:blip r:embed="rId15">
              <a:alphaModFix/>
            </a:blip>
            <a:srcRect r="70579"/>
            <a:stretch/>
          </p:blipFill>
          <p:spPr>
            <a:xfrm>
              <a:off x="6840838" y="3716075"/>
              <a:ext cx="1038013" cy="683550"/>
            </a:xfrm>
            <a:prstGeom prst="rect">
              <a:avLst/>
            </a:prstGeom>
            <a:noFill/>
            <a:ln>
              <a:noFill/>
            </a:ln>
          </p:spPr>
        </p:pic>
        <p:pic>
          <p:nvPicPr>
            <p:cNvPr id="91" name="Google Shape;91;p14"/>
            <p:cNvPicPr preferRelativeResize="0"/>
            <p:nvPr/>
          </p:nvPicPr>
          <p:blipFill rotWithShape="1">
            <a:blip r:embed="rId15">
              <a:alphaModFix/>
            </a:blip>
            <a:srcRect l="28433"/>
            <a:stretch/>
          </p:blipFill>
          <p:spPr>
            <a:xfrm>
              <a:off x="6728375" y="4475825"/>
              <a:ext cx="1262951" cy="341901"/>
            </a:xfrm>
            <a:prstGeom prst="rect">
              <a:avLst/>
            </a:prstGeom>
            <a:noFill/>
            <a:ln>
              <a:noFill/>
            </a:ln>
          </p:spPr>
        </p:pic>
      </p:grpSp>
      <p:pic>
        <p:nvPicPr>
          <p:cNvPr id="92" name="Google Shape;92;p14"/>
          <p:cNvPicPr preferRelativeResize="0"/>
          <p:nvPr/>
        </p:nvPicPr>
        <p:blipFill>
          <a:blip r:embed="rId16">
            <a:alphaModFix/>
          </a:blip>
          <a:stretch>
            <a:fillRect/>
          </a:stretch>
        </p:blipFill>
        <p:spPr>
          <a:xfrm>
            <a:off x="6182612" y="3951348"/>
            <a:ext cx="1301976" cy="292928"/>
          </a:xfrm>
          <a:prstGeom prst="rect">
            <a:avLst/>
          </a:prstGeom>
          <a:noFill/>
          <a:ln>
            <a:noFill/>
          </a:ln>
        </p:spPr>
      </p:pic>
      <p:pic>
        <p:nvPicPr>
          <p:cNvPr id="93" name="Google Shape;93;p14"/>
          <p:cNvPicPr preferRelativeResize="0"/>
          <p:nvPr/>
        </p:nvPicPr>
        <p:blipFill>
          <a:blip r:embed="rId17">
            <a:alphaModFix/>
          </a:blip>
          <a:stretch>
            <a:fillRect/>
          </a:stretch>
        </p:blipFill>
        <p:spPr>
          <a:xfrm>
            <a:off x="1770849" y="2060144"/>
            <a:ext cx="1138401" cy="1040562"/>
          </a:xfrm>
          <a:prstGeom prst="rect">
            <a:avLst/>
          </a:prstGeom>
          <a:noFill/>
          <a:ln w="9525" cap="flat" cmpd="sng">
            <a:solidFill>
              <a:srgbClr val="FFFFFF"/>
            </a:solidFill>
            <a:prstDash val="solid"/>
            <a:round/>
            <a:headEnd type="none" w="sm" len="sm"/>
            <a:tailEnd type="none" w="sm" len="sm"/>
          </a:ln>
        </p:spPr>
      </p:pic>
      <p:pic>
        <p:nvPicPr>
          <p:cNvPr id="94" name="Google Shape;94;p14"/>
          <p:cNvPicPr preferRelativeResize="0"/>
          <p:nvPr/>
        </p:nvPicPr>
        <p:blipFill rotWithShape="1">
          <a:blip r:embed="rId18">
            <a:alphaModFix/>
          </a:blip>
          <a:srcRect l="25423" t="9"/>
          <a:stretch/>
        </p:blipFill>
        <p:spPr>
          <a:xfrm>
            <a:off x="3289996" y="1108052"/>
            <a:ext cx="1138400" cy="343008"/>
          </a:xfrm>
          <a:prstGeom prst="rect">
            <a:avLst/>
          </a:prstGeom>
          <a:noFill/>
          <a:ln>
            <a:noFill/>
          </a:ln>
        </p:spPr>
      </p:pic>
      <p:pic>
        <p:nvPicPr>
          <p:cNvPr id="95" name="Google Shape;95;p14"/>
          <p:cNvPicPr preferRelativeResize="0"/>
          <p:nvPr/>
        </p:nvPicPr>
        <p:blipFill rotWithShape="1">
          <a:blip r:embed="rId18">
            <a:alphaModFix/>
          </a:blip>
          <a:srcRect r="75000" b="10"/>
          <a:stretch/>
        </p:blipFill>
        <p:spPr>
          <a:xfrm>
            <a:off x="3611384" y="601885"/>
            <a:ext cx="577325" cy="5189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ungee"/>
                <a:ea typeface="Bungee"/>
                <a:cs typeface="Bungee"/>
                <a:sym typeface="Bungee"/>
              </a:rPr>
              <a:t>Data Quality Analysis</a:t>
            </a:r>
            <a:endParaRPr>
              <a:latin typeface="Bungee"/>
              <a:ea typeface="Bungee"/>
              <a:cs typeface="Bungee"/>
              <a:sym typeface="Bungee"/>
            </a:endParaRPr>
          </a:p>
        </p:txBody>
      </p:sp>
      <p:sp>
        <p:nvSpPr>
          <p:cNvPr id="101" name="Google Shape;101;p15"/>
          <p:cNvSpPr txBox="1">
            <a:spLocks noGrp="1"/>
          </p:cNvSpPr>
          <p:nvPr>
            <p:ph type="body" idx="1"/>
          </p:nvPr>
        </p:nvSpPr>
        <p:spPr>
          <a:xfrm>
            <a:off x="3084750" y="1321950"/>
            <a:ext cx="2974500" cy="2936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FFFFFF"/>
                </a:solidFill>
                <a:latin typeface="Nunito"/>
                <a:ea typeface="Nunito"/>
                <a:cs typeface="Nunito"/>
                <a:sym typeface="Nunito"/>
              </a:rPr>
              <a:t>Good dataset infrastructure for analysis relies on having quality data. This means checking if the necessary data from bus sensor datasets were organized, consistent overtime, and not missing important data values.</a:t>
            </a:r>
            <a:endParaRPr>
              <a:solidFill>
                <a:srgbClr val="FFFFFF"/>
              </a:solidFill>
              <a:latin typeface="Nunito"/>
              <a:ea typeface="Nunito"/>
              <a:cs typeface="Nunito"/>
              <a:sym typeface="Nunito"/>
            </a:endParaRPr>
          </a:p>
        </p:txBody>
      </p:sp>
      <p:grpSp>
        <p:nvGrpSpPr>
          <p:cNvPr id="102" name="Google Shape;102;p15"/>
          <p:cNvGrpSpPr/>
          <p:nvPr/>
        </p:nvGrpSpPr>
        <p:grpSpPr>
          <a:xfrm>
            <a:off x="251676" y="1250479"/>
            <a:ext cx="2540282" cy="3599284"/>
            <a:chOff x="251675" y="1250475"/>
            <a:chExt cx="2654700" cy="3761400"/>
          </a:xfrm>
        </p:grpSpPr>
        <p:sp>
          <p:nvSpPr>
            <p:cNvPr id="103" name="Google Shape;103;p15"/>
            <p:cNvSpPr/>
            <p:nvPr/>
          </p:nvSpPr>
          <p:spPr>
            <a:xfrm>
              <a:off x="251675" y="1250475"/>
              <a:ext cx="2654700" cy="3761400"/>
            </a:xfrm>
            <a:prstGeom prst="roundRect">
              <a:avLst>
                <a:gd name="adj" fmla="val 3240"/>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15"/>
            <p:cNvPicPr preferRelativeResize="0"/>
            <p:nvPr/>
          </p:nvPicPr>
          <p:blipFill>
            <a:blip r:embed="rId3">
              <a:alphaModFix/>
            </a:blip>
            <a:stretch>
              <a:fillRect/>
            </a:stretch>
          </p:blipFill>
          <p:spPr>
            <a:xfrm>
              <a:off x="277198" y="1321950"/>
              <a:ext cx="2590587" cy="3445475"/>
            </a:xfrm>
            <a:prstGeom prst="rect">
              <a:avLst/>
            </a:prstGeom>
            <a:noFill/>
            <a:ln>
              <a:noFill/>
            </a:ln>
          </p:spPr>
        </p:pic>
      </p:grpSp>
      <p:grpSp>
        <p:nvGrpSpPr>
          <p:cNvPr id="105" name="Google Shape;105;p15"/>
          <p:cNvGrpSpPr/>
          <p:nvPr/>
        </p:nvGrpSpPr>
        <p:grpSpPr>
          <a:xfrm>
            <a:off x="6352057" y="1245530"/>
            <a:ext cx="2540282" cy="3609151"/>
            <a:chOff x="6326400" y="1240188"/>
            <a:chExt cx="2654700" cy="3771712"/>
          </a:xfrm>
        </p:grpSpPr>
        <p:sp>
          <p:nvSpPr>
            <p:cNvPr id="106" name="Google Shape;106;p15"/>
            <p:cNvSpPr/>
            <p:nvPr/>
          </p:nvSpPr>
          <p:spPr>
            <a:xfrm>
              <a:off x="6326400" y="1240188"/>
              <a:ext cx="2654700" cy="3761400"/>
            </a:xfrm>
            <a:prstGeom prst="roundRect">
              <a:avLst>
                <a:gd name="adj" fmla="val 3715"/>
              </a:avLst>
            </a:prstGeom>
            <a:solidFill>
              <a:srgbClr val="FFFFFF"/>
            </a:solidFill>
            <a:ln w="9525"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7" name="Google Shape;107;p15"/>
            <p:cNvPicPr preferRelativeResize="0"/>
            <p:nvPr/>
          </p:nvPicPr>
          <p:blipFill>
            <a:blip r:embed="rId4">
              <a:alphaModFix/>
            </a:blip>
            <a:stretch>
              <a:fillRect/>
            </a:stretch>
          </p:blipFill>
          <p:spPr>
            <a:xfrm>
              <a:off x="6326425" y="1321950"/>
              <a:ext cx="2654650" cy="3689949"/>
            </a:xfrm>
            <a:prstGeom prst="rect">
              <a:avLst/>
            </a:prstGeom>
            <a:noFill/>
            <a:ln>
              <a:noFill/>
            </a:ln>
          </p:spPr>
        </p:pic>
      </p:grpSp>
      <p:sp>
        <p:nvSpPr>
          <p:cNvPr id="108" name="Google Shape;108;p15"/>
          <p:cNvSpPr txBox="1"/>
          <p:nvPr/>
        </p:nvSpPr>
        <p:spPr>
          <a:xfrm>
            <a:off x="175413" y="988950"/>
            <a:ext cx="2540400" cy="26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a:solidFill>
                  <a:srgbClr val="FFFFFF"/>
                </a:solidFill>
                <a:latin typeface="Nunito"/>
                <a:ea typeface="Nunito"/>
                <a:cs typeface="Nunito"/>
                <a:sym typeface="Nunito"/>
              </a:rPr>
              <a:t>Figure 1. Data Sparsity of Electric Buses</a:t>
            </a:r>
            <a:endParaRPr sz="900" i="1">
              <a:solidFill>
                <a:srgbClr val="FFFFFF"/>
              </a:solidFill>
              <a:latin typeface="Nunito"/>
              <a:ea typeface="Nunito"/>
              <a:cs typeface="Nunito"/>
              <a:sym typeface="Nunito"/>
            </a:endParaRPr>
          </a:p>
        </p:txBody>
      </p:sp>
      <p:sp>
        <p:nvSpPr>
          <p:cNvPr id="109" name="Google Shape;109;p15"/>
          <p:cNvSpPr txBox="1"/>
          <p:nvPr/>
        </p:nvSpPr>
        <p:spPr>
          <a:xfrm>
            <a:off x="6428200" y="988950"/>
            <a:ext cx="2540400" cy="333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i="1">
                <a:solidFill>
                  <a:srgbClr val="FFFFFF"/>
                </a:solidFill>
                <a:latin typeface="Nunito"/>
                <a:ea typeface="Nunito"/>
                <a:cs typeface="Nunito"/>
                <a:sym typeface="Nunito"/>
              </a:rPr>
              <a:t>Figure 2. Data Sparsity of Diesel Buses</a:t>
            </a:r>
            <a:endParaRPr sz="900" i="1">
              <a:solidFill>
                <a:srgbClr val="FFFFF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ungee"/>
                <a:ea typeface="Bungee"/>
                <a:cs typeface="Bungee"/>
                <a:sym typeface="Bungee"/>
              </a:rPr>
              <a:t>Sensor Fusion Analysis</a:t>
            </a:r>
            <a:endParaRPr>
              <a:latin typeface="Bungee"/>
              <a:ea typeface="Bungee"/>
              <a:cs typeface="Bungee"/>
              <a:sym typeface="Bungee"/>
            </a:endParaRPr>
          </a:p>
        </p:txBody>
      </p:sp>
      <p:sp>
        <p:nvSpPr>
          <p:cNvPr id="115" name="Google Shape;115;p16"/>
          <p:cNvSpPr txBox="1">
            <a:spLocks noGrp="1"/>
          </p:cNvSpPr>
          <p:nvPr>
            <p:ph type="body" idx="1"/>
          </p:nvPr>
        </p:nvSpPr>
        <p:spPr>
          <a:xfrm>
            <a:off x="311700" y="1152475"/>
            <a:ext cx="8745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Nunito"/>
                <a:ea typeface="Nunito"/>
                <a:cs typeface="Nunito"/>
                <a:sym typeface="Nunito"/>
              </a:rPr>
              <a:t>Sensor fusion is the combination different sources of data on a shared factor, typically on a vehicle_id and timestamp (a.k.a. data-join).</a:t>
            </a:r>
            <a:endParaRPr>
              <a:solidFill>
                <a:srgbClr val="FFFFFF"/>
              </a:solidFill>
              <a:latin typeface="Nunito"/>
              <a:ea typeface="Nunito"/>
              <a:cs typeface="Nunito"/>
              <a:sym typeface="Nunito"/>
            </a:endParaRPr>
          </a:p>
          <a:p>
            <a:pPr marL="457200" lvl="0" indent="-342900" algn="l" rtl="0">
              <a:spcBef>
                <a:spcPts val="1600"/>
              </a:spcBef>
              <a:spcAft>
                <a:spcPts val="0"/>
              </a:spcAft>
              <a:buClr>
                <a:srgbClr val="FFFFFF"/>
              </a:buClr>
              <a:buSzPts val="1800"/>
              <a:buFont typeface="Nunito"/>
              <a:buChar char="-"/>
            </a:pPr>
            <a:r>
              <a:rPr lang="en">
                <a:solidFill>
                  <a:srgbClr val="FFFFFF"/>
                </a:solidFill>
                <a:latin typeface="Nunito"/>
                <a:ea typeface="Nunito"/>
                <a:cs typeface="Nunito"/>
                <a:sym typeface="Nunito"/>
              </a:rPr>
              <a:t>Batch processing vs. stream processing (real-time data)</a:t>
            </a:r>
            <a:endParaRPr>
              <a:solidFill>
                <a:srgbClr val="FFFFFF"/>
              </a:solidFill>
              <a:latin typeface="Nunito"/>
              <a:ea typeface="Nunito"/>
              <a:cs typeface="Nunito"/>
              <a:sym typeface="Nunito"/>
            </a:endParaRPr>
          </a:p>
          <a:p>
            <a:pPr marL="457200" lvl="0" indent="-342900" algn="l" rtl="0">
              <a:spcBef>
                <a:spcPts val="0"/>
              </a:spcBef>
              <a:spcAft>
                <a:spcPts val="0"/>
              </a:spcAft>
              <a:buClr>
                <a:srgbClr val="FFFFFF"/>
              </a:buClr>
              <a:buSzPts val="1800"/>
              <a:buFont typeface="Nunito"/>
              <a:buChar char="-"/>
            </a:pPr>
            <a:r>
              <a:rPr lang="en">
                <a:solidFill>
                  <a:srgbClr val="FFFFFF"/>
                </a:solidFill>
                <a:latin typeface="Nunito"/>
                <a:ea typeface="Nunito"/>
                <a:cs typeface="Nunito"/>
                <a:sym typeface="Nunito"/>
              </a:rPr>
              <a:t>Merge into discrete, unique trips to analyze energy consumption, bus delay, etc.</a:t>
            </a:r>
            <a:endParaRPr>
              <a:solidFill>
                <a:srgbClr val="FFFFFF"/>
              </a:solidFill>
              <a:latin typeface="Nunito"/>
              <a:ea typeface="Nunito"/>
              <a:cs typeface="Nunito"/>
              <a:sym typeface="Nunito"/>
            </a:endParaRPr>
          </a:p>
        </p:txBody>
      </p:sp>
      <p:pic>
        <p:nvPicPr>
          <p:cNvPr id="116" name="Google Shape;116;p16"/>
          <p:cNvPicPr preferRelativeResize="0"/>
          <p:nvPr/>
        </p:nvPicPr>
        <p:blipFill>
          <a:blip r:embed="rId3">
            <a:alphaModFix/>
          </a:blip>
          <a:stretch>
            <a:fillRect/>
          </a:stretch>
        </p:blipFill>
        <p:spPr>
          <a:xfrm>
            <a:off x="1428750" y="2819025"/>
            <a:ext cx="6286500" cy="2109300"/>
          </a:xfrm>
          <a:prstGeom prst="roundRect">
            <a:avLst>
              <a:gd name="adj" fmla="val 6490"/>
            </a:avLst>
          </a:prstGeom>
          <a:noFill/>
          <a:ln>
            <a:noFill/>
          </a:ln>
          <a:effectLst>
            <a:outerShdw blurRad="57150" dist="19050" dir="5400000" algn="bl" rotWithShape="0">
              <a:srgbClr val="000000">
                <a:alpha val="50000"/>
              </a:srgbClr>
            </a:outerShdw>
          </a:effectLst>
        </p:spPr>
      </p:pic>
      <p:sp>
        <p:nvSpPr>
          <p:cNvPr id="117" name="Google Shape;117;p16"/>
          <p:cNvSpPr txBox="1"/>
          <p:nvPr/>
        </p:nvSpPr>
        <p:spPr>
          <a:xfrm>
            <a:off x="7715250" y="3482775"/>
            <a:ext cx="1341900" cy="6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a:solidFill>
                  <a:srgbClr val="FFFFFF"/>
                </a:solidFill>
                <a:latin typeface="Nunito"/>
                <a:ea typeface="Nunito"/>
                <a:cs typeface="Nunito"/>
                <a:sym typeface="Nunito"/>
              </a:rPr>
              <a:t>Figure 1. Energy Field Data Sparsity of Trip-Level Aggregate</a:t>
            </a:r>
            <a:endParaRPr sz="900" i="1">
              <a:solidFill>
                <a:srgbClr val="FFFFFF"/>
              </a:solidFill>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17"/>
          <p:cNvPicPr preferRelativeResize="0"/>
          <p:nvPr/>
        </p:nvPicPr>
        <p:blipFill rotWithShape="1">
          <a:blip r:embed="rId3">
            <a:alphaModFix/>
          </a:blip>
          <a:srcRect r="21893"/>
          <a:stretch/>
        </p:blipFill>
        <p:spPr>
          <a:xfrm>
            <a:off x="82988" y="3073774"/>
            <a:ext cx="2859000" cy="1567500"/>
          </a:xfrm>
          <a:prstGeom prst="roundRect">
            <a:avLst>
              <a:gd name="adj" fmla="val 5604"/>
            </a:avLst>
          </a:prstGeom>
          <a:noFill/>
          <a:ln>
            <a:noFill/>
          </a:ln>
          <a:effectLst>
            <a:outerShdw blurRad="57150" dist="19050" dir="5400000" algn="bl" rotWithShape="0">
              <a:srgbClr val="000000">
                <a:alpha val="50000"/>
              </a:srgbClr>
            </a:outerShdw>
          </a:effectLst>
        </p:spPr>
      </p:pic>
      <p:sp>
        <p:nvSpPr>
          <p:cNvPr id="123" name="Google Shape;12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Bungee"/>
                <a:ea typeface="Bungee"/>
                <a:cs typeface="Bungee"/>
                <a:sym typeface="Bungee"/>
              </a:rPr>
              <a:t>COVID Public Transportation Analysis</a:t>
            </a:r>
            <a:endParaRPr sz="2400">
              <a:latin typeface="Bungee"/>
              <a:ea typeface="Bungee"/>
              <a:cs typeface="Bungee"/>
              <a:sym typeface="Bungee"/>
            </a:endParaRPr>
          </a:p>
        </p:txBody>
      </p:sp>
      <p:sp>
        <p:nvSpPr>
          <p:cNvPr id="124" name="Google Shape;124;p17"/>
          <p:cNvSpPr txBox="1">
            <a:spLocks noGrp="1"/>
          </p:cNvSpPr>
          <p:nvPr>
            <p:ph type="body" idx="1"/>
          </p:nvPr>
        </p:nvSpPr>
        <p:spPr>
          <a:xfrm>
            <a:off x="3014550" y="1286100"/>
            <a:ext cx="3104100" cy="3502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FFFFFF"/>
                </a:solidFill>
                <a:latin typeface="Nunito"/>
                <a:ea typeface="Nunito"/>
                <a:cs typeface="Nunito"/>
                <a:sym typeface="Nunito"/>
              </a:rPr>
              <a:t>How did people utilize public transportation in response to the COVID-19 pandemic in Nashville and Chattanooga? What role did different factors [of </a:t>
            </a:r>
            <a:r>
              <a:rPr lang="en">
                <a:solidFill>
                  <a:schemeClr val="dk1"/>
                </a:solidFill>
                <a:latin typeface="Nunito"/>
                <a:ea typeface="Nunito"/>
                <a:cs typeface="Nunito"/>
                <a:sym typeface="Nunito"/>
              </a:rPr>
              <a:t>bus route availability, travel to popular destinations, public awareness of the pandemic, </a:t>
            </a:r>
            <a:r>
              <a:rPr lang="en">
                <a:solidFill>
                  <a:srgbClr val="FFFFFF"/>
                </a:solidFill>
                <a:latin typeface="Nunito"/>
                <a:ea typeface="Nunito"/>
                <a:cs typeface="Nunito"/>
                <a:sym typeface="Nunito"/>
              </a:rPr>
              <a:t>socioeconomic disparity] play in ridership behavior?</a:t>
            </a:r>
            <a:endParaRPr>
              <a:solidFill>
                <a:srgbClr val="FFFFFF"/>
              </a:solidFill>
              <a:latin typeface="Nunito"/>
              <a:ea typeface="Nunito"/>
              <a:cs typeface="Nunito"/>
              <a:sym typeface="Nunito"/>
            </a:endParaRPr>
          </a:p>
        </p:txBody>
      </p:sp>
      <p:pic>
        <p:nvPicPr>
          <p:cNvPr id="125" name="Google Shape;125;p17"/>
          <p:cNvPicPr preferRelativeResize="0"/>
          <p:nvPr/>
        </p:nvPicPr>
        <p:blipFill rotWithShape="1">
          <a:blip r:embed="rId4">
            <a:alphaModFix/>
          </a:blip>
          <a:srcRect r="8917"/>
          <a:stretch/>
        </p:blipFill>
        <p:spPr>
          <a:xfrm>
            <a:off x="82990" y="1355380"/>
            <a:ext cx="2859000" cy="1568700"/>
          </a:xfrm>
          <a:prstGeom prst="roundRect">
            <a:avLst>
              <a:gd name="adj" fmla="val 5808"/>
            </a:avLst>
          </a:prstGeom>
          <a:noFill/>
          <a:ln>
            <a:noFill/>
          </a:ln>
          <a:effectLst>
            <a:outerShdw blurRad="57150" dist="19050" dir="5400000" algn="bl" rotWithShape="0">
              <a:srgbClr val="000000">
                <a:alpha val="50000"/>
              </a:srgbClr>
            </a:outerShdw>
          </a:effectLst>
        </p:spPr>
      </p:pic>
      <p:pic>
        <p:nvPicPr>
          <p:cNvPr id="126" name="Google Shape;126;p17"/>
          <p:cNvPicPr preferRelativeResize="0"/>
          <p:nvPr/>
        </p:nvPicPr>
        <p:blipFill rotWithShape="1">
          <a:blip r:embed="rId5">
            <a:alphaModFix/>
          </a:blip>
          <a:srcRect t="20491" r="999" b="14166"/>
          <a:stretch/>
        </p:blipFill>
        <p:spPr>
          <a:xfrm>
            <a:off x="6191212" y="1355375"/>
            <a:ext cx="2869800" cy="1568700"/>
          </a:xfrm>
          <a:prstGeom prst="roundRect">
            <a:avLst>
              <a:gd name="adj" fmla="val 6041"/>
            </a:avLst>
          </a:prstGeom>
          <a:noFill/>
          <a:ln>
            <a:noFill/>
          </a:ln>
          <a:effectLst>
            <a:outerShdw blurRad="57150" dist="19050" dir="5400000" algn="bl" rotWithShape="0">
              <a:srgbClr val="212121">
                <a:alpha val="50000"/>
              </a:srgbClr>
            </a:outerShdw>
          </a:effectLst>
        </p:spPr>
      </p:pic>
      <p:pic>
        <p:nvPicPr>
          <p:cNvPr id="127" name="Google Shape;127;p17"/>
          <p:cNvPicPr preferRelativeResize="0"/>
          <p:nvPr/>
        </p:nvPicPr>
        <p:blipFill rotWithShape="1">
          <a:blip r:embed="rId6">
            <a:alphaModFix/>
          </a:blip>
          <a:srcRect l="7928" t="26651" r="730" b="1628"/>
          <a:stretch/>
        </p:blipFill>
        <p:spPr>
          <a:xfrm>
            <a:off x="6191212" y="3073619"/>
            <a:ext cx="2867100" cy="1567800"/>
          </a:xfrm>
          <a:prstGeom prst="roundRect">
            <a:avLst>
              <a:gd name="adj" fmla="val 5803"/>
            </a:avLst>
          </a:prstGeom>
          <a:noFill/>
          <a:ln>
            <a:noFill/>
          </a:ln>
          <a:effectLst>
            <a:outerShdw blurRad="57150" dist="19050" dir="5400000" algn="bl" rotWithShape="0">
              <a:schemeClr val="lt1">
                <a:alpha val="50000"/>
              </a:schemeClr>
            </a:outerShdw>
          </a:effectLst>
        </p:spPr>
      </p:pic>
      <p:sp>
        <p:nvSpPr>
          <p:cNvPr id="128" name="Google Shape;128;p17"/>
          <p:cNvSpPr txBox="1"/>
          <p:nvPr/>
        </p:nvSpPr>
        <p:spPr>
          <a:xfrm>
            <a:off x="24600" y="935800"/>
            <a:ext cx="1746900" cy="34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a:solidFill>
                  <a:srgbClr val="FFFFFF"/>
                </a:solidFill>
                <a:latin typeface="Nunito"/>
                <a:ea typeface="Nunito"/>
                <a:cs typeface="Nunito"/>
                <a:sym typeface="Nunito"/>
              </a:rPr>
              <a:t>Figure 1. Weekly Ridership in Top and Bottom SES Tracts </a:t>
            </a:r>
            <a:endParaRPr sz="900" i="1">
              <a:solidFill>
                <a:srgbClr val="FFFFFF"/>
              </a:solidFill>
              <a:latin typeface="Nunito"/>
              <a:ea typeface="Nunito"/>
              <a:cs typeface="Nunito"/>
              <a:sym typeface="Nunito"/>
            </a:endParaRPr>
          </a:p>
        </p:txBody>
      </p:sp>
      <p:sp>
        <p:nvSpPr>
          <p:cNvPr id="129" name="Google Shape;129;p17"/>
          <p:cNvSpPr txBox="1"/>
          <p:nvPr/>
        </p:nvSpPr>
        <p:spPr>
          <a:xfrm>
            <a:off x="0" y="4579089"/>
            <a:ext cx="1796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i="1">
                <a:solidFill>
                  <a:srgbClr val="FFFFFF"/>
                </a:solidFill>
                <a:latin typeface="Nunito"/>
                <a:ea typeface="Nunito"/>
                <a:cs typeface="Nunito"/>
                <a:sym typeface="Nunito"/>
              </a:rPr>
              <a:t>Figure 2. Ridership Percent Change from Week in 2019</a:t>
            </a:r>
            <a:endParaRPr sz="900" i="1">
              <a:solidFill>
                <a:srgbClr val="FFFFFF"/>
              </a:solidFill>
              <a:latin typeface="Nunito"/>
              <a:ea typeface="Nunito"/>
              <a:cs typeface="Nunito"/>
              <a:sym typeface="Nunito"/>
            </a:endParaRPr>
          </a:p>
        </p:txBody>
      </p:sp>
      <p:sp>
        <p:nvSpPr>
          <p:cNvPr id="130" name="Google Shape;130;p17"/>
          <p:cNvSpPr txBox="1"/>
          <p:nvPr/>
        </p:nvSpPr>
        <p:spPr>
          <a:xfrm>
            <a:off x="7347925" y="935800"/>
            <a:ext cx="1796100" cy="3789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i="1">
                <a:solidFill>
                  <a:srgbClr val="FFFFFF"/>
                </a:solidFill>
                <a:latin typeface="Nunito"/>
                <a:ea typeface="Nunito"/>
                <a:cs typeface="Nunito"/>
                <a:sym typeface="Nunito"/>
              </a:rPr>
              <a:t>Figure 3. SES Levels in Davidson Cty. by Census Tract </a:t>
            </a:r>
            <a:endParaRPr sz="900" i="1">
              <a:solidFill>
                <a:srgbClr val="FFFFFF"/>
              </a:solidFill>
              <a:latin typeface="Nunito"/>
              <a:ea typeface="Nunito"/>
              <a:cs typeface="Nunito"/>
              <a:sym typeface="Nunito"/>
            </a:endParaRPr>
          </a:p>
        </p:txBody>
      </p:sp>
      <p:sp>
        <p:nvSpPr>
          <p:cNvPr id="131" name="Google Shape;131;p17"/>
          <p:cNvSpPr txBox="1"/>
          <p:nvPr/>
        </p:nvSpPr>
        <p:spPr>
          <a:xfrm>
            <a:off x="7347850" y="4579089"/>
            <a:ext cx="1796100" cy="2565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00" i="1">
                <a:solidFill>
                  <a:srgbClr val="FFFFFF"/>
                </a:solidFill>
                <a:latin typeface="Nunito"/>
                <a:ea typeface="Nunito"/>
                <a:cs typeface="Nunito"/>
                <a:sym typeface="Nunito"/>
              </a:rPr>
              <a:t>Figure 4. 2020 Ridership in Davidson Cty. by Census Tract </a:t>
            </a:r>
            <a:endParaRPr sz="900" i="1">
              <a:solidFill>
                <a:srgbClr val="FFFFFF"/>
              </a:solidFill>
              <a:latin typeface="Nunito"/>
              <a:ea typeface="Nunito"/>
              <a:cs typeface="Nunito"/>
              <a:sym typeface="Nunito"/>
            </a:endParaRPr>
          </a:p>
          <a:p>
            <a:pPr marL="0" lvl="0" indent="0" algn="r" rtl="0">
              <a:spcBef>
                <a:spcPts val="0"/>
              </a:spcBef>
              <a:spcAft>
                <a:spcPts val="0"/>
              </a:spcAft>
              <a:buNone/>
            </a:pPr>
            <a:endParaRPr sz="900" i="1">
              <a:solidFill>
                <a:srgbClr val="FFFFFF"/>
              </a:solidFill>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18"/>
          <p:cNvPicPr preferRelativeResize="0"/>
          <p:nvPr/>
        </p:nvPicPr>
        <p:blipFill rotWithShape="1">
          <a:blip r:embed="rId3">
            <a:alphaModFix/>
          </a:blip>
          <a:srcRect r="21893"/>
          <a:stretch/>
        </p:blipFill>
        <p:spPr>
          <a:xfrm>
            <a:off x="108750" y="2621613"/>
            <a:ext cx="4389000" cy="2403300"/>
          </a:xfrm>
          <a:prstGeom prst="roundRect">
            <a:avLst>
              <a:gd name="adj" fmla="val 5604"/>
            </a:avLst>
          </a:prstGeom>
          <a:noFill/>
          <a:ln>
            <a:noFill/>
          </a:ln>
        </p:spPr>
      </p:pic>
      <p:pic>
        <p:nvPicPr>
          <p:cNvPr id="137" name="Google Shape;137;p18"/>
          <p:cNvPicPr preferRelativeResize="0"/>
          <p:nvPr/>
        </p:nvPicPr>
        <p:blipFill rotWithShape="1">
          <a:blip r:embed="rId4">
            <a:alphaModFix/>
          </a:blip>
          <a:srcRect t="20491" r="999" b="14166"/>
          <a:stretch/>
        </p:blipFill>
        <p:spPr>
          <a:xfrm>
            <a:off x="4646250" y="118563"/>
            <a:ext cx="4389000" cy="2404800"/>
          </a:xfrm>
          <a:prstGeom prst="roundRect">
            <a:avLst>
              <a:gd name="adj" fmla="val 6041"/>
            </a:avLst>
          </a:prstGeom>
          <a:noFill/>
          <a:ln>
            <a:noFill/>
          </a:ln>
        </p:spPr>
      </p:pic>
      <p:pic>
        <p:nvPicPr>
          <p:cNvPr id="138" name="Google Shape;138;p18"/>
          <p:cNvPicPr preferRelativeResize="0"/>
          <p:nvPr/>
        </p:nvPicPr>
        <p:blipFill rotWithShape="1">
          <a:blip r:embed="rId5">
            <a:alphaModFix/>
          </a:blip>
          <a:srcRect r="8917"/>
          <a:stretch/>
        </p:blipFill>
        <p:spPr>
          <a:xfrm>
            <a:off x="108753" y="118583"/>
            <a:ext cx="4389000" cy="2404800"/>
          </a:xfrm>
          <a:prstGeom prst="roundRect">
            <a:avLst>
              <a:gd name="adj" fmla="val 5808"/>
            </a:avLst>
          </a:prstGeom>
          <a:noFill/>
          <a:ln>
            <a:noFill/>
          </a:ln>
        </p:spPr>
      </p:pic>
      <p:pic>
        <p:nvPicPr>
          <p:cNvPr id="139" name="Google Shape;139;p18"/>
          <p:cNvPicPr preferRelativeResize="0"/>
          <p:nvPr/>
        </p:nvPicPr>
        <p:blipFill rotWithShape="1">
          <a:blip r:embed="rId6">
            <a:alphaModFix/>
          </a:blip>
          <a:srcRect l="7928" t="26651" r="730" b="1628"/>
          <a:stretch/>
        </p:blipFill>
        <p:spPr>
          <a:xfrm>
            <a:off x="4646250" y="2621625"/>
            <a:ext cx="4385100" cy="2403300"/>
          </a:xfrm>
          <a:prstGeom prst="roundRect">
            <a:avLst>
              <a:gd name="adj" fmla="val 5803"/>
            </a:avLst>
          </a:prstGeom>
          <a:noFill/>
          <a:ln>
            <a:noFill/>
          </a:ln>
        </p:spPr>
      </p:pic>
      <p:sp>
        <p:nvSpPr>
          <p:cNvPr id="140" name="Google Shape;140;p18"/>
          <p:cNvSpPr txBox="1"/>
          <p:nvPr/>
        </p:nvSpPr>
        <p:spPr>
          <a:xfrm>
            <a:off x="3885696" y="2571750"/>
            <a:ext cx="707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Nunito"/>
                <a:ea typeface="Nunito"/>
                <a:cs typeface="Nunito"/>
                <a:sym typeface="Nunito"/>
              </a:rPr>
              <a:t>Figure 2</a:t>
            </a:r>
            <a:endParaRPr sz="900" b="1">
              <a:latin typeface="Nunito"/>
              <a:ea typeface="Nunito"/>
              <a:cs typeface="Nunito"/>
              <a:sym typeface="Nunito"/>
            </a:endParaRPr>
          </a:p>
        </p:txBody>
      </p:sp>
      <p:sp>
        <p:nvSpPr>
          <p:cNvPr id="141" name="Google Shape;141;p18"/>
          <p:cNvSpPr txBox="1"/>
          <p:nvPr/>
        </p:nvSpPr>
        <p:spPr>
          <a:xfrm>
            <a:off x="3885696" y="2232215"/>
            <a:ext cx="707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Nunito"/>
                <a:ea typeface="Nunito"/>
                <a:cs typeface="Nunito"/>
                <a:sym typeface="Nunito"/>
              </a:rPr>
              <a:t>Figure 1</a:t>
            </a:r>
            <a:endParaRPr sz="900" b="1">
              <a:latin typeface="Nunito"/>
              <a:ea typeface="Nunito"/>
              <a:cs typeface="Nunito"/>
              <a:sym typeface="Nunito"/>
            </a:endParaRPr>
          </a:p>
        </p:txBody>
      </p:sp>
      <p:sp>
        <p:nvSpPr>
          <p:cNvPr id="142" name="Google Shape;142;p18"/>
          <p:cNvSpPr txBox="1"/>
          <p:nvPr/>
        </p:nvSpPr>
        <p:spPr>
          <a:xfrm>
            <a:off x="4646246" y="2232215"/>
            <a:ext cx="707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Nunito"/>
                <a:ea typeface="Nunito"/>
                <a:cs typeface="Nunito"/>
                <a:sym typeface="Nunito"/>
              </a:rPr>
              <a:t>Figure 3</a:t>
            </a:r>
            <a:endParaRPr sz="900" b="1">
              <a:latin typeface="Nunito"/>
              <a:ea typeface="Nunito"/>
              <a:cs typeface="Nunito"/>
              <a:sym typeface="Nunito"/>
            </a:endParaRPr>
          </a:p>
        </p:txBody>
      </p:sp>
      <p:sp>
        <p:nvSpPr>
          <p:cNvPr id="143" name="Google Shape;143;p18"/>
          <p:cNvSpPr txBox="1"/>
          <p:nvPr/>
        </p:nvSpPr>
        <p:spPr>
          <a:xfrm>
            <a:off x="4646246" y="2571740"/>
            <a:ext cx="707100" cy="25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Nunito"/>
                <a:ea typeface="Nunito"/>
                <a:cs typeface="Nunito"/>
                <a:sym typeface="Nunito"/>
              </a:rPr>
              <a:t>Figure 4</a:t>
            </a:r>
            <a:endParaRPr sz="900" b="1">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ungee"/>
                <a:ea typeface="Bungee"/>
                <a:cs typeface="Bungee"/>
                <a:sym typeface="Bungee"/>
              </a:rPr>
              <a:t>CONCLUSION</a:t>
            </a:r>
            <a:endParaRPr>
              <a:latin typeface="Bungee"/>
              <a:ea typeface="Bungee"/>
              <a:cs typeface="Bungee"/>
              <a:sym typeface="Bungee"/>
            </a:endParaRPr>
          </a:p>
        </p:txBody>
      </p:sp>
      <p:sp>
        <p:nvSpPr>
          <p:cNvPr id="149" name="Google Shape;149;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rgbClr val="FFFFFF"/>
                </a:solidFill>
                <a:latin typeface="Nunito"/>
                <a:ea typeface="Nunito"/>
                <a:cs typeface="Nunito"/>
                <a:sym typeface="Nunito"/>
              </a:rPr>
              <a:t>Lessons</a:t>
            </a:r>
            <a:endParaRPr sz="1500">
              <a:solidFill>
                <a:srgbClr val="FFFFFF"/>
              </a:solidFill>
              <a:latin typeface="Nunito"/>
              <a:ea typeface="Nunito"/>
              <a:cs typeface="Nunito"/>
              <a:sym typeface="Nunito"/>
            </a:endParaRPr>
          </a:p>
          <a:p>
            <a:pPr marL="457200" lvl="0" indent="-323850" algn="l" rtl="0">
              <a:lnSpc>
                <a:spcPct val="100000"/>
              </a:lnSpc>
              <a:spcBef>
                <a:spcPts val="160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Importance of learning new technologies to ease and optimize problem solving</a:t>
            </a:r>
            <a:endParaRPr sz="1500">
              <a:solidFill>
                <a:srgbClr val="FFFFFF"/>
              </a:solidFill>
              <a:latin typeface="Nunito"/>
              <a:ea typeface="Nunito"/>
              <a:cs typeface="Nunito"/>
              <a:sym typeface="Nunito"/>
            </a:endParaRPr>
          </a:p>
          <a:p>
            <a:pPr marL="457200" lvl="0" indent="-323850" algn="l" rtl="0">
              <a:lnSpc>
                <a:spcPct val="10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Employing powerful data tools (pandas, plotly, etc.) to easily analyze and plot huge datasets</a:t>
            </a:r>
            <a:endParaRPr sz="1500">
              <a:solidFill>
                <a:srgbClr val="FFFFFF"/>
              </a:solidFill>
              <a:latin typeface="Nunito"/>
              <a:ea typeface="Nunito"/>
              <a:cs typeface="Nunito"/>
              <a:sym typeface="Nunito"/>
            </a:endParaRPr>
          </a:p>
          <a:p>
            <a:pPr marL="0" lvl="0" indent="0" algn="l" rtl="0">
              <a:lnSpc>
                <a:spcPct val="100000"/>
              </a:lnSpc>
              <a:spcBef>
                <a:spcPts val="1600"/>
              </a:spcBef>
              <a:spcAft>
                <a:spcPts val="0"/>
              </a:spcAft>
              <a:buNone/>
            </a:pPr>
            <a:r>
              <a:rPr lang="en" sz="1500">
                <a:solidFill>
                  <a:srgbClr val="FFFFFF"/>
                </a:solidFill>
                <a:latin typeface="Nunito"/>
                <a:ea typeface="Nunito"/>
                <a:cs typeface="Nunito"/>
                <a:sym typeface="Nunito"/>
              </a:rPr>
              <a:t>Challenges</a:t>
            </a:r>
            <a:endParaRPr sz="1500">
              <a:solidFill>
                <a:srgbClr val="FFFFFF"/>
              </a:solidFill>
              <a:latin typeface="Nunito"/>
              <a:ea typeface="Nunito"/>
              <a:cs typeface="Nunito"/>
              <a:sym typeface="Nunito"/>
            </a:endParaRPr>
          </a:p>
          <a:p>
            <a:pPr marL="457200" lvl="0" indent="-323850" algn="l" rtl="0">
              <a:lnSpc>
                <a:spcPct val="100000"/>
              </a:lnSpc>
              <a:spcBef>
                <a:spcPts val="160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“Cleaning” datasets with missing values, inconsistent entries, incompatible data types</a:t>
            </a:r>
            <a:endParaRPr sz="1500">
              <a:solidFill>
                <a:srgbClr val="FFFFFF"/>
              </a:solidFill>
              <a:latin typeface="Nunito"/>
              <a:ea typeface="Nunito"/>
              <a:cs typeface="Nunito"/>
              <a:sym typeface="Nunito"/>
            </a:endParaRPr>
          </a:p>
          <a:p>
            <a:pPr marL="457200" lvl="0" indent="-323850" algn="l" rtl="0">
              <a:lnSpc>
                <a:spcPct val="10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Dealing with datasets with millions of data records</a:t>
            </a:r>
            <a:endParaRPr sz="1500">
              <a:solidFill>
                <a:srgbClr val="FFFFFF"/>
              </a:solidFill>
              <a:latin typeface="Nunito"/>
              <a:ea typeface="Nunito"/>
              <a:cs typeface="Nunito"/>
              <a:sym typeface="Nunito"/>
            </a:endParaRPr>
          </a:p>
          <a:p>
            <a:pPr marL="457200" lvl="0" indent="-323850" algn="l" rtl="0">
              <a:lnSpc>
                <a:spcPct val="10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Working with new programs or packages </a:t>
            </a:r>
            <a:endParaRPr sz="1500">
              <a:solidFill>
                <a:srgbClr val="FFFFFF"/>
              </a:solidFill>
              <a:latin typeface="Nunito"/>
              <a:ea typeface="Nunito"/>
              <a:cs typeface="Nunito"/>
              <a:sym typeface="Nunito"/>
            </a:endParaRPr>
          </a:p>
          <a:p>
            <a:pPr marL="0" lvl="0" indent="0" algn="l" rtl="0">
              <a:lnSpc>
                <a:spcPct val="100000"/>
              </a:lnSpc>
              <a:spcBef>
                <a:spcPts val="1600"/>
              </a:spcBef>
              <a:spcAft>
                <a:spcPts val="0"/>
              </a:spcAft>
              <a:buNone/>
            </a:pPr>
            <a:r>
              <a:rPr lang="en" sz="1500">
                <a:solidFill>
                  <a:srgbClr val="FFFFFF"/>
                </a:solidFill>
                <a:latin typeface="Nunito"/>
                <a:ea typeface="Nunito"/>
                <a:cs typeface="Nunito"/>
                <a:sym typeface="Nunito"/>
              </a:rPr>
              <a:t>Worked Well</a:t>
            </a:r>
            <a:endParaRPr sz="1500">
              <a:solidFill>
                <a:srgbClr val="FFFFFF"/>
              </a:solidFill>
              <a:latin typeface="Nunito"/>
              <a:ea typeface="Nunito"/>
              <a:cs typeface="Nunito"/>
              <a:sym typeface="Nunito"/>
            </a:endParaRPr>
          </a:p>
          <a:p>
            <a:pPr marL="457200" lvl="0" indent="-323850" algn="l" rtl="0">
              <a:lnSpc>
                <a:spcPct val="100000"/>
              </a:lnSpc>
              <a:spcBef>
                <a:spcPts val="160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Cooperative team that helped with any road blocks</a:t>
            </a:r>
            <a:endParaRPr sz="1500">
              <a:solidFill>
                <a:srgbClr val="FFFFFF"/>
              </a:solidFill>
              <a:latin typeface="Nunito"/>
              <a:ea typeface="Nunito"/>
              <a:cs typeface="Nunito"/>
              <a:sym typeface="Nunito"/>
            </a:endParaRPr>
          </a:p>
          <a:p>
            <a:pPr marL="457200" lvl="0" indent="-323850" algn="l" rtl="0">
              <a:lnSpc>
                <a:spcPct val="100000"/>
              </a:lnSpc>
              <a:spcBef>
                <a:spcPts val="0"/>
              </a:spcBef>
              <a:spcAft>
                <a:spcPts val="0"/>
              </a:spcAft>
              <a:buClr>
                <a:srgbClr val="FFFFFF"/>
              </a:buClr>
              <a:buSzPts val="1500"/>
              <a:buFont typeface="Nunito"/>
              <a:buChar char="-"/>
            </a:pPr>
            <a:r>
              <a:rPr lang="en" sz="1500">
                <a:solidFill>
                  <a:srgbClr val="FFFFFF"/>
                </a:solidFill>
                <a:latin typeface="Nunito"/>
                <a:ea typeface="Nunito"/>
                <a:cs typeface="Nunito"/>
                <a:sym typeface="Nunito"/>
              </a:rPr>
              <a:t>Collaborative tools (Github, Google Colab, Microsoft Teams, Zoom)</a:t>
            </a:r>
            <a:endParaRPr sz="1500">
              <a:solidFill>
                <a:srgbClr val="FFFFFF"/>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1232</Words>
  <Application>Microsoft Macintosh PowerPoint</Application>
  <PresentationFormat>On-screen Show (16:9)</PresentationFormat>
  <Paragraphs>43</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Bungee</vt:lpstr>
      <vt:lpstr>Arial</vt:lpstr>
      <vt:lpstr>Nunito</vt:lpstr>
      <vt:lpstr>Simple Dark</vt:lpstr>
      <vt:lpstr>DATA-DRIVEN PROBLEM SOLVING FOR PUBLIC TRANSIT SYSTEMS</vt:lpstr>
      <vt:lpstr>DATASETS &amp;  SOFTWARES</vt:lpstr>
      <vt:lpstr>Data Quality Analysis</vt:lpstr>
      <vt:lpstr>Sensor Fusion Analysis</vt:lpstr>
      <vt:lpstr>COVID Public Transportation Analysis</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DATA-DRIVEN PROBLEM SOLVING FOR PUBLIC TRANSIT SYSTEMS</dc:title>
  <cp:lastModifiedBy>Kabir, Riyan A</cp:lastModifiedBy>
  <cp:revision>1</cp:revision>
  <dcterms:modified xsi:type="dcterms:W3CDTF">2020-08-06T13:59:50Z</dcterms:modified>
</cp:coreProperties>
</file>