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7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085" autoAdjust="0"/>
    <p:restoredTop sz="97518" autoAdjust="0"/>
  </p:normalViewPr>
  <p:slideViewPr>
    <p:cSldViewPr snapToGrid="0" snapToObjects="1">
      <p:cViewPr>
        <p:scale>
          <a:sx n="33" d="100"/>
          <a:sy n="33" d="100"/>
        </p:scale>
        <p:origin x="-408" y="656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652" y="-114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A919-6BE1-4D5E-BBA2-0AC1F167EDED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1F50-5BBE-4867-B4E9-B75FA2545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572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517F-4A57-44FF-8CB9-F1644056EA20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CA7E-ACB7-429C-8E59-B2EBB007E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2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CA7E-ACB7-429C-8E59-B2EBB007E0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103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1463043" y="10002226"/>
            <a:ext cx="33649916" cy="7427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593" y="10336360"/>
            <a:ext cx="31974816" cy="3702656"/>
          </a:xfrm>
        </p:spPr>
        <p:txBody>
          <a:bodyPr anchor="ctr" anchorCtr="0">
            <a:normAutofit/>
          </a:bodyPr>
          <a:lstStyle>
            <a:lvl1pPr algn="ctr">
              <a:defRPr sz="14416" b="0" cap="none" spc="16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236" y="14181452"/>
            <a:ext cx="31974816" cy="30678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833">
                <a:solidFill>
                  <a:srgbClr val="FFFFFF"/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7170" name="Picture 2" descr="C:\Users\Administrator\Google Drive\BU\Research\Latex\ICRA 2013 Conference\master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42" y="22926542"/>
            <a:ext cx="7220140" cy="324449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 userDrawn="1"/>
        </p:nvGrpSpPr>
        <p:grpSpPr>
          <a:xfrm>
            <a:off x="29838022" y="22779581"/>
            <a:ext cx="5274940" cy="3518385"/>
            <a:chOff x="3536740" y="4593787"/>
            <a:chExt cx="1845309" cy="1230818"/>
          </a:xfrm>
        </p:grpSpPr>
        <p:sp>
          <p:nvSpPr>
            <p:cNvPr id="124" name="Snip Diagonal Corner Rectangle 123"/>
            <p:cNvSpPr/>
            <p:nvPr/>
          </p:nvSpPr>
          <p:spPr>
            <a:xfrm>
              <a:off x="3536740" y="4593787"/>
              <a:ext cx="1845307" cy="1148484"/>
            </a:xfrm>
            <a:prstGeom prst="snip2Diag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1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613216" y="4698935"/>
              <a:ext cx="1768833" cy="1125670"/>
              <a:chOff x="3713604" y="3268424"/>
              <a:chExt cx="1604706" cy="1021219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713604" y="3268424"/>
                <a:ext cx="866498" cy="865379"/>
                <a:chOff x="1844457" y="4618409"/>
                <a:chExt cx="1314248" cy="1312554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844457" y="4618409"/>
                  <a:ext cx="629107" cy="62910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2529598" y="4618409"/>
                  <a:ext cx="629107" cy="629105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844457" y="5301859"/>
                  <a:ext cx="629107" cy="629104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4130488" y="3662900"/>
                <a:ext cx="1187822" cy="626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2833" b="1" dirty="0" smtClean="0"/>
                  <a:t>MSL</a:t>
                </a:r>
                <a:endParaRPr lang="en-US" sz="8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1600" y="1524000"/>
            <a:ext cx="22250400" cy="225552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0407-2792-4D6E-8117-DFE2577A4F18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388" y="6254496"/>
            <a:ext cx="11045952" cy="132527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512628" y="12885356"/>
            <a:ext cx="12070080" cy="3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180" y="7620000"/>
            <a:ext cx="9509760" cy="5486400"/>
          </a:xfrm>
        </p:spPr>
        <p:txBody>
          <a:bodyPr anchor="b">
            <a:normAutofit/>
          </a:bodyPr>
          <a:lstStyle>
            <a:lvl1pPr algn="l">
              <a:defRPr sz="10416" b="0" cap="none" spc="80" baseline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5988" y="13106400"/>
            <a:ext cx="9509760" cy="5486400"/>
          </a:xfrm>
        </p:spPr>
        <p:txBody>
          <a:bodyPr>
            <a:normAutofit/>
          </a:bodyPr>
          <a:lstStyle>
            <a:lvl1pPr marL="0" indent="0">
              <a:buNone/>
              <a:defRPr sz="7166">
                <a:solidFill>
                  <a:srgbClr val="FFFFFF"/>
                </a:solidFill>
              </a:defRPr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CFDF-933B-465A-9D5F-CE45BEA391D4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6E4-98DF-4F8B-85F0-7F49C4255473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BB5617-ECE4-424A-91C3-FDC385D4ACB3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 w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266906"/>
            <a:ext cx="32918400" cy="181271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B7F64F-BE94-4693-8D78-28FF86517001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28800" y="23394060"/>
            <a:ext cx="32918400" cy="1122743"/>
          </a:xfrm>
        </p:spPr>
        <p:txBody>
          <a:bodyPr>
            <a:spAutoFit/>
          </a:bodyPr>
          <a:lstStyle>
            <a:lvl1pPr marL="914363" indent="-914363">
              <a:buFont typeface="+mj-lt"/>
              <a:buAutoNum type="arabicPeriod"/>
              <a:defRPr sz="4416"/>
            </a:lvl1pPr>
            <a:lvl4pPr marL="384032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67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1463040" y="17244672"/>
            <a:ext cx="33649920" cy="7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2485459"/>
            <a:ext cx="33223200" cy="1658596"/>
          </a:xfrm>
        </p:spPr>
        <p:txBody>
          <a:bodyPr anchor="t"/>
          <a:lstStyle>
            <a:lvl1pPr marL="0" indent="0">
              <a:buNone/>
              <a:defRPr sz="8000">
                <a:solidFill>
                  <a:srgbClr val="FFFFFF"/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828800" y="17854272"/>
            <a:ext cx="33223200" cy="4572000"/>
          </a:xfrm>
        </p:spPr>
        <p:txBody>
          <a:bodyPr/>
          <a:lstStyle>
            <a:lvl1pPr>
              <a:defRPr>
                <a:ln w="13335" cmpd="sng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F956-2986-44E9-BD6D-C1D9E3C3C489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266900"/>
            <a:ext cx="16154400" cy="19202400"/>
          </a:xfrm>
        </p:spPr>
        <p:txBody>
          <a:bodyPr/>
          <a:lstStyle>
            <a:lvl1pPr>
              <a:defRPr sz="9583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266900"/>
            <a:ext cx="16154400" cy="19202400"/>
          </a:xfrm>
        </p:spPr>
        <p:txBody>
          <a:bodyPr/>
          <a:lstStyle>
            <a:lvl1pPr>
              <a:defRPr sz="9583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E55E-22B5-48C8-9301-A606276DB3A1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266900"/>
            <a:ext cx="16160752" cy="2559048"/>
          </a:xfrm>
        </p:spPr>
        <p:txBody>
          <a:bodyPr anchor="b"/>
          <a:lstStyle>
            <a:lvl1pPr marL="0" indent="0" algn="ctr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7825946"/>
            <a:ext cx="16160752" cy="166434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266900"/>
            <a:ext cx="16167100" cy="2559048"/>
          </a:xfrm>
        </p:spPr>
        <p:txBody>
          <a:bodyPr anchor="b"/>
          <a:lstStyle>
            <a:lvl1pPr marL="0" indent="0" algn="ctr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7825949"/>
            <a:ext cx="16167100" cy="16678704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1E9-FC64-4616-9136-BF066B56FC76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D41B-7887-47EE-8167-FA6163DD7BA1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915B-7799-4552-8FDF-40AC771AFA6F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0" y="1092202"/>
            <a:ext cx="21945600" cy="23412452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BFD8-D84C-4D94-AA58-731239BA54EF}" type="datetime1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1700" y="6254496"/>
            <a:ext cx="11045952" cy="132527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512628" y="12885356"/>
            <a:ext cx="12070080" cy="3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00" y="7607808"/>
            <a:ext cx="9509760" cy="5486400"/>
          </a:xfrm>
        </p:spPr>
        <p:txBody>
          <a:bodyPr anchor="b">
            <a:normAutofit/>
          </a:bodyPr>
          <a:lstStyle>
            <a:lvl1pPr algn="l" defTabSz="3657454" rtl="0" eaLnBrk="1" latinLnBrk="0" hangingPunct="1">
              <a:spcBef>
                <a:spcPct val="0"/>
              </a:spcBef>
              <a:buNone/>
              <a:tabLst>
                <a:tab pos="15321939" algn="l"/>
              </a:tabLst>
              <a:defRPr lang="en-US" sz="10416" b="0" kern="1200" cap="none" spc="80" baseline="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300" y="13094208"/>
            <a:ext cx="9509760" cy="5486400"/>
          </a:xfrm>
        </p:spPr>
        <p:txBody>
          <a:bodyPr>
            <a:normAutofit/>
          </a:bodyPr>
          <a:lstStyle>
            <a:lvl1pPr marL="0" indent="0">
              <a:buNone/>
              <a:defRPr sz="7166">
                <a:solidFill>
                  <a:srgbClr val="FFFFFF"/>
                </a:solidFill>
              </a:defRPr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3657600"/>
          </a:xfrm>
          <a:prstGeom prst="rect">
            <a:avLst/>
          </a:prstGeom>
        </p:spPr>
        <p:txBody>
          <a:bodyPr vert="horz" lIns="438912" tIns="219456" rIns="438912" bIns="219456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266904"/>
            <a:ext cx="32918400" cy="1920240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249634"/>
            <a:ext cx="853440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583">
                <a:solidFill>
                  <a:schemeClr val="tx2"/>
                </a:solidFill>
              </a:defRPr>
            </a:lvl1pPr>
          </a:lstStyle>
          <a:p>
            <a:fld id="{9756AFEE-D24B-47FB-B4FC-E5A3168780D2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4493" y="25249634"/>
            <a:ext cx="13927016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58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249634"/>
            <a:ext cx="853440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583">
                <a:solidFill>
                  <a:schemeClr val="tx2"/>
                </a:solidFill>
              </a:defRPr>
            </a:lvl1pPr>
          </a:lstStyle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28800" y="24930260"/>
            <a:ext cx="3291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29502260" y="1119161"/>
            <a:ext cx="5535440" cy="3518392"/>
            <a:chOff x="3536740" y="4593787"/>
            <a:chExt cx="1936436" cy="1230821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3536740" y="4593787"/>
              <a:ext cx="1845307" cy="1148484"/>
            </a:xfrm>
            <a:prstGeom prst="snip2Diag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1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13217" y="4698938"/>
              <a:ext cx="1859959" cy="1125670"/>
              <a:chOff x="3713604" y="3268424"/>
              <a:chExt cx="1687376" cy="102121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13604" y="3268424"/>
                <a:ext cx="866498" cy="865379"/>
                <a:chOff x="1844457" y="4618409"/>
                <a:chExt cx="1314248" cy="131255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844457" y="4618409"/>
                  <a:ext cx="629107" cy="62910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529598" y="4618409"/>
                  <a:ext cx="629107" cy="629105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844457" y="5301859"/>
                  <a:ext cx="629107" cy="629104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130485" y="3662900"/>
                <a:ext cx="1270495" cy="62674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2833" b="1" dirty="0" smtClean="0"/>
                  <a:t>MSL</a:t>
                </a:r>
                <a:endParaRPr lang="en-US" sz="8000" b="1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3657454" rtl="0" eaLnBrk="1" latinLnBrk="0" hangingPunct="1">
        <a:spcBef>
          <a:spcPct val="0"/>
        </a:spcBef>
        <a:buNone/>
        <a:tabLst>
          <a:tab pos="15321939" algn="l"/>
        </a:tabLst>
        <a:defRPr sz="14416" b="0" kern="1200" cap="none" spc="200">
          <a:ln w="13335" cmpd="sng">
            <a:noFill/>
            <a:prstDash val="solid"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097236" indent="-1097236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9583" kern="1200">
          <a:solidFill>
            <a:schemeClr val="tx2"/>
          </a:solidFill>
          <a:latin typeface="+mn-lt"/>
          <a:ea typeface="+mn-ea"/>
          <a:cs typeface="+mn-cs"/>
        </a:defRPr>
      </a:lvl1pPr>
      <a:lvl2pPr marL="2194472" indent="-731491" algn="l" defTabSz="3657454" rtl="0" eaLnBrk="1" latinLnBrk="0" hangingPunct="1">
        <a:spcBef>
          <a:spcPct val="20000"/>
        </a:spcBef>
        <a:buClr>
          <a:schemeClr val="accent6"/>
        </a:buClr>
        <a:buFont typeface="Tw Cen MT" pitchFamily="34" charset="0"/>
        <a:buChar char="­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indent="-914363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8000" kern="1200">
          <a:solidFill>
            <a:schemeClr val="tx2"/>
          </a:solidFill>
          <a:latin typeface="+mn-lt"/>
          <a:ea typeface="+mn-ea"/>
          <a:cs typeface="+mn-cs"/>
        </a:defRPr>
      </a:lvl3pPr>
      <a:lvl4pPr marL="4754690" indent="-914363" algn="l" defTabSz="3657454" rtl="0" eaLnBrk="1" latinLnBrk="0" hangingPunct="1">
        <a:spcBef>
          <a:spcPct val="20000"/>
        </a:spcBef>
        <a:buClr>
          <a:schemeClr val="accent6"/>
        </a:buClr>
        <a:buFont typeface="Tw Cen MT" pitchFamily="34" charset="0"/>
        <a:buChar char="­"/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5851926" indent="-914363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6766289" indent="-731491" algn="l" defTabSz="365745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6pPr>
      <a:lvl7pPr marL="7680653" indent="-731491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7pPr>
      <a:lvl8pPr marL="8595016" indent="-731491" algn="l" defTabSz="365745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8pPr>
      <a:lvl9pPr marL="9509380" indent="-731491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25" y="24598381"/>
            <a:ext cx="10058141" cy="1418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798805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0" y="4798805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0" y="4798805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6515805"/>
            <a:ext cx="3505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43087" y="385337"/>
            <a:ext cx="25575318" cy="36933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/>
              <a:t>Data Driven Intelligent Controlled Sensing for </a:t>
            </a:r>
          </a:p>
          <a:p>
            <a:pPr algn="ctr">
              <a:spcAft>
                <a:spcPts val="1200"/>
              </a:spcAft>
            </a:pPr>
            <a:r>
              <a:rPr lang="en-US" sz="6600" b="1" dirty="0" smtClean="0"/>
              <a:t>Cyber Physical Systems</a:t>
            </a:r>
          </a:p>
          <a:p>
            <a:pPr algn="ctr"/>
            <a:r>
              <a:rPr lang="en-US" sz="5400" b="1" dirty="0" smtClean="0"/>
              <a:t>NSF CNS-1330008</a:t>
            </a:r>
            <a:r>
              <a:rPr lang="en-US" sz="5400" dirty="0" smtClean="0"/>
              <a:t>, </a:t>
            </a:r>
            <a:r>
              <a:rPr lang="en-US" sz="4400" b="1" dirty="0" smtClean="0"/>
              <a:t>PI: </a:t>
            </a:r>
            <a:r>
              <a:rPr lang="en-US" sz="4400" dirty="0" err="1" smtClean="0"/>
              <a:t>Venkatesh</a:t>
            </a:r>
            <a:r>
              <a:rPr lang="en-US" sz="4400" dirty="0" smtClean="0"/>
              <a:t> </a:t>
            </a:r>
            <a:r>
              <a:rPr lang="en-US" sz="4400" dirty="0" err="1" smtClean="0"/>
              <a:t>Saligrama</a:t>
            </a:r>
            <a:r>
              <a:rPr lang="en-US" sz="4400" b="1" dirty="0" smtClean="0"/>
              <a:t>, Co-PIs: </a:t>
            </a:r>
            <a:r>
              <a:rPr lang="en-US" sz="4400" dirty="0" smtClean="0"/>
              <a:t>Mac Schwager, David </a:t>
            </a:r>
            <a:r>
              <a:rPr lang="en-US" sz="4400" dirty="0" err="1" smtClean="0"/>
              <a:t>Castanon</a:t>
            </a:r>
            <a:endParaRPr lang="en-US" sz="4400" dirty="0" smtClean="0"/>
          </a:p>
          <a:p>
            <a:pPr algn="ctr">
              <a:tabLst>
                <a:tab pos="8283773" algn="l"/>
              </a:tabLst>
            </a:pPr>
            <a:r>
              <a:rPr lang="en-US" sz="4400" dirty="0" smtClean="0"/>
              <a:t>Electrical Engineering, Mechanical </a:t>
            </a:r>
            <a:r>
              <a:rPr lang="en-US" sz="4400" dirty="0"/>
              <a:t>Engineering, Boston University</a:t>
            </a:r>
            <a:endParaRPr lang="en-US" sz="4400" b="1" dirty="0"/>
          </a:p>
        </p:txBody>
      </p:sp>
      <p:sp>
        <p:nvSpPr>
          <p:cNvPr id="29" name="Rectangle 28"/>
          <p:cNvSpPr/>
          <p:nvPr/>
        </p:nvSpPr>
        <p:spPr>
          <a:xfrm>
            <a:off x="760923" y="4810503"/>
            <a:ext cx="1143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5000" b="1" cap="small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11029196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Project Thrusts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573000" y="12470922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Mobile Sensing Networks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384000" y="19445651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Publications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0570" y="5667399"/>
            <a:ext cx="11049000" cy="52214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Develop algorithms for data-driven decision making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Policies for choosing a sensor given sensing cost and previous sensing outcomes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Polices for locating mobile sensing platforms given cost of motion and previous sensing outcomes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Probabilistic sensing model </a:t>
            </a:r>
            <a:r>
              <a:rPr lang="en-US" sz="3333" b="1" dirty="0" smtClean="0"/>
              <a:t>not</a:t>
            </a:r>
            <a:r>
              <a:rPr lang="en-US" sz="3333" dirty="0" smtClean="0"/>
              <a:t> available, must build decision rules through examples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Applications to medical decision making, airport security, archaeological surveying</a:t>
            </a:r>
            <a:endParaRPr lang="en-US" sz="3333" dirty="0"/>
          </a:p>
        </p:txBody>
      </p:sp>
      <p:pic>
        <p:nvPicPr>
          <p:cNvPr id="1029" name="Picture 5" descr="http://www.bu.edu/urop/files/2010/09/BU_rg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23" y="888562"/>
            <a:ext cx="5095950" cy="2286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762000" y="4417805"/>
            <a:ext cx="3505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5582278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69705" y="11981696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954000" y="13423422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765000" y="20398151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62000" y="17771328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Approach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43000" y="18723828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nsf_logo.png"/>
          <p:cNvPicPr>
            <a:picLocks noChangeAspect="1"/>
          </p:cNvPicPr>
          <p:nvPr/>
        </p:nvPicPr>
        <p:blipFill>
          <a:blip r:embed="rId5"/>
          <a:srcRect r="81125"/>
          <a:stretch>
            <a:fillRect/>
          </a:stretch>
        </p:blipFill>
        <p:spPr>
          <a:xfrm>
            <a:off x="32071995" y="678043"/>
            <a:ext cx="2858683" cy="2743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r="66391"/>
          <a:stretch>
            <a:fillRect/>
          </a:stretch>
        </p:blipFill>
        <p:spPr>
          <a:xfrm>
            <a:off x="18351543" y="13657099"/>
            <a:ext cx="5418590" cy="4004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rcRect l="34213"/>
          <a:stretch>
            <a:fillRect/>
          </a:stretch>
        </p:blipFill>
        <p:spPr>
          <a:xfrm>
            <a:off x="13337617" y="20417389"/>
            <a:ext cx="8642356" cy="32632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4062" y="5431277"/>
            <a:ext cx="7384353" cy="319782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35187" y="12357697"/>
            <a:ext cx="11237570" cy="54779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Fixed schedule:</a:t>
            </a:r>
            <a:r>
              <a:rPr lang="en-US" sz="3333" b="1" dirty="0" smtClean="0"/>
              <a:t> </a:t>
            </a:r>
            <a:r>
              <a:rPr lang="en-US" sz="3333" dirty="0" smtClean="0"/>
              <a:t>Sensing order is fixed before hand based on increasing sensing cost.  For </a:t>
            </a:r>
            <a:r>
              <a:rPr lang="en-US" sz="3333" dirty="0" err="1" smtClean="0"/>
              <a:t>UAVs</a:t>
            </a:r>
            <a:r>
              <a:rPr lang="en-US" sz="3333" dirty="0" smtClean="0"/>
              <a:t>, a sensing path is fixed before hand.  The algorithm decides when to stop based on collected sensor measurements</a:t>
            </a:r>
            <a:endParaRPr lang="en-US" sz="3333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Sensor scheduling:</a:t>
            </a:r>
            <a:r>
              <a:rPr lang="en-US" sz="3333" b="1" dirty="0" smtClean="0"/>
              <a:t> </a:t>
            </a:r>
            <a:r>
              <a:rPr lang="en-US" sz="3333" dirty="0" smtClean="0"/>
              <a:t>The order of sensors must be found as part of the policy.  We propose a decision tree approach, also with sample-based cost-to-go estimate.</a:t>
            </a:r>
            <a:endParaRPr lang="en-US" sz="3333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Mobile sensor networks:</a:t>
            </a:r>
            <a:r>
              <a:rPr lang="en-US" sz="3333" dirty="0" smtClean="0"/>
              <a:t> Continuous </a:t>
            </a:r>
            <a:r>
              <a:rPr lang="en-US" sz="3333" dirty="0" smtClean="0"/>
              <a:t>s</a:t>
            </a:r>
            <a:r>
              <a:rPr lang="en-US" sz="3333" dirty="0" smtClean="0"/>
              <a:t>ensing path of UAV must be controlled, with decision rule for when to stop moving.</a:t>
            </a:r>
            <a:endParaRPr lang="en-US" sz="3333" b="1" dirty="0"/>
          </a:p>
        </p:txBody>
      </p:sp>
      <p:sp>
        <p:nvSpPr>
          <p:cNvPr id="42" name="Rectangle 41"/>
          <p:cNvSpPr/>
          <p:nvPr/>
        </p:nvSpPr>
        <p:spPr>
          <a:xfrm>
            <a:off x="24624280" y="20494361"/>
            <a:ext cx="10960100" cy="552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sz="2800" dirty="0" smtClean="0"/>
              <a:t>[1] M. </a:t>
            </a:r>
            <a:r>
              <a:rPr lang="en-US" sz="2800" dirty="0" err="1" smtClean="0"/>
              <a:t>Hanawal</a:t>
            </a:r>
            <a:r>
              <a:rPr lang="en-US" sz="2800" dirty="0" smtClean="0"/>
              <a:t>, V. </a:t>
            </a:r>
            <a:r>
              <a:rPr lang="en-US" sz="2800" dirty="0" err="1" smtClean="0"/>
              <a:t>Saligrama</a:t>
            </a:r>
            <a:r>
              <a:rPr lang="en-US" sz="2800" dirty="0" smtClean="0"/>
              <a:t>, “Efficient Detection and Localization on Graph Structures,” ICASSP, 2015 (submitted).</a:t>
            </a:r>
          </a:p>
          <a:p>
            <a:pPr marL="514350" indent="-514350">
              <a:spcAft>
                <a:spcPts val="1200"/>
              </a:spcAft>
            </a:pPr>
            <a:r>
              <a:rPr lang="en-US" sz="2800" dirty="0" smtClean="0"/>
              <a:t>[2] E. </a:t>
            </a:r>
            <a:r>
              <a:rPr lang="en-US" sz="2800" dirty="0" err="1" smtClean="0"/>
              <a:t>Montijano</a:t>
            </a:r>
            <a:r>
              <a:rPr lang="en-US" sz="2800" dirty="0" smtClean="0"/>
              <a:t>, D. Zhou, M. Schwager, C. </a:t>
            </a:r>
            <a:r>
              <a:rPr lang="en-US" sz="2800" dirty="0" err="1" smtClean="0"/>
              <a:t>Sagues</a:t>
            </a:r>
            <a:r>
              <a:rPr lang="en-US" sz="2800" dirty="0" smtClean="0"/>
              <a:t>, “Distributed Formation Control Without a Global Reference Frame,” American Control Conference, pp. 3862—3867, Portland, OR, June 2014.</a:t>
            </a:r>
          </a:p>
          <a:p>
            <a:pPr marL="514350" indent="-514350">
              <a:spcAft>
                <a:spcPts val="1200"/>
              </a:spcAft>
            </a:pPr>
            <a:r>
              <a:rPr lang="en-US" sz="2800" dirty="0" smtClean="0"/>
              <a:t>[3] J. Wang, T. </a:t>
            </a:r>
            <a:r>
              <a:rPr lang="en-US" sz="2800" dirty="0" err="1" smtClean="0"/>
              <a:t>Bolukbasi</a:t>
            </a:r>
            <a:r>
              <a:rPr lang="en-US" sz="2800" dirty="0" smtClean="0"/>
              <a:t>, K. </a:t>
            </a:r>
            <a:r>
              <a:rPr lang="en-US" sz="2800" dirty="0" err="1" smtClean="0"/>
              <a:t>Trapeznikov</a:t>
            </a:r>
            <a:r>
              <a:rPr lang="en-US" sz="2800" dirty="0" smtClean="0"/>
              <a:t>, V. </a:t>
            </a:r>
            <a:r>
              <a:rPr lang="en-US" sz="2800" dirty="0" err="1" smtClean="0"/>
              <a:t>Saligrama</a:t>
            </a:r>
            <a:r>
              <a:rPr lang="en-US" sz="2800" dirty="0" smtClean="0"/>
              <a:t>, “Model Selection by Linear Programming,” ECCV 2014.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[4] J. Wang, K. </a:t>
            </a:r>
            <a:r>
              <a:rPr lang="en-US" sz="2800" dirty="0" err="1" smtClean="0"/>
              <a:t>Trapeznikov</a:t>
            </a:r>
            <a:r>
              <a:rPr lang="en-US" sz="2800" dirty="0" smtClean="0"/>
              <a:t>, V. </a:t>
            </a:r>
            <a:r>
              <a:rPr lang="en-US" sz="2800" dirty="0" err="1" smtClean="0"/>
              <a:t>Saligrama</a:t>
            </a:r>
            <a:r>
              <a:rPr lang="en-US" sz="2800" dirty="0" smtClean="0"/>
              <a:t>, “Sequential Learning</a:t>
            </a:r>
          </a:p>
          <a:p>
            <a:pPr marL="519113" indent="-519113">
              <a:spcAft>
                <a:spcPts val="1200"/>
              </a:spcAft>
            </a:pPr>
            <a:r>
              <a:rPr lang="en-US" sz="2800" dirty="0" smtClean="0"/>
              <a:t>	under a Budget,” AISTATS 2014.</a:t>
            </a:r>
          </a:p>
          <a:p>
            <a:pPr marL="519113" indent="-519113"/>
            <a:r>
              <a:rPr lang="en-US" sz="2800" dirty="0" smtClean="0"/>
              <a:t>[5] F. Nan, J. Wang, K. </a:t>
            </a:r>
            <a:r>
              <a:rPr lang="en-US" sz="2800" dirty="0" err="1" smtClean="0"/>
              <a:t>Trapeznikov</a:t>
            </a:r>
            <a:r>
              <a:rPr lang="en-US" sz="2800" dirty="0" smtClean="0"/>
              <a:t>, V. </a:t>
            </a:r>
            <a:r>
              <a:rPr lang="en-US" sz="2800" dirty="0" err="1" smtClean="0"/>
              <a:t>Saligrama</a:t>
            </a:r>
            <a:r>
              <a:rPr lang="en-US" sz="2800" dirty="0" smtClean="0"/>
              <a:t>, “Fast Margin-based Cost-Sensitive Classification,” ICASSP 2014.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24384000" y="4810503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Tools for UAV Network Control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4765000" y="5763003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9421" y="11523117"/>
            <a:ext cx="7635705" cy="28707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0458" y="15185838"/>
            <a:ext cx="10354129" cy="392112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3524" y="8646870"/>
            <a:ext cx="8086168" cy="276159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4624280" y="5864338"/>
            <a:ext cx="11049000" cy="1887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Formation controller without a global reference frame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Uses only relative </a:t>
            </a:r>
            <a:r>
              <a:rPr lang="en-US" sz="3333" dirty="0" smtClean="0"/>
              <a:t>position and orientation</a:t>
            </a:r>
            <a:endParaRPr lang="en-US" sz="3333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Downward vision used to obtain relative pose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037623" y="19119448"/>
            <a:ext cx="6548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Experiments with three </a:t>
            </a:r>
            <a:r>
              <a:rPr lang="en-US" sz="3200" dirty="0" err="1" smtClean="0"/>
              <a:t>quadrotors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24522972" y="8042852"/>
            <a:ext cx="43354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Formation control law: </a:t>
            </a:r>
            <a:endParaRPr lang="en-US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25791328" y="14355383"/>
            <a:ext cx="8601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High fidelity simulations with vision in the loop.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24918944" y="8839420"/>
            <a:ext cx="170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position: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4624280" y="10342588"/>
            <a:ext cx="215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orientation:</a:t>
            </a:r>
            <a:endParaRPr lang="en-US" sz="28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2918515" y="8011043"/>
            <a:ext cx="265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homographies</a:t>
            </a:r>
            <a:endParaRPr lang="en-US" sz="2800" b="1" dirty="0"/>
          </a:p>
        </p:txBody>
      </p:sp>
      <p:cxnSp>
        <p:nvCxnSpPr>
          <p:cNvPr id="67" name="Straight Arrow Connector 66"/>
          <p:cNvCxnSpPr>
            <a:stCxn id="65" idx="1"/>
          </p:cNvCxnSpPr>
          <p:nvPr/>
        </p:nvCxnSpPr>
        <p:spPr>
          <a:xfrm rot="10800000" flipV="1">
            <a:off x="30788689" y="8272652"/>
            <a:ext cx="2129826" cy="566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5" idx="1"/>
          </p:cNvCxnSpPr>
          <p:nvPr/>
        </p:nvCxnSpPr>
        <p:spPr>
          <a:xfrm rot="10800000" flipV="1">
            <a:off x="32071995" y="8272652"/>
            <a:ext cx="846520" cy="566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5" idx="1"/>
          </p:cNvCxnSpPr>
          <p:nvPr/>
        </p:nvCxnSpPr>
        <p:spPr>
          <a:xfrm rot="10800000" flipV="1">
            <a:off x="32224395" y="8272653"/>
            <a:ext cx="694120" cy="1641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2954000" y="13606228"/>
            <a:ext cx="5397543" cy="40674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Active sensing with network of </a:t>
            </a:r>
            <a:r>
              <a:rPr lang="en-US" sz="3333" dirty="0" err="1" smtClean="0"/>
              <a:t>UAVs</a:t>
            </a:r>
            <a:endParaRPr lang="en-US" sz="3333" dirty="0" smtClean="0"/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Data-driven approach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Learned sensing models/transportation cost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Downward vision </a:t>
            </a:r>
            <a:r>
              <a:rPr lang="en-US" sz="3333" dirty="0" smtClean="0"/>
              <a:t>for sensing</a:t>
            </a:r>
            <a:endParaRPr lang="en-US" sz="3333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3106399" y="23677367"/>
            <a:ext cx="10702219" cy="24004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Application to archeological surveying with </a:t>
            </a:r>
            <a:r>
              <a:rPr lang="en-US" sz="3333" dirty="0" err="1" smtClean="0"/>
              <a:t>UAVs</a:t>
            </a:r>
            <a:endParaRPr lang="en-US" sz="3333" dirty="0" smtClean="0"/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Collaboration with BU archaeologists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Annotated </a:t>
            </a:r>
            <a:r>
              <a:rPr lang="en-US" sz="3333" dirty="0" smtClean="0"/>
              <a:t>training data set for active classification of burial mounds.</a:t>
            </a:r>
            <a:endParaRPr lang="en-US" sz="3333" dirty="0" smtClean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1"/>
          <a:srcRect r="39386"/>
          <a:stretch>
            <a:fillRect/>
          </a:stretch>
        </p:blipFill>
        <p:spPr>
          <a:xfrm>
            <a:off x="1442010" y="19609559"/>
            <a:ext cx="8410368" cy="111566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rcRect l="60080"/>
          <a:stretch>
            <a:fillRect/>
          </a:stretch>
        </p:blipFill>
        <p:spPr>
          <a:xfrm>
            <a:off x="5856873" y="20629002"/>
            <a:ext cx="5539058" cy="111566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169705" y="18897275"/>
            <a:ext cx="6221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Optimal DP approach intractable: </a:t>
            </a:r>
            <a:endParaRPr lang="en-US" sz="3200" dirty="0"/>
          </a:p>
        </p:txBody>
      </p:sp>
      <p:sp>
        <p:nvSpPr>
          <p:cNvPr id="81" name="TextBox 80"/>
          <p:cNvSpPr txBox="1"/>
          <p:nvPr/>
        </p:nvSpPr>
        <p:spPr>
          <a:xfrm>
            <a:off x="950570" y="21804593"/>
            <a:ext cx="11430000" cy="1887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Sensing distributions not available, only sample</a:t>
            </a:r>
          </a:p>
          <a:p>
            <a:pPr marL="476231" indent="-47623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Even if they were, </a:t>
            </a:r>
            <a:r>
              <a:rPr lang="en-US" sz="3333" dirty="0" smtClean="0"/>
              <a:t>the DP recursion intractable</a:t>
            </a:r>
          </a:p>
          <a:p>
            <a:pPr marL="476231" indent="-476231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Propose approximate sample based cost-to-go function:</a:t>
            </a:r>
            <a:endParaRPr lang="en-US" sz="3333" dirty="0"/>
          </a:p>
        </p:txBody>
      </p:sp>
      <p:sp>
        <p:nvSpPr>
          <p:cNvPr id="83" name="TextBox 82"/>
          <p:cNvSpPr txBox="1"/>
          <p:nvPr/>
        </p:nvSpPr>
        <p:spPr>
          <a:xfrm>
            <a:off x="13092561" y="5083941"/>
            <a:ext cx="32860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Fixed schedule:</a:t>
            </a:r>
            <a:endParaRPr lang="en-US" sz="3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950570" y="23859669"/>
            <a:ext cx="5080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Approximate DP recursion: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6797975" y="24036677"/>
            <a:ext cx="5394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Sample-based approx cost-to-go</a:t>
            </a:r>
            <a:endParaRPr lang="en-US" sz="2800" dirty="0"/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9317063" y="24623728"/>
            <a:ext cx="392302" cy="344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3029729" y="8723860"/>
            <a:ext cx="3605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Sensor schedule:</a:t>
            </a:r>
            <a:endParaRPr lang="en-US" sz="3200" b="1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35018" y="8823808"/>
            <a:ext cx="2966882" cy="327918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7701" y="11009907"/>
            <a:ext cx="8133391" cy="143692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3052531" y="10396496"/>
            <a:ext cx="40623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Greedy decision rule:</a:t>
            </a:r>
            <a:endParaRPr lang="en-US" sz="3200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89377" y="19183719"/>
            <a:ext cx="9324331" cy="157998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2860101" y="17969584"/>
            <a:ext cx="3628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Distributed approx. </a:t>
            </a:r>
          </a:p>
          <a:p>
            <a:r>
              <a:rPr lang="en-US" sz="3200" dirty="0" smtClean="0"/>
              <a:t>cost-to-go update: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18108657" y="18391083"/>
            <a:ext cx="5394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Sample-based approx cost-to-go</a:t>
            </a:r>
            <a:endParaRPr lang="en-US" sz="2800" dirty="0"/>
          </a:p>
        </p:txBody>
      </p:sp>
      <p:cxnSp>
        <p:nvCxnSpPr>
          <p:cNvPr id="98" name="Straight Arrow Connector 97"/>
          <p:cNvCxnSpPr/>
          <p:nvPr/>
        </p:nvCxnSpPr>
        <p:spPr>
          <a:xfrm rot="10800000" flipV="1">
            <a:off x="18007361" y="19024503"/>
            <a:ext cx="1158598" cy="39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841092" y="19008316"/>
            <a:ext cx="867288" cy="435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6281892" y="9583623"/>
            <a:ext cx="44506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decision tree approach:</a:t>
            </a:r>
            <a:endParaRPr lang="en-US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0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BU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C0000"/>
      </a:accent1>
      <a:accent2>
        <a:srgbClr val="CC0000"/>
      </a:accent2>
      <a:accent3>
        <a:srgbClr val="AC956E"/>
      </a:accent3>
      <a:accent4>
        <a:srgbClr val="808DA9"/>
      </a:accent4>
      <a:accent5>
        <a:srgbClr val="CC0000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11967</TotalTime>
  <Words>528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Thatch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of Groups of Mobile Autonomous Agents Using Nearest Neighbor Rules</dc:title>
  <dc:creator>Boston</dc:creator>
  <cp:lastModifiedBy>Mac Schwager</cp:lastModifiedBy>
  <cp:revision>290</cp:revision>
  <dcterms:created xsi:type="dcterms:W3CDTF">2014-11-05T22:56:50Z</dcterms:created>
  <dcterms:modified xsi:type="dcterms:W3CDTF">2014-11-06T00:54:30Z</dcterms:modified>
</cp:coreProperties>
</file>