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9"/>
  </p:notes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43"/>
    <p:restoredTop sz="79247"/>
  </p:normalViewPr>
  <p:slideViewPr>
    <p:cSldViewPr snapToGrid="0" snapToObjects="1">
      <p:cViewPr varScale="1">
        <p:scale>
          <a:sx n="82" d="100"/>
          <a:sy n="82" d="100"/>
        </p:scale>
        <p:origin x="18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D90802-0C5C-9348-A408-D0F4385BFE7D}" type="datetimeFigureOut">
              <a:rPr lang="en-US" smtClean="0"/>
              <a:t>9/8/19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9BB9F3-DBDF-F24D-8580-126DE33E5100}" type="slidenum">
              <a:rPr lang="en-US" smtClean="0"/>
              <a:t>‹#›</a:t>
            </a:fld>
            <a:endParaRPr lang="en-US"/>
          </a:p>
        </p:txBody>
      </p:sp>
    </p:spTree>
    <p:extLst>
      <p:ext uri="{BB962C8B-B14F-4D97-AF65-F5344CB8AC3E}">
        <p14:creationId xmlns:p14="http://schemas.microsoft.com/office/powerpoint/2010/main" val="54834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But currently with the mapping apps whether you take the suggested</a:t>
            </a:r>
            <a:r>
              <a:rPr lang="en-US" sz="2000" baseline="0" dirty="0" smtClean="0"/>
              <a:t> route is unknown and not enforceable</a:t>
            </a:r>
          </a:p>
          <a:p>
            <a:endParaRPr lang="en-US" sz="2000" baseline="0" dirty="0" smtClean="0"/>
          </a:p>
          <a:p>
            <a:r>
              <a:rPr lang="en-US" sz="2000" baseline="0" dirty="0" smtClean="0"/>
              <a:t>And their level of system optimization is unknown, because it is dependent on the number of people using the apps, and do they coordinate between apps</a:t>
            </a:r>
            <a:endParaRPr lang="en-US" sz="2000" dirty="0"/>
          </a:p>
        </p:txBody>
      </p:sp>
      <p:sp>
        <p:nvSpPr>
          <p:cNvPr id="4" name="Slide Number Placeholder 3"/>
          <p:cNvSpPr>
            <a:spLocks noGrp="1"/>
          </p:cNvSpPr>
          <p:nvPr>
            <p:ph type="sldNum" sz="quarter" idx="10"/>
          </p:nvPr>
        </p:nvSpPr>
        <p:spPr/>
        <p:txBody>
          <a:bodyPr/>
          <a:lstStyle/>
          <a:p>
            <a:fld id="{E59BB9F3-DBDF-F24D-8580-126DE33E5100}" type="slidenum">
              <a:rPr lang="en-US" smtClean="0"/>
              <a:t>2</a:t>
            </a:fld>
            <a:endParaRPr lang="en-US"/>
          </a:p>
        </p:txBody>
      </p:sp>
    </p:spTree>
    <p:extLst>
      <p:ext uri="{BB962C8B-B14F-4D97-AF65-F5344CB8AC3E}">
        <p14:creationId xmlns:p14="http://schemas.microsoft.com/office/powerpoint/2010/main" val="331797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200" dirty="0" smtClean="0"/>
              <a:t>Take into account traffic laws, traffic patterns, the number of times that routes can be re-evaluated on large networks</a:t>
            </a:r>
            <a:endParaRPr lang="en-US" dirty="0" smtClean="0"/>
          </a:p>
          <a:p>
            <a:endParaRPr lang="en-US" dirty="0" smtClean="0"/>
          </a:p>
          <a:p>
            <a:r>
              <a:rPr lang="en-US" dirty="0" smtClean="0"/>
              <a:t>Altruism</a:t>
            </a:r>
            <a:r>
              <a:rPr lang="en-US" baseline="0" dirty="0" smtClean="0"/>
              <a:t> plays in because it is basically how likely are people to follow the routing suggestions, especially when it might make their route slightly longer but it is best for the network and reducing traffic as a whole</a:t>
            </a:r>
          </a:p>
          <a:p>
            <a:endParaRPr lang="en-US" baseline="0" dirty="0" smtClean="0"/>
          </a:p>
          <a:p>
            <a:r>
              <a:rPr lang="en-US" baseline="0" dirty="0" smtClean="0"/>
              <a:t>So SUMO runs the simulation and invokes EPOS at time points to give direction to SUMO</a:t>
            </a:r>
            <a:endParaRPr lang="en-US" dirty="0"/>
          </a:p>
        </p:txBody>
      </p:sp>
      <p:sp>
        <p:nvSpPr>
          <p:cNvPr id="4" name="Slide Number Placeholder 3"/>
          <p:cNvSpPr>
            <a:spLocks noGrp="1"/>
          </p:cNvSpPr>
          <p:nvPr>
            <p:ph type="sldNum" sz="quarter" idx="10"/>
          </p:nvPr>
        </p:nvSpPr>
        <p:spPr/>
        <p:txBody>
          <a:bodyPr/>
          <a:lstStyle/>
          <a:p>
            <a:fld id="{E59BB9F3-DBDF-F24D-8580-126DE33E5100}" type="slidenum">
              <a:rPr lang="en-US" smtClean="0"/>
              <a:t>3</a:t>
            </a:fld>
            <a:endParaRPr lang="en-US"/>
          </a:p>
        </p:txBody>
      </p:sp>
    </p:spTree>
    <p:extLst>
      <p:ext uri="{BB962C8B-B14F-4D97-AF65-F5344CB8AC3E}">
        <p14:creationId xmlns:p14="http://schemas.microsoft.com/office/powerpoint/2010/main" val="1265104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Fairness objective</a:t>
            </a:r>
            <a:r>
              <a:rPr lang="en-US" baseline="0" dirty="0" smtClean="0"/>
              <a:t> would be like ensuring that it doesn't</a:t>
            </a:r>
            <a:r>
              <a:rPr lang="mr-IN" baseline="0" dirty="0" smtClean="0"/>
              <a:t>’</a:t>
            </a:r>
            <a:r>
              <a:rPr lang="en-US" baseline="0" dirty="0" smtClean="0"/>
              <a:t>t decrease all the trip times by a little to make some cars trip times increase by double</a:t>
            </a:r>
            <a:endParaRPr lang="en-US" dirty="0"/>
          </a:p>
        </p:txBody>
      </p:sp>
      <p:sp>
        <p:nvSpPr>
          <p:cNvPr id="4" name="Slide Number Placeholder 3"/>
          <p:cNvSpPr>
            <a:spLocks noGrp="1"/>
          </p:cNvSpPr>
          <p:nvPr>
            <p:ph type="sldNum" sz="quarter" idx="10"/>
          </p:nvPr>
        </p:nvSpPr>
        <p:spPr/>
        <p:txBody>
          <a:bodyPr/>
          <a:lstStyle/>
          <a:p>
            <a:fld id="{E59BB9F3-DBDF-F24D-8580-126DE33E5100}" type="slidenum">
              <a:rPr lang="en-US" smtClean="0"/>
              <a:t>7</a:t>
            </a:fld>
            <a:endParaRPr lang="en-US"/>
          </a:p>
        </p:txBody>
      </p:sp>
    </p:spTree>
    <p:extLst>
      <p:ext uri="{BB962C8B-B14F-4D97-AF65-F5344CB8AC3E}">
        <p14:creationId xmlns:p14="http://schemas.microsoft.com/office/powerpoint/2010/main" val="870444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AFCC1C-805D-6347-A21A-D65F59A4EE7D}" type="datetimeFigureOut">
              <a:rPr lang="en-US" smtClean="0"/>
              <a:t>9/8/19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4BF24-8602-C24D-AA71-CDE471D3E44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AFCC1C-805D-6347-A21A-D65F59A4EE7D}" type="datetimeFigureOut">
              <a:rPr lang="en-US" smtClean="0"/>
              <a:t>9/8/19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4BF24-8602-C24D-AA71-CDE471D3E4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AFCC1C-805D-6347-A21A-D65F59A4EE7D}" type="datetimeFigureOut">
              <a:rPr lang="en-US" smtClean="0"/>
              <a:t>9/8/19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4BF24-8602-C24D-AA71-CDE471D3E44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AFCC1C-805D-6347-A21A-D65F59A4EE7D}" type="datetimeFigureOut">
              <a:rPr lang="en-US" smtClean="0"/>
              <a:t>9/8/19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4BF24-8602-C24D-AA71-CDE471D3E44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AFCC1C-805D-6347-A21A-D65F59A4EE7D}" type="datetimeFigureOut">
              <a:rPr lang="en-US" smtClean="0"/>
              <a:t>9/8/19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4BF24-8602-C24D-AA71-CDE471D3E44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AFCC1C-805D-6347-A21A-D65F59A4EE7D}" type="datetimeFigureOut">
              <a:rPr lang="en-US" smtClean="0"/>
              <a:t>9/8/19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4BF24-8602-C24D-AA71-CDE471D3E44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AFCC1C-805D-6347-A21A-D65F59A4EE7D}" type="datetimeFigureOut">
              <a:rPr lang="en-US" smtClean="0"/>
              <a:t>9/8/19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A4BF24-8602-C24D-AA71-CDE471D3E44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1AFCC1C-805D-6347-A21A-D65F59A4EE7D}" type="datetimeFigureOut">
              <a:rPr lang="en-US" smtClean="0"/>
              <a:t>9/8/19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A4BF24-8602-C24D-AA71-CDE471D3E44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1AFCC1C-805D-6347-A21A-D65F59A4EE7D}" type="datetimeFigureOut">
              <a:rPr lang="en-US" smtClean="0"/>
              <a:t>9/8/19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6A4BF24-8602-C24D-AA71-CDE471D3E44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1AFCC1C-805D-6347-A21A-D65F59A4EE7D}" type="datetimeFigureOut">
              <a:rPr lang="en-US" smtClean="0"/>
              <a:t>9/8/19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6A4BF24-8602-C24D-AA71-CDE471D3E44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accent2"/>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AFCC1C-805D-6347-A21A-D65F59A4EE7D}" type="datetimeFigureOut">
              <a:rPr lang="en-US" smtClean="0"/>
              <a:t>9/8/19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4BF24-8602-C24D-AA71-CDE471D3E44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1AFCC1C-805D-6347-A21A-D65F59A4EE7D}" type="datetimeFigureOut">
              <a:rPr lang="en-US" smtClean="0"/>
              <a:t>9/8/19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6A4BF24-8602-C24D-AA71-CDE471D3E44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58468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1" Type="http://schemas.openxmlformats.org/officeDocument/2006/relationships/slideLayout" Target="../slideLayouts/slideLayout9.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Decentralized Optimization of Vehicle Route </a:t>
            </a:r>
            <a:r>
              <a:rPr lang="en-US" sz="7200" dirty="0" smtClean="0"/>
              <a:t>Planning    </a:t>
            </a:r>
            <a:br>
              <a:rPr lang="en-US" sz="7200" dirty="0" smtClean="0"/>
            </a:br>
            <a:r>
              <a:rPr lang="en-US" sz="2400" dirty="0" smtClean="0"/>
              <a:t>								</a:t>
            </a:r>
            <a:r>
              <a:rPr lang="en-US" sz="2400" b="1" cap="all" spc="200" dirty="0" smtClean="0">
                <a:solidFill>
                  <a:schemeClr val="tx1"/>
                </a:solidFill>
              </a:rPr>
              <a:t>GRACE JENNINGS</a:t>
            </a:r>
            <a:endParaRPr lang="en-US" sz="2400" b="1" dirty="0">
              <a:solidFill>
                <a:schemeClr val="tx1"/>
              </a:solidFill>
            </a:endParaRPr>
          </a:p>
        </p:txBody>
      </p:sp>
      <p:sp>
        <p:nvSpPr>
          <p:cNvPr id="3" name="Subtitle 2"/>
          <p:cNvSpPr>
            <a:spLocks noGrp="1"/>
          </p:cNvSpPr>
          <p:nvPr>
            <p:ph type="subTitle" idx="1"/>
          </p:nvPr>
        </p:nvSpPr>
        <p:spPr/>
        <p:txBody>
          <a:bodyPr>
            <a:normAutofit fontScale="85000" lnSpcReduction="20000"/>
          </a:bodyPr>
          <a:lstStyle/>
          <a:p>
            <a:r>
              <a:rPr lang="en-US" dirty="0" err="1" smtClean="0"/>
              <a:t>Ilias</a:t>
            </a:r>
            <a:r>
              <a:rPr lang="en-US" dirty="0" smtClean="0"/>
              <a:t> </a:t>
            </a:r>
            <a:r>
              <a:rPr lang="en-US" dirty="0" err="1" smtClean="0"/>
              <a:t>Gerostathopoulos</a:t>
            </a:r>
            <a:r>
              <a:rPr lang="en-US" dirty="0" smtClean="0"/>
              <a:t>, Raphael </a:t>
            </a:r>
            <a:r>
              <a:rPr lang="en-US" dirty="0" smtClean="0"/>
              <a:t>Stern</a:t>
            </a:r>
            <a:endParaRPr lang="en-US" dirty="0" smtClean="0"/>
          </a:p>
          <a:p>
            <a:r>
              <a:rPr lang="en-US" dirty="0" smtClean="0"/>
              <a:t>Department of Informatics </a:t>
            </a:r>
          </a:p>
          <a:p>
            <a:r>
              <a:rPr lang="en-US" dirty="0" smtClean="0"/>
              <a:t>Technical University Munich, Germany</a:t>
            </a:r>
          </a:p>
          <a:p>
            <a:endParaRPr lang="en-US" dirty="0"/>
          </a:p>
        </p:txBody>
      </p:sp>
    </p:spTree>
    <p:extLst>
      <p:ext uri="{BB962C8B-B14F-4D97-AF65-F5344CB8AC3E}">
        <p14:creationId xmlns:p14="http://schemas.microsoft.com/office/powerpoint/2010/main" val="435154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General Problem and Context </a:t>
            </a:r>
            <a:endParaRPr lang="en-US" dirty="0"/>
          </a:p>
        </p:txBody>
      </p:sp>
      <p:sp>
        <p:nvSpPr>
          <p:cNvPr id="3" name="Content Placeholder 2"/>
          <p:cNvSpPr>
            <a:spLocks noGrp="1"/>
          </p:cNvSpPr>
          <p:nvPr>
            <p:ph idx="1"/>
          </p:nvPr>
        </p:nvSpPr>
        <p:spPr/>
        <p:txBody>
          <a:bodyPr>
            <a:normAutofit/>
          </a:bodyPr>
          <a:lstStyle/>
          <a:p>
            <a:pPr>
              <a:buFont typeface="Arial" charset="0"/>
              <a:buChar char="•"/>
            </a:pPr>
            <a:r>
              <a:rPr lang="en-US" sz="2400" dirty="0" smtClean="0"/>
              <a:t>Rise of connected and autonomous </a:t>
            </a:r>
            <a:r>
              <a:rPr lang="en-US" sz="2400" dirty="0" smtClean="0"/>
              <a:t>vehicles introduces new possibilities in vehicle and traffic routing</a:t>
            </a:r>
          </a:p>
          <a:p>
            <a:pPr>
              <a:buFont typeface="Arial" charset="0"/>
              <a:buChar char="•"/>
            </a:pPr>
            <a:r>
              <a:rPr lang="en-US" sz="2400" dirty="0" smtClean="0"/>
              <a:t>Already have connectivity using smartphones with r</a:t>
            </a:r>
            <a:r>
              <a:rPr lang="en-US" sz="2400" dirty="0" smtClean="0"/>
              <a:t>outing </a:t>
            </a:r>
            <a:r>
              <a:rPr lang="en-US" sz="2400" dirty="0" smtClean="0"/>
              <a:t>applications like Google Maps and Waze</a:t>
            </a:r>
          </a:p>
          <a:p>
            <a:pPr>
              <a:buFont typeface="Arial" charset="0"/>
              <a:buChar char="•"/>
            </a:pPr>
            <a:r>
              <a:rPr lang="en-US" sz="2400" dirty="0" smtClean="0"/>
              <a:t>System Optimal SO route </a:t>
            </a:r>
            <a:r>
              <a:rPr lang="en-US" sz="2400" dirty="0" smtClean="0"/>
              <a:t>assignment</a:t>
            </a:r>
            <a:endParaRPr lang="en-US" sz="2400" dirty="0"/>
          </a:p>
          <a:p>
            <a:pPr lvl="1">
              <a:buFont typeface="Arial" charset="0"/>
              <a:buChar char="•"/>
            </a:pPr>
            <a:r>
              <a:rPr lang="en-US" sz="2400" dirty="0" smtClean="0"/>
              <a:t>Suggesting routes for each individual </a:t>
            </a:r>
            <a:r>
              <a:rPr lang="en-US" sz="2400" dirty="0" smtClean="0"/>
              <a:t>and optimize these routes based on the network state</a:t>
            </a:r>
            <a:endParaRPr lang="en-US" sz="2400" dirty="0"/>
          </a:p>
        </p:txBody>
      </p:sp>
    </p:spTree>
    <p:extLst>
      <p:ext uri="{BB962C8B-B14F-4D97-AF65-F5344CB8AC3E}">
        <p14:creationId xmlns:p14="http://schemas.microsoft.com/office/powerpoint/2010/main" val="1460162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a:t>
            </a:r>
            <a:r>
              <a:rPr lang="en-US" dirty="0" smtClean="0"/>
              <a:t>Human-</a:t>
            </a:r>
            <a:r>
              <a:rPr lang="en-US" dirty="0" err="1" smtClean="0"/>
              <a:t>Cyberphysical</a:t>
            </a:r>
            <a:r>
              <a:rPr lang="en-US" dirty="0" smtClean="0"/>
              <a:t> </a:t>
            </a:r>
            <a:r>
              <a:rPr lang="en-US" dirty="0"/>
              <a:t>System Problem</a:t>
            </a:r>
          </a:p>
        </p:txBody>
      </p:sp>
      <p:sp>
        <p:nvSpPr>
          <p:cNvPr id="3" name="Content Placeholder 2"/>
          <p:cNvSpPr>
            <a:spLocks noGrp="1"/>
          </p:cNvSpPr>
          <p:nvPr>
            <p:ph idx="1"/>
          </p:nvPr>
        </p:nvSpPr>
        <p:spPr/>
        <p:txBody>
          <a:bodyPr/>
          <a:lstStyle/>
          <a:p>
            <a:pPr>
              <a:buFont typeface="Arial" charset="0"/>
              <a:buChar char="•"/>
            </a:pPr>
            <a:r>
              <a:rPr lang="en-US" sz="2400" dirty="0" smtClean="0"/>
              <a:t>Traffic control is a complex problem depending on human </a:t>
            </a:r>
            <a:r>
              <a:rPr lang="en-US" sz="2400" dirty="0" smtClean="0"/>
              <a:t>desires, physical constraints and computing limitations </a:t>
            </a:r>
          </a:p>
          <a:p>
            <a:pPr>
              <a:buFont typeface="Arial" charset="0"/>
              <a:buChar char="•"/>
            </a:pPr>
            <a:r>
              <a:rPr lang="en-US" sz="2400" dirty="0" smtClean="0"/>
              <a:t>Explore different `levels of altruism’ of the drivers</a:t>
            </a:r>
          </a:p>
          <a:p>
            <a:pPr lvl="1">
              <a:buFont typeface="Arial" charset="0"/>
              <a:buChar char="•"/>
            </a:pPr>
            <a:r>
              <a:rPr lang="en-US" sz="2400" dirty="0" smtClean="0"/>
              <a:t>Local v. Global objectives</a:t>
            </a:r>
          </a:p>
          <a:p>
            <a:pPr>
              <a:buFont typeface="Arial" charset="0"/>
              <a:buChar char="•"/>
            </a:pPr>
            <a:r>
              <a:rPr lang="en-US" sz="2400" dirty="0" smtClean="0"/>
              <a:t>Also compare across cities with different structural characteristics </a:t>
            </a:r>
          </a:p>
          <a:p>
            <a:pPr>
              <a:buFont typeface="Arial" charset="0"/>
              <a:buChar char="•"/>
            </a:pPr>
            <a:r>
              <a:rPr lang="en-US" sz="2400" dirty="0" smtClean="0"/>
              <a:t>Connecting the EPOS decentralized optimization software with the SUMO traffic simulation application</a:t>
            </a:r>
          </a:p>
          <a:p>
            <a:pPr lvl="1">
              <a:buFont typeface="Arial" charset="0"/>
              <a:buChar char="•"/>
            </a:pPr>
            <a:r>
              <a:rPr lang="en-US" sz="2400" dirty="0" smtClean="0"/>
              <a:t>In this simulation an individual agent is an autonomous vehicle</a:t>
            </a:r>
          </a:p>
          <a:p>
            <a:endParaRPr lang="en-US" dirty="0" smtClean="0"/>
          </a:p>
        </p:txBody>
      </p:sp>
    </p:spTree>
    <p:extLst>
      <p:ext uri="{BB962C8B-B14F-4D97-AF65-F5344CB8AC3E}">
        <p14:creationId xmlns:p14="http://schemas.microsoft.com/office/powerpoint/2010/main" val="1089900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3. </a:t>
            </a:r>
            <a:r>
              <a:rPr lang="en-US" sz="4000" dirty="0" smtClean="0"/>
              <a:t>Challenges in Reaching </a:t>
            </a:r>
            <a:r>
              <a:rPr lang="en-US" sz="4000" dirty="0"/>
              <a:t>a Functional System</a:t>
            </a:r>
          </a:p>
        </p:txBody>
      </p:sp>
      <p:sp>
        <p:nvSpPr>
          <p:cNvPr id="3" name="Content Placeholder 2"/>
          <p:cNvSpPr>
            <a:spLocks noGrp="1"/>
          </p:cNvSpPr>
          <p:nvPr>
            <p:ph idx="1"/>
          </p:nvPr>
        </p:nvSpPr>
        <p:spPr/>
        <p:txBody>
          <a:bodyPr>
            <a:normAutofit/>
          </a:bodyPr>
          <a:lstStyle/>
          <a:p>
            <a:pPr>
              <a:buFont typeface="Arial" charset="0"/>
              <a:buChar char="•"/>
            </a:pPr>
            <a:r>
              <a:rPr lang="en-US" sz="2400" dirty="0" smtClean="0"/>
              <a:t>Finding the right data</a:t>
            </a:r>
          </a:p>
          <a:p>
            <a:pPr lvl="1">
              <a:buFont typeface="Arial" charset="0"/>
              <a:buChar char="•"/>
            </a:pPr>
            <a:r>
              <a:rPr lang="en-US" sz="2400" dirty="0" smtClean="0"/>
              <a:t>Added a feature to the simulation that assigned vehicles specific origins and destinations on the map</a:t>
            </a:r>
          </a:p>
          <a:p>
            <a:pPr lvl="1">
              <a:buFont typeface="Arial" charset="0"/>
              <a:buChar char="•"/>
            </a:pPr>
            <a:r>
              <a:rPr lang="en-US" sz="2400" dirty="0" smtClean="0"/>
              <a:t>Couldn’t find widespread OD data for various cities</a:t>
            </a:r>
          </a:p>
          <a:p>
            <a:pPr lvl="1">
              <a:buFont typeface="Arial" charset="0"/>
              <a:buChar char="•"/>
            </a:pPr>
            <a:r>
              <a:rPr lang="en-US" sz="2400" dirty="0" smtClean="0"/>
              <a:t>Used ZIP codes and populations to choose the origins Length of simulation run time</a:t>
            </a:r>
            <a:endParaRPr lang="en-US" sz="2400" dirty="0"/>
          </a:p>
          <a:p>
            <a:pPr lvl="1">
              <a:buFont typeface="Arial" charset="0"/>
              <a:buChar char="•"/>
            </a:pPr>
            <a:r>
              <a:rPr lang="en-US" sz="2400" dirty="0" smtClean="0"/>
              <a:t>Had to perform various optimizations to reduce the run time of the simulations </a:t>
            </a:r>
            <a:endParaRPr lang="en-US" sz="2400" dirty="0"/>
          </a:p>
          <a:p>
            <a:pPr lvl="1">
              <a:buFont typeface="Arial" charset="0"/>
              <a:buChar char="•"/>
            </a:pPr>
            <a:endParaRPr lang="en-US" sz="2200" dirty="0"/>
          </a:p>
        </p:txBody>
      </p:sp>
    </p:spTree>
    <p:extLst>
      <p:ext uri="{BB962C8B-B14F-4D97-AF65-F5344CB8AC3E}">
        <p14:creationId xmlns:p14="http://schemas.microsoft.com/office/powerpoint/2010/main" val="2074703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4. The </a:t>
            </a:r>
            <a:r>
              <a:rPr lang="en-US" sz="4000" dirty="0"/>
              <a:t>Technical Problem and </a:t>
            </a:r>
            <a:r>
              <a:rPr lang="en-US" sz="4000" dirty="0" smtClean="0"/>
              <a:t>Research </a:t>
            </a:r>
            <a:r>
              <a:rPr lang="en-US" sz="4000" dirty="0"/>
              <a:t>Setting</a:t>
            </a:r>
          </a:p>
        </p:txBody>
      </p:sp>
      <p:sp>
        <p:nvSpPr>
          <p:cNvPr id="3" name="Content Placeholder 2"/>
          <p:cNvSpPr>
            <a:spLocks noGrp="1"/>
          </p:cNvSpPr>
          <p:nvPr>
            <p:ph idx="1"/>
          </p:nvPr>
        </p:nvSpPr>
        <p:spPr/>
        <p:txBody>
          <a:bodyPr>
            <a:normAutofit/>
          </a:bodyPr>
          <a:lstStyle/>
          <a:p>
            <a:pPr>
              <a:buFont typeface="Arial" charset="0"/>
              <a:buChar char="•"/>
            </a:pPr>
            <a:r>
              <a:rPr lang="en-US" sz="2400" dirty="0" smtClean="0"/>
              <a:t>One simulation run was designed to represent morning rush hour traffic</a:t>
            </a:r>
          </a:p>
          <a:p>
            <a:pPr lvl="1">
              <a:buFont typeface="Arial" charset="0"/>
              <a:buChar char="•"/>
            </a:pPr>
            <a:r>
              <a:rPr lang="en-US" sz="2400" dirty="0" smtClean="0"/>
              <a:t>The number of cars was determined by the number of people commuting to work by car in each city</a:t>
            </a:r>
          </a:p>
          <a:p>
            <a:pPr lvl="1">
              <a:buFont typeface="Arial" charset="0"/>
              <a:buChar char="•"/>
            </a:pPr>
            <a:r>
              <a:rPr lang="en-US" sz="2400" dirty="0" smtClean="0"/>
              <a:t>A simulation time of 30 minutes was chose to represent average commute time in the US</a:t>
            </a:r>
            <a:endParaRPr lang="en-US" sz="2400" dirty="0"/>
          </a:p>
          <a:p>
            <a:pPr>
              <a:buFont typeface="Arial" charset="0"/>
              <a:buChar char="•"/>
            </a:pPr>
            <a:r>
              <a:rPr lang="en-US" sz="2400" dirty="0" smtClean="0"/>
              <a:t>Ran 11 simulation for each of the four cities </a:t>
            </a:r>
          </a:p>
          <a:p>
            <a:pPr lvl="1">
              <a:buFont typeface="Arial" charset="0"/>
              <a:buChar char="•"/>
            </a:pPr>
            <a:r>
              <a:rPr lang="en-US" sz="2200" dirty="0" smtClean="0"/>
              <a:t>11 values of the parameter in the optimization software that controlled the selfishness of each agent</a:t>
            </a:r>
            <a:endParaRPr lang="en-US" sz="2400" dirty="0" smtClean="0"/>
          </a:p>
          <a:p>
            <a:pPr>
              <a:buFont typeface="Arial" charset="0"/>
              <a:buChar char="•"/>
            </a:pPr>
            <a:r>
              <a:rPr lang="en-US" sz="2400" dirty="0" smtClean="0"/>
              <a:t>Compared the local and global costs between cities for each level of selfishness</a:t>
            </a:r>
            <a:endParaRPr lang="en-US" sz="2200" dirty="0" smtClean="0"/>
          </a:p>
          <a:p>
            <a:pPr lvl="1">
              <a:buFont typeface="Arial" charset="0"/>
              <a:buChar char="•"/>
            </a:pPr>
            <a:endParaRPr lang="en-US" sz="2200" dirty="0"/>
          </a:p>
        </p:txBody>
      </p:sp>
    </p:spTree>
    <p:extLst>
      <p:ext uri="{BB962C8B-B14F-4D97-AF65-F5344CB8AC3E}">
        <p14:creationId xmlns:p14="http://schemas.microsoft.com/office/powerpoint/2010/main" val="850252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idx="1"/>
          </p:nvPr>
        </p:nvPicPr>
        <p:blipFill>
          <a:blip r:embed="rId2">
            <a:extLst>
              <a:ext uri="{BEBA8EAE-BF5A-486C-A8C5-ECC9F3942E4B}">
                <a14:imgProps xmlns:a14="http://schemas.microsoft.com/office/drawing/2010/main">
                  <a14:imgLayer r:embed="rId3">
                    <a14:imgEffect>
                      <a14:backgroundRemoval t="32566" b="67434" l="10000" r="90000"/>
                    </a14:imgEffect>
                  </a14:imgLayer>
                </a14:imgProps>
              </a:ext>
              <a:ext uri="{28A0092B-C50C-407E-A947-70E740481C1C}">
                <a14:useLocalDpi xmlns:a14="http://schemas.microsoft.com/office/drawing/2010/main" val="0"/>
              </a:ext>
            </a:extLst>
          </a:blip>
          <a:srcRect t="28207" b="28207"/>
          <a:stretch>
            <a:fillRect/>
          </a:stretch>
        </p:blipFill>
        <p:spPr>
          <a:xfrm>
            <a:off x="15" y="-6986"/>
            <a:ext cx="12191985" cy="5780868"/>
          </a:xfr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4088" y="249762"/>
            <a:ext cx="3164755" cy="2927128"/>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2397" y="3426652"/>
            <a:ext cx="3106446" cy="3239580"/>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73607" y="3426652"/>
            <a:ext cx="3205480" cy="3205480"/>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73607" y="229562"/>
            <a:ext cx="3274463" cy="2794000"/>
          </a:xfrm>
          <a:prstGeom prst="rect">
            <a:avLst/>
          </a:prstGeom>
        </p:spPr>
      </p:pic>
      <p:sp>
        <p:nvSpPr>
          <p:cNvPr id="12" name="TextBox 11"/>
          <p:cNvSpPr txBox="1"/>
          <p:nvPr/>
        </p:nvSpPr>
        <p:spPr>
          <a:xfrm>
            <a:off x="844088" y="2715225"/>
            <a:ext cx="1186190" cy="461665"/>
          </a:xfrm>
          <a:prstGeom prst="rect">
            <a:avLst/>
          </a:prstGeom>
          <a:noFill/>
        </p:spPr>
        <p:txBody>
          <a:bodyPr wrap="square" rtlCol="0">
            <a:spAutoFit/>
          </a:bodyPr>
          <a:lstStyle/>
          <a:p>
            <a:r>
              <a:rPr lang="en-US" sz="2400" dirty="0" smtClean="0">
                <a:solidFill>
                  <a:schemeClr val="bg1"/>
                </a:solidFill>
              </a:rPr>
              <a:t>A</a:t>
            </a:r>
            <a:endParaRPr lang="en-US" sz="2400" dirty="0">
              <a:solidFill>
                <a:schemeClr val="bg1"/>
              </a:solidFill>
            </a:endParaRPr>
          </a:p>
        </p:txBody>
      </p:sp>
      <p:sp>
        <p:nvSpPr>
          <p:cNvPr id="13" name="TextBox 12"/>
          <p:cNvSpPr txBox="1"/>
          <p:nvPr/>
        </p:nvSpPr>
        <p:spPr>
          <a:xfrm>
            <a:off x="995387" y="6170467"/>
            <a:ext cx="1186190" cy="461665"/>
          </a:xfrm>
          <a:prstGeom prst="rect">
            <a:avLst/>
          </a:prstGeom>
          <a:noFill/>
        </p:spPr>
        <p:txBody>
          <a:bodyPr wrap="square" rtlCol="0">
            <a:spAutoFit/>
          </a:bodyPr>
          <a:lstStyle/>
          <a:p>
            <a:r>
              <a:rPr lang="en-US" sz="2400" dirty="0">
                <a:solidFill>
                  <a:schemeClr val="bg1"/>
                </a:solidFill>
              </a:rPr>
              <a:t>B</a:t>
            </a:r>
            <a:endParaRPr lang="en-US" sz="2400" dirty="0">
              <a:solidFill>
                <a:schemeClr val="bg1"/>
              </a:solidFill>
            </a:endParaRPr>
          </a:p>
        </p:txBody>
      </p:sp>
      <p:sp>
        <p:nvSpPr>
          <p:cNvPr id="14" name="TextBox 13"/>
          <p:cNvSpPr txBox="1"/>
          <p:nvPr/>
        </p:nvSpPr>
        <p:spPr>
          <a:xfrm>
            <a:off x="7507326" y="2578947"/>
            <a:ext cx="1186190" cy="461665"/>
          </a:xfrm>
          <a:prstGeom prst="rect">
            <a:avLst/>
          </a:prstGeom>
          <a:noFill/>
        </p:spPr>
        <p:txBody>
          <a:bodyPr wrap="square" rtlCol="0">
            <a:spAutoFit/>
          </a:bodyPr>
          <a:lstStyle/>
          <a:p>
            <a:r>
              <a:rPr lang="en-US" sz="2400" dirty="0">
                <a:solidFill>
                  <a:schemeClr val="bg1"/>
                </a:solidFill>
              </a:rPr>
              <a:t>C</a:t>
            </a:r>
            <a:endParaRPr lang="en-US" sz="2400" dirty="0">
              <a:solidFill>
                <a:schemeClr val="bg1"/>
              </a:solidFill>
            </a:endParaRPr>
          </a:p>
        </p:txBody>
      </p:sp>
      <p:sp>
        <p:nvSpPr>
          <p:cNvPr id="15" name="TextBox 14"/>
          <p:cNvSpPr txBox="1"/>
          <p:nvPr/>
        </p:nvSpPr>
        <p:spPr>
          <a:xfrm>
            <a:off x="7441173" y="6170466"/>
            <a:ext cx="1186190" cy="461665"/>
          </a:xfrm>
          <a:prstGeom prst="rect">
            <a:avLst/>
          </a:prstGeom>
          <a:noFill/>
        </p:spPr>
        <p:txBody>
          <a:bodyPr wrap="square" rtlCol="0">
            <a:spAutoFit/>
          </a:bodyPr>
          <a:lstStyle/>
          <a:p>
            <a:r>
              <a:rPr lang="en-US" sz="2400" dirty="0">
                <a:solidFill>
                  <a:schemeClr val="bg1"/>
                </a:solidFill>
              </a:rPr>
              <a:t>D</a:t>
            </a:r>
            <a:endParaRPr lang="en-US" sz="2400" dirty="0">
              <a:solidFill>
                <a:schemeClr val="bg1"/>
              </a:solidFill>
            </a:endParaRPr>
          </a:p>
        </p:txBody>
      </p:sp>
      <p:sp>
        <p:nvSpPr>
          <p:cNvPr id="16" name="TextBox 15"/>
          <p:cNvSpPr txBox="1"/>
          <p:nvPr/>
        </p:nvSpPr>
        <p:spPr>
          <a:xfrm>
            <a:off x="8167608" y="5863668"/>
            <a:ext cx="3812582" cy="830997"/>
          </a:xfrm>
          <a:prstGeom prst="rect">
            <a:avLst/>
          </a:prstGeom>
          <a:noFill/>
        </p:spPr>
        <p:txBody>
          <a:bodyPr wrap="square" rtlCol="0">
            <a:spAutoFit/>
          </a:bodyPr>
          <a:lstStyle/>
          <a:p>
            <a:r>
              <a:rPr lang="en-US" sz="2400" dirty="0" smtClean="0">
                <a:solidFill>
                  <a:schemeClr val="bg1"/>
                </a:solidFill>
              </a:rPr>
              <a:t>A. Annapolis   B. Boulder</a:t>
            </a:r>
          </a:p>
          <a:p>
            <a:r>
              <a:rPr lang="en-US" sz="2400" dirty="0" smtClean="0">
                <a:solidFill>
                  <a:schemeClr val="bg1"/>
                </a:solidFill>
              </a:rPr>
              <a:t>C. Duluth         D. Manhattan</a:t>
            </a:r>
          </a:p>
        </p:txBody>
      </p:sp>
      <p:sp>
        <p:nvSpPr>
          <p:cNvPr id="17" name="TextBox 16"/>
          <p:cNvSpPr txBox="1"/>
          <p:nvPr/>
        </p:nvSpPr>
        <p:spPr>
          <a:xfrm>
            <a:off x="7948070" y="303123"/>
            <a:ext cx="4243929" cy="1323439"/>
          </a:xfrm>
          <a:prstGeom prst="rect">
            <a:avLst/>
          </a:prstGeom>
          <a:noFill/>
        </p:spPr>
        <p:txBody>
          <a:bodyPr wrap="square" rtlCol="0">
            <a:spAutoFit/>
          </a:bodyPr>
          <a:lstStyle/>
          <a:p>
            <a:pPr algn="r"/>
            <a:r>
              <a:rPr lang="en-US" sz="4000" dirty="0" smtClean="0">
                <a:solidFill>
                  <a:schemeClr val="bg1"/>
                </a:solidFill>
                <a:latin typeface="+mj-lt"/>
              </a:rPr>
              <a:t>TRAFFIC NETWORKS </a:t>
            </a:r>
            <a:endParaRPr lang="en-US" sz="4000" dirty="0">
              <a:solidFill>
                <a:schemeClr val="bg1"/>
              </a:solidFill>
              <a:latin typeface="+mj-lt"/>
            </a:endParaRPr>
          </a:p>
        </p:txBody>
      </p:sp>
    </p:spTree>
    <p:extLst>
      <p:ext uri="{BB962C8B-B14F-4D97-AF65-F5344CB8AC3E}">
        <p14:creationId xmlns:p14="http://schemas.microsoft.com/office/powerpoint/2010/main" val="183871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Future </a:t>
            </a:r>
            <a:r>
              <a:rPr lang="en-US" dirty="0"/>
              <a:t>Research</a:t>
            </a:r>
          </a:p>
        </p:txBody>
      </p:sp>
      <p:sp>
        <p:nvSpPr>
          <p:cNvPr id="3" name="Content Placeholder 2"/>
          <p:cNvSpPr>
            <a:spLocks noGrp="1"/>
          </p:cNvSpPr>
          <p:nvPr>
            <p:ph idx="1"/>
          </p:nvPr>
        </p:nvSpPr>
        <p:spPr/>
        <p:txBody>
          <a:bodyPr>
            <a:normAutofit/>
          </a:bodyPr>
          <a:lstStyle/>
          <a:p>
            <a:pPr>
              <a:buFont typeface="Arial" charset="0"/>
              <a:buChar char="•"/>
            </a:pPr>
            <a:r>
              <a:rPr lang="en-US" sz="2400" dirty="0" smtClean="0"/>
              <a:t>Expanding the route </a:t>
            </a:r>
            <a:r>
              <a:rPr lang="en-US" sz="2400" dirty="0" smtClean="0"/>
              <a:t>assignment for more accurate destinations </a:t>
            </a:r>
          </a:p>
          <a:p>
            <a:pPr lvl="1">
              <a:buFont typeface="Arial" charset="0"/>
              <a:buChar char="•"/>
            </a:pPr>
            <a:r>
              <a:rPr lang="en-US" sz="2400" dirty="0" smtClean="0"/>
              <a:t>To better simulate traffic patterns and congestion</a:t>
            </a:r>
          </a:p>
          <a:p>
            <a:pPr>
              <a:buFont typeface="Arial" charset="0"/>
              <a:buChar char="•"/>
            </a:pPr>
            <a:r>
              <a:rPr lang="en-US" sz="2400" dirty="0" smtClean="0"/>
              <a:t>Explore the differences in route assignment for sparse v. dense networks</a:t>
            </a:r>
            <a:endParaRPr lang="en-US" sz="2400" dirty="0"/>
          </a:p>
          <a:p>
            <a:pPr>
              <a:buFont typeface="Arial" charset="0"/>
              <a:buChar char="•"/>
            </a:pPr>
            <a:r>
              <a:rPr lang="en-US" sz="2400" dirty="0" smtClean="0"/>
              <a:t>Adding a  fairness objective to the decision making of the individual vehicles</a:t>
            </a:r>
            <a:endParaRPr lang="en-US" sz="2400" dirty="0"/>
          </a:p>
        </p:txBody>
      </p:sp>
    </p:spTree>
    <p:extLst>
      <p:ext uri="{BB962C8B-B14F-4D97-AF65-F5344CB8AC3E}">
        <p14:creationId xmlns:p14="http://schemas.microsoft.com/office/powerpoint/2010/main" val="83541225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3331</TotalTime>
  <Words>505</Words>
  <Application>Microsoft Macintosh PowerPoint</Application>
  <PresentationFormat>Widescreen</PresentationFormat>
  <Paragraphs>53</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Mangal</vt:lpstr>
      <vt:lpstr>Retrospect</vt:lpstr>
      <vt:lpstr>Decentralized Optimization of Vehicle Route Planning             GRACE JENNINGS</vt:lpstr>
      <vt:lpstr>1. General Problem and Context </vt:lpstr>
      <vt:lpstr>2. Human-Cyberphysical System Problem</vt:lpstr>
      <vt:lpstr>3. Challenges in Reaching a Functional System</vt:lpstr>
      <vt:lpstr>4. The Technical Problem and Research Setting</vt:lpstr>
      <vt:lpstr>PowerPoint Presentation</vt:lpstr>
      <vt:lpstr>5. Future Research</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Decentralized Optimization of Vehicle Route Planning</dc:title>
  <dc:creator>Microsoft Office User</dc:creator>
  <cp:lastModifiedBy>Microsoft Office User</cp:lastModifiedBy>
  <cp:revision>7</cp:revision>
  <dcterms:created xsi:type="dcterms:W3CDTF">2019-08-25T18:09:24Z</dcterms:created>
  <dcterms:modified xsi:type="dcterms:W3CDTF">2019-09-08T20:05:55Z</dcterms:modified>
</cp:coreProperties>
</file>