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0902" y="8880"/>
      </p:cViewPr>
      <p:guideLst>
        <p:guide orient="horz" pos="4505"/>
        <p:guide pos="99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8AD26-4142-A640-ADE1-692D43780E2F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5CB2-7BC7-B84A-A8B3-C7B82E81E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75B74-E4BB-EE4D-AE2D-CB8DEA87267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CC132-FCD0-5946-AAEE-E6101D92C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BEB8-8DCF-8746-9CD6-BF084E65A82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0798-FAE4-424D-BD09-2BBF64D62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8.tiff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3031" y="30925039"/>
            <a:ext cx="1896169" cy="18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Black_CIT_JPG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279053" y="30852103"/>
            <a:ext cx="5722054" cy="20662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55659" y="5386387"/>
            <a:ext cx="13649940" cy="25419901"/>
          </a:xfrm>
          <a:prstGeom prst="roundRect">
            <a:avLst>
              <a:gd name="adj" fmla="val 540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177350" y="5386389"/>
            <a:ext cx="13649940" cy="17148588"/>
          </a:xfrm>
          <a:prstGeom prst="roundRect">
            <a:avLst>
              <a:gd name="adj" fmla="val 5404"/>
            </a:avLst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318370" y="5386388"/>
            <a:ext cx="13649940" cy="17148590"/>
          </a:xfrm>
          <a:prstGeom prst="roundRect">
            <a:avLst>
              <a:gd name="adj" fmla="val 5404"/>
            </a:avLst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1654" y="906215"/>
            <a:ext cx="405765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dirty="0" smtClean="0"/>
              <a:t>CPS-Medium: Dense Networks of Bacteria Propelled Micro-Robotic Swarms</a:t>
            </a:r>
            <a:endParaRPr lang="en-US" sz="1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91099" y="2741712"/>
            <a:ext cx="27468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Radu</a:t>
            </a:r>
            <a:r>
              <a:rPr lang="en-US" sz="6600" dirty="0" smtClean="0"/>
              <a:t> </a:t>
            </a:r>
            <a:r>
              <a:rPr lang="en-US" sz="6600" dirty="0" err="1" smtClean="0"/>
              <a:t>Marculescu</a:t>
            </a:r>
            <a:r>
              <a:rPr lang="en-US" sz="6600" dirty="0" smtClean="0"/>
              <a:t>, </a:t>
            </a:r>
            <a:r>
              <a:rPr lang="en-US" sz="6600" dirty="0" err="1" smtClean="0"/>
              <a:t>Metin</a:t>
            </a:r>
            <a:r>
              <a:rPr lang="en-US" sz="6600" dirty="0" smtClean="0"/>
              <a:t> </a:t>
            </a:r>
            <a:r>
              <a:rPr lang="en-US" sz="6600" dirty="0" err="1" smtClean="0"/>
              <a:t>Sitti</a:t>
            </a:r>
            <a:r>
              <a:rPr lang="en-US" sz="6600" dirty="0" smtClean="0"/>
              <a:t>, Philip </a:t>
            </a:r>
            <a:r>
              <a:rPr lang="en-US" sz="6600" dirty="0" err="1" smtClean="0"/>
              <a:t>LeDuc</a:t>
            </a:r>
            <a:endParaRPr lang="en-US" sz="6600" dirty="0" smtClean="0"/>
          </a:p>
          <a:p>
            <a:pPr algn="ctr"/>
            <a:r>
              <a:rPr lang="en-US" sz="6600" dirty="0" smtClean="0"/>
              <a:t>Rika </a:t>
            </a:r>
            <a:r>
              <a:rPr lang="en-US" sz="6600" dirty="0" err="1" smtClean="0"/>
              <a:t>Carlsen</a:t>
            </a:r>
            <a:r>
              <a:rPr lang="en-US" sz="6600" dirty="0" smtClean="0"/>
              <a:t>, Matthew Edwards, Cecile </a:t>
            </a:r>
            <a:r>
              <a:rPr lang="en-US" sz="6600" dirty="0" err="1" smtClean="0"/>
              <a:t>Pacoret</a:t>
            </a:r>
            <a:r>
              <a:rPr lang="en-US" sz="6600" dirty="0" smtClean="0"/>
              <a:t>, </a:t>
            </a:r>
            <a:r>
              <a:rPr lang="en-US" sz="6600" dirty="0" err="1" smtClean="0"/>
              <a:t>Guopeng</a:t>
            </a:r>
            <a:r>
              <a:rPr lang="en-US" sz="6600" dirty="0" smtClean="0"/>
              <a:t> Wei, Jiang </a:t>
            </a:r>
            <a:r>
              <a:rPr lang="en-US" sz="6600" dirty="0" err="1" smtClean="0"/>
              <a:t>Zhuang</a:t>
            </a:r>
            <a:endParaRPr lang="en-US" sz="6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6731344" y="31058718"/>
            <a:ext cx="5272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CNS-1135850</a:t>
            </a:r>
            <a:endParaRPr lang="en-US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000701" y="31115994"/>
            <a:ext cx="15907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Carnegie Mellon University, Pittsburgh, PA</a:t>
            </a:r>
            <a:endParaRPr lang="en-US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5659" y="5429525"/>
            <a:ext cx="1364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Overview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177350" y="5505414"/>
            <a:ext cx="1364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Statistical Physics Model </a:t>
            </a:r>
            <a:endParaRPr lang="en-US" sz="7200" dirty="0"/>
          </a:p>
        </p:txBody>
      </p:sp>
      <p:sp>
        <p:nvSpPr>
          <p:cNvPr id="21" name="TextBox 20"/>
          <p:cNvSpPr txBox="1"/>
          <p:nvPr/>
        </p:nvSpPr>
        <p:spPr>
          <a:xfrm>
            <a:off x="29372288" y="6587874"/>
            <a:ext cx="13649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Chemotactic</a:t>
            </a:r>
            <a:r>
              <a:rPr lang="en-US" sz="4400" dirty="0" smtClean="0"/>
              <a:t> behavior of </a:t>
            </a:r>
            <a:r>
              <a:rPr lang="en-US" sz="4400" i="1" dirty="0" smtClean="0"/>
              <a:t>S. </a:t>
            </a:r>
            <a:r>
              <a:rPr lang="en-US" sz="4400" i="1" dirty="0" err="1" smtClean="0"/>
              <a:t>marcescens</a:t>
            </a:r>
            <a:endParaRPr lang="en-US" sz="4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177350" y="6613274"/>
            <a:ext cx="13649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Mathematical model of </a:t>
            </a:r>
            <a:r>
              <a:rPr lang="en-US" sz="4400" dirty="0" err="1" smtClean="0"/>
              <a:t>chemotactic</a:t>
            </a:r>
            <a:r>
              <a:rPr lang="en-US" sz="4400" dirty="0" smtClean="0"/>
              <a:t> response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372288" y="5524136"/>
            <a:ext cx="1364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Physical Platform</a:t>
            </a:r>
            <a:endParaRPr lang="en-US" sz="7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18035" y="6950456"/>
            <a:ext cx="12686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Objective: </a:t>
            </a:r>
            <a:r>
              <a:rPr lang="en-US" sz="3600" dirty="0" smtClean="0"/>
              <a:t>Develop a new computational dense network framework for designing and analyzing stochastic micro-robotic swarms and building a new physical platform by using attached bacteria as on-board actuators and </a:t>
            </a:r>
            <a:r>
              <a:rPr lang="en-US" sz="3600" dirty="0" err="1" smtClean="0"/>
              <a:t>chemotaxis</a:t>
            </a:r>
            <a:r>
              <a:rPr lang="en-US" sz="3600" dirty="0" smtClean="0"/>
              <a:t> and </a:t>
            </a:r>
            <a:r>
              <a:rPr lang="en-US" sz="3600" dirty="0" err="1" smtClean="0"/>
              <a:t>magnetotaxis</a:t>
            </a:r>
            <a:r>
              <a:rPr lang="en-US" sz="3600" dirty="0" smtClean="0"/>
              <a:t> as passive and active steering control methods, respectively. 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463614" y="20784399"/>
            <a:ext cx="12040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Selected Bio-</a:t>
            </a:r>
            <a:r>
              <a:rPr lang="en-US" sz="5400" dirty="0" err="1" smtClean="0"/>
              <a:t>Acuator</a:t>
            </a:r>
            <a:r>
              <a:rPr lang="en-US" sz="5400" dirty="0" smtClean="0"/>
              <a:t>: </a:t>
            </a:r>
            <a:r>
              <a:rPr lang="en-US" sz="5400" i="1" dirty="0" err="1" smtClean="0"/>
              <a:t>Serratia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m</a:t>
            </a:r>
            <a:r>
              <a:rPr lang="en-US" sz="5400" i="1" smtClean="0"/>
              <a:t>arcescens</a:t>
            </a:r>
            <a:endParaRPr lang="en-US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1618035" y="10031864"/>
            <a:ext cx="12686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Application:  </a:t>
            </a:r>
            <a:r>
              <a:rPr lang="en-US" sz="3600" dirty="0" smtClean="0"/>
              <a:t>The goal is to use these micro-robotic swarms for minimally invasive medical diagnosis and treatment applications, such as drug delivery, in regions of the body that contain stagnant or low velocity fluids (e.g. vitreous </a:t>
            </a:r>
            <a:r>
              <a:rPr lang="en-US" sz="3600" dirty="0" err="1" smtClean="0"/>
              <a:t>humour</a:t>
            </a:r>
            <a:r>
              <a:rPr lang="en-US" sz="3600" dirty="0" smtClean="0"/>
              <a:t> of the eye, cerebral spinal fluid in the spinal cord and brain, etc.) </a:t>
            </a:r>
            <a:r>
              <a:rPr lang="en-US" sz="3600" b="1" dirty="0" smtClean="0"/>
              <a:t>  </a:t>
            </a:r>
            <a:endParaRPr lang="en-US" sz="3600" dirty="0"/>
          </a:p>
        </p:txBody>
      </p:sp>
      <p:pic>
        <p:nvPicPr>
          <p:cNvPr id="36" name="Picture 35" descr="over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2437" y="13312153"/>
            <a:ext cx="9053835" cy="599697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9990302" y="7817884"/>
            <a:ext cx="6467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Chemoreceptor (SPEC model):</a:t>
            </a:r>
            <a:endParaRPr lang="en-US" sz="4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322437" y="19309125"/>
            <a:ext cx="90538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Conceptual sketch of the proposed CPS using statistical physics based computational dense network models and a physical platform to design and analyze bacteria propelled swimming micro-robotic swarms.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9638274" y="2406218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9473888" y="7551766"/>
            <a:ext cx="1994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Method:</a:t>
            </a:r>
            <a:endParaRPr lang="en-US" sz="4000" dirty="0"/>
          </a:p>
        </p:txBody>
      </p:sp>
      <p:sp>
        <p:nvSpPr>
          <p:cNvPr id="154" name="Rounded Rectangle 153"/>
          <p:cNvSpPr/>
          <p:nvPr/>
        </p:nvSpPr>
        <p:spPr>
          <a:xfrm>
            <a:off x="1618035" y="22207411"/>
            <a:ext cx="5831252" cy="8154054"/>
          </a:xfrm>
          <a:prstGeom prst="roundRect">
            <a:avLst>
              <a:gd name="adj" fmla="val 6611"/>
            </a:avLst>
          </a:prstGeom>
          <a:solidFill>
            <a:srgbClr val="DCE6F2"/>
          </a:solidFill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618035" y="22342875"/>
            <a:ext cx="583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Bacterial Dynamics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2933" y="25790784"/>
            <a:ext cx="5583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i="1" dirty="0" err="1" smtClean="0"/>
              <a:t>Serratia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marcescens</a:t>
            </a:r>
            <a:r>
              <a:rPr lang="en-US" sz="2000" dirty="0" smtClean="0"/>
              <a:t>: Multi-flagellated bacterium</a:t>
            </a:r>
          </a:p>
          <a:p>
            <a:pPr marL="274320" indent="-27432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Rod-shaped body: 0.5 µ</a:t>
            </a:r>
            <a:r>
              <a:rPr lang="en-US" sz="2000" dirty="0" err="1" smtClean="0"/>
              <a:t>m</a:t>
            </a:r>
            <a:r>
              <a:rPr lang="en-US" sz="2000" dirty="0" smtClean="0"/>
              <a:t> in diameter, 2 µ</a:t>
            </a:r>
            <a:r>
              <a:rPr lang="en-US" sz="2000" dirty="0" err="1" smtClean="0"/>
              <a:t>m</a:t>
            </a:r>
            <a:r>
              <a:rPr lang="en-US" sz="2000" dirty="0" smtClean="0"/>
              <a:t> long</a:t>
            </a:r>
          </a:p>
          <a:p>
            <a:pPr marL="274320" indent="-27432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Flagellum: 20 nm in diameter, 10 µ</a:t>
            </a:r>
            <a:r>
              <a:rPr lang="en-US" sz="2000" dirty="0" err="1" smtClean="0"/>
              <a:t>m</a:t>
            </a:r>
            <a:r>
              <a:rPr lang="en-US" sz="2000" dirty="0" smtClean="0"/>
              <a:t> long</a:t>
            </a:r>
          </a:p>
          <a:p>
            <a:pPr marL="274320" indent="-27432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Swimming speed: 26 ± 8 µ</a:t>
            </a:r>
            <a:r>
              <a:rPr lang="en-US" sz="2000" dirty="0" err="1" smtClean="0"/>
              <a:t>m/s</a:t>
            </a:r>
            <a:r>
              <a:rPr lang="en-US" sz="2000" dirty="0" smtClean="0"/>
              <a:t> (20°C)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4677726" y="23489109"/>
            <a:ext cx="2358374" cy="16765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25843" y="25067190"/>
            <a:ext cx="2929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 smtClean="0"/>
              <a:t>Serratia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Marcescens</a:t>
            </a:r>
            <a:endParaRPr lang="en-US" sz="1400" i="1" dirty="0" smtClean="0"/>
          </a:p>
          <a:p>
            <a:pPr algn="ctr"/>
            <a:r>
              <a:rPr lang="en-US" sz="1400" dirty="0" err="1" smtClean="0"/>
              <a:t>Kwangshin</a:t>
            </a:r>
            <a:r>
              <a:rPr lang="en-US" sz="1400" dirty="0" smtClean="0"/>
              <a:t> Kim, Science Photo Library</a:t>
            </a:r>
            <a:endParaRPr lang="en-US" sz="1400" dirty="0"/>
          </a:p>
        </p:txBody>
      </p:sp>
      <p:sp>
        <p:nvSpPr>
          <p:cNvPr id="187" name="Rounded Rectangle 186"/>
          <p:cNvSpPr/>
          <p:nvPr/>
        </p:nvSpPr>
        <p:spPr>
          <a:xfrm>
            <a:off x="8291099" y="22207411"/>
            <a:ext cx="5831252" cy="8154054"/>
          </a:xfrm>
          <a:prstGeom prst="roundRect">
            <a:avLst>
              <a:gd name="adj" fmla="val 6611"/>
            </a:avLst>
          </a:prstGeom>
          <a:solidFill>
            <a:srgbClr val="DCE6F2"/>
          </a:solidFill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267697" y="25271825"/>
            <a:ext cx="2621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Scanning electron microscope (SEM) image of 30 µ</a:t>
            </a:r>
            <a:r>
              <a:rPr lang="en-US" sz="1400" dirty="0" err="1" smtClean="0"/>
              <a:t>m</a:t>
            </a:r>
            <a:r>
              <a:rPr lang="en-US" sz="1400" dirty="0" smtClean="0"/>
              <a:t> bead with attached bacteria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8291099" y="22165675"/>
            <a:ext cx="583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/>
                <a:cs typeface="Cambria"/>
              </a:rPr>
              <a:t>Bio-hybrid </a:t>
            </a:r>
          </a:p>
          <a:p>
            <a:pPr algn="ctr"/>
            <a:r>
              <a:rPr lang="en-US" sz="3600" dirty="0" err="1" smtClean="0">
                <a:latin typeface="Cambria"/>
                <a:cs typeface="Cambria"/>
              </a:rPr>
              <a:t>Microsystem</a:t>
            </a:r>
            <a:r>
              <a:rPr lang="en-US" sz="3600" dirty="0" smtClean="0">
                <a:latin typeface="Cambria"/>
                <a:cs typeface="Cambria"/>
              </a:rPr>
              <a:t> Dynamics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182" name="Right Arrow 181"/>
          <p:cNvSpPr/>
          <p:nvPr/>
        </p:nvSpPr>
        <p:spPr>
          <a:xfrm>
            <a:off x="7330756" y="25533435"/>
            <a:ext cx="1181226" cy="110627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8445997" y="26048708"/>
            <a:ext cx="577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Bacteria-propelled micro-robot: Bacteria attached to polystyrene microspheres (diameters 5 – 30 µ</a:t>
            </a:r>
            <a:r>
              <a:rPr lang="en-US" sz="2000" dirty="0" err="1" smtClean="0"/>
              <a:t>m</a:t>
            </a:r>
            <a:r>
              <a:rPr lang="en-US" sz="2000" dirty="0" smtClean="0"/>
              <a:t>)</a:t>
            </a:r>
          </a:p>
          <a:p>
            <a:pPr marL="274320" indent="-27432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Instantaneous speeds: 0.5 – 10 µ</a:t>
            </a:r>
            <a:r>
              <a:rPr lang="en-US" sz="2000" dirty="0" err="1" smtClean="0"/>
              <a:t>m/s</a:t>
            </a:r>
            <a:endParaRPr lang="en-US" sz="2000" dirty="0" smtClean="0"/>
          </a:p>
        </p:txBody>
      </p:sp>
      <p:pic>
        <p:nvPicPr>
          <p:cNvPr id="33" name="Picture 32" descr="C:\Users\Eric\Desktop\BMMD_Chemotaxis_2012\Fig source\fig2.jpg"/>
          <p:cNvPicPr/>
          <p:nvPr/>
        </p:nvPicPr>
        <p:blipFill rotWithShape="1">
          <a:blip r:embed="rId7" cstate="print"/>
          <a:srcRect l="11645" t="1448" b="52336"/>
          <a:stretch/>
        </p:blipFill>
        <p:spPr bwMode="auto">
          <a:xfrm>
            <a:off x="11437028" y="23571807"/>
            <a:ext cx="2225013" cy="17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TextBox 191"/>
          <p:cNvSpPr txBox="1"/>
          <p:nvPr/>
        </p:nvSpPr>
        <p:spPr>
          <a:xfrm>
            <a:off x="1942992" y="29797546"/>
            <a:ext cx="5093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 30 second trajectory of a single bacterium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8750791" y="29797546"/>
            <a:ext cx="495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 trajectory of a bacteria-propelled microsphere</a:t>
            </a:r>
            <a:endParaRPr lang="en-US" sz="1600" dirty="0"/>
          </a:p>
        </p:txBody>
      </p:sp>
      <p:pic>
        <p:nvPicPr>
          <p:cNvPr id="194" name="Picture 193" descr="Bacteria2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2991" y="27239595"/>
            <a:ext cx="5112867" cy="2557951"/>
          </a:xfrm>
          <a:prstGeom prst="rect">
            <a:avLst/>
          </a:prstGeom>
        </p:spPr>
      </p:pic>
      <p:pic>
        <p:nvPicPr>
          <p:cNvPr id="195" name="Picture 194" descr="Microbead2.t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750791" y="27239595"/>
            <a:ext cx="4958896" cy="2557951"/>
          </a:xfrm>
          <a:prstGeom prst="rect">
            <a:avLst/>
          </a:prstGeom>
        </p:spPr>
      </p:pic>
      <p:pic>
        <p:nvPicPr>
          <p:cNvPr id="197" name="Picture 196" descr="ba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20690" y="23489109"/>
            <a:ext cx="2035823" cy="1667321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2423366" y="25238011"/>
            <a:ext cx="1530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Bacterial Swarm</a:t>
            </a:r>
            <a:endParaRPr lang="en-US" sz="1600" dirty="0"/>
          </a:p>
        </p:txBody>
      </p:sp>
      <p:sp>
        <p:nvSpPr>
          <p:cNvPr id="199" name="TextBox 198"/>
          <p:cNvSpPr txBox="1"/>
          <p:nvPr/>
        </p:nvSpPr>
        <p:spPr>
          <a:xfrm>
            <a:off x="8852389" y="25311717"/>
            <a:ext cx="194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Micro-robotic Swarm</a:t>
            </a:r>
            <a:endParaRPr lang="en-US" sz="1600" dirty="0"/>
          </a:p>
        </p:txBody>
      </p:sp>
      <p:pic>
        <p:nvPicPr>
          <p:cNvPr id="200" name="Picture 199" descr="microbea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79661" y="24533205"/>
            <a:ext cx="916489" cy="750597"/>
          </a:xfrm>
          <a:prstGeom prst="rect">
            <a:avLst/>
          </a:prstGeom>
        </p:spPr>
      </p:pic>
      <p:pic>
        <p:nvPicPr>
          <p:cNvPr id="201" name="Picture 200" descr="microbea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52389" y="23366004"/>
            <a:ext cx="916489" cy="750597"/>
          </a:xfrm>
          <a:prstGeom prst="rect">
            <a:avLst/>
          </a:prstGeom>
        </p:spPr>
      </p:pic>
      <p:pic>
        <p:nvPicPr>
          <p:cNvPr id="202" name="Picture 201" descr="microbea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52389" y="24311001"/>
            <a:ext cx="916489" cy="750597"/>
          </a:xfrm>
          <a:prstGeom prst="rect">
            <a:avLst/>
          </a:prstGeom>
        </p:spPr>
      </p:pic>
      <p:pic>
        <p:nvPicPr>
          <p:cNvPr id="203" name="Picture 202" descr="microbea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63033" y="23848672"/>
            <a:ext cx="916489" cy="750597"/>
          </a:xfrm>
          <a:prstGeom prst="rect">
            <a:avLst/>
          </a:prstGeom>
        </p:spPr>
      </p:pic>
      <p:pic>
        <p:nvPicPr>
          <p:cNvPr id="204" name="Picture 203" descr="microbea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70173" y="23585415"/>
            <a:ext cx="916489" cy="750597"/>
          </a:xfrm>
          <a:prstGeom prst="rect">
            <a:avLst/>
          </a:prstGeom>
        </p:spPr>
      </p:pic>
      <p:grpSp>
        <p:nvGrpSpPr>
          <p:cNvPr id="205" name="Group 204"/>
          <p:cNvGrpSpPr/>
          <p:nvPr/>
        </p:nvGrpSpPr>
        <p:grpSpPr>
          <a:xfrm>
            <a:off x="30130428" y="8415536"/>
            <a:ext cx="6188772" cy="4687921"/>
            <a:chOff x="86657" y="1909822"/>
            <a:chExt cx="6188772" cy="4687921"/>
          </a:xfrm>
        </p:grpSpPr>
        <p:pic>
          <p:nvPicPr>
            <p:cNvPr id="20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57" y="1909822"/>
              <a:ext cx="6188772" cy="4687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7" name="Straight Connector 206"/>
            <p:cNvCxnSpPr/>
            <p:nvPr/>
          </p:nvCxnSpPr>
          <p:spPr>
            <a:xfrm>
              <a:off x="3500121" y="5422067"/>
              <a:ext cx="24637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3352800" y="5124450"/>
              <a:ext cx="878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 mm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3040380" y="3093720"/>
              <a:ext cx="2667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743450" y="4777740"/>
              <a:ext cx="0" cy="707827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Content Placeholder 2"/>
          <p:cNvSpPr txBox="1">
            <a:spLocks/>
          </p:cNvSpPr>
          <p:nvPr/>
        </p:nvSpPr>
        <p:spPr bwMode="auto">
          <a:xfrm>
            <a:off x="36731344" y="8496662"/>
            <a:ext cx="5963235" cy="44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Objective: Quantify the </a:t>
            </a:r>
            <a:r>
              <a:rPr lang="en-US" sz="2400" kern="0" dirty="0" err="1" smtClean="0"/>
              <a:t>chemotactic</a:t>
            </a:r>
            <a:r>
              <a:rPr lang="en-US" sz="2400" kern="0" dirty="0" smtClean="0"/>
              <a:t> response of </a:t>
            </a:r>
            <a:r>
              <a:rPr lang="en-US" sz="2400" i="1" kern="0" dirty="0" smtClean="0"/>
              <a:t>S. </a:t>
            </a:r>
            <a:r>
              <a:rPr lang="en-US" sz="2400" i="1" kern="0" dirty="0" err="1" smtClean="0"/>
              <a:t>marcescens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to L-</a:t>
            </a:r>
            <a:r>
              <a:rPr lang="en-US" sz="2400" kern="0" dirty="0" err="1" smtClean="0"/>
              <a:t>aspartate</a:t>
            </a:r>
            <a:r>
              <a:rPr lang="en-US" sz="2400" kern="0" dirty="0" smtClean="0"/>
              <a:t> over range of concentration </a:t>
            </a:r>
            <a:r>
              <a:rPr lang="en-US" sz="2400" kern="0" smtClean="0"/>
              <a:t>gradients (1.0x10</a:t>
            </a:r>
            <a:r>
              <a:rPr lang="en-US" sz="2400" kern="0" baseline="30000" dirty="0" smtClean="0"/>
              <a:t>-3</a:t>
            </a:r>
            <a:r>
              <a:rPr lang="en-US" sz="2400" kern="0" dirty="0" smtClean="0"/>
              <a:t> – 5 </a:t>
            </a:r>
            <a:r>
              <a:rPr lang="en-US" sz="2400" kern="0" dirty="0" err="1" smtClean="0"/>
              <a:t>mM/s</a:t>
            </a:r>
            <a:r>
              <a:rPr lang="en-US" sz="2400" kern="0" dirty="0" smtClean="0"/>
              <a:t>) and average concentrations (0.5x10</a:t>
            </a:r>
            <a:r>
              <a:rPr lang="en-US" sz="2400" kern="0" baseline="30000" dirty="0" smtClean="0"/>
              <a:t>-3</a:t>
            </a:r>
            <a:r>
              <a:rPr lang="en-US" sz="2400" kern="0" dirty="0" smtClean="0"/>
              <a:t> – 2.5 </a:t>
            </a:r>
            <a:r>
              <a:rPr lang="en-US" sz="2400" kern="0" dirty="0" err="1" smtClean="0"/>
              <a:t>mM</a:t>
            </a:r>
            <a:r>
              <a:rPr lang="en-US" sz="2400" kern="0" dirty="0" smtClean="0"/>
              <a:t>)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Experimental set-up: Three-channel linear gradient generator as shown on left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The average swimming speed (</a:t>
            </a:r>
            <a:r>
              <a:rPr lang="en-US" sz="2400" i="1" kern="0" dirty="0" err="1" smtClean="0"/>
              <a:t>ν</a:t>
            </a:r>
            <a:r>
              <a:rPr lang="en-US" sz="2400" kern="0" dirty="0" smtClean="0"/>
              <a:t>) and tumble rate bias (</a:t>
            </a:r>
            <a:r>
              <a:rPr lang="en-US" sz="2400" i="1" kern="0" dirty="0" err="1" smtClean="0"/>
              <a:t>p</a:t>
            </a:r>
            <a:r>
              <a:rPr lang="en-US" sz="2400" i="1" kern="0" baseline="30000" dirty="0" smtClean="0"/>
              <a:t>-</a:t>
            </a:r>
            <a:r>
              <a:rPr lang="en-US" sz="2400" i="1" kern="0" dirty="0" smtClean="0"/>
              <a:t>, </a:t>
            </a:r>
            <a:r>
              <a:rPr lang="en-US" sz="2400" i="1" kern="0" dirty="0" err="1" smtClean="0"/>
              <a:t>p</a:t>
            </a:r>
            <a:r>
              <a:rPr lang="en-US" sz="2400" i="1" kern="0" baseline="30000" dirty="0" smtClean="0"/>
              <a:t>+</a:t>
            </a:r>
            <a:r>
              <a:rPr lang="en-US" sz="2400" kern="0" dirty="0" smtClean="0"/>
              <a:t>) was measured for a significant number of individual bacteria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The </a:t>
            </a:r>
            <a:r>
              <a:rPr lang="en-US" sz="2400" kern="0" dirty="0" err="1" smtClean="0"/>
              <a:t>chemotactic</a:t>
            </a:r>
            <a:r>
              <a:rPr lang="en-US" sz="2400" kern="0" dirty="0" smtClean="0"/>
              <a:t> velocity (</a:t>
            </a:r>
            <a:r>
              <a:rPr lang="en-US" sz="2400" i="1" kern="0" dirty="0" err="1" smtClean="0"/>
              <a:t>V</a:t>
            </a:r>
            <a:r>
              <a:rPr lang="en-US" sz="2400" i="1" kern="0" baseline="-25000" dirty="0" err="1" smtClean="0"/>
              <a:t>c</a:t>
            </a:r>
            <a:r>
              <a:rPr lang="en-US" sz="2400" kern="0" dirty="0" smtClean="0"/>
              <a:t>) can be computed from the measured parameters: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9482207" y="13787358"/>
            <a:ext cx="467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Experimental Results:</a:t>
            </a:r>
            <a:endParaRPr lang="en-US" sz="4000" dirty="0"/>
          </a:p>
        </p:txBody>
      </p:sp>
      <p:pic>
        <p:nvPicPr>
          <p:cNvPr id="213" name="Picture 2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4447" y="14891540"/>
            <a:ext cx="3685969" cy="3480737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1664" y="14874448"/>
            <a:ext cx="3621289" cy="348073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7969" y="16010468"/>
            <a:ext cx="406273" cy="1715091"/>
          </a:xfrm>
          <a:prstGeom prst="rect">
            <a:avLst/>
          </a:prstGeom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7948" y="14874448"/>
            <a:ext cx="4070465" cy="34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15177350" y="22989205"/>
            <a:ext cx="27790960" cy="7627361"/>
          </a:xfrm>
          <a:prstGeom prst="roundRect">
            <a:avLst>
              <a:gd name="adj" fmla="val 5404"/>
            </a:avLst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5177350" y="22989206"/>
            <a:ext cx="2784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Results (Experiment vs. Model Prediction)</a:t>
            </a:r>
            <a:endParaRPr lang="en-US" sz="7200" dirty="0"/>
          </a:p>
        </p:txBody>
      </p:sp>
      <p:pic>
        <p:nvPicPr>
          <p:cNvPr id="70" name="Picture 69" descr="Screen Shot 2013-09-30 at 5.39.21 PM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>
            <a:off x="15782404" y="24336012"/>
            <a:ext cx="5427253" cy="4656061"/>
          </a:xfrm>
          <a:prstGeom prst="rect">
            <a:avLst/>
          </a:prstGeom>
        </p:spPr>
      </p:pic>
      <p:pic>
        <p:nvPicPr>
          <p:cNvPr id="71" name="Picture 70" descr="Screen Shot 2013-09-30 at 5.40.10 PM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21488399" y="24336012"/>
            <a:ext cx="5958660" cy="4656061"/>
          </a:xfrm>
          <a:prstGeom prst="rect">
            <a:avLst/>
          </a:prstGeom>
        </p:spPr>
      </p:pic>
      <p:pic>
        <p:nvPicPr>
          <p:cNvPr id="72" name="Picture 71" descr="Screen Shot 2013-09-30 at 5.45.39 PM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>
          <a:xfrm>
            <a:off x="27709736" y="24336012"/>
            <a:ext cx="4926041" cy="4656061"/>
          </a:xfrm>
          <a:prstGeom prst="rect">
            <a:avLst/>
          </a:prstGeom>
        </p:spPr>
      </p:pic>
      <p:pic>
        <p:nvPicPr>
          <p:cNvPr id="73" name="Picture 72" descr="Screen Shot 2013-09-30 at 5.47.04 PM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>
          <a:xfrm>
            <a:off x="32882252" y="24336012"/>
            <a:ext cx="4930133" cy="4656061"/>
          </a:xfrm>
          <a:prstGeom prst="rect">
            <a:avLst/>
          </a:prstGeom>
        </p:spPr>
      </p:pic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30350557" y="19027392"/>
            <a:ext cx="11873814" cy="44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2400" kern="0" dirty="0" smtClean="0"/>
              <a:t>The average 3-D swimming speed is 34 µ</a:t>
            </a:r>
            <a:r>
              <a:rPr lang="en-US" sz="2400" kern="0" dirty="0" err="1" smtClean="0"/>
              <a:t>m/s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average tumble rate </a:t>
            </a:r>
            <a:r>
              <a:rPr lang="en-US" sz="2400" kern="0" dirty="0" smtClean="0"/>
              <a:t>for the control (no </a:t>
            </a:r>
            <a:r>
              <a:rPr lang="en-US" sz="2400" kern="0" dirty="0" err="1" smtClean="0"/>
              <a:t>chemotactic</a:t>
            </a:r>
            <a:r>
              <a:rPr lang="en-US" sz="2400" kern="0" dirty="0" smtClean="0"/>
              <a:t> gradient) is 1.0 s</a:t>
            </a:r>
            <a:r>
              <a:rPr lang="en-US" sz="2400" kern="0" baseline="30000" dirty="0" smtClean="0"/>
              <a:t>-1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average tumble rates when bacteria travel up (</a:t>
            </a: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i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down (</a:t>
            </a:r>
            <a:r>
              <a:rPr kumimoji="0" lang="en-US" sz="240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i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 0.2 </a:t>
            </a:r>
            <a:r>
              <a:rPr kumimoji="0" lang="en-US" sz="240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/mm gradient are 0.75 s</a:t>
            </a:r>
            <a:r>
              <a:rPr kumimoji="0" lang="en-US" sz="240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1.05 s</a:t>
            </a:r>
            <a:r>
              <a:rPr kumimoji="0" lang="en-US" sz="240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respectively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No change in tumble rate when swimming down the gradient, but tumble rate decreases when swimming up the gradient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For a linear gradient of 0.2 </a:t>
            </a:r>
            <a:r>
              <a:rPr lang="en-US" sz="2400" kern="0" dirty="0" err="1" smtClean="0"/>
              <a:t>mM</a:t>
            </a:r>
            <a:r>
              <a:rPr lang="en-US" sz="2400" kern="0" dirty="0" smtClean="0"/>
              <a:t>/mm, the bias generates a drift velocity towards higher concentration regions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347319" y="18338094"/>
            <a:ext cx="19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Control</a:t>
            </a:r>
            <a:endParaRPr lang="en-US" sz="1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8969590" y="18338094"/>
            <a:ext cx="19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0.2 </a:t>
            </a:r>
            <a:r>
              <a:rPr lang="en-US" sz="1800" b="1" dirty="0" err="1" smtClean="0"/>
              <a:t>mM</a:t>
            </a:r>
            <a:r>
              <a:rPr lang="en-US" sz="1800" b="1" dirty="0" smtClean="0"/>
              <a:t>/mm</a:t>
            </a:r>
            <a:endParaRPr lang="en-US" sz="1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9660151" y="18305828"/>
            <a:ext cx="44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Tumble detection based on angle threshold</a:t>
            </a:r>
            <a:endParaRPr lang="en-US" sz="1800" dirty="0"/>
          </a:p>
        </p:txBody>
      </p:sp>
      <p:sp>
        <p:nvSpPr>
          <p:cNvPr id="86" name="TextBox 85"/>
          <p:cNvSpPr txBox="1"/>
          <p:nvPr/>
        </p:nvSpPr>
        <p:spPr>
          <a:xfrm>
            <a:off x="16311758" y="28992073"/>
            <a:ext cx="446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Experimentally measured data points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21488399" y="28992073"/>
            <a:ext cx="595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Chemotactic</a:t>
            </a:r>
            <a:r>
              <a:rPr lang="en-US" sz="2400" dirty="0" smtClean="0"/>
              <a:t> velocities at different gradients</a:t>
            </a:r>
          </a:p>
          <a:p>
            <a:pPr algn="ctr"/>
            <a:r>
              <a:rPr lang="en-US" sz="2400" dirty="0" smtClean="0"/>
              <a:t>(data points 1-7)</a:t>
            </a:r>
            <a:endParaRPr lang="en-US" sz="2400" dirty="0"/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827290" y="29138887"/>
            <a:ext cx="2948110" cy="6333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921613" y="29088087"/>
            <a:ext cx="3054611" cy="722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8118294" y="29722760"/>
            <a:ext cx="44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(data points 5, 8, 9)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33171920" y="29759660"/>
            <a:ext cx="44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(data points 3, 8, 10)</a:t>
            </a:r>
            <a:endParaRPr lang="en-US" sz="2400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38086570" y="24587106"/>
            <a:ext cx="4834057" cy="44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6400" indent="-40640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2800" kern="0" dirty="0" smtClean="0"/>
              <a:t>Good agreement between model and experiments</a:t>
            </a:r>
          </a:p>
          <a:p>
            <a:pPr marL="406400" indent="-40640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2800" kern="0" dirty="0" smtClean="0"/>
              <a:t>Non-linear sensing of </a:t>
            </a:r>
            <a:r>
              <a:rPr lang="en-US" sz="2800" kern="0" dirty="0" err="1" smtClean="0"/>
              <a:t>chemoattractant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cocentration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800" kern="0" dirty="0" smtClean="0"/>
              <a:t>Relative gradient sensing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r>
              <a:rPr lang="en-US" sz="2800" kern="0" dirty="0" smtClean="0"/>
              <a:t> 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800" kern="0" dirty="0" smtClean="0"/>
              <a:t>Senses a wide range of concentration gradients (3 – 4 decades)</a:t>
            </a: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Strongest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chemotactic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behavior: 0.2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/mm (0.1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39466746" y="27239595"/>
          <a:ext cx="1784710" cy="430792"/>
        </p:xfrm>
        <a:graphic>
          <a:graphicData uri="http://schemas.openxmlformats.org/presentationml/2006/ole">
            <p:oleObj spid="_x0000_s13314" name="Equation" r:id="rId23" imgW="736600" imgH="177800" progId="Equation.3">
              <p:embed/>
            </p:oleObj>
          </a:graphicData>
        </a:graphic>
      </p:graphicFrame>
      <p:pic>
        <p:nvPicPr>
          <p:cNvPr id="94" name="Picture 93" descr="latex-image-1.pd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449631" y="13103457"/>
            <a:ext cx="2746617" cy="841393"/>
          </a:xfrm>
          <a:prstGeom prst="rect">
            <a:avLst/>
          </a:prstGeom>
        </p:spPr>
      </p:pic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20347698" y="8612618"/>
            <a:ext cx="7770596" cy="94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4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activity of the receptor</a:t>
            </a:r>
            <a:r>
              <a:rPr lang="en-US" sz="2400" kern="0" dirty="0" smtClean="0"/>
              <a:t>: 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r>
              <a:rPr lang="en-US" sz="2400" kern="0" dirty="0" smtClean="0"/>
              <a:t>    where </a:t>
            </a:r>
            <a:r>
              <a:rPr lang="en-US" sz="2400" i="1" kern="0" dirty="0" smtClean="0"/>
              <a:t>N</a:t>
            </a:r>
            <a:r>
              <a:rPr lang="en-US" sz="2400" kern="0" dirty="0" smtClean="0"/>
              <a:t> is the number of receptors Tar  in a receptor complex, </a:t>
            </a:r>
            <a:r>
              <a:rPr lang="en-US" sz="2400" i="1" kern="0" dirty="0" err="1" smtClean="0"/>
              <a:t>m</a:t>
            </a:r>
            <a:r>
              <a:rPr lang="en-US" sz="2400" kern="0" dirty="0" smtClean="0"/>
              <a:t> is the </a:t>
            </a:r>
            <a:r>
              <a:rPr lang="en-US" sz="2400" kern="0" dirty="0" err="1" smtClean="0"/>
              <a:t>methylation</a:t>
            </a:r>
            <a:r>
              <a:rPr lang="en-US" sz="2400" kern="0" dirty="0" smtClean="0"/>
              <a:t> level, [L] is the </a:t>
            </a:r>
            <a:r>
              <a:rPr lang="en-US" sz="2400" kern="0" dirty="0" err="1" smtClean="0"/>
              <a:t>ligand</a:t>
            </a:r>
            <a:r>
              <a:rPr lang="en-US" sz="2400" kern="0" dirty="0" smtClean="0"/>
              <a:t> concentration</a:t>
            </a:r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2400" kern="0" dirty="0" smtClean="0"/>
              <a:t>Free energy difference (Monod-Wyman-</a:t>
            </a:r>
            <a:r>
              <a:rPr lang="en-US" sz="2400" kern="0" dirty="0" err="1" smtClean="0"/>
              <a:t>Changeux</a:t>
            </a:r>
            <a:r>
              <a:rPr lang="en-US" sz="2400" kern="0" dirty="0" smtClean="0"/>
              <a:t> model):</a:t>
            </a:r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2400" kern="0" dirty="0" smtClean="0"/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2400" kern="0" dirty="0" smtClean="0"/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en-US" sz="2400" kern="0" dirty="0" smtClean="0"/>
              <a:t>    where  </a:t>
            </a:r>
            <a:r>
              <a:rPr lang="en-US" sz="2400" i="1" kern="0" dirty="0" smtClean="0"/>
              <a:t>K</a:t>
            </a:r>
            <a:r>
              <a:rPr lang="en-US" sz="2400" i="1" kern="0" baseline="-25000" dirty="0" smtClean="0"/>
              <a:t>a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and </a:t>
            </a:r>
            <a:r>
              <a:rPr lang="en-US" sz="2400" kern="0" dirty="0" err="1" smtClean="0"/>
              <a:t>K</a:t>
            </a:r>
            <a:r>
              <a:rPr lang="en-US" sz="2400" kern="0" baseline="-25000" dirty="0" err="1" smtClean="0"/>
              <a:t>i</a:t>
            </a:r>
            <a:r>
              <a:rPr lang="en-US" sz="2400" kern="0" dirty="0" smtClean="0"/>
              <a:t> are the dissociation constants of the </a:t>
            </a:r>
            <a:r>
              <a:rPr lang="en-US" sz="2400" kern="0" dirty="0" err="1" smtClean="0"/>
              <a:t>ligand</a:t>
            </a:r>
            <a:r>
              <a:rPr lang="en-US" sz="2400" kern="0" dirty="0" smtClean="0"/>
              <a:t> to the active and inactive receptors, respectively</a:t>
            </a:r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2400" kern="0" dirty="0" smtClean="0"/>
              <a:t>The impact of receptor </a:t>
            </a:r>
            <a:r>
              <a:rPr lang="en-US" sz="2400" kern="0" dirty="0" err="1" smtClean="0"/>
              <a:t>methylation</a:t>
            </a:r>
            <a:r>
              <a:rPr lang="en-US" sz="2400" kern="0" dirty="0" smtClean="0"/>
              <a:t> on its free energy is considered to be linear:</a:t>
            </a:r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2400" kern="0" dirty="0" smtClean="0"/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2400" kern="0" dirty="0" smtClean="0"/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en-US" sz="2400" kern="0" dirty="0" smtClean="0"/>
              <a:t>    where </a:t>
            </a:r>
            <a:r>
              <a:rPr lang="en-US" sz="2400" kern="0" dirty="0" err="1" smtClean="0"/>
              <a:t>α</a:t>
            </a:r>
            <a:r>
              <a:rPr lang="en-US" sz="2400" kern="0" dirty="0" smtClean="0"/>
              <a:t> ≈ 1.7 and </a:t>
            </a:r>
            <a:r>
              <a:rPr lang="en-US" sz="2400" i="1" kern="0" dirty="0" smtClean="0"/>
              <a:t>m</a:t>
            </a:r>
            <a:r>
              <a:rPr lang="en-US" sz="2400" i="1" kern="0" baseline="-25000" dirty="0" smtClean="0"/>
              <a:t>0</a:t>
            </a:r>
            <a:r>
              <a:rPr lang="en-US" sz="2400" i="1" kern="0" dirty="0" smtClean="0"/>
              <a:t> ≈ 1</a:t>
            </a:r>
            <a:r>
              <a:rPr lang="en-US" sz="2400" kern="0" dirty="0" smtClean="0"/>
              <a:t> </a:t>
            </a:r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r>
              <a:rPr lang="en-US" sz="2400" kern="0" dirty="0" smtClean="0"/>
              <a:t>For a near perfect adapted system, the </a:t>
            </a:r>
            <a:r>
              <a:rPr lang="en-US" sz="2400" kern="0" dirty="0" err="1" smtClean="0"/>
              <a:t>methylation</a:t>
            </a:r>
            <a:r>
              <a:rPr lang="en-US" sz="2400" kern="0" dirty="0" smtClean="0"/>
              <a:t> kinetics is assumed to have the following linear form:</a:t>
            </a:r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2400" kern="0" dirty="0" smtClean="0"/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defRPr/>
            </a:pPr>
            <a:endParaRPr lang="en-US" sz="2400" kern="0" dirty="0" smtClean="0"/>
          </a:p>
          <a:p>
            <a:pPr marL="274320" indent="-274320" defTabSz="914400" eaLnBrk="0" fontAlgn="base" hangingPunct="0"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en-US" sz="2400" kern="0" dirty="0" smtClean="0"/>
              <a:t>    where </a:t>
            </a:r>
            <a:r>
              <a:rPr lang="en-US" sz="2400" i="1" kern="0" dirty="0" err="1" smtClean="0"/>
              <a:t>k</a:t>
            </a:r>
            <a:r>
              <a:rPr lang="en-US" sz="2400" i="1" kern="0" baseline="-25000" dirty="0" err="1" smtClean="0"/>
              <a:t>R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and </a:t>
            </a:r>
            <a:r>
              <a:rPr lang="en-US" sz="2400" i="1" kern="0" dirty="0" err="1" smtClean="0"/>
              <a:t>k</a:t>
            </a:r>
            <a:r>
              <a:rPr lang="en-US" sz="2400" i="1" kern="0" baseline="-25000" dirty="0" err="1" smtClean="0"/>
              <a:t>B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are the </a:t>
            </a:r>
            <a:r>
              <a:rPr lang="en-US" sz="2400" kern="0" dirty="0" err="1" smtClean="0"/>
              <a:t>methylation</a:t>
            </a:r>
            <a:r>
              <a:rPr lang="en-US" sz="2400" kern="0" dirty="0" smtClean="0"/>
              <a:t> and </a:t>
            </a:r>
            <a:r>
              <a:rPr lang="en-US" sz="2400" kern="0" dirty="0" err="1" smtClean="0"/>
              <a:t>demethylation</a:t>
            </a:r>
            <a:r>
              <a:rPr lang="en-US" sz="2400" kern="0" dirty="0" smtClean="0"/>
              <a:t> rates, respectively 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endParaRPr lang="en-US" sz="2400" kern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590601" y="17356971"/>
            <a:ext cx="8967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Phosphorylation</a:t>
            </a:r>
            <a:r>
              <a:rPr lang="en-US" sz="4000" dirty="0" smtClean="0"/>
              <a:t> relay and </a:t>
            </a:r>
            <a:r>
              <a:rPr lang="en-US" sz="4000" dirty="0" err="1" smtClean="0"/>
              <a:t>flagellar</a:t>
            </a:r>
            <a:r>
              <a:rPr lang="en-US" sz="4000" dirty="0" smtClean="0"/>
              <a:t> motor:</a:t>
            </a:r>
            <a:endParaRPr lang="en-US" sz="4000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16105004" y="18305828"/>
            <a:ext cx="12013290" cy="34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concentration of </a:t>
            </a:r>
            <a:r>
              <a:rPr kumimoji="0" lang="en-US" sz="240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phosphorylated</a:t>
            </a:r>
            <a:r>
              <a:rPr kumimoji="0" lang="en-US" sz="24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CheYp</a:t>
            </a:r>
            <a:r>
              <a:rPr kumimoji="0" lang="en-US" sz="24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assumed to be proportional to the </a:t>
            </a:r>
            <a:r>
              <a:rPr kumimoji="0" lang="en-US" sz="240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kinase</a:t>
            </a:r>
            <a:r>
              <a:rPr kumimoji="0" lang="en-US" sz="24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without considering the nonlinear dependence: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 smtClean="0"/>
              <a:t>We use a two-state model to simulate the flagella motor, describing clockwise (CW) and counter-clockwise (CCW) rotations of the flagella with transition rates </a:t>
            </a:r>
            <a:r>
              <a:rPr lang="en-US" sz="2400" i="1" kern="0" dirty="0" err="1" smtClean="0"/>
              <a:t>k</a:t>
            </a:r>
            <a:r>
              <a:rPr lang="en-US" sz="2400" i="1" kern="0" baseline="30000" dirty="0" smtClean="0"/>
              <a:t>-</a:t>
            </a:r>
            <a:r>
              <a:rPr lang="en-US" sz="2400" i="1" kern="0" dirty="0" smtClean="0"/>
              <a:t> </a:t>
            </a:r>
            <a:r>
              <a:rPr lang="en-US" sz="2400" kern="0" dirty="0" smtClean="0"/>
              <a:t>and</a:t>
            </a:r>
            <a:r>
              <a:rPr lang="en-US" sz="2400" i="1" kern="0" dirty="0" smtClean="0"/>
              <a:t> </a:t>
            </a:r>
            <a:r>
              <a:rPr lang="en-US" sz="2400" i="1" kern="0" dirty="0" err="1" smtClean="0"/>
              <a:t>k</a:t>
            </a:r>
            <a:r>
              <a:rPr lang="en-US" sz="2400" i="1" kern="0" baseline="30000" dirty="0" smtClean="0"/>
              <a:t>+</a:t>
            </a:r>
            <a:r>
              <a:rPr lang="en-US" sz="2400" kern="0" dirty="0" smtClean="0"/>
              <a:t>, respectively: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i="1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i="1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i="1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r>
              <a:rPr lang="en-US" sz="2400" kern="0" dirty="0" smtClean="0"/>
              <a:t>   where </a:t>
            </a:r>
            <a:r>
              <a:rPr lang="en-US" sz="2400" i="1" kern="0" dirty="0" smtClean="0"/>
              <a:t>w</a:t>
            </a:r>
            <a:r>
              <a:rPr lang="en-US" sz="2400" i="1" kern="0" baseline="-25000" dirty="0" smtClean="0"/>
              <a:t>0</a:t>
            </a:r>
            <a:r>
              <a:rPr lang="en-US" sz="2400" i="1" kern="0" dirty="0" smtClean="0"/>
              <a:t>, g</a:t>
            </a:r>
            <a:r>
              <a:rPr lang="en-US" sz="2400" i="1" kern="0" baseline="-25000" dirty="0" smtClean="0"/>
              <a:t>0</a:t>
            </a:r>
            <a:r>
              <a:rPr lang="en-US" sz="2400" kern="0" dirty="0" smtClean="0"/>
              <a:t>, </a:t>
            </a:r>
            <a:r>
              <a:rPr lang="en-US" sz="2400" i="1" kern="0" dirty="0" smtClean="0"/>
              <a:t>g</a:t>
            </a:r>
            <a:r>
              <a:rPr lang="en-US" sz="2400" i="1" kern="0" baseline="-25000" dirty="0" smtClean="0"/>
              <a:t>1</a:t>
            </a:r>
            <a:r>
              <a:rPr lang="en-US" sz="2400" kern="0" dirty="0" smtClean="0"/>
              <a:t>, and </a:t>
            </a:r>
            <a:r>
              <a:rPr lang="en-US" sz="2400" i="1" kern="0" dirty="0" smtClean="0"/>
              <a:t>K</a:t>
            </a:r>
            <a:r>
              <a:rPr lang="en-US" sz="2400" i="1" kern="0" baseline="-25000" dirty="0" smtClean="0"/>
              <a:t>D</a:t>
            </a:r>
            <a:r>
              <a:rPr lang="en-US" sz="2400" kern="0" dirty="0" smtClean="0"/>
              <a:t> are parameters chosen to fit the experimental data</a:t>
            </a:r>
            <a:r>
              <a:rPr lang="en-US" sz="2400" i="1" kern="0" dirty="0" smtClean="0"/>
              <a:t> </a:t>
            </a: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r>
              <a:rPr lang="en-US" sz="2400" kern="0" dirty="0" smtClean="0"/>
              <a:t>    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tabLst/>
              <a:defRPr/>
            </a:pPr>
            <a:endParaRPr lang="en-US" sz="2400" kern="0" dirty="0" smtClean="0"/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9" name="Picture 98" descr="latex-image-1.pd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0801683" y="11473047"/>
            <a:ext cx="7809843" cy="348150"/>
          </a:xfrm>
          <a:prstGeom prst="rect">
            <a:avLst/>
          </a:prstGeom>
        </p:spPr>
      </p:pic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1945599" y="13523294"/>
            <a:ext cx="3587750" cy="413541"/>
          </a:xfrm>
          <a:prstGeom prst="rect">
            <a:avLst/>
          </a:prstGeom>
        </p:spPr>
      </p:pic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1886064" y="15262964"/>
            <a:ext cx="3422473" cy="715002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0593050" y="19309125"/>
            <a:ext cx="2298700" cy="482600"/>
          </a:xfrm>
          <a:prstGeom prst="rect">
            <a:avLst/>
          </a:prstGeom>
        </p:spPr>
      </p:pic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7098128" y="20708199"/>
            <a:ext cx="5174748" cy="884229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3040158" y="20708199"/>
            <a:ext cx="3401242" cy="418921"/>
          </a:xfrm>
          <a:prstGeom prst="rect">
            <a:avLst/>
          </a:prstGeom>
        </p:spPr>
      </p:pic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3025099" y="21287805"/>
            <a:ext cx="3594101" cy="369124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055394" y="9183741"/>
            <a:ext cx="4572269" cy="425086"/>
          </a:xfrm>
          <a:prstGeom prst="rect">
            <a:avLst/>
          </a:prstGeom>
        </p:spPr>
      </p:pic>
      <p:pic>
        <p:nvPicPr>
          <p:cNvPr id="109" name="Picture 108" descr="Untitled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5694024" y="9115785"/>
            <a:ext cx="4118477" cy="689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756</Words>
  <Application>Microsoft Office PowerPoint</Application>
  <PresentationFormat>Custom</PresentationFormat>
  <Paragraphs>88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Slide 1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Rika Wright</dc:creator>
  <cp:lastModifiedBy>Rika Wright</cp:lastModifiedBy>
  <cp:revision>76</cp:revision>
  <dcterms:created xsi:type="dcterms:W3CDTF">2013-10-01T19:22:49Z</dcterms:created>
  <dcterms:modified xsi:type="dcterms:W3CDTF">2013-10-01T19:25:13Z</dcterms:modified>
</cp:coreProperties>
</file>