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07" r:id="rId2"/>
    <p:sldId id="410" r:id="rId3"/>
    <p:sldId id="405" r:id="rId4"/>
    <p:sldId id="398" r:id="rId5"/>
    <p:sldId id="408" r:id="rId6"/>
    <p:sldId id="41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85092" autoAdjust="0"/>
  </p:normalViewPr>
  <p:slideViewPr>
    <p:cSldViewPr snapToGrid="0" snapToObjects="1">
      <p:cViewPr varScale="1">
        <p:scale>
          <a:sx n="37" d="100"/>
          <a:sy n="37" d="100"/>
        </p:scale>
        <p:origin x="-11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DCBB3-8556-CA49-BB21-B93D118E92E9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B5C40-EE00-B24D-B825-2D3EBE08D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734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A1C89C-8C9A-4B48-85BC-343E43ED53D8}" type="datetimeFigureOut">
              <a:rPr lang="en-US" smtClean="0"/>
              <a:t>10/4/2012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63AA3-14FD-F749-A9AE-5D69BFAE7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318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09" indent="-285734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2937" indent="-228587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112" indent="-228587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287" indent="-228587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79D10828-D39B-5043-A340-41A77451E0F8}" type="slidenum">
              <a:rPr lang="en-US" sz="1200"/>
              <a:pPr eaLnBrk="1" hangingPunct="1"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63AA3-14FD-F749-A9AE-5D69BFAE72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26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F7E9-0B5B-0145-9F4C-C56AD24B0739}" type="datetime1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9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2C317-1302-BD45-8771-8EB515B07012}" type="datetime1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24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078CE-A139-494E-97E6-893077A4BD61}" type="datetime1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1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CCD56-A588-614F-878A-DE14B1436B15}" type="datetime1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22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A55E5-2A0C-5149-BA76-DC6C83B88B03}" type="datetime1">
              <a:rPr lang="en-US" smtClean="0"/>
              <a:t>10/4/2012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8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DFCC2-E2B7-D644-B3EF-8D7D4731AD67}" type="datetime1">
              <a:rPr lang="en-US" smtClean="0"/>
              <a:t>10/4/2012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0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83AD5-A8BF-2C42-BF20-F43E1546B47B}" type="datetime1">
              <a:rPr lang="en-US" smtClean="0"/>
              <a:t>10/4/2012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0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D19B-5DEE-0946-B083-9B1843C71CC2}" type="datetime1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93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6EA0-F29B-264C-B705-A13F7499CB31}" type="datetime1">
              <a:rPr lang="en-US" smtClean="0"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48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42F9A-43F6-0F42-887A-86E85ADE7028}" type="datetime1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0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64A2-BDE4-2345-8DBC-D65CE18EFCBF}" type="datetime1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3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17040" y="274638"/>
            <a:ext cx="63195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B6FB1-EADB-CC4F-AB8D-01C050B0A050}" type="datetime1">
              <a:rPr lang="en-US" smtClean="0"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AC587-F803-EA49-ABB4-A46CA85A35C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7" descr="TITLE-HEADER LOGO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303" y="-63007"/>
            <a:ext cx="1255697" cy="8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logo1_600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8" y="138402"/>
            <a:ext cx="1486996" cy="46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7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144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" t="1520" r="500"/>
          <a:stretch>
            <a:fillRect/>
          </a:stretch>
        </p:blipFill>
        <p:spPr bwMode="auto">
          <a:xfrm>
            <a:off x="36513" y="26988"/>
            <a:ext cx="9069387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03429" y="2316291"/>
            <a:ext cx="7603564" cy="398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lnSpc>
                <a:spcPct val="75000"/>
              </a:lnSpc>
              <a:defRPr/>
            </a:pPr>
            <a:endParaRPr lang="en-US" sz="3600" dirty="0">
              <a:latin typeface="Arial Black" pitchFamily="34" charset="0"/>
              <a:ea typeface="+mn-ea"/>
            </a:endParaRPr>
          </a:p>
          <a:p>
            <a:pPr eaLnBrk="0" hangingPunct="0">
              <a:defRPr/>
            </a:pPr>
            <a:r>
              <a:rPr lang="en-US" sz="2800" dirty="0" smtClean="0">
                <a:latin typeface="Arial Black" pitchFamily="34" charset="0"/>
                <a:ea typeface="+mn-ea"/>
              </a:rPr>
              <a:t>Design Environments and Manufacturing Integration</a:t>
            </a:r>
            <a:endParaRPr lang="en-US" sz="2800" dirty="0">
              <a:latin typeface="Arial Black" pitchFamily="34" charset="0"/>
              <a:ea typeface="+mn-ea"/>
            </a:endParaRPr>
          </a:p>
          <a:p>
            <a:pPr eaLnBrk="0" hangingPunct="0">
              <a:defRPr/>
            </a:pPr>
            <a:endParaRPr lang="en-US" sz="2800" dirty="0" smtClean="0">
              <a:latin typeface="Arial Black" pitchFamily="34" charset="0"/>
              <a:ea typeface="+mn-ea"/>
            </a:endParaRPr>
          </a:p>
          <a:p>
            <a:pPr eaLnBrk="0" hangingPunct="0">
              <a:defRPr/>
            </a:pPr>
            <a:r>
              <a:rPr lang="en-US" sz="2000" dirty="0" smtClean="0">
                <a:latin typeface="Arial"/>
                <a:cs typeface="Arial"/>
              </a:rPr>
              <a:t>CPS PI Meeting</a:t>
            </a:r>
          </a:p>
          <a:p>
            <a:pPr eaLnBrk="0" hangingPunct="0">
              <a:defRPr/>
            </a:pPr>
            <a:r>
              <a:rPr lang="en-US" sz="2000" dirty="0" smtClean="0">
                <a:latin typeface="Arial"/>
                <a:cs typeface="Arial"/>
              </a:rPr>
              <a:t>October </a:t>
            </a:r>
            <a:r>
              <a:rPr lang="en-US" sz="2000" dirty="0">
                <a:latin typeface="Arial"/>
                <a:cs typeface="Arial"/>
              </a:rPr>
              <a:t>4</a:t>
            </a:r>
            <a:r>
              <a:rPr lang="en-US" sz="2000" dirty="0" smtClean="0">
                <a:latin typeface="Arial"/>
                <a:cs typeface="Arial"/>
              </a:rPr>
              <a:t>, 2012</a:t>
            </a:r>
            <a:endParaRPr lang="en-US" sz="2000" dirty="0">
              <a:latin typeface="Arial"/>
              <a:cs typeface="Arial"/>
            </a:endParaRPr>
          </a:p>
          <a:p>
            <a:pPr eaLnBrk="0" hangingPunct="0">
              <a:defRPr/>
            </a:pPr>
            <a:endParaRPr lang="en-US" sz="2000" dirty="0">
              <a:latin typeface="Arial Black" pitchFamily="34" charset="0"/>
              <a:ea typeface="+mn-ea"/>
            </a:endParaRPr>
          </a:p>
          <a:p>
            <a:pPr eaLnBrk="0" hangingPunct="0">
              <a:defRPr/>
            </a:pPr>
            <a:endParaRPr lang="en-US" sz="2000" dirty="0">
              <a:latin typeface="Arial" charset="0"/>
              <a:ea typeface="+mn-ea"/>
            </a:endParaRPr>
          </a:p>
          <a:p>
            <a:pPr eaLnBrk="0" hangingPunct="0">
              <a:defRPr/>
            </a:pPr>
            <a:r>
              <a:rPr lang="en-US" sz="1400" dirty="0" smtClean="0">
                <a:latin typeface="Arial" charset="0"/>
                <a:ea typeface="+mn-ea"/>
              </a:rPr>
              <a:t>Presented by:</a:t>
            </a:r>
          </a:p>
          <a:p>
            <a:pPr eaLnBrk="0" hangingPunct="0">
              <a:defRPr/>
            </a:pPr>
            <a:r>
              <a:rPr lang="en-US" dirty="0" smtClean="0">
                <a:latin typeface="Arial" charset="0"/>
                <a:ea typeface="+mn-ea"/>
              </a:rPr>
              <a:t>Mark T. Traband, PhD</a:t>
            </a:r>
          </a:p>
          <a:p>
            <a:pPr eaLnBrk="0" hangingPunct="0">
              <a:defRPr/>
            </a:pPr>
            <a:r>
              <a:rPr lang="en-US" dirty="0" smtClean="0">
                <a:latin typeface="Arial" charset="0"/>
              </a:rPr>
              <a:t>mtt1@arl.psu.edu</a:t>
            </a:r>
            <a:endParaRPr lang="en-US" dirty="0" smtClean="0">
              <a:latin typeface="Arial" charset="0"/>
              <a:ea typeface="+mn-ea"/>
            </a:endParaRPr>
          </a:p>
          <a:p>
            <a:pPr eaLnBrk="0" hangingPunct="0">
              <a:defRPr/>
            </a:pPr>
            <a:endParaRPr lang="en-US" dirty="0">
              <a:latin typeface="Arial" charset="0"/>
              <a:ea typeface="+mn-e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053" y="274638"/>
            <a:ext cx="6071782" cy="11430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DARPA’s Adaptive Vehicle Make (AVM) Portfolio of Programs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07" y="1436605"/>
            <a:ext cx="8447193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600" dirty="0" smtClean="0"/>
              <a:t>…seeks </a:t>
            </a:r>
            <a:r>
              <a:rPr lang="en-US" sz="2600" dirty="0"/>
              <a:t>to revolutionize the design and build process for complex defense systems by compressing the development timelines at least </a:t>
            </a:r>
            <a:r>
              <a:rPr lang="en-US" sz="2600" i="1" dirty="0"/>
              <a:t>five fold </a:t>
            </a:r>
            <a:r>
              <a:rPr lang="en-US" sz="2600" dirty="0"/>
              <a:t>while increasing the nation’s pool of innovation by several factors of 10. </a:t>
            </a:r>
            <a:endParaRPr lang="en-US" sz="2600" dirty="0" smtClean="0"/>
          </a:p>
          <a:p>
            <a:endParaRPr lang="en-US" sz="2600" dirty="0" smtClean="0"/>
          </a:p>
          <a:p>
            <a:pPr marL="0" indent="0" algn="ctr">
              <a:buNone/>
            </a:pPr>
            <a:r>
              <a:rPr lang="en-US" sz="2600" dirty="0" err="1" smtClean="0"/>
              <a:t>iFAB</a:t>
            </a:r>
            <a:r>
              <a:rPr lang="en-US" sz="2600" dirty="0" smtClean="0"/>
              <a:t> - Instant </a:t>
            </a:r>
            <a:r>
              <a:rPr lang="en-US" sz="2600" dirty="0"/>
              <a:t>Foundry Adaptive through </a:t>
            </a:r>
            <a:r>
              <a:rPr lang="en-US" sz="2600" dirty="0" smtClean="0"/>
              <a:t>Bits</a:t>
            </a:r>
          </a:p>
          <a:p>
            <a:pPr marL="0" indent="0" algn="ctr">
              <a:buNone/>
            </a:pPr>
            <a:r>
              <a:rPr lang="en-US" sz="2600" dirty="0"/>
              <a:t>T</a:t>
            </a:r>
            <a:r>
              <a:rPr lang="en-US" sz="2600" dirty="0" smtClean="0"/>
              <a:t>he </a:t>
            </a:r>
            <a:r>
              <a:rPr lang="en-US" sz="2600" dirty="0"/>
              <a:t>creation of a flexible, programmable, </a:t>
            </a:r>
            <a:r>
              <a:rPr lang="en-US" sz="2600" dirty="0" smtClean="0"/>
              <a:t>distributed </a:t>
            </a:r>
            <a:r>
              <a:rPr lang="en-US" sz="2600" dirty="0"/>
              <a:t>production capability able to accommodate a wide range of systems and </a:t>
            </a:r>
            <a:r>
              <a:rPr lang="en-US" sz="2600" dirty="0" smtClean="0"/>
              <a:t>variants </a:t>
            </a:r>
            <a:r>
              <a:rPr lang="en-US" sz="2600" dirty="0"/>
              <a:t>with extremely rapid reconfiguration </a:t>
            </a:r>
            <a:r>
              <a:rPr lang="en-US" sz="2600" dirty="0" smtClean="0"/>
              <a:t>timescales</a:t>
            </a:r>
            <a:r>
              <a:rPr lang="en-US" sz="2600" dirty="0"/>
              <a:t>.</a:t>
            </a:r>
            <a:endParaRPr lang="en-US" sz="2600" dirty="0" smtClean="0"/>
          </a:p>
          <a:p>
            <a:endParaRPr lang="en-US" sz="2600" dirty="0"/>
          </a:p>
          <a:p>
            <a:pPr marL="0" indent="0" algn="ctr">
              <a:buNone/>
            </a:pPr>
            <a:r>
              <a:rPr lang="en-US" sz="2600" i="1" dirty="0" smtClean="0">
                <a:solidFill>
                  <a:srgbClr val="0000FF"/>
                </a:solidFill>
              </a:rPr>
              <a:t>A network of Information, Material, and Agreements</a:t>
            </a:r>
            <a:endParaRPr lang="en-US" sz="26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9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AC587-F803-EA49-ABB4-A46CA85A35C1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Key Challenges for </a:t>
            </a:r>
            <a:r>
              <a:rPr lang="en-US" sz="3200" dirty="0" err="1" smtClean="0"/>
              <a:t>iFAB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54" y="1600200"/>
            <a:ext cx="8686800" cy="5754930"/>
          </a:xfrm>
        </p:spPr>
        <p:txBody>
          <a:bodyPr>
            <a:noAutofit/>
          </a:bodyPr>
          <a:lstStyle/>
          <a:p>
            <a:r>
              <a:rPr lang="en-US" sz="2800" dirty="0" smtClean="0"/>
              <a:t>Answer 1000+ queries/day as to whether a design is manufacturable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sz="2800" dirty="0" smtClean="0"/>
              <a:t>Define Pareto front of feasible </a:t>
            </a:r>
            <a:r>
              <a:rPr lang="en-US" sz="2800" dirty="0"/>
              <a:t>fabrication and assembly approaches for </a:t>
            </a:r>
            <a:r>
              <a:rPr lang="en-US" sz="2800" dirty="0" smtClean="0"/>
              <a:t>each design (cost versus lead-time).</a:t>
            </a:r>
          </a:p>
          <a:p>
            <a:pPr marL="0" indent="0">
              <a:buNone/>
            </a:pPr>
            <a:endParaRPr lang="en-US" sz="1400" dirty="0" smtClean="0"/>
          </a:p>
          <a:p>
            <a:r>
              <a:rPr lang="en-US" sz="2800" dirty="0" smtClean="0"/>
              <a:t>For </a:t>
            </a:r>
            <a:r>
              <a:rPr lang="en-US" sz="2800" dirty="0"/>
              <a:t>a particular foundry configuration, </a:t>
            </a:r>
            <a:r>
              <a:rPr lang="en-US" sz="2800" dirty="0" smtClean="0"/>
              <a:t>generate </a:t>
            </a:r>
          </a:p>
          <a:p>
            <a:pPr lvl="1"/>
            <a:r>
              <a:rPr lang="en-US" sz="2400" dirty="0" smtClean="0"/>
              <a:t>CNC </a:t>
            </a:r>
            <a:r>
              <a:rPr lang="en-US" sz="2400" dirty="0"/>
              <a:t>instruction sets for all </a:t>
            </a:r>
            <a:r>
              <a:rPr lang="en-US" sz="2400" dirty="0" smtClean="0"/>
              <a:t>manufacturing equipment</a:t>
            </a:r>
          </a:p>
          <a:p>
            <a:pPr lvl="1"/>
            <a:r>
              <a:rPr lang="en-US" sz="2400" dirty="0"/>
              <a:t>H</a:t>
            </a:r>
            <a:r>
              <a:rPr lang="en-US" sz="2400" dirty="0" smtClean="0"/>
              <a:t>uman work instructions</a:t>
            </a:r>
          </a:p>
          <a:p>
            <a:pPr lvl="1"/>
            <a:endParaRPr lang="en-US" sz="1400" dirty="0"/>
          </a:p>
          <a:p>
            <a:r>
              <a:rPr lang="en-US" sz="2800" dirty="0" smtClean="0"/>
              <a:t>Execute build across a heterogeneous, distributed enterprise </a:t>
            </a:r>
          </a:p>
        </p:txBody>
      </p:sp>
    </p:spTree>
    <p:extLst>
      <p:ext uri="{BB962C8B-B14F-4D97-AF65-F5344CB8AC3E}">
        <p14:creationId xmlns:p14="http://schemas.microsoft.com/office/powerpoint/2010/main" val="41587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50152" y="0"/>
            <a:ext cx="9054602" cy="6720812"/>
            <a:chOff x="109151" y="15385"/>
            <a:chExt cx="9054602" cy="6720812"/>
          </a:xfrm>
        </p:grpSpPr>
        <p:sp>
          <p:nvSpPr>
            <p:cNvPr id="34" name="TextBox 33"/>
            <p:cNvSpPr txBox="1"/>
            <p:nvPr/>
          </p:nvSpPr>
          <p:spPr>
            <a:xfrm>
              <a:off x="7927457" y="5734661"/>
              <a:ext cx="123629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Feedback: </a:t>
              </a:r>
              <a:r>
                <a:rPr lang="en-US" sz="1050" i="1" dirty="0" smtClean="0"/>
                <a:t>Below recommended bend radius – may cause surface cracking</a:t>
              </a:r>
              <a:endParaRPr lang="en-US" sz="1050" i="1" dirty="0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9151" y="15385"/>
              <a:ext cx="8790788" cy="6720812"/>
              <a:chOff x="109151" y="15385"/>
              <a:chExt cx="8790788" cy="6720812"/>
            </a:xfrm>
          </p:grpSpPr>
          <p:cxnSp>
            <p:nvCxnSpPr>
              <p:cNvPr id="48" name="Straight Connector 47"/>
              <p:cNvCxnSpPr>
                <a:stCxn id="8" idx="0"/>
              </p:cNvCxnSpPr>
              <p:nvPr/>
            </p:nvCxnSpPr>
            <p:spPr>
              <a:xfrm flipV="1">
                <a:off x="6725579" y="3975633"/>
                <a:ext cx="771601" cy="229657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2126392" y="3901217"/>
                <a:ext cx="110403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TextBox 3"/>
              <p:cNvSpPr txBox="1"/>
              <p:nvPr/>
            </p:nvSpPr>
            <p:spPr>
              <a:xfrm>
                <a:off x="254553" y="1574077"/>
                <a:ext cx="2416046" cy="36933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61000"/>
                </a:schemeClr>
              </a:solidFill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>
                    <a:latin typeface="Arial"/>
                    <a:cs typeface="Arial"/>
                  </a:rPr>
                  <a:t>Load STEP Assembly</a:t>
                </a: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905227" y="2247113"/>
                <a:ext cx="2109209" cy="55399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61000"/>
                </a:schemeClr>
              </a:solidFill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>
                    <a:solidFill>
                      <a:schemeClr val="dk1"/>
                    </a:solidFill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 algn="ctr"/>
                <a:r>
                  <a:rPr lang="en-US" dirty="0">
                    <a:latin typeface="Arial"/>
                    <a:cs typeface="Arial"/>
                  </a:rPr>
                  <a:t>Decompose </a:t>
                </a:r>
                <a:r>
                  <a:rPr lang="en-US" dirty="0" smtClean="0">
                    <a:latin typeface="Arial"/>
                    <a:cs typeface="Arial"/>
                  </a:rPr>
                  <a:t>Model</a:t>
                </a:r>
              </a:p>
              <a:p>
                <a:pPr algn="ctr"/>
                <a:r>
                  <a:rPr lang="en-US" sz="12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Software &amp; algorithms</a:t>
                </a:r>
                <a:endParaRPr lang="en-US" sz="1200" dirty="0">
                  <a:solidFill>
                    <a:srgbClr val="FF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230427" y="3060469"/>
                <a:ext cx="2057787" cy="55399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61000"/>
                </a:schemeClr>
              </a:solidFill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>
                    <a:solidFill>
                      <a:schemeClr val="dk1"/>
                    </a:solidFill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 algn="ctr"/>
                <a:r>
                  <a:rPr lang="en-US" dirty="0" smtClean="0">
                    <a:latin typeface="Arial"/>
                    <a:cs typeface="Arial"/>
                  </a:rPr>
                  <a:t>Assembly Planner</a:t>
                </a:r>
              </a:p>
              <a:p>
                <a:pPr algn="ctr"/>
                <a:r>
                  <a:rPr lang="en-US" sz="12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Software </a:t>
                </a:r>
                <a:r>
                  <a:rPr lang="en-US" sz="1200" dirty="0">
                    <a:solidFill>
                      <a:srgbClr val="FF0000"/>
                    </a:solidFill>
                    <a:latin typeface="Arial"/>
                    <a:cs typeface="Arial"/>
                  </a:rPr>
                  <a:t>&amp; </a:t>
                </a:r>
                <a:r>
                  <a:rPr lang="en-US" sz="1200" dirty="0" smtClean="0">
                    <a:solidFill>
                      <a:srgbClr val="FF0000"/>
                    </a:solidFill>
                    <a:latin typeface="Arial"/>
                    <a:cs typeface="Arial"/>
                  </a:rPr>
                  <a:t>algorithms</a:t>
                </a:r>
                <a:endParaRPr lang="en-US" sz="1200" dirty="0">
                  <a:solidFill>
                    <a:srgbClr val="FF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230427" y="3759062"/>
                <a:ext cx="1851789" cy="584776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61000"/>
                </a:schemeClr>
              </a:solidFill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>
                    <a:solidFill>
                      <a:schemeClr val="dk1"/>
                    </a:solidFill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 algn="ctr"/>
                <a:r>
                  <a:rPr lang="en-US" sz="1600" dirty="0" smtClean="0">
                    <a:latin typeface="Arial"/>
                    <a:cs typeface="Arial"/>
                  </a:rPr>
                  <a:t>MFG Analysis for Each Piece Part</a:t>
                </a:r>
                <a:endParaRPr lang="en-US" sz="1600" dirty="0">
                  <a:latin typeface="Arial"/>
                  <a:cs typeface="Arial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133315" y="4205290"/>
                <a:ext cx="1184527" cy="36933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61000"/>
                </a:schemeClr>
              </a:solidFill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>
                    <a:solidFill>
                      <a:schemeClr val="dk1"/>
                    </a:solidFill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 algn="ctr"/>
                <a:r>
                  <a:rPr lang="en-US" dirty="0" smtClean="0">
                    <a:latin typeface="Arial"/>
                    <a:cs typeface="Arial"/>
                  </a:rPr>
                  <a:t>Schedule</a:t>
                </a: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462310" y="4930303"/>
                <a:ext cx="19426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 smtClean="0">
                    <a:latin typeface="Arial"/>
                    <a:cs typeface="Arial"/>
                  </a:rPr>
                  <a:t>Automated Manufacturability </a:t>
                </a:r>
              </a:p>
              <a:p>
                <a:pPr algn="ctr"/>
                <a:r>
                  <a:rPr lang="en-US" sz="1000" dirty="0" smtClean="0">
                    <a:latin typeface="Arial"/>
                    <a:cs typeface="Arial"/>
                  </a:rPr>
                  <a:t>Feedback Assessment (PARC)</a:t>
                </a:r>
                <a:endParaRPr lang="en-US" sz="1000" dirty="0">
                  <a:latin typeface="Arial"/>
                  <a:cs typeface="Arial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848870" y="4899169"/>
                <a:ext cx="1591611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 smtClean="0">
                    <a:latin typeface="Arial"/>
                    <a:cs typeface="Arial"/>
                  </a:rPr>
                  <a:t>CNC-Rapid Prototyping</a:t>
                </a:r>
              </a:p>
              <a:p>
                <a:pPr algn="ctr"/>
                <a:r>
                  <a:rPr lang="en-US" sz="1050" dirty="0" smtClean="0">
                    <a:latin typeface="Arial"/>
                    <a:cs typeface="Arial"/>
                  </a:rPr>
                  <a:t>Iowa State Univ.</a:t>
                </a:r>
                <a:endParaRPr lang="en-US" sz="1050" dirty="0">
                  <a:latin typeface="Arial"/>
                  <a:cs typeface="Arial"/>
                </a:endParaRPr>
              </a:p>
            </p:txBody>
          </p:sp>
          <p:cxnSp>
            <p:nvCxnSpPr>
              <p:cNvPr id="24" name="Elbow Connector 23"/>
              <p:cNvCxnSpPr>
                <a:stCxn id="4" idx="2"/>
                <a:endCxn id="5" idx="1"/>
              </p:cNvCxnSpPr>
              <p:nvPr/>
            </p:nvCxnSpPr>
            <p:spPr>
              <a:xfrm rot="16200000" flipH="1">
                <a:off x="1393550" y="2012434"/>
                <a:ext cx="580703" cy="442651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24"/>
              <p:cNvCxnSpPr>
                <a:stCxn id="5" idx="2"/>
                <a:endCxn id="6" idx="1"/>
              </p:cNvCxnSpPr>
              <p:nvPr/>
            </p:nvCxnSpPr>
            <p:spPr>
              <a:xfrm rot="16200000" flipH="1">
                <a:off x="2826951" y="2933991"/>
                <a:ext cx="536357" cy="270595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/>
              <p:cNvCxnSpPr>
                <a:endCxn id="7" idx="1"/>
              </p:cNvCxnSpPr>
              <p:nvPr/>
            </p:nvCxnSpPr>
            <p:spPr>
              <a:xfrm rot="16200000" flipH="1">
                <a:off x="2449087" y="3270109"/>
                <a:ext cx="1292085" cy="270595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/>
              <p:cNvCxnSpPr>
                <a:stCxn id="6" idx="3"/>
                <a:endCxn id="8" idx="1"/>
              </p:cNvCxnSpPr>
              <p:nvPr/>
            </p:nvCxnSpPr>
            <p:spPr>
              <a:xfrm>
                <a:off x="5288214" y="3337468"/>
                <a:ext cx="845101" cy="1052488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/>
              <p:cNvCxnSpPr>
                <a:stCxn id="7" idx="3"/>
                <a:endCxn id="8" idx="1"/>
              </p:cNvCxnSpPr>
              <p:nvPr/>
            </p:nvCxnSpPr>
            <p:spPr>
              <a:xfrm>
                <a:off x="5082216" y="4051450"/>
                <a:ext cx="1051099" cy="338506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Elbow Connector 42"/>
              <p:cNvCxnSpPr>
                <a:stCxn id="8" idx="3"/>
                <a:endCxn id="56" idx="0"/>
              </p:cNvCxnSpPr>
              <p:nvPr/>
            </p:nvCxnSpPr>
            <p:spPr>
              <a:xfrm>
                <a:off x="7317842" y="4389956"/>
                <a:ext cx="415025" cy="367184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H="1">
                <a:off x="2208398" y="4419711"/>
                <a:ext cx="1332374" cy="48231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3923935" y="4465077"/>
                <a:ext cx="1" cy="437982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endCxn id="14" idx="0"/>
              </p:cNvCxnSpPr>
              <p:nvPr/>
            </p:nvCxnSpPr>
            <p:spPr>
              <a:xfrm>
                <a:off x="4649606" y="4419711"/>
                <a:ext cx="784028" cy="510592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649606" y="5324144"/>
                <a:ext cx="1444769" cy="10800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0" name="Picture 68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9046" y="5303504"/>
                <a:ext cx="1694389" cy="10760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42" name="Picture 1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826" t="9614" r="35189" b="21955"/>
              <a:stretch>
                <a:fillRect/>
              </a:stretch>
            </p:blipFill>
            <p:spPr bwMode="auto">
              <a:xfrm>
                <a:off x="109151" y="4930453"/>
                <a:ext cx="2609164" cy="18057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038" name="Picture 1037" descr="Unknown.jpe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57" t="8592" r="4250" b="2500"/>
              <a:stretch/>
            </p:blipFill>
            <p:spPr>
              <a:xfrm>
                <a:off x="3660331" y="6222898"/>
                <a:ext cx="691977" cy="513299"/>
              </a:xfrm>
              <a:prstGeom prst="rect">
                <a:avLst/>
              </a:prstGeom>
              <a:ln w="12700" cmpd="sng">
                <a:solidFill>
                  <a:srgbClr val="000000"/>
                </a:solidFill>
              </a:ln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371014" y="4502949"/>
                <a:ext cx="1724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dirty="0" smtClean="0">
                    <a:latin typeface="Arial"/>
                    <a:cs typeface="Arial"/>
                  </a:rPr>
                  <a:t>ARL Manufacturing</a:t>
                </a:r>
              </a:p>
              <a:p>
                <a:pPr algn="ctr"/>
                <a:r>
                  <a:rPr lang="en-US" sz="1000" dirty="0" smtClean="0">
                    <a:latin typeface="Arial"/>
                    <a:cs typeface="Arial"/>
                  </a:rPr>
                  <a:t>Model Library Components</a:t>
                </a:r>
                <a:endParaRPr lang="en-US" sz="1000" dirty="0">
                  <a:latin typeface="Arial"/>
                  <a:cs typeface="Arial"/>
                </a:endParaRPr>
              </a:p>
            </p:txBody>
          </p:sp>
          <p:pic>
            <p:nvPicPr>
              <p:cNvPr id="39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844" y="3242586"/>
                <a:ext cx="1897548" cy="12224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150152" y="2670624"/>
                <a:ext cx="1954381" cy="561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i="1" dirty="0" smtClean="0">
                    <a:latin typeface="Arial"/>
                    <a:cs typeface="Arial"/>
                  </a:rPr>
                  <a:t>aPriori</a:t>
                </a:r>
                <a:r>
                  <a:rPr lang="en-US" sz="1050" dirty="0" smtClean="0">
                    <a:latin typeface="Arial"/>
                    <a:cs typeface="Arial"/>
                  </a:rPr>
                  <a:t> </a:t>
                </a:r>
              </a:p>
              <a:p>
                <a:pPr algn="ctr"/>
                <a:r>
                  <a:rPr lang="en-US" sz="1000" dirty="0" smtClean="0">
                    <a:latin typeface="Arial"/>
                    <a:cs typeface="Arial"/>
                  </a:rPr>
                  <a:t>Virtual Production Environment</a:t>
                </a:r>
              </a:p>
              <a:p>
                <a:pPr algn="ctr"/>
                <a:r>
                  <a:rPr lang="en-US" sz="1000" dirty="0" smtClean="0">
                    <a:latin typeface="Arial"/>
                    <a:cs typeface="Arial"/>
                  </a:rPr>
                  <a:t>Machined, cast, plate, tubing</a:t>
                </a:r>
                <a:endParaRPr lang="en-US" sz="1000" dirty="0">
                  <a:latin typeface="Arial"/>
                  <a:cs typeface="Arial"/>
                </a:endParaRPr>
              </a:p>
            </p:txBody>
          </p:sp>
          <p:pic>
            <p:nvPicPr>
              <p:cNvPr id="55" name="Picture 4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91"/>
              <a:stretch/>
            </p:blipFill>
            <p:spPr bwMode="auto">
              <a:xfrm>
                <a:off x="6956726" y="2010586"/>
                <a:ext cx="1820794" cy="19650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6956725" y="1490180"/>
                <a:ext cx="1820795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>
                    <a:latin typeface="Arial"/>
                    <a:cs typeface="Arial"/>
                  </a:rPr>
                  <a:t>Deterministic &amp; stochastic</a:t>
                </a:r>
              </a:p>
              <a:p>
                <a:pPr algn="ctr"/>
                <a:r>
                  <a:rPr lang="en-US" sz="1050" dirty="0" smtClean="0">
                    <a:latin typeface="Arial"/>
                    <a:cs typeface="Arial"/>
                  </a:rPr>
                  <a:t>Scheduling algorithms &amp; visualization</a:t>
                </a:r>
                <a:endParaRPr lang="en-US" sz="1050" dirty="0">
                  <a:latin typeface="Arial"/>
                  <a:cs typeface="Arial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565795" y="4757140"/>
                <a:ext cx="2334144" cy="769441"/>
              </a:xfrm>
              <a:prstGeom prst="rect">
                <a:avLst/>
              </a:prstGeom>
              <a:ln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>
                    <a:solidFill>
                      <a:schemeClr val="dk1"/>
                    </a:solidFill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 algn="ctr"/>
                <a:r>
                  <a:rPr lang="en-US" sz="1600" dirty="0" smtClean="0">
                    <a:latin typeface="Arial"/>
                    <a:cs typeface="Arial"/>
                  </a:rPr>
                  <a:t>Feedback</a:t>
                </a:r>
              </a:p>
              <a:p>
                <a:pPr algn="ctr"/>
                <a:r>
                  <a:rPr lang="en-US" sz="1400" dirty="0" smtClean="0">
                    <a:latin typeface="Arial"/>
                    <a:cs typeface="Arial"/>
                  </a:rPr>
                  <a:t>Yes – Cost &amp; Schedule</a:t>
                </a:r>
              </a:p>
              <a:p>
                <a:pPr algn="ctr"/>
                <a:r>
                  <a:rPr lang="en-US" sz="1400" dirty="0" smtClean="0">
                    <a:latin typeface="Arial"/>
                    <a:cs typeface="Arial"/>
                  </a:rPr>
                  <a:t>No – Cause &amp; Correction</a:t>
                </a:r>
                <a:endParaRPr lang="en-US" sz="1400" dirty="0">
                  <a:latin typeface="Arial"/>
                  <a:cs typeface="Arial"/>
                </a:endParaRPr>
              </a:p>
            </p:txBody>
          </p:sp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840" t="21325" r="27714" b="7867"/>
              <a:stretch/>
            </p:blipFill>
            <p:spPr bwMode="auto">
              <a:xfrm>
                <a:off x="6565795" y="5714598"/>
                <a:ext cx="1290324" cy="8721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13" name="Straight Arrow Connector 12"/>
              <p:cNvCxnSpPr/>
              <p:nvPr/>
            </p:nvCxnSpPr>
            <p:spPr>
              <a:xfrm flipH="1">
                <a:off x="7317844" y="5856962"/>
                <a:ext cx="700631" cy="20906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>
                <a:stCxn id="5" idx="0"/>
              </p:cNvCxnSpPr>
              <p:nvPr/>
            </p:nvCxnSpPr>
            <p:spPr>
              <a:xfrm flipV="1">
                <a:off x="2959832" y="1580894"/>
                <a:ext cx="1309898" cy="666219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838767" y="137678"/>
                <a:ext cx="124761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 smtClean="0">
                    <a:latin typeface="Arial"/>
                    <a:cs typeface="Arial"/>
                  </a:rPr>
                  <a:t>Challenge Design</a:t>
                </a:r>
                <a:endParaRPr lang="en-US" sz="1050" dirty="0">
                  <a:latin typeface="Arial"/>
                  <a:cs typeface="Arial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352308" y="2343865"/>
                <a:ext cx="194455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>
                    <a:latin typeface="Arial"/>
                    <a:cs typeface="Arial"/>
                  </a:rPr>
                  <a:t>Auto-Generated Component Liaison Graph</a:t>
                </a:r>
                <a:endParaRPr lang="en-US" sz="1050" dirty="0">
                  <a:latin typeface="Arial"/>
                  <a:cs typeface="Arial"/>
                </a:endParaRPr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480697" y="15385"/>
                <a:ext cx="6941292" cy="2322193"/>
                <a:chOff x="480697" y="15385"/>
                <a:chExt cx="6941292" cy="2322193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46" t="31254" b="14342"/>
                <a:stretch/>
              </p:blipFill>
              <p:spPr bwMode="auto">
                <a:xfrm>
                  <a:off x="480697" y="399714"/>
                  <a:ext cx="1963758" cy="109046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grpSp>
              <p:nvGrpSpPr>
                <p:cNvPr id="45" name="Group 44"/>
                <p:cNvGrpSpPr/>
                <p:nvPr/>
              </p:nvGrpSpPr>
              <p:grpSpPr>
                <a:xfrm>
                  <a:off x="4352308" y="808751"/>
                  <a:ext cx="2040847" cy="1528827"/>
                  <a:chOff x="1996966" y="1620345"/>
                  <a:chExt cx="5579241" cy="4160346"/>
                </a:xfrm>
              </p:grpSpPr>
              <p:pic>
                <p:nvPicPr>
                  <p:cNvPr id="46" name="Picture 45"/>
                  <p:cNvPicPr>
                    <a:picLocks noChangeAspect="1"/>
                  </p:cNvPicPr>
                  <p:nvPr/>
                </p:nvPicPr>
                <p:blipFill rotWithShape="1">
                  <a:blip r:embed="rId11"/>
                  <a:srcRect l="21840" t="13330" r="17145" b="2023"/>
                  <a:stretch/>
                </p:blipFill>
                <p:spPr>
                  <a:xfrm>
                    <a:off x="1996966" y="1620345"/>
                    <a:ext cx="5579241" cy="4160346"/>
                  </a:xfrm>
                  <a:prstGeom prst="rect">
                    <a:avLst/>
                  </a:prstGeom>
                </p:spPr>
              </p:pic>
              <p:sp>
                <p:nvSpPr>
                  <p:cNvPr id="49" name="Rectangle 48"/>
                  <p:cNvSpPr/>
                  <p:nvPr/>
                </p:nvSpPr>
                <p:spPr>
                  <a:xfrm>
                    <a:off x="5867400" y="3657600"/>
                    <a:ext cx="304800" cy="2286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2" name="Rectangle 51"/>
                  <p:cNvSpPr/>
                  <p:nvPr/>
                </p:nvSpPr>
                <p:spPr>
                  <a:xfrm>
                    <a:off x="4495800" y="4800600"/>
                    <a:ext cx="457200" cy="762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" name="Rectangle 53"/>
                  <p:cNvSpPr/>
                  <p:nvPr/>
                </p:nvSpPr>
                <p:spPr>
                  <a:xfrm>
                    <a:off x="2590800" y="4495800"/>
                    <a:ext cx="381000" cy="381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tangle 56"/>
                  <p:cNvSpPr/>
                  <p:nvPr/>
                </p:nvSpPr>
                <p:spPr>
                  <a:xfrm>
                    <a:off x="6400800" y="4191000"/>
                    <a:ext cx="5334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3" name="TextBox 22"/>
                <p:cNvSpPr txBox="1"/>
                <p:nvPr/>
              </p:nvSpPr>
              <p:spPr>
                <a:xfrm>
                  <a:off x="2819046" y="15385"/>
                  <a:ext cx="460294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smtClean="0"/>
                    <a:t>Manufacturability Assessment</a:t>
                  </a:r>
                  <a:endParaRPr lang="en-US" sz="28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9483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Possible CPS Contribution Areas to Manufacturing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53" y="1600200"/>
            <a:ext cx="8695785" cy="5754930"/>
          </a:xfrm>
        </p:spPr>
        <p:txBody>
          <a:bodyPr>
            <a:noAutofit/>
          </a:bodyPr>
          <a:lstStyle/>
          <a:p>
            <a:r>
              <a:rPr lang="en-US" sz="2200" dirty="0" smtClean="0"/>
              <a:t>Geometric Reasoning (on real-world sized problems)</a:t>
            </a:r>
          </a:p>
          <a:p>
            <a:pPr lvl="1"/>
            <a:r>
              <a:rPr lang="en-US" sz="2200" dirty="0" smtClean="0"/>
              <a:t>Feature extraction/mapping – design to manufacturing</a:t>
            </a:r>
          </a:p>
          <a:p>
            <a:pPr lvl="1"/>
            <a:r>
              <a:rPr lang="en-US" sz="2200" dirty="0" smtClean="0"/>
              <a:t>Analysis – tooling, </a:t>
            </a:r>
            <a:r>
              <a:rPr lang="en-US" sz="2200" dirty="0" err="1" smtClean="0"/>
              <a:t>fixturing</a:t>
            </a:r>
            <a:r>
              <a:rPr lang="en-US" sz="2200" dirty="0" smtClean="0"/>
              <a:t>, path planning</a:t>
            </a:r>
          </a:p>
          <a:p>
            <a:pPr marL="457200" lvl="1" indent="0">
              <a:buNone/>
            </a:pPr>
            <a:endParaRPr lang="en-US" sz="1200" dirty="0" smtClean="0"/>
          </a:p>
          <a:p>
            <a:r>
              <a:rPr lang="en-US" sz="2200" dirty="0"/>
              <a:t>Sequential decision making under uncertainty </a:t>
            </a:r>
            <a:endParaRPr lang="en-US" sz="2200" dirty="0" smtClean="0"/>
          </a:p>
          <a:p>
            <a:pPr lvl="1"/>
            <a:r>
              <a:rPr lang="en-US" sz="2200" dirty="0" smtClean="0"/>
              <a:t>Problem dimensionality precludes a priori preference capture</a:t>
            </a:r>
          </a:p>
          <a:p>
            <a:pPr lvl="1"/>
            <a:r>
              <a:rPr lang="en-US" sz="2200" dirty="0" smtClean="0"/>
              <a:t>Compounded in distributed enterprise</a:t>
            </a:r>
            <a:endParaRPr lang="en-US" sz="2200" dirty="0"/>
          </a:p>
          <a:p>
            <a:endParaRPr lang="en-US" sz="1200" dirty="0" smtClean="0"/>
          </a:p>
          <a:p>
            <a:r>
              <a:rPr lang="en-US" sz="2200" dirty="0" smtClean="0"/>
              <a:t>Enabling democratized design – promoting the AVM paradigm, while:</a:t>
            </a:r>
          </a:p>
          <a:p>
            <a:pPr lvl="1"/>
            <a:r>
              <a:rPr lang="en-US" sz="2200" dirty="0" smtClean="0"/>
              <a:t>Protecting IP in an agent marketplace</a:t>
            </a:r>
          </a:p>
          <a:p>
            <a:pPr lvl="1"/>
            <a:r>
              <a:rPr lang="en-US" sz="2200" dirty="0" smtClean="0"/>
              <a:t>Facilitating business agreements</a:t>
            </a:r>
          </a:p>
          <a:p>
            <a:pPr lvl="1"/>
            <a:r>
              <a:rPr lang="en-US" sz="2200" dirty="0" smtClean="0"/>
              <a:t>Expanding enterprise reach/appeal</a:t>
            </a:r>
          </a:p>
          <a:p>
            <a:pPr marL="457200" lvl="1" indent="0">
              <a:buNone/>
            </a:pPr>
            <a:endParaRPr lang="en-US" sz="1200" dirty="0"/>
          </a:p>
          <a:p>
            <a:pPr marL="457200" lvl="1" indent="0" algn="ctr">
              <a:buNone/>
            </a:pPr>
            <a:r>
              <a:rPr lang="en-US" sz="2200" dirty="0" smtClean="0">
                <a:solidFill>
                  <a:srgbClr val="0000FF"/>
                </a:solidFill>
              </a:rPr>
              <a:t>End Game: </a:t>
            </a:r>
            <a:r>
              <a:rPr lang="en-US" sz="2200" i="1" dirty="0" smtClean="0">
                <a:solidFill>
                  <a:srgbClr val="0000FF"/>
                </a:solidFill>
              </a:rPr>
              <a:t>Flash Mob Manufacturing</a:t>
            </a:r>
          </a:p>
          <a:p>
            <a:pPr marL="45720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41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7287</TotalTime>
  <Words>330</Words>
  <Application>Microsoft Office PowerPoint</Application>
  <PresentationFormat>On-screen Show (4:3)</PresentationFormat>
  <Paragraphs>71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DARPA’s Adaptive Vehicle Make (AVM) Portfolio of Programs</vt:lpstr>
      <vt:lpstr>PowerPoint Presentation</vt:lpstr>
      <vt:lpstr>Key Challenges for iFAB</vt:lpstr>
      <vt:lpstr>PowerPoint Presentation</vt:lpstr>
      <vt:lpstr>Possible CPS Contribution Areas to Manufacturing</vt:lpstr>
    </vt:vector>
  </TitlesOfParts>
  <Company>ARL/PSU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iFoundry Proposal Summary</dc:title>
  <dc:creator>Michael A. Yukish</dc:creator>
  <cp:lastModifiedBy>Frankie</cp:lastModifiedBy>
  <cp:revision>140</cp:revision>
  <cp:lastPrinted>2012-08-27T18:18:42Z</cp:lastPrinted>
  <dcterms:created xsi:type="dcterms:W3CDTF">2012-04-11T16:01:25Z</dcterms:created>
  <dcterms:modified xsi:type="dcterms:W3CDTF">2012-10-04T11:53:50Z</dcterms:modified>
</cp:coreProperties>
</file>