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9" r:id="rId1"/>
  </p:sldMasterIdLst>
  <p:notesMasterIdLst>
    <p:notesMasterId r:id="rId12"/>
  </p:notesMasterIdLst>
  <p:handoutMasterIdLst>
    <p:handoutMasterId r:id="rId13"/>
  </p:handoutMasterIdLst>
  <p:sldIdLst>
    <p:sldId id="257" r:id="rId2"/>
    <p:sldId id="292" r:id="rId3"/>
    <p:sldId id="293" r:id="rId4"/>
    <p:sldId id="286" r:id="rId5"/>
    <p:sldId id="291" r:id="rId6"/>
    <p:sldId id="283" r:id="rId7"/>
    <p:sldId id="294" r:id="rId8"/>
    <p:sldId id="287" r:id="rId9"/>
    <p:sldId id="290" r:id="rId10"/>
    <p:sldId id="282" r:id="rId11"/>
  </p:sldIdLst>
  <p:sldSz cx="9144000" cy="6858000" type="screen4x3"/>
  <p:notesSz cx="7010400" cy="9296400"/>
  <p:embeddedFontLst>
    <p:embeddedFont>
      <p:font typeface="Tw Cen MT Condensed" panose="020B0606020104020203" pitchFamily="34" charset="0"/>
      <p:regular r:id="rId14"/>
      <p:bold r:id="rId15"/>
    </p:embeddedFont>
    <p:embeddedFont>
      <p:font typeface="Tw Cen MT" panose="020B0602020104020603" pitchFamily="34" charset="0"/>
      <p:regular r:id="rId16"/>
      <p:bold r:id="rId17"/>
      <p:italic r:id="rId18"/>
      <p:boldItalic r:id="rId19"/>
    </p:embeddedFont>
    <p:embeddedFont>
      <p:font typeface="Lucida Console" panose="020B0609040504020204" pitchFamily="49" charset="0"/>
      <p:regular r:id="rId20"/>
    </p:embeddedFont>
    <p:embeddedFont>
      <p:font typeface="Verdana" panose="020B0604030504040204" pitchFamily="34" charset="0"/>
      <p:regular r:id="rId21"/>
      <p:bold r:id="rId22"/>
      <p:italic r:id="rId23"/>
      <p:boldItalic r:id="rId24"/>
    </p:embeddedFont>
    <p:embeddedFont>
      <p:font typeface="Century Gothic" panose="020B0502020202020204" pitchFamily="34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onsolas" panose="020B0609020204030204" pitchFamily="49" charset="0"/>
      <p:regular r:id="rId33"/>
      <p:bold r:id="rId34"/>
      <p:italic r:id="rId35"/>
      <p:boldItalic r:id="rId36"/>
    </p:embeddedFont>
    <p:embeddedFont>
      <p:font typeface="Magneto" panose="04030805050802020D02" pitchFamily="82" charset="0"/>
      <p:bold r:id="rId37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ddcofer" initials="dc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8C6"/>
    <a:srgbClr val="4A5F1D"/>
    <a:srgbClr val="777777"/>
    <a:srgbClr val="C0C0C0"/>
    <a:srgbClr val="63B5E8"/>
    <a:srgbClr val="ABB41D"/>
    <a:srgbClr val="7A560F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80" autoAdjust="0"/>
    <p:restoredTop sz="90364" autoAdjust="0"/>
  </p:normalViewPr>
  <p:slideViewPr>
    <p:cSldViewPr>
      <p:cViewPr>
        <p:scale>
          <a:sx n="100" d="100"/>
          <a:sy n="100" d="100"/>
        </p:scale>
        <p:origin x="-102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34" Type="http://schemas.openxmlformats.org/officeDocument/2006/relationships/font" Target="fonts/font21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33" Type="http://schemas.openxmlformats.org/officeDocument/2006/relationships/font" Target="fonts/font20.fntdata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font" Target="fonts/font16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32" Type="http://schemas.openxmlformats.org/officeDocument/2006/relationships/font" Target="fonts/font19.fntdata"/><Relationship Id="rId37" Type="http://schemas.openxmlformats.org/officeDocument/2006/relationships/font" Target="fonts/font24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font" Target="fonts/font15.fntdata"/><Relationship Id="rId36" Type="http://schemas.openxmlformats.org/officeDocument/2006/relationships/font" Target="fonts/font23.fnt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font" Target="fonts/font14.fntdata"/><Relationship Id="rId30" Type="http://schemas.openxmlformats.org/officeDocument/2006/relationships/font" Target="fonts/font17.fntdata"/><Relationship Id="rId35" Type="http://schemas.openxmlformats.org/officeDocument/2006/relationships/font" Target="fonts/font22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83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88027" y="0"/>
            <a:ext cx="300983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9017"/>
            <a:ext cx="300983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88027" y="8819017"/>
            <a:ext cx="3009832" cy="452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79" tIns="45190" rIns="90379" bIns="4519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4DD4B8B-0B08-4E22-96F0-647560154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540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2036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84" y="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2036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7" y="4415790"/>
            <a:ext cx="560894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01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2036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84" y="883001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2036">
              <a:defRPr sz="1200" smtClean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2D8EB32-0A30-4BE1-8F61-0C745B9291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531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34332" indent="-282435"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29741" indent="-225948"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581638" indent="-225948"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33534" indent="-225948" defTabSz="932036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485431" indent="-225948" defTabSz="9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37327" indent="-225948" defTabSz="9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389224" indent="-225948" defTabSz="9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41120" indent="-225948" defTabSz="93203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F07951DB-2D6E-497D-83D0-D1AFA43BF5B7}" type="slidenum">
              <a:rPr lang="en-US"/>
              <a:pPr eaLnBrk="1" hangingPunct="1"/>
              <a:t>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4275" y="698500"/>
            <a:ext cx="4643438" cy="3484563"/>
          </a:xfrm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727" y="4414220"/>
            <a:ext cx="5608947" cy="418338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The scope of the effort is to develop working implementations of formally verified secure unmanned air vehicle (UAV) systems and to transition the implementations to a military platform.  These implemented systems will demonstrate protection from security vulnerabilities, safety hazards and any compromise of mission.</a:t>
            </a:r>
          </a:p>
          <a:p>
            <a:endParaRPr lang="en-US" dirty="0" smtClean="0"/>
          </a:p>
          <a:p>
            <a:r>
              <a:rPr lang="en-US" dirty="0" smtClean="0"/>
              <a:t>Roles of team members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8EB32-0A30-4BE1-8F61-0C745B92912B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680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D8EB32-0A30-4BE1-8F61-0C745B92912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2875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4"/>
          <p:cNvSpPr>
            <a:spLocks/>
          </p:cNvSpPr>
          <p:nvPr/>
        </p:nvSpPr>
        <p:spPr bwMode="auto">
          <a:xfrm>
            <a:off x="-31750" y="0"/>
            <a:ext cx="3781425" cy="6861175"/>
          </a:xfrm>
          <a:custGeom>
            <a:avLst/>
            <a:gdLst/>
            <a:ahLst/>
            <a:cxnLst>
              <a:cxn ang="0">
                <a:pos x="0" y="4320"/>
              </a:cxn>
              <a:cxn ang="0">
                <a:pos x="0" y="0"/>
              </a:cxn>
              <a:cxn ang="0">
                <a:pos x="2382" y="0"/>
              </a:cxn>
              <a:cxn ang="0">
                <a:pos x="446" y="4322"/>
              </a:cxn>
              <a:cxn ang="0">
                <a:pos x="0" y="4320"/>
              </a:cxn>
            </a:cxnLst>
            <a:rect l="0" t="0" r="r" b="b"/>
            <a:pathLst>
              <a:path w="2382" h="4322">
                <a:moveTo>
                  <a:pt x="0" y="4320"/>
                </a:moveTo>
                <a:lnTo>
                  <a:pt x="0" y="0"/>
                </a:lnTo>
                <a:lnTo>
                  <a:pt x="2382" y="0"/>
                </a:lnTo>
                <a:lnTo>
                  <a:pt x="446" y="4322"/>
                </a:lnTo>
                <a:lnTo>
                  <a:pt x="0" y="4320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7172325" y="0"/>
            <a:ext cx="1562100" cy="209550"/>
            <a:chOff x="4518" y="0"/>
            <a:chExt cx="984" cy="132"/>
          </a:xfrm>
        </p:grpSpPr>
        <p:sp>
          <p:nvSpPr>
            <p:cNvPr id="6" name="Freeform 27"/>
            <p:cNvSpPr>
              <a:spLocks/>
            </p:cNvSpPr>
            <p:nvPr/>
          </p:nvSpPr>
          <p:spPr bwMode="auto">
            <a:xfrm>
              <a:off x="4518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7" name="Freeform 28"/>
            <p:cNvSpPr>
              <a:spLocks/>
            </p:cNvSpPr>
            <p:nvPr/>
          </p:nvSpPr>
          <p:spPr bwMode="auto">
            <a:xfrm>
              <a:off x="4870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8" name="Freeform 29"/>
            <p:cNvSpPr>
              <a:spLocks/>
            </p:cNvSpPr>
            <p:nvPr/>
          </p:nvSpPr>
          <p:spPr bwMode="auto">
            <a:xfrm>
              <a:off x="5218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  <p:pic>
        <p:nvPicPr>
          <p:cNvPr id="9" name="Picture 20" descr="RClogo_col_spo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900" y="5895975"/>
            <a:ext cx="2403475" cy="56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1"/>
          <p:cNvSpPr>
            <a:spLocks noChangeArrowheads="1"/>
          </p:cNvSpPr>
          <p:nvPr/>
        </p:nvSpPr>
        <p:spPr bwMode="auto">
          <a:xfrm>
            <a:off x="908050" y="6491288"/>
            <a:ext cx="236475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© Copyright </a:t>
            </a:r>
            <a:r>
              <a:rPr lang="en-US" sz="800" dirty="0" smtClean="0">
                <a:latin typeface="Verdana" pitchFamily="34" charset="0"/>
                <a:cs typeface="Arial" charset="0"/>
              </a:rPr>
              <a:t>2013</a:t>
            </a:r>
            <a:r>
              <a:rPr lang="en-US" sz="800" baseline="0" dirty="0" smtClean="0">
                <a:latin typeface="Verdana" pitchFamily="34" charset="0"/>
                <a:cs typeface="Arial" charset="0"/>
              </a:rPr>
              <a:t> </a:t>
            </a:r>
            <a:r>
              <a:rPr lang="en-US" sz="800" dirty="0" smtClean="0">
                <a:latin typeface="Verdana" pitchFamily="34" charset="0"/>
                <a:cs typeface="Arial" charset="0"/>
              </a:rPr>
              <a:t>Rockwell </a:t>
            </a:r>
            <a:r>
              <a:rPr lang="en-US" sz="800" dirty="0">
                <a:latin typeface="Verdana" pitchFamily="34" charset="0"/>
                <a:cs typeface="Arial" charset="0"/>
              </a:rPr>
              <a:t>Collins, Inc. </a:t>
            </a:r>
          </a:p>
          <a:p>
            <a:pPr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All rights reserved.</a:t>
            </a:r>
          </a:p>
        </p:txBody>
      </p:sp>
      <p:sp>
        <p:nvSpPr>
          <p:cNvPr id="80904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09600" y="2130425"/>
            <a:ext cx="7848600" cy="612775"/>
          </a:xfrm>
        </p:spPr>
        <p:txBody>
          <a:bodyPr/>
          <a:lstStyle>
            <a:lvl1pPr>
              <a:defRPr sz="28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0905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09600" y="3124200"/>
            <a:ext cx="6477000" cy="1371600"/>
          </a:xfrm>
        </p:spPr>
        <p:txBody>
          <a:bodyPr/>
          <a:lstStyle>
            <a:lvl1pPr marL="0" indent="0">
              <a:buFontTx/>
              <a:buNone/>
              <a:defRPr sz="2200"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85432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3AE0-5302-4CC4-8AE7-7FEAC9BB32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381786"/>
      </p:ext>
    </p:extLst>
  </p:cSld>
  <p:clrMapOvr>
    <a:masterClrMapping/>
  </p:clrMapOvr>
  <p:transition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868363"/>
            <a:ext cx="1981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868363"/>
            <a:ext cx="5791200" cy="5257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8E08D-5B21-43BE-BFE9-88252EB91A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391497"/>
      </p:ext>
    </p:extLst>
  </p:cSld>
  <p:clrMapOvr>
    <a:masterClrMapping/>
  </p:clrMapOvr>
  <p:transition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68363"/>
            <a:ext cx="77724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BFFDF-0626-469B-AB2D-9C367C487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958768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68363"/>
            <a:ext cx="7772400" cy="5032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600200"/>
            <a:ext cx="7924800" cy="4525963"/>
          </a:xfrm>
        </p:spPr>
        <p:txBody>
          <a:bodyPr/>
          <a:lstStyle/>
          <a:p>
            <a:pPr lvl="0"/>
            <a:r>
              <a:rPr lang="en-US" noProof="0" smtClean="0"/>
              <a:t>Click icon to add table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C41CE-CB0A-4C53-9688-B3615EF8F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998175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6D9C8-0CDB-4BF0-99FF-D7490CE4E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17001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EBAD3-AF3F-4A89-9B03-21F6ECFAE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3093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600200"/>
            <a:ext cx="3886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F30389-1DEC-4A7E-9278-B25F5FA25E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58915"/>
      </p:ext>
    </p:extLst>
  </p:cSld>
  <p:clrMapOvr>
    <a:masterClrMapping/>
  </p:clrMapOvr>
  <p:transition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2711-254E-440B-8ED8-5AE118580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751647"/>
      </p:ext>
    </p:extLst>
  </p:cSld>
  <p:clrMapOvr>
    <a:masterClrMapping/>
  </p:clrMapOvr>
  <p:transition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13AD8B-6753-4D8D-9DCF-DBA38AAB59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54491"/>
      </p:ext>
    </p:extLst>
  </p:cSld>
  <p:clrMapOvr>
    <a:masterClrMapping/>
  </p:clrMapOvr>
  <p:transition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DEF6D-193A-43B9-A88F-EFE847976A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936"/>
      </p:ext>
    </p:extLst>
  </p:cSld>
  <p:clrMapOvr>
    <a:masterClrMapping/>
  </p:clrMapOvr>
  <p:transition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3AFB3-A7A9-4065-A543-86CB957461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219021"/>
      </p:ext>
    </p:extLst>
  </p:cSld>
  <p:clrMapOvr>
    <a:masterClrMapping/>
  </p:clrMapOvr>
  <p:transition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F6297-55CF-46FA-BCD9-C51E80AB2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239697"/>
      </p:ext>
    </p:extLst>
  </p:cSld>
  <p:clrMapOvr>
    <a:masterClrMapping/>
  </p:clrMapOvr>
  <p:transition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868363"/>
            <a:ext cx="7772400" cy="50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00200"/>
            <a:ext cx="7924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48600" y="6477000"/>
            <a:ext cx="8493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latin typeface="+mn-lt"/>
                <a:cs typeface="Arial" charset="0"/>
              </a:defRPr>
            </a:lvl1pPr>
          </a:lstStyle>
          <a:p>
            <a:pPr>
              <a:defRPr/>
            </a:pPr>
            <a:fld id="{BE15C076-9075-4B49-A4B0-DACF630C7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4101" name="Picture 15" descr="gray-header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667"/>
          <a:stretch>
            <a:fillRect/>
          </a:stretch>
        </p:blipFill>
        <p:spPr bwMode="auto">
          <a:xfrm>
            <a:off x="0" y="0"/>
            <a:ext cx="1676400" cy="41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914400" y="6491288"/>
            <a:ext cx="22780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© Copyright </a:t>
            </a:r>
            <a:r>
              <a:rPr lang="en-US" sz="800" dirty="0" smtClean="0">
                <a:latin typeface="Verdana" pitchFamily="34" charset="0"/>
                <a:cs typeface="Arial" charset="0"/>
              </a:rPr>
              <a:t>2013 </a:t>
            </a:r>
            <a:r>
              <a:rPr lang="en-US" sz="800" dirty="0">
                <a:latin typeface="Verdana" pitchFamily="34" charset="0"/>
                <a:cs typeface="Arial" charset="0"/>
              </a:rPr>
              <a:t>Rockwell Collins, Inc. </a:t>
            </a:r>
          </a:p>
          <a:p>
            <a:pPr>
              <a:defRPr/>
            </a:pPr>
            <a:r>
              <a:rPr lang="en-US" sz="800" dirty="0">
                <a:latin typeface="Verdana" pitchFamily="34" charset="0"/>
                <a:cs typeface="Arial" charset="0"/>
              </a:rPr>
              <a:t>All rights reserved.</a:t>
            </a:r>
          </a:p>
        </p:txBody>
      </p:sp>
      <p:sp>
        <p:nvSpPr>
          <p:cNvPr id="3092" name="Freeform 20"/>
          <p:cNvSpPr>
            <a:spLocks/>
          </p:cNvSpPr>
          <p:nvPr/>
        </p:nvSpPr>
        <p:spPr bwMode="auto">
          <a:xfrm>
            <a:off x="1752600" y="0"/>
            <a:ext cx="7391400" cy="419100"/>
          </a:xfrm>
          <a:custGeom>
            <a:avLst/>
            <a:gdLst/>
            <a:ahLst/>
            <a:cxnLst>
              <a:cxn ang="0">
                <a:pos x="0" y="264"/>
              </a:cxn>
              <a:cxn ang="0">
                <a:pos x="4656" y="264"/>
              </a:cxn>
              <a:cxn ang="0">
                <a:pos x="4656" y="0"/>
              </a:cxn>
              <a:cxn ang="0">
                <a:pos x="120" y="0"/>
              </a:cxn>
              <a:cxn ang="0">
                <a:pos x="0" y="264"/>
              </a:cxn>
            </a:cxnLst>
            <a:rect l="0" t="0" r="r" b="b"/>
            <a:pathLst>
              <a:path w="4656" h="264">
                <a:moveTo>
                  <a:pt x="0" y="264"/>
                </a:moveTo>
                <a:lnTo>
                  <a:pt x="4656" y="264"/>
                </a:lnTo>
                <a:lnTo>
                  <a:pt x="4656" y="0"/>
                </a:lnTo>
                <a:lnTo>
                  <a:pt x="120" y="0"/>
                </a:lnTo>
                <a:lnTo>
                  <a:pt x="0" y="264"/>
                </a:ln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 charset="0"/>
              <a:cs typeface="Arial" charset="0"/>
            </a:endParaRPr>
          </a:p>
        </p:txBody>
      </p:sp>
      <p:grpSp>
        <p:nvGrpSpPr>
          <p:cNvPr id="4105" name="Group 21"/>
          <p:cNvGrpSpPr>
            <a:grpSpLocks/>
          </p:cNvGrpSpPr>
          <p:nvPr/>
        </p:nvGrpSpPr>
        <p:grpSpPr bwMode="auto">
          <a:xfrm>
            <a:off x="7772400" y="0"/>
            <a:ext cx="962025" cy="128588"/>
            <a:chOff x="4518" y="0"/>
            <a:chExt cx="984" cy="132"/>
          </a:xfrm>
        </p:grpSpPr>
        <p:sp>
          <p:nvSpPr>
            <p:cNvPr id="3094" name="Freeform 22"/>
            <p:cNvSpPr>
              <a:spLocks/>
            </p:cNvSpPr>
            <p:nvPr/>
          </p:nvSpPr>
          <p:spPr bwMode="auto">
            <a:xfrm>
              <a:off x="4518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auto">
            <a:xfrm>
              <a:off x="4870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  <p:sp>
          <p:nvSpPr>
            <p:cNvPr id="3096" name="Freeform 24"/>
            <p:cNvSpPr>
              <a:spLocks/>
            </p:cNvSpPr>
            <p:nvPr/>
          </p:nvSpPr>
          <p:spPr bwMode="auto">
            <a:xfrm>
              <a:off x="5218" y="0"/>
              <a:ext cx="284" cy="132"/>
            </a:xfrm>
            <a:custGeom>
              <a:avLst/>
              <a:gdLst/>
              <a:ahLst/>
              <a:cxnLst>
                <a:cxn ang="0">
                  <a:pos x="0" y="132"/>
                </a:cxn>
                <a:cxn ang="0">
                  <a:pos x="60" y="0"/>
                </a:cxn>
                <a:cxn ang="0">
                  <a:pos x="284" y="0"/>
                </a:cxn>
                <a:cxn ang="0">
                  <a:pos x="228" y="132"/>
                </a:cxn>
                <a:cxn ang="0">
                  <a:pos x="0" y="132"/>
                </a:cxn>
              </a:cxnLst>
              <a:rect l="0" t="0" r="r" b="b"/>
              <a:pathLst>
                <a:path w="284" h="132">
                  <a:moveTo>
                    <a:pt x="0" y="132"/>
                  </a:moveTo>
                  <a:lnTo>
                    <a:pt x="60" y="0"/>
                  </a:lnTo>
                  <a:lnTo>
                    <a:pt x="284" y="0"/>
                  </a:lnTo>
                  <a:lnTo>
                    <a:pt x="228" y="132"/>
                  </a:lnTo>
                  <a:lnTo>
                    <a:pt x="0" y="13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Arial" charset="0"/>
                <a:cs typeface="Arial" charset="0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ransition>
    <p:wipe dir="r"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200" b="1">
          <a:solidFill>
            <a:srgbClr val="777777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8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wmf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848600" cy="993775"/>
          </a:xfrm>
        </p:spPr>
        <p:txBody>
          <a:bodyPr/>
          <a:lstStyle/>
          <a:p>
            <a:r>
              <a:rPr lang="en-US" sz="3200" b="1" dirty="0" smtClean="0"/>
              <a:t>Designing-in Cyber Security</a:t>
            </a:r>
            <a:endParaRPr lang="en-US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4343400"/>
            <a:ext cx="6019800" cy="1066800"/>
          </a:xfrm>
        </p:spPr>
        <p:txBody>
          <a:bodyPr/>
          <a:lstStyle/>
          <a:p>
            <a:r>
              <a:rPr lang="en-US" sz="1800" dirty="0" smtClean="0"/>
              <a:t>NSF Cyber Physical Systems Panel Discussion</a:t>
            </a:r>
          </a:p>
          <a:p>
            <a:r>
              <a:rPr lang="en-US" sz="1800" dirty="0" smtClean="0"/>
              <a:t>18 October 2013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 bwMode="auto">
          <a:xfrm>
            <a:off x="609600" y="3429000"/>
            <a:ext cx="5029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Tx/>
              <a:buNone/>
              <a:defRPr sz="2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en-US" sz="1800" dirty="0" smtClean="0"/>
              <a:t>Dr. Darren Cofer</a:t>
            </a:r>
          </a:p>
          <a:p>
            <a:r>
              <a:rPr lang="en-US" sz="1800" dirty="0" smtClean="0"/>
              <a:t>Advanced Technology Center</a:t>
            </a:r>
            <a:endParaRPr lang="en-US" sz="18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Protect high-assurance embedded systems against cyber attack</a:t>
            </a:r>
          </a:p>
          <a:p>
            <a:r>
              <a:rPr lang="en-US" dirty="0" smtClean="0"/>
              <a:t>Use architectural modeling, compositional analysis, and formal methods tools to verify important safety and security properties</a:t>
            </a:r>
          </a:p>
          <a:p>
            <a:r>
              <a:rPr lang="en-US" dirty="0" smtClean="0"/>
              <a:t>Reduce software integration costs through early detection and elimination of errors</a:t>
            </a:r>
          </a:p>
          <a:p>
            <a:r>
              <a:rPr lang="en-US" dirty="0" smtClean="0"/>
              <a:t>Develop technology solutions that are transferrable to other commercial and military platforms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D9C8-0CDB-4BF0-99FF-D7490CE4EFA3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5606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RW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i="1" dirty="0" smtClean="0"/>
              <a:t>How </a:t>
            </a:r>
            <a:r>
              <a:rPr lang="en-US" sz="2000" i="1" dirty="0"/>
              <a:t>is the </a:t>
            </a:r>
            <a:r>
              <a:rPr lang="en-US" sz="2000" b="1" i="1" dirty="0"/>
              <a:t>attack surface</a:t>
            </a:r>
            <a:r>
              <a:rPr lang="en-US" sz="2000" i="1" dirty="0"/>
              <a:t> changed when considering CPS systems</a:t>
            </a:r>
            <a:r>
              <a:rPr lang="en-US" sz="2000" dirty="0"/>
              <a:t>?   </a:t>
            </a:r>
          </a:p>
          <a:p>
            <a:r>
              <a:rPr lang="en-US" sz="2000" i="1" dirty="0"/>
              <a:t>Can protections be </a:t>
            </a:r>
            <a:r>
              <a:rPr lang="en-US" sz="2000" b="1" i="1" dirty="0"/>
              <a:t>designed-in</a:t>
            </a:r>
            <a:r>
              <a:rPr lang="en-US" sz="2000" i="1" dirty="0"/>
              <a:t> </a:t>
            </a:r>
            <a:r>
              <a:rPr lang="en-US" sz="2000" i="1" dirty="0" smtClean="0"/>
              <a:t>and, </a:t>
            </a:r>
            <a:r>
              <a:rPr lang="en-US" sz="2000" i="1" dirty="0"/>
              <a:t>if so, where in the design of components and more broadly, CPS systems</a:t>
            </a:r>
            <a:r>
              <a:rPr lang="en-US" sz="2000" i="1" dirty="0" smtClean="0"/>
              <a:t>?</a:t>
            </a:r>
          </a:p>
          <a:p>
            <a:r>
              <a:rPr lang="en-US" sz="2000" i="1" dirty="0" smtClean="0"/>
              <a:t>Are </a:t>
            </a:r>
            <a:r>
              <a:rPr lang="en-US" sz="2000" i="1" dirty="0"/>
              <a:t>there </a:t>
            </a:r>
            <a:r>
              <a:rPr lang="en-US" sz="2000" i="1" dirty="0" smtClean="0"/>
              <a:t>metrics </a:t>
            </a:r>
            <a:r>
              <a:rPr lang="en-US" sz="2000" i="1" dirty="0"/>
              <a:t>that we can use to measure progress</a:t>
            </a:r>
            <a:r>
              <a:rPr lang="en-US" sz="2000" i="1" dirty="0" smtClean="0"/>
              <a:t>?</a:t>
            </a:r>
            <a:endParaRPr lang="en-US" sz="2000" i="1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9811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Classes of vulnerabilities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838200" y="2027237"/>
            <a:ext cx="3352800" cy="1706563"/>
          </a:xfrm>
        </p:spPr>
        <p:txBody>
          <a:bodyPr/>
          <a:lstStyle/>
          <a:p>
            <a:r>
              <a:rPr lang="en-US" dirty="0" smtClean="0"/>
              <a:t>No security</a:t>
            </a:r>
          </a:p>
          <a:p>
            <a:r>
              <a:rPr lang="en-US" dirty="0" smtClean="0"/>
              <a:t>Faulty components</a:t>
            </a:r>
          </a:p>
          <a:p>
            <a:r>
              <a:rPr lang="en-US" dirty="0" smtClean="0"/>
              <a:t>Unintended interactions/interfaces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86D9C8-0CDB-4BF0-99FF-D7490CE4EFA3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5807" y="1905000"/>
            <a:ext cx="3819993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us.cdn3.123rf.com/168nwm/tribalium123/tribalium1231302/tribalium123130200123/17971621-illustration-of-a-wooden-ladder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95222">
            <a:off x="4861104" y="3704060"/>
            <a:ext cx="706924" cy="131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 rot="10800000">
            <a:off x="7038975" y="4038600"/>
            <a:ext cx="381000" cy="53340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rot="10800000">
            <a:off x="6400800" y="4038600"/>
            <a:ext cx="381000" cy="53340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rot="18662932">
            <a:off x="4360066" y="3757891"/>
            <a:ext cx="381000" cy="53340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 rot="15664387">
            <a:off x="5164933" y="2895599"/>
            <a:ext cx="381000" cy="533400"/>
          </a:xfrm>
          <a:prstGeom prst="downArrow">
            <a:avLst/>
          </a:prstGeom>
          <a:solidFill>
            <a:schemeClr val="tx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94509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"/>
                            </p:stCondLst>
                            <p:childTnLst>
                              <p:par>
                                <p:cTn id="3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Aircraft may be susceptible to cyber attack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 descr="C:\Documents and Settings\ddcofer\My Documents\Projects\hacms\galois-hacms\proposal\nice-figures\HACMS_004_UAVVulnerabilities_12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1"/>
            <a:ext cx="5233517" cy="32765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Oval 6"/>
          <p:cNvSpPr/>
          <p:nvPr/>
        </p:nvSpPr>
        <p:spPr>
          <a:xfrm>
            <a:off x="304800" y="4495800"/>
            <a:ext cx="3352800" cy="894167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Security vulnerabilities </a:t>
            </a:r>
            <a:endParaRPr lang="en-US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that </a:t>
            </a:r>
            <a:r>
              <a:rPr lang="en-US" sz="1400" b="1" i="1" dirty="0">
                <a:solidFill>
                  <a:schemeClr val="bg1"/>
                </a:solidFill>
              </a:rPr>
              <a:t>can lead to </a:t>
            </a:r>
            <a:endParaRPr lang="en-US" sz="14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1400" b="1" i="1" dirty="0" smtClean="0">
                <a:solidFill>
                  <a:schemeClr val="bg1"/>
                </a:solidFill>
              </a:rPr>
              <a:t>safety </a:t>
            </a:r>
            <a:r>
              <a:rPr lang="en-US" sz="1400" b="1" i="1" dirty="0">
                <a:solidFill>
                  <a:schemeClr val="bg1"/>
                </a:solidFill>
              </a:rPr>
              <a:t>hazards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4191000" y="2702733"/>
            <a:ext cx="4953000" cy="3240867"/>
            <a:chOff x="4191000" y="2895600"/>
            <a:chExt cx="4953000" cy="3240867"/>
          </a:xfrm>
        </p:grpSpPr>
        <p:sp>
          <p:nvSpPr>
            <p:cNvPr id="3" name="Rectangle 2"/>
            <p:cNvSpPr/>
            <p:nvPr/>
          </p:nvSpPr>
          <p:spPr>
            <a:xfrm>
              <a:off x="4191000" y="5257800"/>
              <a:ext cx="4648200" cy="87866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/>
                <a:t>Growing awareness among customers, regulators, and public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sz="1600" b="1" dirty="0" smtClean="0"/>
                <a:t>FAA close to issuing new guidance</a:t>
              </a:r>
              <a:endParaRPr lang="en-US" sz="1600" b="1" dirty="0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3600" y="2895600"/>
              <a:ext cx="3200400" cy="2256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8983065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1" y="457200"/>
            <a:ext cx="8656270" cy="50323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DARPA: High Assurance Cyber Military Systems (Air Team)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263" y="4495800"/>
            <a:ext cx="4270105" cy="2057400"/>
          </a:xfrm>
        </p:spPr>
        <p:txBody>
          <a:bodyPr/>
          <a:lstStyle/>
          <a:p>
            <a:pPr marL="0" lvl="0" indent="0">
              <a:buNone/>
            </a:pPr>
            <a:r>
              <a:rPr lang="en-US" sz="1200" b="1" dirty="0" smtClean="0"/>
              <a:t>Technical Approach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1100" kern="1200" dirty="0"/>
              <a:t>Develop a complete, </a:t>
            </a:r>
            <a:r>
              <a:rPr lang="en-US" sz="1100" b="1" kern="1200" dirty="0" smtClean="0"/>
              <a:t>formal </a:t>
            </a:r>
            <a:r>
              <a:rPr lang="en-US" sz="1100" b="1" kern="1200" dirty="0"/>
              <a:t>architecture </a:t>
            </a:r>
            <a:r>
              <a:rPr lang="en-US" sz="1100" b="1" kern="1200" dirty="0" smtClean="0"/>
              <a:t>model</a:t>
            </a:r>
            <a:r>
              <a:rPr lang="en-US" sz="1100" kern="1200" dirty="0" smtClean="0"/>
              <a:t> for </a:t>
            </a:r>
            <a:r>
              <a:rPr lang="en-US" sz="1100" kern="1200" dirty="0"/>
              <a:t>UAVs </a:t>
            </a:r>
            <a:r>
              <a:rPr lang="en-US" sz="1100" kern="1200" dirty="0" smtClean="0"/>
              <a:t>that </a:t>
            </a:r>
            <a:r>
              <a:rPr lang="en-US" sz="1100" kern="1200" dirty="0"/>
              <a:t>provides robustness against cyber attack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1100" kern="1200" dirty="0"/>
              <a:t>Develop </a:t>
            </a:r>
            <a:r>
              <a:rPr lang="en-US" sz="1100" b="1" kern="1200" dirty="0"/>
              <a:t>compositional verification tools</a:t>
            </a:r>
            <a:r>
              <a:rPr lang="en-US" sz="1100" kern="1200" dirty="0"/>
              <a:t> driven from the architecture model for combining formal evidence from multiple sources, components, and subsystems</a:t>
            </a:r>
          </a:p>
          <a:p>
            <a:pPr marL="228600" lvl="0" indent="-228600">
              <a:buFont typeface="Arial" pitchFamily="34" charset="0"/>
              <a:buChar char="•"/>
            </a:pPr>
            <a:r>
              <a:rPr lang="en-US" sz="1100" kern="1200" dirty="0" smtClean="0"/>
              <a:t>Develop </a:t>
            </a:r>
            <a:r>
              <a:rPr lang="en-US" sz="1100" b="1" kern="1200" dirty="0" smtClean="0"/>
              <a:t>synthesis tools</a:t>
            </a:r>
            <a:r>
              <a:rPr lang="en-US" sz="1100" kern="1200" dirty="0" smtClean="0"/>
              <a:t> to generate flight software for UAVs directly from the architecture model, verified components, and verified operation system</a:t>
            </a:r>
            <a:endParaRPr lang="en-US" sz="1100" kern="1200" dirty="0"/>
          </a:p>
        </p:txBody>
      </p:sp>
      <p:sp>
        <p:nvSpPr>
          <p:cNvPr id="9" name="Rectangle 8"/>
          <p:cNvSpPr/>
          <p:nvPr/>
        </p:nvSpPr>
        <p:spPr>
          <a:xfrm>
            <a:off x="4954680" y="3733800"/>
            <a:ext cx="3705225" cy="26990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sz="1200" b="1" dirty="0">
                <a:solidFill>
                  <a:srgbClr val="000000"/>
                </a:solidFill>
              </a:rPr>
              <a:t>Accomplishments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Created AADL model of vehicle hardware &amp; software architecture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Identified system-level requirements to be verified based on input from Red Team evaluations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Developed Resolute analysis tool for capturing and evaluating assurance case arguments linked to AADL model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Developed example assurance cases for two security requirements</a:t>
            </a:r>
          </a:p>
          <a:p>
            <a:pPr marL="228600" indent="-22860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100" dirty="0">
                <a:solidFill>
                  <a:srgbClr val="000000"/>
                </a:solidFill>
              </a:rPr>
              <a:t>Developed synthesis tool for auto-generation of configuration data and glue code for OS and platform hardware</a:t>
            </a:r>
          </a:p>
        </p:txBody>
      </p:sp>
      <p:pic>
        <p:nvPicPr>
          <p:cNvPr id="13" name="Picture 12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876826"/>
            <a:ext cx="1039906" cy="1158247"/>
          </a:xfrm>
          <a:prstGeom prst="rect">
            <a:avLst/>
          </a:prstGeom>
          <a:noFill/>
        </p:spPr>
      </p:pic>
      <p:grpSp>
        <p:nvGrpSpPr>
          <p:cNvPr id="4" name="Group 3"/>
          <p:cNvGrpSpPr/>
          <p:nvPr/>
        </p:nvGrpSpPr>
        <p:grpSpPr>
          <a:xfrm>
            <a:off x="76200" y="1905000"/>
            <a:ext cx="4800600" cy="2507615"/>
            <a:chOff x="152400" y="1524000"/>
            <a:chExt cx="4800600" cy="2507615"/>
          </a:xfrm>
        </p:grpSpPr>
        <p:grpSp>
          <p:nvGrpSpPr>
            <p:cNvPr id="3" name="Group 2"/>
            <p:cNvGrpSpPr/>
            <p:nvPr/>
          </p:nvGrpSpPr>
          <p:grpSpPr>
            <a:xfrm>
              <a:off x="604838" y="1524000"/>
              <a:ext cx="3867150" cy="2507615"/>
              <a:chOff x="4800600" y="2217321"/>
              <a:chExt cx="3867150" cy="2507615"/>
            </a:xfrm>
          </p:grpSpPr>
          <p:pic>
            <p:nvPicPr>
              <p:cNvPr id="5" name="Picture 4" descr="C:\Documents and Settings\ddcofer\My Documents\Projects\hacms\galois-hacms\proposal\nice-figures\HACMS_002_SWEng_12.png"/>
              <p:cNvPicPr/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00600" y="2217321"/>
                <a:ext cx="3867150" cy="250761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" name="TextBox 1"/>
              <p:cNvSpPr txBox="1"/>
              <p:nvPr/>
            </p:nvSpPr>
            <p:spPr>
              <a:xfrm>
                <a:off x="4996881" y="2296572"/>
                <a:ext cx="1370568" cy="107722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700" dirty="0">
                    <a:solidFill>
                      <a:srgbClr val="FFFFFF"/>
                    </a:solidFill>
                    <a:latin typeface="Mentone Lig" pitchFamily="34" charset="0"/>
                  </a:rPr>
                  <a:t>ARCHITECTURE-CENTRIC PROOF</a:t>
                </a:r>
              </a:p>
            </p:txBody>
          </p:sp>
        </p:grpSp>
        <p:pic>
          <p:nvPicPr>
            <p:cNvPr id="12" name="Picture 9" descr="https://encrypted-tbn1.gstatic.com/images?q=tbn:ANd9GcTY_VvM7VRzOkMqRint8tBH4ZF-QPlYUFO6PjbHZCYVB86-MjVIyw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3048000"/>
              <a:ext cx="1524000" cy="906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9438" y="2971800"/>
              <a:ext cx="1833562" cy="9759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3"/>
          <p:cNvSpPr/>
          <p:nvPr/>
        </p:nvSpPr>
        <p:spPr>
          <a:xfrm>
            <a:off x="5284695" y="1030856"/>
            <a:ext cx="2057400" cy="58727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800" b="1" i="1" dirty="0">
                <a:solidFill>
                  <a:srgbClr val="FFFFFF"/>
                </a:solidFill>
              </a:rPr>
              <a:t>TA4 – Research Integration and </a:t>
            </a:r>
          </a:p>
          <a:p>
            <a:r>
              <a:rPr lang="en-US" sz="800" b="1" i="1" dirty="0">
                <a:solidFill>
                  <a:srgbClr val="FFFFFF"/>
                </a:solidFill>
              </a:rPr>
              <a:t>  Formal Methods Workbench</a:t>
            </a:r>
          </a:p>
          <a:p>
            <a:r>
              <a:rPr lang="en-US" sz="800" b="1" i="1" dirty="0">
                <a:solidFill>
                  <a:srgbClr val="FFFFFF"/>
                </a:solidFill>
              </a:rPr>
              <a:t>Rockwell Collins and </a:t>
            </a:r>
          </a:p>
          <a:p>
            <a:r>
              <a:rPr lang="en-US" sz="800" b="1" i="1" dirty="0">
                <a:solidFill>
                  <a:srgbClr val="FFFFFF"/>
                </a:solidFill>
              </a:rPr>
              <a:t>  University of Minnesota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419600" y="1670351"/>
            <a:ext cx="3095651" cy="1911049"/>
            <a:chOff x="0" y="755902"/>
            <a:chExt cx="9144000" cy="5644898"/>
          </a:xfrm>
        </p:grpSpPr>
        <p:pic>
          <p:nvPicPr>
            <p:cNvPr id="16" name="Picture 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8200" y="1444917"/>
              <a:ext cx="2417975" cy="16325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306629"/>
              <a:ext cx="4724690" cy="3094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8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249" y="3669304"/>
              <a:ext cx="4378751" cy="25028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9" name="Picture 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755902"/>
              <a:ext cx="4366923" cy="25206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2209800" y="1143000"/>
              <a:ext cx="2743200" cy="609600"/>
            </a:xfrm>
            <a:prstGeom prst="line">
              <a:avLst/>
            </a:prstGeom>
            <a:ln w="28575">
              <a:solidFill>
                <a:srgbClr val="9CC6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2590800" y="2590800"/>
              <a:ext cx="2514600" cy="1078504"/>
            </a:xfrm>
            <a:prstGeom prst="line">
              <a:avLst/>
            </a:prstGeom>
            <a:ln w="28575">
              <a:solidFill>
                <a:srgbClr val="9CC6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1295400" y="2590800"/>
              <a:ext cx="76200" cy="715829"/>
            </a:xfrm>
            <a:prstGeom prst="line">
              <a:avLst/>
            </a:prstGeom>
            <a:ln w="28575">
              <a:solidFill>
                <a:srgbClr val="9CC6CC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3" name="Picture 2" descr="C:\Users\ddcofer\Documents\Projects\hacms\svn_smaccm\meetings\2013-July-PI-meeting\slides\Rockwell\resolute_screen_shots\verbose_graph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2281" y="2583191"/>
            <a:ext cx="1849319" cy="1352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537338" y="1017495"/>
            <a:ext cx="3889525" cy="781609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</a:pPr>
            <a:r>
              <a:rPr lang="en-US" sz="1200" b="1" dirty="0">
                <a:solidFill>
                  <a:srgbClr val="FFFFFF"/>
                </a:solidFill>
              </a:rPr>
              <a:t>Key Problem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Many vulnerabilities occur at component interfaces.  </a:t>
            </a:r>
          </a:p>
          <a:p>
            <a:pPr marL="0" indent="0">
              <a:spcBef>
                <a:spcPct val="0"/>
              </a:spcBef>
              <a:buFontTx/>
              <a:buNone/>
            </a:pPr>
            <a:r>
              <a:rPr lang="en-US" sz="1000" b="1" i="1" dirty="0">
                <a:solidFill>
                  <a:srgbClr val="FFFFFF"/>
                </a:solidFill>
              </a:rPr>
              <a:t>How can we use formal methods to detect these vulnerabilities and build provably secure </a:t>
            </a:r>
            <a:r>
              <a:rPr lang="en-US" sz="1000" b="1" i="1" dirty="0" smtClean="0">
                <a:solidFill>
                  <a:srgbClr val="FFFFFF"/>
                </a:solidFill>
              </a:rPr>
              <a:t>systems? </a:t>
            </a:r>
            <a:endParaRPr lang="en-US" sz="1000" b="1" i="1" dirty="0">
              <a:solidFill>
                <a:srgbClr val="FFFFFF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6595060" y="6172200"/>
            <a:ext cx="2423129" cy="539740"/>
            <a:chOff x="6630920" y="6248856"/>
            <a:chExt cx="2423129" cy="539740"/>
          </a:xfrm>
        </p:grpSpPr>
        <p:sp>
          <p:nvSpPr>
            <p:cNvPr id="27" name="Oval 26"/>
            <p:cNvSpPr/>
            <p:nvPr/>
          </p:nvSpPr>
          <p:spPr>
            <a:xfrm rot="21296376">
              <a:off x="6630920" y="6248856"/>
              <a:ext cx="2423129" cy="53974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spcBef>
                  <a:spcPct val="20000"/>
                </a:spcBef>
              </a:pPr>
              <a:endParaRPr lang="en-US" sz="1000" dirty="0">
                <a:solidFill>
                  <a:srgbClr val="FFFFFF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21296376">
              <a:off x="6702150" y="6338379"/>
              <a:ext cx="225906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Bef>
                  <a:spcPct val="20000"/>
                </a:spcBef>
              </a:pPr>
              <a:r>
                <a:rPr lang="en-US" sz="1000" b="1" dirty="0">
                  <a:solidFill>
                    <a:srgbClr val="FFFFFF"/>
                  </a:solidFill>
                </a:rPr>
                <a:t>Open source tools available at </a:t>
              </a:r>
              <a:r>
                <a:rPr lang="en-US" sz="1000" b="1" dirty="0" smtClean="0">
                  <a:solidFill>
                    <a:srgbClr val="FFFFFF"/>
                  </a:solidFill>
                </a:rPr>
                <a:t>github.com/</a:t>
              </a:r>
              <a:r>
                <a:rPr lang="en-US" sz="1000" b="1" dirty="0" err="1" smtClean="0">
                  <a:solidFill>
                    <a:srgbClr val="FFFFFF"/>
                  </a:solidFill>
                </a:rPr>
                <a:t>smaccm</a:t>
              </a:r>
              <a:endParaRPr lang="en-US" sz="1000" b="1" dirty="0">
                <a:solidFill>
                  <a:srgbClr val="FFFFFF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7400925" y="1990725"/>
            <a:ext cx="152201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cap="small" dirty="0" smtClean="0">
                <a:latin typeface="Arial" panose="020B0604020202020204" pitchFamily="34" charset="0"/>
                <a:cs typeface="Arial" panose="020B0604020202020204" pitchFamily="34" charset="0"/>
              </a:rPr>
              <a:t>Secure Mathematically Assured Composition of Control Models</a:t>
            </a:r>
            <a:endParaRPr lang="en-US" sz="900" cap="smal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89560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7772400" cy="503237"/>
          </a:xfrm>
        </p:spPr>
        <p:txBody>
          <a:bodyPr/>
          <a:lstStyle/>
          <a:p>
            <a:r>
              <a:rPr lang="en-US" dirty="0" smtClean="0"/>
              <a:t>Architecture-centric approach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4098" name="Picture 2" descr="C:\Documents and Settings\ddcofer\My Documents\Projects\hacms\galois-hacms\proposal\nice-figures\HACMS_002_SWEng_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13" y="1301191"/>
            <a:ext cx="6869287" cy="4462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/>
          <p:cNvGrpSpPr/>
          <p:nvPr/>
        </p:nvGrpSpPr>
        <p:grpSpPr>
          <a:xfrm>
            <a:off x="5117275" y="497775"/>
            <a:ext cx="3581400" cy="2090738"/>
            <a:chOff x="5029200" y="762000"/>
            <a:chExt cx="3581400" cy="2090738"/>
          </a:xfrm>
        </p:grpSpPr>
        <p:pic>
          <p:nvPicPr>
            <p:cNvPr id="5" name="Picture 20" descr="RClogo_col_spot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8300" y="949645"/>
              <a:ext cx="1841500" cy="4366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7" descr="C:\Documents and Settings\ddcofer\My Documents\Projects\hacms\logos\UMN-v2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58100" y="762000"/>
              <a:ext cx="952500" cy="6243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Connector 9"/>
            <p:cNvCxnSpPr/>
            <p:nvPr/>
          </p:nvCxnSpPr>
          <p:spPr>
            <a:xfrm flipH="1">
              <a:off x="5029200" y="1295400"/>
              <a:ext cx="990600" cy="1557338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7211652" y="1612075"/>
            <a:ext cx="1629475" cy="947738"/>
            <a:chOff x="7116652" y="2057400"/>
            <a:chExt cx="1629475" cy="947738"/>
          </a:xfrm>
        </p:grpSpPr>
        <p:pic>
          <p:nvPicPr>
            <p:cNvPr id="6" name="Picture 4" descr="C:\Documents and Settings\ddcofer\My Documents\Projects\hacms\logos\NICTA_logo.eps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7200" y="2057400"/>
              <a:ext cx="668927" cy="7953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4" name="Straight Connector 13"/>
            <p:cNvCxnSpPr>
              <a:stCxn id="6" idx="1"/>
            </p:cNvCxnSpPr>
            <p:nvPr/>
          </p:nvCxnSpPr>
          <p:spPr>
            <a:xfrm flipH="1">
              <a:off x="7116652" y="2455069"/>
              <a:ext cx="960548" cy="550069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/>
          <p:cNvGrpSpPr/>
          <p:nvPr/>
        </p:nvGrpSpPr>
        <p:grpSpPr>
          <a:xfrm>
            <a:off x="304800" y="3810000"/>
            <a:ext cx="2438400" cy="2281128"/>
            <a:chOff x="304800" y="3810000"/>
            <a:chExt cx="2438400" cy="2281128"/>
          </a:xfrm>
        </p:grpSpPr>
        <p:pic>
          <p:nvPicPr>
            <p:cNvPr id="9" name="Picture 2" descr="C:\Documents and Settings\ddcofer\My Documents\Projects\hacms\logos\GaloisPrintLogo_Blue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5796072"/>
              <a:ext cx="1153329" cy="2950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6" name="Straight Connector 15"/>
            <p:cNvCxnSpPr>
              <a:stCxn id="9" idx="0"/>
            </p:cNvCxnSpPr>
            <p:nvPr/>
          </p:nvCxnSpPr>
          <p:spPr>
            <a:xfrm flipV="1">
              <a:off x="881465" y="3810000"/>
              <a:ext cx="871135" cy="1986072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9" idx="0"/>
            </p:cNvCxnSpPr>
            <p:nvPr/>
          </p:nvCxnSpPr>
          <p:spPr>
            <a:xfrm flipV="1">
              <a:off x="881465" y="5410200"/>
              <a:ext cx="1861735" cy="385872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5867400" y="5410200"/>
            <a:ext cx="2829339" cy="880416"/>
            <a:chOff x="5867400" y="5410200"/>
            <a:chExt cx="2829339" cy="880416"/>
          </a:xfrm>
        </p:grpSpPr>
        <p:pic>
          <p:nvPicPr>
            <p:cNvPr id="8" name="Picture 2" descr="C:\Documents and Settings\ddcofer\My Documents\Projects\hacms\logos\b3-5b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652" y="5943600"/>
              <a:ext cx="1580087" cy="3470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2" name="Straight Connector 21"/>
            <p:cNvCxnSpPr>
              <a:stCxn id="8" idx="1"/>
            </p:cNvCxnSpPr>
            <p:nvPr/>
          </p:nvCxnSpPr>
          <p:spPr>
            <a:xfrm flipH="1" flipV="1">
              <a:off x="5867400" y="5410200"/>
              <a:ext cx="1249252" cy="706908"/>
            </a:xfrm>
            <a:prstGeom prst="line">
              <a:avLst/>
            </a:prstGeom>
            <a:ln w="38100">
              <a:solidFill>
                <a:schemeClr val="tx2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486351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Composition using contracts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pic>
        <p:nvPicPr>
          <p:cNvPr id="3074" name="Picture 2" descr="C:\Documents and Settings\ddcofer\My Documents\Projects\hacms\galois-hacms\proposal\nice-figures\HACMS_003_ProofArch_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0" y="1524000"/>
            <a:ext cx="6699250" cy="4347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6019800" y="1737067"/>
            <a:ext cx="2362200" cy="1387133"/>
            <a:chOff x="6019800" y="1737067"/>
            <a:chExt cx="2362200" cy="1387133"/>
          </a:xfrm>
        </p:grpSpPr>
        <p:sp>
          <p:nvSpPr>
            <p:cNvPr id="6" name="Rectangle 5"/>
            <p:cNvSpPr/>
            <p:nvPr/>
          </p:nvSpPr>
          <p:spPr bwMode="auto">
            <a:xfrm>
              <a:off x="7010401" y="1737067"/>
              <a:ext cx="1371599" cy="609600"/>
            </a:xfrm>
            <a:prstGeom prst="rect">
              <a:avLst/>
            </a:prstGeom>
            <a:solidFill>
              <a:srgbClr val="DAEDEF">
                <a:alpha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3657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 Condensed" pitchFamily="34" charset="0"/>
                </a:rPr>
                <a:t>Compositional verification</a:t>
              </a:r>
            </a:p>
          </p:txBody>
        </p:sp>
        <p:sp>
          <p:nvSpPr>
            <p:cNvPr id="7" name="Freeform 6"/>
            <p:cNvSpPr/>
            <p:nvPr/>
          </p:nvSpPr>
          <p:spPr bwMode="auto">
            <a:xfrm flipV="1">
              <a:off x="7604235" y="2362200"/>
              <a:ext cx="472965" cy="762000"/>
            </a:xfrm>
            <a:custGeom>
              <a:avLst/>
              <a:gdLst>
                <a:gd name="connsiteX0" fmla="*/ 0 w 4692315"/>
                <a:gd name="connsiteY0" fmla="*/ 0 h 1299410"/>
                <a:gd name="connsiteX1" fmla="*/ 3344779 w 4692315"/>
                <a:gd name="connsiteY1" fmla="*/ 0 h 1299410"/>
                <a:gd name="connsiteX2" fmla="*/ 4692315 w 4692315"/>
                <a:gd name="connsiteY2" fmla="*/ 1299410 h 12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2315" h="1299410">
                  <a:moveTo>
                    <a:pt x="0" y="0"/>
                  </a:moveTo>
                  <a:lnTo>
                    <a:pt x="3344779" y="0"/>
                  </a:lnTo>
                  <a:lnTo>
                    <a:pt x="4692315" y="1299410"/>
                  </a:lnTo>
                </a:path>
              </a:pathLst>
            </a:custGeom>
            <a:noFill/>
            <a:ln w="38100" cap="flat" cmpd="sng" algn="ctr">
              <a:solidFill>
                <a:srgbClr val="DAEDEF">
                  <a:lumMod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657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 flipH="1">
              <a:off x="6019800" y="2209800"/>
              <a:ext cx="990601" cy="0"/>
            </a:xfrm>
            <a:prstGeom prst="line">
              <a:avLst/>
            </a:prstGeom>
            <a:noFill/>
            <a:ln w="38100" cap="flat" cmpd="sng" algn="ctr">
              <a:solidFill>
                <a:srgbClr val="DAEDEF">
                  <a:lumMod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3" name="Group 12"/>
          <p:cNvGrpSpPr/>
          <p:nvPr/>
        </p:nvGrpSpPr>
        <p:grpSpPr>
          <a:xfrm>
            <a:off x="381000" y="3123209"/>
            <a:ext cx="1447800" cy="1448790"/>
            <a:chOff x="381000" y="3123209"/>
            <a:chExt cx="1447800" cy="1448790"/>
          </a:xfrm>
        </p:grpSpPr>
        <p:sp>
          <p:nvSpPr>
            <p:cNvPr id="11" name="Rectangle 10"/>
            <p:cNvSpPr/>
            <p:nvPr/>
          </p:nvSpPr>
          <p:spPr bwMode="auto">
            <a:xfrm>
              <a:off x="381000" y="3697672"/>
              <a:ext cx="1066800" cy="874327"/>
            </a:xfrm>
            <a:prstGeom prst="rect">
              <a:avLst/>
            </a:prstGeom>
            <a:solidFill>
              <a:srgbClr val="DAEDEF">
                <a:alpha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3657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 Condensed" pitchFamily="34" charset="0"/>
                </a:rPr>
                <a:t>Verified </a:t>
              </a:r>
            </a:p>
            <a:p>
              <a:pPr marL="0" marR="0" lvl="0" indent="0" defTabSz="3657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600" b="1" kern="0" dirty="0" smtClean="0">
                  <a:solidFill>
                    <a:sysClr val="windowText" lastClr="000000"/>
                  </a:solidFill>
                  <a:latin typeface="Tw Cen MT Condensed" pitchFamily="34" charset="0"/>
                </a:rPr>
                <a:t>EDSL</a:t>
              </a:r>
            </a:p>
            <a:p>
              <a:pPr marL="0" marR="0" lvl="0" indent="0" defTabSz="3657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 Condensed" pitchFamily="34" charset="0"/>
                </a:rPr>
                <a:t>components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H="1">
              <a:off x="1447801" y="3962400"/>
              <a:ext cx="380999" cy="0"/>
            </a:xfrm>
            <a:prstGeom prst="line">
              <a:avLst/>
            </a:prstGeom>
            <a:noFill/>
            <a:ln w="38100" cap="flat" cmpd="sng" algn="ctr">
              <a:solidFill>
                <a:srgbClr val="DAEDEF">
                  <a:lumMod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4" name="Freeform 13"/>
            <p:cNvSpPr/>
            <p:nvPr/>
          </p:nvSpPr>
          <p:spPr bwMode="auto">
            <a:xfrm flipH="1">
              <a:off x="990600" y="3123209"/>
              <a:ext cx="563618" cy="574463"/>
            </a:xfrm>
            <a:custGeom>
              <a:avLst/>
              <a:gdLst>
                <a:gd name="connsiteX0" fmla="*/ 0 w 4692315"/>
                <a:gd name="connsiteY0" fmla="*/ 0 h 1299410"/>
                <a:gd name="connsiteX1" fmla="*/ 3344779 w 4692315"/>
                <a:gd name="connsiteY1" fmla="*/ 0 h 1299410"/>
                <a:gd name="connsiteX2" fmla="*/ 4692315 w 4692315"/>
                <a:gd name="connsiteY2" fmla="*/ 1299410 h 12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2315" h="1299410">
                  <a:moveTo>
                    <a:pt x="0" y="0"/>
                  </a:moveTo>
                  <a:lnTo>
                    <a:pt x="3344779" y="0"/>
                  </a:lnTo>
                  <a:lnTo>
                    <a:pt x="4692315" y="1299410"/>
                  </a:lnTo>
                </a:path>
              </a:pathLst>
            </a:custGeom>
            <a:noFill/>
            <a:ln w="38100" cap="flat" cmpd="sng" algn="ctr">
              <a:solidFill>
                <a:srgbClr val="DAEDEF">
                  <a:lumMod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657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3810000" y="5181600"/>
            <a:ext cx="2895600" cy="838200"/>
            <a:chOff x="3810000" y="5181600"/>
            <a:chExt cx="2895600" cy="838200"/>
          </a:xfrm>
        </p:grpSpPr>
        <p:sp>
          <p:nvSpPr>
            <p:cNvPr id="16" name="Rectangle 15"/>
            <p:cNvSpPr/>
            <p:nvPr/>
          </p:nvSpPr>
          <p:spPr bwMode="auto">
            <a:xfrm>
              <a:off x="4641479" y="5410200"/>
              <a:ext cx="1149721" cy="609600"/>
            </a:xfrm>
            <a:prstGeom prst="rect">
              <a:avLst/>
            </a:prstGeom>
            <a:solidFill>
              <a:srgbClr val="DAEDEF">
                <a:alpha val="85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36576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Tw Cen MT Condensed" pitchFamily="34" charset="0"/>
                </a:rPr>
                <a:t>Verified microkernel</a:t>
              </a:r>
            </a:p>
          </p:txBody>
        </p:sp>
        <p:sp>
          <p:nvSpPr>
            <p:cNvPr id="17" name="Freeform 16"/>
            <p:cNvSpPr/>
            <p:nvPr/>
          </p:nvSpPr>
          <p:spPr bwMode="auto">
            <a:xfrm flipV="1">
              <a:off x="5791200" y="5257800"/>
              <a:ext cx="914400" cy="304800"/>
            </a:xfrm>
            <a:custGeom>
              <a:avLst/>
              <a:gdLst>
                <a:gd name="connsiteX0" fmla="*/ 0 w 4692315"/>
                <a:gd name="connsiteY0" fmla="*/ 0 h 1299410"/>
                <a:gd name="connsiteX1" fmla="*/ 3344779 w 4692315"/>
                <a:gd name="connsiteY1" fmla="*/ 0 h 1299410"/>
                <a:gd name="connsiteX2" fmla="*/ 4692315 w 4692315"/>
                <a:gd name="connsiteY2" fmla="*/ 1299410 h 12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2315" h="1299410">
                  <a:moveTo>
                    <a:pt x="0" y="0"/>
                  </a:moveTo>
                  <a:lnTo>
                    <a:pt x="3344779" y="0"/>
                  </a:lnTo>
                  <a:lnTo>
                    <a:pt x="4692315" y="1299410"/>
                  </a:lnTo>
                </a:path>
              </a:pathLst>
            </a:custGeom>
            <a:noFill/>
            <a:ln w="38100" cap="flat" cmpd="sng" algn="ctr">
              <a:solidFill>
                <a:srgbClr val="DAEDEF">
                  <a:lumMod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657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  <p:sp>
          <p:nvSpPr>
            <p:cNvPr id="18" name="Freeform 17"/>
            <p:cNvSpPr/>
            <p:nvPr/>
          </p:nvSpPr>
          <p:spPr bwMode="auto">
            <a:xfrm flipH="1" flipV="1">
              <a:off x="3810000" y="5181600"/>
              <a:ext cx="838200" cy="381000"/>
            </a:xfrm>
            <a:custGeom>
              <a:avLst/>
              <a:gdLst>
                <a:gd name="connsiteX0" fmla="*/ 0 w 4692315"/>
                <a:gd name="connsiteY0" fmla="*/ 0 h 1299410"/>
                <a:gd name="connsiteX1" fmla="*/ 3344779 w 4692315"/>
                <a:gd name="connsiteY1" fmla="*/ 0 h 1299410"/>
                <a:gd name="connsiteX2" fmla="*/ 4692315 w 4692315"/>
                <a:gd name="connsiteY2" fmla="*/ 1299410 h 1299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692315" h="1299410">
                  <a:moveTo>
                    <a:pt x="0" y="0"/>
                  </a:moveTo>
                  <a:lnTo>
                    <a:pt x="3344779" y="0"/>
                  </a:lnTo>
                  <a:lnTo>
                    <a:pt x="4692315" y="1299410"/>
                  </a:lnTo>
                </a:path>
              </a:pathLst>
            </a:custGeom>
            <a:noFill/>
            <a:ln w="38100" cap="flat" cmpd="sng" algn="ctr">
              <a:solidFill>
                <a:srgbClr val="DAEDEF">
                  <a:lumMod val="50000"/>
                </a:srgbClr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36576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9144351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Air Team Platforms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822224" y="1371600"/>
            <a:ext cx="3902176" cy="1783472"/>
            <a:chOff x="822224" y="1371600"/>
            <a:chExt cx="3902176" cy="1783472"/>
          </a:xfrm>
        </p:grpSpPr>
        <p:pic>
          <p:nvPicPr>
            <p:cNvPr id="7" name="Picture 9" descr="https://encrypted-tbn1.gstatic.com/images?q=tbn:ANd9GcTY_VvM7VRzOkMqRint8tBH4ZF-QPlYUFO6PjbHZCYVB86-MjVIyw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224" y="1371600"/>
              <a:ext cx="2999945" cy="17834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2667000" y="2362200"/>
              <a:ext cx="20574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AR.DRONE QUADCOPTER </a:t>
              </a:r>
            </a:p>
            <a:p>
              <a:r>
                <a:rPr lang="en-US" sz="1200" dirty="0" smtClean="0">
                  <a:latin typeface="+mn-lt"/>
                </a:rPr>
                <a:t>(RESEARCH VEHICLE)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62000" y="3352800"/>
            <a:ext cx="4648200" cy="2860124"/>
            <a:chOff x="762000" y="3352800"/>
            <a:chExt cx="4648200" cy="2860124"/>
          </a:xfrm>
        </p:grpSpPr>
        <p:pic>
          <p:nvPicPr>
            <p:cNvPr id="15" name="Picture 7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3593082"/>
              <a:ext cx="2166255" cy="1250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Rectangle 23"/>
            <p:cNvSpPr>
              <a:spLocks noChangeArrowheads="1"/>
            </p:cNvSpPr>
            <p:nvPr/>
          </p:nvSpPr>
          <p:spPr bwMode="auto">
            <a:xfrm>
              <a:off x="2667000" y="3352800"/>
              <a:ext cx="1211200" cy="141577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3175">
              <a:noFill/>
              <a:miter lim="800000"/>
              <a:headEnd/>
              <a:tailE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/* The STM32F405 has 1024Kb of FLASH beginning at address 0x0800:0000 and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192Kb of SRAM. SRAM is split up into three blocks: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1) 112Kb of SRAM beginning at address 0x2000:0000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2) 16Kb of SRAM beginning at address 0x2001:c000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3) 64Kb of TCM SRAM beginning at address 0x1000:0000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When booting from FLASH, FLASH memory is aliased to address 0x0000:0000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where the code expects to begin execution by jumping to the entry point in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the 0x0800:0000 address range.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HWF4: In the original linker script, the first 0x4000 of flash was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reserved for the 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bootloader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. For now, we'll place the application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at the start of flash until we start using a boot loader again.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/>
              </a:r>
              <a:b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</a:b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MEMORY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{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/* flash (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rx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) : ORIGIN = 0x08004000, LENGTH = 1008K */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 flash (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rx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) : ORIGIN = 0x08000000, LENGTH = 1024K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 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sram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 (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rwx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) : ORIGIN = 0x20000000, LENGTH = 128K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 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ccsram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 (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rwx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) : ORIGIN = 0x10000000, LENGTH = 64K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}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/>
              </a:r>
              <a:b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</a:b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/* Top of the user mode stack. */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_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estack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 = 0x20020000; /* top of 128KiB of SRAM */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/>
              </a:r>
              <a:b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</a:b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/* Error in the linker if heap and stack don't fit. */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_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min_heap_size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 = 0;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_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min_stack_size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 = 0x400;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/>
              </a:r>
              <a:b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</a:b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OUTPUT_ARCH(arm)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/>
              </a:r>
              <a:b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</a:b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ENTRY(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Reset_Handler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)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/>
              </a:r>
              <a:b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</a:br>
              <a:endParaRPr kumimoji="0" lang="en-US" sz="2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Consolas" pitchFamily="49" charset="0"/>
                <a:cs typeface="Consolas" pitchFamily="49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/*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Ensure that abort() is present in the final object. The exception handling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 code pulled in by </a:t>
              </a:r>
              <a:r>
                <a:rPr kumimoji="0" lang="en-US" sz="200" b="0" i="0" u="none" strike="noStrike" cap="none" normalizeH="0" baseline="0" dirty="0" err="1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libgcc.a</a:t>
              </a: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 requires it (and that code cannot be easily avoided).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 */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00" b="0" i="0" u="none" strike="noStrike" cap="none" normalizeH="0" baseline="0" dirty="0" smtClean="0">
                  <a:ln>
                    <a:noFill/>
                  </a:ln>
                  <a:solidFill>
                    <a:srgbClr val="333333"/>
                  </a:solidFill>
                  <a:effectLst/>
                  <a:latin typeface="Consolas" pitchFamily="49" charset="0"/>
                  <a:cs typeface="Consolas" pitchFamily="49" charset="0"/>
                </a:rPr>
                <a:t>/* EXTERN(abort) */</a:t>
              </a:r>
              <a:endParaRPr kumimoji="0" lang="en-US" sz="7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" name="Picture 13" descr="PX4IOAR stacked with PX4FMU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3386" y="4531000"/>
              <a:ext cx="2049237" cy="14783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5" descr="PX4FMU Top View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9363" y="4428099"/>
              <a:ext cx="1823972" cy="1108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Rectangle 11"/>
            <p:cNvSpPr/>
            <p:nvPr/>
          </p:nvSpPr>
          <p:spPr>
            <a:xfrm>
              <a:off x="3064222" y="5566593"/>
              <a:ext cx="234597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NEW ELECTRONICS TO HOST PROVABLY SECURE SOFTWARE</a:t>
              </a:r>
              <a:endParaRPr lang="en-US" sz="1200" dirty="0">
                <a:latin typeface="+mn-lt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191000" y="2044250"/>
            <a:ext cx="4724400" cy="2834102"/>
            <a:chOff x="4191000" y="2044250"/>
            <a:chExt cx="4724400" cy="2834102"/>
          </a:xfrm>
        </p:grpSpPr>
        <p:pic>
          <p:nvPicPr>
            <p:cNvPr id="9" name="Picture 10" descr="http://www.sflorg.com/aviation/images/imav071206_02_02.jpg"/>
            <p:cNvPicPr>
              <a:picLocks noChangeAspect="1" noChangeArrowheads="1"/>
            </p:cNvPicPr>
            <p:nvPr/>
          </p:nvPicPr>
          <p:blipFill rotWithShape="1">
            <a:blip r:embed="rId7" cstate="print">
              <a:biLevel thresh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80" r="7614" b="16028"/>
            <a:stretch/>
          </p:blipFill>
          <p:spPr bwMode="auto">
            <a:xfrm>
              <a:off x="4191000" y="2044250"/>
              <a:ext cx="4724400" cy="268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5715000" y="4416687"/>
              <a:ext cx="293327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latin typeface="+mn-lt"/>
                </a:rPr>
                <a:t>BOEING UNMANNED LITTLE BIRD (AH-6)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343400" y="3745383"/>
              <a:ext cx="591134" cy="472907"/>
            </a:xfrm>
            <a:prstGeom prst="rightArrow">
              <a:avLst/>
            </a:prstGeom>
            <a:solidFill>
              <a:srgbClr val="C0C0C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4233458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Methods Workbench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486D9C8-0CDB-4BF0-99FF-D7490CE4EFA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6" name="Picture 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524000"/>
            <a:ext cx="3048000" cy="189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1" name="Group 60"/>
          <p:cNvGrpSpPr/>
          <p:nvPr/>
        </p:nvGrpSpPr>
        <p:grpSpPr>
          <a:xfrm>
            <a:off x="6540793" y="2133600"/>
            <a:ext cx="1634953" cy="1924050"/>
            <a:chOff x="6540793" y="2133600"/>
            <a:chExt cx="1634953" cy="1924050"/>
          </a:xfrm>
        </p:grpSpPr>
        <p:grpSp>
          <p:nvGrpSpPr>
            <p:cNvPr id="46" name="Group 45"/>
            <p:cNvGrpSpPr/>
            <p:nvPr/>
          </p:nvGrpSpPr>
          <p:grpSpPr>
            <a:xfrm>
              <a:off x="6540793" y="2133600"/>
              <a:ext cx="1110265" cy="533400"/>
              <a:chOff x="6640902" y="1295400"/>
              <a:chExt cx="1110265" cy="533400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6640902" y="1295400"/>
                <a:ext cx="1110265" cy="533400"/>
                <a:chOff x="6640902" y="1295400"/>
                <a:chExt cx="1110265" cy="533400"/>
              </a:xfrm>
            </p:grpSpPr>
            <p:sp>
              <p:nvSpPr>
                <p:cNvPr id="39" name="Rectangle 38"/>
                <p:cNvSpPr/>
                <p:nvPr/>
              </p:nvSpPr>
              <p:spPr>
                <a:xfrm>
                  <a:off x="6783673" y="1295400"/>
                  <a:ext cx="737505" cy="533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/>
                <p:cNvSpPr/>
                <p:nvPr/>
              </p:nvSpPr>
              <p:spPr>
                <a:xfrm>
                  <a:off x="7239000" y="1295400"/>
                  <a:ext cx="512167" cy="5334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6640902" y="13716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6648554" y="16764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" name="TextBox 1"/>
              <p:cNvSpPr txBox="1"/>
              <p:nvPr/>
            </p:nvSpPr>
            <p:spPr>
              <a:xfrm>
                <a:off x="6766755" y="1371600"/>
                <a:ext cx="94448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Century Gothic" pitchFamily="34" charset="0"/>
                  </a:rPr>
                  <a:t>AGREE</a:t>
                </a:r>
                <a:endParaRPr lang="en-US" b="1" dirty="0">
                  <a:latin typeface="Century Gothic" pitchFamily="34" charset="0"/>
                </a:endParaRPr>
              </a:p>
            </p:txBody>
          </p:sp>
        </p:grpSp>
        <p:sp>
          <p:nvSpPr>
            <p:cNvPr id="59" name="Freeform 58"/>
            <p:cNvSpPr/>
            <p:nvPr/>
          </p:nvSpPr>
          <p:spPr>
            <a:xfrm>
              <a:off x="7589075" y="2400300"/>
              <a:ext cx="586671" cy="1657350"/>
            </a:xfrm>
            <a:custGeom>
              <a:avLst/>
              <a:gdLst>
                <a:gd name="connsiteX0" fmla="*/ 0 w 586671"/>
                <a:gd name="connsiteY0" fmla="*/ 3888 h 1661238"/>
                <a:gd name="connsiteX1" fmla="*/ 581025 w 586671"/>
                <a:gd name="connsiteY1" fmla="*/ 203913 h 1661238"/>
                <a:gd name="connsiteX2" fmla="*/ 295275 w 586671"/>
                <a:gd name="connsiteY2" fmla="*/ 1318338 h 1661238"/>
                <a:gd name="connsiteX3" fmla="*/ 295275 w 586671"/>
                <a:gd name="connsiteY3" fmla="*/ 1661238 h 1661238"/>
                <a:gd name="connsiteX0" fmla="*/ 0 w 586671"/>
                <a:gd name="connsiteY0" fmla="*/ 0 h 1657350"/>
                <a:gd name="connsiteX1" fmla="*/ 581025 w 586671"/>
                <a:gd name="connsiteY1" fmla="*/ 200025 h 1657350"/>
                <a:gd name="connsiteX2" fmla="*/ 295275 w 586671"/>
                <a:gd name="connsiteY2" fmla="*/ 1314450 h 1657350"/>
                <a:gd name="connsiteX3" fmla="*/ 295275 w 586671"/>
                <a:gd name="connsiteY3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671" h="1657350">
                  <a:moveTo>
                    <a:pt x="0" y="0"/>
                  </a:moveTo>
                  <a:cubicBezTo>
                    <a:pt x="265906" y="19050"/>
                    <a:pt x="531813" y="-19050"/>
                    <a:pt x="581025" y="200025"/>
                  </a:cubicBezTo>
                  <a:cubicBezTo>
                    <a:pt x="630237" y="419100"/>
                    <a:pt x="342900" y="1071563"/>
                    <a:pt x="295275" y="1314450"/>
                  </a:cubicBezTo>
                  <a:cubicBezTo>
                    <a:pt x="247650" y="1557338"/>
                    <a:pt x="271462" y="1607344"/>
                    <a:pt x="295275" y="1657350"/>
                  </a:cubicBezTo>
                </a:path>
              </a:pathLst>
            </a:custGeom>
            <a:noFill/>
            <a:ln w="57150">
              <a:solidFill>
                <a:srgbClr val="ABB4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387559" y="2933700"/>
            <a:ext cx="1346694" cy="1114425"/>
            <a:chOff x="6387559" y="2933700"/>
            <a:chExt cx="1346694" cy="1114425"/>
          </a:xfrm>
        </p:grpSpPr>
        <p:grpSp>
          <p:nvGrpSpPr>
            <p:cNvPr id="57" name="Group 56"/>
            <p:cNvGrpSpPr/>
            <p:nvPr/>
          </p:nvGrpSpPr>
          <p:grpSpPr>
            <a:xfrm>
              <a:off x="6387559" y="2933700"/>
              <a:ext cx="1110265" cy="533400"/>
              <a:chOff x="6793302" y="2971800"/>
              <a:chExt cx="1110265" cy="533400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6793302" y="2971800"/>
                <a:ext cx="1110265" cy="533400"/>
                <a:chOff x="6640902" y="1295400"/>
                <a:chExt cx="1110265" cy="53340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6783673" y="1295400"/>
                  <a:ext cx="737505" cy="533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Oval 48"/>
                <p:cNvSpPr/>
                <p:nvPr/>
              </p:nvSpPr>
              <p:spPr>
                <a:xfrm>
                  <a:off x="7239000" y="1295400"/>
                  <a:ext cx="512167" cy="5334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6640902" y="13716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6648554" y="16764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4" name="TextBox 33"/>
              <p:cNvSpPr txBox="1"/>
              <p:nvPr/>
            </p:nvSpPr>
            <p:spPr>
              <a:xfrm>
                <a:off x="6984878" y="3048000"/>
                <a:ext cx="8130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Magneto" pitchFamily="82" charset="0"/>
                  </a:rPr>
                  <a:t>Lute</a:t>
                </a:r>
                <a:endParaRPr lang="en-US" b="1" dirty="0">
                  <a:latin typeface="Magneto" pitchFamily="82" charset="0"/>
                </a:endParaRPr>
              </a:p>
            </p:txBody>
          </p:sp>
        </p:grpSp>
        <p:sp>
          <p:nvSpPr>
            <p:cNvPr id="60" name="Freeform 59"/>
            <p:cNvSpPr/>
            <p:nvPr/>
          </p:nvSpPr>
          <p:spPr>
            <a:xfrm>
              <a:off x="7467017" y="3180756"/>
              <a:ext cx="267236" cy="867369"/>
            </a:xfrm>
            <a:custGeom>
              <a:avLst/>
              <a:gdLst>
                <a:gd name="connsiteX0" fmla="*/ 0 w 302886"/>
                <a:gd name="connsiteY0" fmla="*/ 0 h 866775"/>
                <a:gd name="connsiteX1" fmla="*/ 295275 w 302886"/>
                <a:gd name="connsiteY1" fmla="*/ 247650 h 866775"/>
                <a:gd name="connsiteX2" fmla="*/ 219075 w 302886"/>
                <a:gd name="connsiteY2" fmla="*/ 638175 h 866775"/>
                <a:gd name="connsiteX3" fmla="*/ 257175 w 302886"/>
                <a:gd name="connsiteY3" fmla="*/ 866775 h 866775"/>
                <a:gd name="connsiteX0" fmla="*/ 0 w 267236"/>
                <a:gd name="connsiteY0" fmla="*/ 0 h 866775"/>
                <a:gd name="connsiteX1" fmla="*/ 257175 w 267236"/>
                <a:gd name="connsiteY1" fmla="*/ 133350 h 866775"/>
                <a:gd name="connsiteX2" fmla="*/ 219075 w 267236"/>
                <a:gd name="connsiteY2" fmla="*/ 638175 h 866775"/>
                <a:gd name="connsiteX3" fmla="*/ 257175 w 267236"/>
                <a:gd name="connsiteY3" fmla="*/ 866775 h 866775"/>
                <a:gd name="connsiteX0" fmla="*/ 0 w 267236"/>
                <a:gd name="connsiteY0" fmla="*/ 594 h 867369"/>
                <a:gd name="connsiteX1" fmla="*/ 257175 w 267236"/>
                <a:gd name="connsiteY1" fmla="*/ 133944 h 867369"/>
                <a:gd name="connsiteX2" fmla="*/ 219075 w 267236"/>
                <a:gd name="connsiteY2" fmla="*/ 638769 h 867369"/>
                <a:gd name="connsiteX3" fmla="*/ 257175 w 267236"/>
                <a:gd name="connsiteY3" fmla="*/ 867369 h 867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7236" h="867369">
                  <a:moveTo>
                    <a:pt x="0" y="594"/>
                  </a:moveTo>
                  <a:cubicBezTo>
                    <a:pt x="157956" y="-4962"/>
                    <a:pt x="220663" y="27582"/>
                    <a:pt x="257175" y="133944"/>
                  </a:cubicBezTo>
                  <a:cubicBezTo>
                    <a:pt x="293688" y="240307"/>
                    <a:pt x="219075" y="516532"/>
                    <a:pt x="219075" y="638769"/>
                  </a:cubicBezTo>
                  <a:cubicBezTo>
                    <a:pt x="219075" y="761006"/>
                    <a:pt x="234950" y="804663"/>
                    <a:pt x="257175" y="867369"/>
                  </a:cubicBezTo>
                </a:path>
              </a:pathLst>
            </a:custGeom>
            <a:noFill/>
            <a:ln w="57150">
              <a:solidFill>
                <a:srgbClr val="ABB4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1836396" y="2628900"/>
            <a:ext cx="3040404" cy="3607832"/>
            <a:chOff x="1836396" y="2628900"/>
            <a:chExt cx="3040404" cy="3607832"/>
          </a:xfrm>
        </p:grpSpPr>
        <p:grpSp>
          <p:nvGrpSpPr>
            <p:cNvPr id="63" name="Group 62"/>
            <p:cNvGrpSpPr/>
            <p:nvPr/>
          </p:nvGrpSpPr>
          <p:grpSpPr>
            <a:xfrm>
              <a:off x="1873646" y="2628900"/>
              <a:ext cx="1110265" cy="533400"/>
              <a:chOff x="1129973" y="1950482"/>
              <a:chExt cx="1110265" cy="533400"/>
            </a:xfrm>
          </p:grpSpPr>
          <p:grpSp>
            <p:nvGrpSpPr>
              <p:cNvPr id="64" name="Group 63"/>
              <p:cNvGrpSpPr/>
              <p:nvPr/>
            </p:nvGrpSpPr>
            <p:grpSpPr>
              <a:xfrm flipH="1">
                <a:off x="1129973" y="1950482"/>
                <a:ext cx="1110265" cy="533400"/>
                <a:chOff x="6640902" y="1295400"/>
                <a:chExt cx="1110265" cy="533400"/>
              </a:xfrm>
            </p:grpSpPr>
            <p:sp>
              <p:nvSpPr>
                <p:cNvPr id="66" name="Rectangle 65"/>
                <p:cNvSpPr/>
                <p:nvPr/>
              </p:nvSpPr>
              <p:spPr>
                <a:xfrm>
                  <a:off x="6783673" y="1295400"/>
                  <a:ext cx="737505" cy="533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" name="Oval 66"/>
                <p:cNvSpPr/>
                <p:nvPr/>
              </p:nvSpPr>
              <p:spPr>
                <a:xfrm>
                  <a:off x="7239000" y="1295400"/>
                  <a:ext cx="512167" cy="5334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6640902" y="13716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6648554" y="16764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5" name="TextBox 64"/>
              <p:cNvSpPr txBox="1"/>
              <p:nvPr/>
            </p:nvSpPr>
            <p:spPr>
              <a:xfrm>
                <a:off x="1159511" y="1960007"/>
                <a:ext cx="94769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sz="1400" b="1" dirty="0" smtClean="0">
                    <a:latin typeface="Lucida Console" pitchFamily="49" charset="0"/>
                    <a:cs typeface="Times New Roman" pitchFamily="18" charset="0"/>
                  </a:rPr>
                  <a:t>Trusted</a:t>
                </a:r>
              </a:p>
              <a:p>
                <a:pPr algn="r"/>
                <a:r>
                  <a:rPr lang="en-US" sz="1400" b="1" dirty="0" smtClean="0">
                    <a:latin typeface="Lucida Console" pitchFamily="49" charset="0"/>
                    <a:cs typeface="Times New Roman" pitchFamily="18" charset="0"/>
                  </a:rPr>
                  <a:t>Build</a:t>
                </a:r>
                <a:endParaRPr lang="en-US" sz="1400" b="1" dirty="0">
                  <a:latin typeface="Lucida Console" pitchFamily="49" charset="0"/>
                  <a:cs typeface="Times New Roman" pitchFamily="18" charset="0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1836396" y="3000374"/>
              <a:ext cx="3040404" cy="3236358"/>
              <a:chOff x="1836396" y="3000374"/>
              <a:chExt cx="3040404" cy="3236358"/>
            </a:xfrm>
          </p:grpSpPr>
          <p:pic>
            <p:nvPicPr>
              <p:cNvPr id="1027" name="Picture 3" descr="C:\Users\ddcofer\AppData\Local\Microsoft\Windows\Temporary Internet Files\Content.IE5\HWJ81UGS\MC900389552[1].wmf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74805" y="4544457"/>
                <a:ext cx="900112" cy="93027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2563025" y="4114800"/>
                <a:ext cx="23137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w Cen MT" pitchFamily="34" charset="0"/>
                  </a:rPr>
                  <a:t>Architecture Translation</a:t>
                </a:r>
                <a:endParaRPr lang="en-US" dirty="0">
                  <a:latin typeface="Tw Cen MT" pitchFamily="34" charset="0"/>
                </a:endParaRPr>
              </a:p>
            </p:txBody>
          </p:sp>
          <p:sp>
            <p:nvSpPr>
              <p:cNvPr id="62" name="Freeform 61"/>
              <p:cNvSpPr/>
              <p:nvPr/>
            </p:nvSpPr>
            <p:spPr>
              <a:xfrm>
                <a:off x="1836396" y="3000374"/>
                <a:ext cx="1883808" cy="1082159"/>
              </a:xfrm>
              <a:custGeom>
                <a:avLst/>
                <a:gdLst>
                  <a:gd name="connsiteX0" fmla="*/ 105442 w 2210467"/>
                  <a:gd name="connsiteY0" fmla="*/ 0 h 866775"/>
                  <a:gd name="connsiteX1" fmla="*/ 191167 w 2210467"/>
                  <a:gd name="connsiteY1" fmla="*/ 333375 h 866775"/>
                  <a:gd name="connsiteX2" fmla="*/ 1858042 w 2210467"/>
                  <a:gd name="connsiteY2" fmla="*/ 609600 h 866775"/>
                  <a:gd name="connsiteX3" fmla="*/ 2210467 w 2210467"/>
                  <a:gd name="connsiteY3" fmla="*/ 866775 h 866775"/>
                  <a:gd name="connsiteX0" fmla="*/ 89354 w 2232479"/>
                  <a:gd name="connsiteY0" fmla="*/ 0 h 914400"/>
                  <a:gd name="connsiteX1" fmla="*/ 213179 w 2232479"/>
                  <a:gd name="connsiteY1" fmla="*/ 381000 h 914400"/>
                  <a:gd name="connsiteX2" fmla="*/ 1880054 w 2232479"/>
                  <a:gd name="connsiteY2" fmla="*/ 657225 h 914400"/>
                  <a:gd name="connsiteX3" fmla="*/ 2232479 w 2232479"/>
                  <a:gd name="connsiteY3" fmla="*/ 914400 h 914400"/>
                  <a:gd name="connsiteX0" fmla="*/ 74468 w 2217593"/>
                  <a:gd name="connsiteY0" fmla="*/ 0 h 914400"/>
                  <a:gd name="connsiteX1" fmla="*/ 198293 w 2217593"/>
                  <a:gd name="connsiteY1" fmla="*/ 381000 h 914400"/>
                  <a:gd name="connsiteX2" fmla="*/ 1865168 w 2217593"/>
                  <a:gd name="connsiteY2" fmla="*/ 657225 h 914400"/>
                  <a:gd name="connsiteX3" fmla="*/ 2217593 w 2217593"/>
                  <a:gd name="connsiteY3" fmla="*/ 914400 h 914400"/>
                  <a:gd name="connsiteX0" fmla="*/ 78130 w 2221255"/>
                  <a:gd name="connsiteY0" fmla="*/ 0 h 914400"/>
                  <a:gd name="connsiteX1" fmla="*/ 201955 w 2221255"/>
                  <a:gd name="connsiteY1" fmla="*/ 381000 h 914400"/>
                  <a:gd name="connsiteX2" fmla="*/ 1868830 w 2221255"/>
                  <a:gd name="connsiteY2" fmla="*/ 657225 h 914400"/>
                  <a:gd name="connsiteX3" fmla="*/ 2221255 w 2221255"/>
                  <a:gd name="connsiteY3" fmla="*/ 914400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1255" h="914400">
                    <a:moveTo>
                      <a:pt x="78130" y="0"/>
                    </a:moveTo>
                    <a:cubicBezTo>
                      <a:pt x="3517" y="77787"/>
                      <a:pt x="-96495" y="271463"/>
                      <a:pt x="201955" y="381000"/>
                    </a:cubicBezTo>
                    <a:cubicBezTo>
                      <a:pt x="500405" y="490538"/>
                      <a:pt x="1532280" y="568325"/>
                      <a:pt x="1868830" y="657225"/>
                    </a:cubicBezTo>
                    <a:cubicBezTo>
                      <a:pt x="2205380" y="746125"/>
                      <a:pt x="2213317" y="830262"/>
                      <a:pt x="2221255" y="914400"/>
                    </a:cubicBezTo>
                  </a:path>
                </a:pathLst>
              </a:custGeom>
              <a:noFill/>
              <a:ln w="57150">
                <a:solidFill>
                  <a:srgbClr val="ABB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0" name="TextBox 69"/>
              <p:cNvSpPr txBox="1"/>
              <p:nvPr/>
            </p:nvSpPr>
            <p:spPr>
              <a:xfrm>
                <a:off x="2743200" y="5587484"/>
                <a:ext cx="11592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CAmkES</a:t>
                </a:r>
                <a:endParaRPr lang="en-US" b="1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3860612" y="5562600"/>
                <a:ext cx="7857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+mj-lt"/>
                  </a:rPr>
                  <a:t>seL4</a:t>
                </a:r>
                <a:endParaRPr lang="en-US" b="1" dirty="0">
                  <a:latin typeface="+mj-lt"/>
                </a:endParaRPr>
              </a:p>
            </p:txBody>
          </p:sp>
          <p:sp>
            <p:nvSpPr>
              <p:cNvPr id="71" name="TextBox 70"/>
              <p:cNvSpPr txBox="1"/>
              <p:nvPr/>
            </p:nvSpPr>
            <p:spPr>
              <a:xfrm>
                <a:off x="3285783" y="5867400"/>
                <a:ext cx="10653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B-RTOS</a:t>
                </a:r>
                <a:endParaRPr lang="en-US" b="1" dirty="0"/>
              </a:p>
            </p:txBody>
          </p:sp>
        </p:grpSp>
      </p:grpSp>
      <p:grpSp>
        <p:nvGrpSpPr>
          <p:cNvPr id="83" name="Group 82"/>
          <p:cNvGrpSpPr/>
          <p:nvPr/>
        </p:nvGrpSpPr>
        <p:grpSpPr>
          <a:xfrm>
            <a:off x="6497183" y="1381125"/>
            <a:ext cx="2080361" cy="2667000"/>
            <a:chOff x="6497183" y="1381125"/>
            <a:chExt cx="2080361" cy="2667000"/>
          </a:xfrm>
        </p:grpSpPr>
        <p:sp>
          <p:nvSpPr>
            <p:cNvPr id="80" name="Freeform 79"/>
            <p:cNvSpPr/>
            <p:nvPr/>
          </p:nvSpPr>
          <p:spPr>
            <a:xfrm>
              <a:off x="7580507" y="1647825"/>
              <a:ext cx="997037" cy="2400300"/>
            </a:xfrm>
            <a:custGeom>
              <a:avLst/>
              <a:gdLst>
                <a:gd name="connsiteX0" fmla="*/ 0 w 586671"/>
                <a:gd name="connsiteY0" fmla="*/ 3888 h 1661238"/>
                <a:gd name="connsiteX1" fmla="*/ 581025 w 586671"/>
                <a:gd name="connsiteY1" fmla="*/ 203913 h 1661238"/>
                <a:gd name="connsiteX2" fmla="*/ 295275 w 586671"/>
                <a:gd name="connsiteY2" fmla="*/ 1318338 h 1661238"/>
                <a:gd name="connsiteX3" fmla="*/ 295275 w 586671"/>
                <a:gd name="connsiteY3" fmla="*/ 1661238 h 1661238"/>
                <a:gd name="connsiteX0" fmla="*/ 0 w 586671"/>
                <a:gd name="connsiteY0" fmla="*/ 0 h 1657350"/>
                <a:gd name="connsiteX1" fmla="*/ 581025 w 586671"/>
                <a:gd name="connsiteY1" fmla="*/ 200025 h 1657350"/>
                <a:gd name="connsiteX2" fmla="*/ 295275 w 586671"/>
                <a:gd name="connsiteY2" fmla="*/ 1314450 h 1657350"/>
                <a:gd name="connsiteX3" fmla="*/ 295275 w 586671"/>
                <a:gd name="connsiteY3" fmla="*/ 1657350 h 1657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6671" h="1657350">
                  <a:moveTo>
                    <a:pt x="0" y="0"/>
                  </a:moveTo>
                  <a:cubicBezTo>
                    <a:pt x="265906" y="19050"/>
                    <a:pt x="531813" y="-19050"/>
                    <a:pt x="581025" y="200025"/>
                  </a:cubicBezTo>
                  <a:cubicBezTo>
                    <a:pt x="630237" y="419100"/>
                    <a:pt x="342900" y="1071563"/>
                    <a:pt x="295275" y="1314450"/>
                  </a:cubicBezTo>
                  <a:cubicBezTo>
                    <a:pt x="247650" y="1557338"/>
                    <a:pt x="271462" y="1607344"/>
                    <a:pt x="295275" y="1657350"/>
                  </a:cubicBezTo>
                </a:path>
              </a:pathLst>
            </a:custGeom>
            <a:noFill/>
            <a:ln w="57150">
              <a:solidFill>
                <a:srgbClr val="ABB41D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6497183" y="1381125"/>
              <a:ext cx="1503817" cy="533400"/>
              <a:chOff x="6640902" y="1295400"/>
              <a:chExt cx="1503817" cy="533400"/>
            </a:xfrm>
          </p:grpSpPr>
          <p:grpSp>
            <p:nvGrpSpPr>
              <p:cNvPr id="74" name="Group 73"/>
              <p:cNvGrpSpPr/>
              <p:nvPr/>
            </p:nvGrpSpPr>
            <p:grpSpPr>
              <a:xfrm>
                <a:off x="6640902" y="1295400"/>
                <a:ext cx="1503817" cy="533400"/>
                <a:chOff x="6640902" y="1295400"/>
                <a:chExt cx="1503817" cy="533400"/>
              </a:xfrm>
            </p:grpSpPr>
            <p:sp>
              <p:nvSpPr>
                <p:cNvPr id="76" name="Rectangle 75"/>
                <p:cNvSpPr/>
                <p:nvPr/>
              </p:nvSpPr>
              <p:spPr>
                <a:xfrm>
                  <a:off x="6783673" y="1295400"/>
                  <a:ext cx="1095567" cy="5334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Oval 76"/>
                <p:cNvSpPr/>
                <p:nvPr/>
              </p:nvSpPr>
              <p:spPr>
                <a:xfrm>
                  <a:off x="7632552" y="1295400"/>
                  <a:ext cx="512167" cy="5334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6640902" y="13716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6648554" y="1676400"/>
                  <a:ext cx="142771" cy="76200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TextBox 74"/>
              <p:cNvSpPr txBox="1"/>
              <p:nvPr/>
            </p:nvSpPr>
            <p:spPr>
              <a:xfrm>
                <a:off x="6766755" y="1333500"/>
                <a:ext cx="135287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 dirty="0" smtClean="0">
                    <a:latin typeface="Tw Cen MT" pitchFamily="34" charset="0"/>
                  </a:rPr>
                  <a:t>Resolute</a:t>
                </a:r>
                <a:endParaRPr lang="en-US" sz="2400" b="1" dirty="0">
                  <a:latin typeface="Tw Cen MT" pitchFamily="34" charset="0"/>
                </a:endParaRPr>
              </a:p>
            </p:txBody>
          </p:sp>
        </p:grpSp>
      </p:grpSp>
      <p:grpSp>
        <p:nvGrpSpPr>
          <p:cNvPr id="84" name="Group 83"/>
          <p:cNvGrpSpPr/>
          <p:nvPr/>
        </p:nvGrpSpPr>
        <p:grpSpPr>
          <a:xfrm>
            <a:off x="5035675" y="4028451"/>
            <a:ext cx="3651125" cy="2375787"/>
            <a:chOff x="5035675" y="4028451"/>
            <a:chExt cx="3651125" cy="2375787"/>
          </a:xfrm>
        </p:grpSpPr>
        <p:grpSp>
          <p:nvGrpSpPr>
            <p:cNvPr id="7" name="Group 6"/>
            <p:cNvGrpSpPr/>
            <p:nvPr/>
          </p:nvGrpSpPr>
          <p:grpSpPr>
            <a:xfrm>
              <a:off x="6028890" y="4474379"/>
              <a:ext cx="2657910" cy="1181292"/>
              <a:chOff x="4038600" y="3886200"/>
              <a:chExt cx="4800601" cy="2133600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4038600" y="3886200"/>
                <a:ext cx="4800600" cy="2133600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/>
              </a:p>
            </p:txBody>
          </p:sp>
          <p:cxnSp>
            <p:nvCxnSpPr>
              <p:cNvPr id="9" name="Straight Connector 8"/>
              <p:cNvCxnSpPr>
                <a:stCxn id="22" idx="0"/>
                <a:endCxn id="31" idx="3"/>
              </p:cNvCxnSpPr>
              <p:nvPr/>
            </p:nvCxnSpPr>
            <p:spPr>
              <a:xfrm>
                <a:off x="4090988" y="4279900"/>
                <a:ext cx="357187" cy="3175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34"/>
              <p:cNvCxnSpPr>
                <a:stCxn id="32" idx="0"/>
                <a:endCxn id="28" idx="3"/>
              </p:cNvCxnSpPr>
              <p:nvPr/>
            </p:nvCxnSpPr>
            <p:spPr>
              <a:xfrm>
                <a:off x="5562601" y="4283075"/>
                <a:ext cx="333375" cy="1125538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" name="Straight Connector 36"/>
              <p:cNvCxnSpPr>
                <a:stCxn id="29" idx="0"/>
                <a:endCxn id="24" idx="3"/>
              </p:cNvCxnSpPr>
              <p:nvPr/>
            </p:nvCxnSpPr>
            <p:spPr>
              <a:xfrm flipV="1">
                <a:off x="7010401" y="4487069"/>
                <a:ext cx="380999" cy="921544"/>
              </a:xfrm>
              <a:prstGeom prst="bentConnector3">
                <a:avLst>
                  <a:gd name="adj1" fmla="val 50000"/>
                </a:avLst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>
                <a:stCxn id="32" idx="0"/>
                <a:endCxn id="25" idx="3"/>
              </p:cNvCxnSpPr>
              <p:nvPr/>
            </p:nvCxnSpPr>
            <p:spPr>
              <a:xfrm flipV="1">
                <a:off x="5562601" y="4282283"/>
                <a:ext cx="1828799" cy="792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>
                <a:stCxn id="26" idx="0"/>
                <a:endCxn id="17" idx="3"/>
              </p:cNvCxnSpPr>
              <p:nvPr/>
            </p:nvCxnSpPr>
            <p:spPr>
              <a:xfrm>
                <a:off x="8504238" y="4384675"/>
                <a:ext cx="282576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14" name="Group 13"/>
              <p:cNvGrpSpPr/>
              <p:nvPr/>
            </p:nvGrpSpPr>
            <p:grpSpPr>
              <a:xfrm>
                <a:off x="4448175" y="3975100"/>
                <a:ext cx="1114425" cy="614363"/>
                <a:chOff x="3800475" y="4076700"/>
                <a:chExt cx="1114425" cy="614363"/>
              </a:xfrm>
            </p:grpSpPr>
            <p:sp>
              <p:nvSpPr>
                <p:cNvPr id="30" name="Rectangle 29"/>
                <p:cNvSpPr>
                  <a:spLocks noChangeArrowheads="1"/>
                </p:cNvSpPr>
                <p:nvPr/>
              </p:nvSpPr>
              <p:spPr bwMode="auto">
                <a:xfrm>
                  <a:off x="3800475" y="4076700"/>
                  <a:ext cx="1114425" cy="614363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50" b="1">
                      <a:solidFill>
                        <a:srgbClr val="FFFFFF"/>
                      </a:solidFill>
                      <a:latin typeface="Verdana" pitchFamily="34" charset="0"/>
                    </a:rPr>
                    <a:t>A</a:t>
                  </a:r>
                </a:p>
              </p:txBody>
            </p:sp>
            <p:sp>
              <p:nvSpPr>
                <p:cNvPr id="31" name="Isosceles Triangle 30"/>
                <p:cNvSpPr>
                  <a:spLocks noChangeArrowheads="1"/>
                </p:cNvSpPr>
                <p:nvPr/>
              </p:nvSpPr>
              <p:spPr bwMode="auto">
                <a:xfrm rot="5400000">
                  <a:off x="3801269" y="4358481"/>
                  <a:ext cx="50800" cy="523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32" name="Isosceles Triangle 31"/>
                <p:cNvSpPr>
                  <a:spLocks noChangeArrowheads="1"/>
                </p:cNvSpPr>
                <p:nvPr/>
              </p:nvSpPr>
              <p:spPr bwMode="auto">
                <a:xfrm rot="5400000">
                  <a:off x="4862513" y="4357687"/>
                  <a:ext cx="50800" cy="5397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5" name="Group 14"/>
              <p:cNvGrpSpPr/>
              <p:nvPr/>
            </p:nvGrpSpPr>
            <p:grpSpPr>
              <a:xfrm>
                <a:off x="5884862" y="5075238"/>
                <a:ext cx="1125538" cy="614362"/>
                <a:chOff x="5486400" y="5075238"/>
                <a:chExt cx="1125538" cy="614362"/>
              </a:xfrm>
            </p:grpSpPr>
            <p:sp>
              <p:nvSpPr>
                <p:cNvPr id="27" name="Rectangle 26"/>
                <p:cNvSpPr>
                  <a:spLocks noChangeArrowheads="1"/>
                </p:cNvSpPr>
                <p:nvPr/>
              </p:nvSpPr>
              <p:spPr bwMode="auto">
                <a:xfrm>
                  <a:off x="5486400" y="5075238"/>
                  <a:ext cx="1114425" cy="614362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50" b="1" dirty="0">
                      <a:solidFill>
                        <a:srgbClr val="FFFFFF"/>
                      </a:solidFill>
                      <a:latin typeface="Verdana" pitchFamily="34" charset="0"/>
                    </a:rPr>
                    <a:t>B</a:t>
                  </a:r>
                </a:p>
              </p:txBody>
            </p:sp>
            <p:sp>
              <p:nvSpPr>
                <p:cNvPr id="28" name="Isosceles Triangle 27"/>
                <p:cNvSpPr>
                  <a:spLocks noChangeArrowheads="1"/>
                </p:cNvSpPr>
                <p:nvPr/>
              </p:nvSpPr>
              <p:spPr bwMode="auto">
                <a:xfrm rot="5400000">
                  <a:off x="5498307" y="5382419"/>
                  <a:ext cx="50800" cy="52387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9" name="Isosceles Triangle 28"/>
                <p:cNvSpPr>
                  <a:spLocks noChangeArrowheads="1"/>
                </p:cNvSpPr>
                <p:nvPr/>
              </p:nvSpPr>
              <p:spPr bwMode="auto">
                <a:xfrm rot="5400000">
                  <a:off x="6559551" y="5381625"/>
                  <a:ext cx="50800" cy="53975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6" name="Group 15"/>
              <p:cNvGrpSpPr/>
              <p:nvPr/>
            </p:nvGrpSpPr>
            <p:grpSpPr>
              <a:xfrm>
                <a:off x="7391400" y="4051300"/>
                <a:ext cx="1112838" cy="614363"/>
                <a:chOff x="7248525" y="4051300"/>
                <a:chExt cx="1112838" cy="614363"/>
              </a:xfrm>
            </p:grpSpPr>
            <p:sp>
              <p:nvSpPr>
                <p:cNvPr id="23" name="Rectangle 22"/>
                <p:cNvSpPr>
                  <a:spLocks noChangeArrowheads="1"/>
                </p:cNvSpPr>
                <p:nvPr/>
              </p:nvSpPr>
              <p:spPr bwMode="auto">
                <a:xfrm>
                  <a:off x="7248525" y="4051300"/>
                  <a:ext cx="1112838" cy="614363"/>
                </a:xfrm>
                <a:prstGeom prst="rect">
                  <a:avLst/>
                </a:prstGeom>
                <a:solidFill>
                  <a:schemeClr val="tx2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 algn="ctr">
                      <a:solidFill>
                        <a:srgbClr val="385D8A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r>
                    <a:rPr lang="en-US" sz="1050" b="1">
                      <a:solidFill>
                        <a:srgbClr val="FFFFFF"/>
                      </a:solidFill>
                      <a:latin typeface="Verdana" pitchFamily="34" charset="0"/>
                    </a:rPr>
                    <a:t>C</a:t>
                  </a:r>
                </a:p>
              </p:txBody>
            </p:sp>
            <p:sp>
              <p:nvSpPr>
                <p:cNvPr id="24" name="Isosceles Triangle 23"/>
                <p:cNvSpPr>
                  <a:spLocks noChangeArrowheads="1"/>
                </p:cNvSpPr>
                <p:nvPr/>
              </p:nvSpPr>
              <p:spPr bwMode="auto">
                <a:xfrm rot="5400000">
                  <a:off x="7248525" y="4460875"/>
                  <a:ext cx="52388" cy="523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5" name="Isosceles Triangle 24"/>
                <p:cNvSpPr>
                  <a:spLocks noChangeArrowheads="1"/>
                </p:cNvSpPr>
                <p:nvPr/>
              </p:nvSpPr>
              <p:spPr bwMode="auto">
                <a:xfrm rot="5400000">
                  <a:off x="7248525" y="4256088"/>
                  <a:ext cx="52387" cy="523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  <p:sp>
              <p:nvSpPr>
                <p:cNvPr id="26" name="Isosceles Triangle 25"/>
                <p:cNvSpPr>
                  <a:spLocks noChangeArrowheads="1"/>
                </p:cNvSpPr>
                <p:nvPr/>
              </p:nvSpPr>
              <p:spPr bwMode="auto">
                <a:xfrm rot="5400000">
                  <a:off x="8309769" y="4358481"/>
                  <a:ext cx="50800" cy="52388"/>
                </a:xfrm>
                <a:prstGeom prst="triangle">
                  <a:avLst>
                    <a:gd name="adj" fmla="val 50000"/>
                  </a:avLst>
                </a:prstGeom>
                <a:solidFill>
                  <a:schemeClr val="tx1"/>
                </a:solidFill>
                <a:ln w="25400" algn="ctr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rot="10800000" vert="eaVert"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1000">
                    <a:solidFill>
                      <a:schemeClr val="lt1"/>
                    </a:solidFill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17" name="Isosceles Triangle 16"/>
              <p:cNvSpPr>
                <a:spLocks noChangeArrowheads="1"/>
              </p:cNvSpPr>
              <p:nvPr/>
            </p:nvSpPr>
            <p:spPr bwMode="auto">
              <a:xfrm rot="5400000">
                <a:off x="8787607" y="4358481"/>
                <a:ext cx="50800" cy="52387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  <p:sp>
            <p:nvSpPr>
              <p:cNvPr id="18" name="TextBox 43"/>
              <p:cNvSpPr txBox="1">
                <a:spLocks noChangeArrowheads="1"/>
              </p:cNvSpPr>
              <p:nvPr/>
            </p:nvSpPr>
            <p:spPr bwMode="auto">
              <a:xfrm>
                <a:off x="4227513" y="4572000"/>
                <a:ext cx="1639889" cy="333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00">
                    <a:latin typeface="Calibri" pitchFamily="34" charset="0"/>
                  </a:rPr>
                  <a:t>Assumption: Input &lt; 20</a:t>
                </a:r>
              </a:p>
              <a:p>
                <a:r>
                  <a:rPr lang="en-US" sz="300">
                    <a:latin typeface="Calibri" pitchFamily="34" charset="0"/>
                  </a:rPr>
                  <a:t>Guarantee: Output &lt; 2*Input</a:t>
                </a:r>
              </a:p>
            </p:txBody>
          </p:sp>
          <p:sp>
            <p:nvSpPr>
              <p:cNvPr id="19" name="TextBox 44"/>
              <p:cNvSpPr txBox="1">
                <a:spLocks noChangeArrowheads="1"/>
              </p:cNvSpPr>
              <p:nvPr/>
            </p:nvSpPr>
            <p:spPr bwMode="auto">
              <a:xfrm>
                <a:off x="5724524" y="5654675"/>
                <a:ext cx="1743075" cy="333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00">
                    <a:latin typeface="Calibri" pitchFamily="34" charset="0"/>
                  </a:rPr>
                  <a:t>Assumption: Input &lt; 20</a:t>
                </a:r>
              </a:p>
              <a:p>
                <a:r>
                  <a:rPr lang="en-US" sz="300">
                    <a:latin typeface="Calibri" pitchFamily="34" charset="0"/>
                  </a:rPr>
                  <a:t>Guarantee: Output &lt; Input + 15</a:t>
                </a:r>
              </a:p>
            </p:txBody>
          </p:sp>
          <p:sp>
            <p:nvSpPr>
              <p:cNvPr id="20" name="TextBox 45"/>
              <p:cNvSpPr txBox="1">
                <a:spLocks noChangeArrowheads="1"/>
              </p:cNvSpPr>
              <p:nvPr/>
            </p:nvSpPr>
            <p:spPr bwMode="auto">
              <a:xfrm>
                <a:off x="7300912" y="4648200"/>
                <a:ext cx="1538287" cy="3335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00" dirty="0">
                    <a:latin typeface="Calibri" pitchFamily="34" charset="0"/>
                  </a:rPr>
                  <a:t>Assumption: none</a:t>
                </a:r>
              </a:p>
              <a:p>
                <a:r>
                  <a:rPr lang="en-US" sz="300" dirty="0">
                    <a:latin typeface="Calibri" pitchFamily="34" charset="0"/>
                  </a:rPr>
                  <a:t>Guarantee: Output = Input1 + Input2</a:t>
                </a:r>
              </a:p>
            </p:txBody>
          </p:sp>
          <p:sp>
            <p:nvSpPr>
              <p:cNvPr id="21" name="TextBox 46"/>
              <p:cNvSpPr txBox="1">
                <a:spLocks noChangeArrowheads="1"/>
              </p:cNvSpPr>
              <p:nvPr/>
            </p:nvSpPr>
            <p:spPr bwMode="auto">
              <a:xfrm>
                <a:off x="7443790" y="5650467"/>
                <a:ext cx="1395411" cy="333536"/>
              </a:xfrm>
              <a:prstGeom prst="rect">
                <a:avLst/>
              </a:prstGeom>
              <a:noFill/>
              <a:ln w="19050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r>
                  <a:rPr lang="en-US" sz="300" dirty="0">
                    <a:latin typeface="Calibri" pitchFamily="34" charset="0"/>
                  </a:rPr>
                  <a:t>Assumption: Input &lt; 10</a:t>
                </a:r>
              </a:p>
              <a:p>
                <a:r>
                  <a:rPr lang="en-US" sz="300" dirty="0">
                    <a:latin typeface="Calibri" pitchFamily="34" charset="0"/>
                  </a:rPr>
                  <a:t>Guarantee: Output &lt; 50</a:t>
                </a:r>
              </a:p>
            </p:txBody>
          </p:sp>
          <p:sp>
            <p:nvSpPr>
              <p:cNvPr id="22" name="Isosceles Triangle 17"/>
              <p:cNvSpPr>
                <a:spLocks noChangeArrowheads="1"/>
              </p:cNvSpPr>
              <p:nvPr/>
            </p:nvSpPr>
            <p:spPr bwMode="auto">
              <a:xfrm rot="5400000">
                <a:off x="4039394" y="4253706"/>
                <a:ext cx="50800" cy="52388"/>
              </a:xfrm>
              <a:prstGeom prst="triangle">
                <a:avLst>
                  <a:gd name="adj" fmla="val 50000"/>
                </a:avLst>
              </a:prstGeom>
              <a:solidFill>
                <a:schemeClr val="tx1"/>
              </a:solidFill>
              <a:ln w="25400" algn="ctr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rot="10800000" vert="eaVert"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000">
                  <a:solidFill>
                    <a:schemeClr val="lt1"/>
                  </a:solidFill>
                  <a:latin typeface="+mn-lt"/>
                  <a:cs typeface="+mn-cs"/>
                </a:endParaRPr>
              </a:p>
            </p:txBody>
          </p:sp>
        </p:grpSp>
        <p:sp>
          <p:nvSpPr>
            <p:cNvPr id="37" name="TextBox 36"/>
            <p:cNvSpPr txBox="1"/>
            <p:nvPr/>
          </p:nvSpPr>
          <p:spPr>
            <a:xfrm>
              <a:off x="6240377" y="4028451"/>
              <a:ext cx="20758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w Cen MT" pitchFamily="34" charset="0"/>
                </a:rPr>
                <a:t>Architecture Analysis</a:t>
              </a:r>
              <a:endParaRPr lang="en-US" dirty="0">
                <a:latin typeface="Tw Cen MT" pitchFamily="34" charset="0"/>
              </a:endParaRPr>
            </a:p>
          </p:txBody>
        </p:sp>
        <p:pic>
          <p:nvPicPr>
            <p:cNvPr id="81" name="Picture 2" descr="C:\Users\ddcofer\Documents\Projects\hacms\svn_smaccm\meetings\2013-July-PI-meeting\slides\Rockwell\resolute_screen_shots\verbose_graph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5675" y="5090293"/>
              <a:ext cx="1796847" cy="1313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2" name="TextBox 81"/>
          <p:cNvSpPr txBox="1"/>
          <p:nvPr/>
        </p:nvSpPr>
        <p:spPr>
          <a:xfrm>
            <a:off x="5606714" y="533400"/>
            <a:ext cx="2775286" cy="6463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/>
              <a:t>Security vulnerabilities arise at interfaces</a:t>
            </a:r>
            <a:endParaRPr lang="en-US" b="1" i="1" dirty="0"/>
          </a:p>
        </p:txBody>
      </p:sp>
      <p:grpSp>
        <p:nvGrpSpPr>
          <p:cNvPr id="87" name="Group 86"/>
          <p:cNvGrpSpPr/>
          <p:nvPr/>
        </p:nvGrpSpPr>
        <p:grpSpPr>
          <a:xfrm>
            <a:off x="306132" y="1752600"/>
            <a:ext cx="2380152" cy="4304874"/>
            <a:chOff x="306132" y="1752600"/>
            <a:chExt cx="2380152" cy="4304874"/>
          </a:xfrm>
        </p:grpSpPr>
        <p:grpSp>
          <p:nvGrpSpPr>
            <p:cNvPr id="33" name="Group 32"/>
            <p:cNvGrpSpPr/>
            <p:nvPr/>
          </p:nvGrpSpPr>
          <p:grpSpPr>
            <a:xfrm>
              <a:off x="685800" y="1752600"/>
              <a:ext cx="2000484" cy="2895601"/>
              <a:chOff x="685800" y="1752600"/>
              <a:chExt cx="2000484" cy="2895601"/>
            </a:xfrm>
          </p:grpSpPr>
          <p:pic>
            <p:nvPicPr>
              <p:cNvPr id="1026" name="Picture 2" descr="https://encrypted-tbn0.gstatic.com/images?q=tbn:ANd9GcQyR5lXe_e8Fx9HyDitWCJgBJAjBpV0KbUBCI4CfK9l44Rg0zil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38200" y="4267200"/>
                <a:ext cx="1476375" cy="38100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" name="TextBox 2"/>
              <p:cNvSpPr txBox="1"/>
              <p:nvPr/>
            </p:nvSpPr>
            <p:spPr>
              <a:xfrm>
                <a:off x="685800" y="3733800"/>
                <a:ext cx="20004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Tw Cen MT" pitchFamily="34" charset="0"/>
                  </a:rPr>
                  <a:t>Architecture Models</a:t>
                </a:r>
                <a:endParaRPr lang="en-US" dirty="0">
                  <a:latin typeface="Tw Cen MT" pitchFamily="34" charset="0"/>
                </a:endParaRPr>
              </a:p>
            </p:txBody>
          </p:sp>
          <p:grpSp>
            <p:nvGrpSpPr>
              <p:cNvPr id="44" name="Group 43"/>
              <p:cNvGrpSpPr/>
              <p:nvPr/>
            </p:nvGrpSpPr>
            <p:grpSpPr>
              <a:xfrm>
                <a:off x="1469873" y="1752600"/>
                <a:ext cx="1112138" cy="533400"/>
                <a:chOff x="1129973" y="1950482"/>
                <a:chExt cx="1112138" cy="533400"/>
              </a:xfrm>
            </p:grpSpPr>
            <p:grpSp>
              <p:nvGrpSpPr>
                <p:cNvPr id="52" name="Group 51"/>
                <p:cNvGrpSpPr/>
                <p:nvPr/>
              </p:nvGrpSpPr>
              <p:grpSpPr>
                <a:xfrm flipH="1">
                  <a:off x="1129973" y="1950482"/>
                  <a:ext cx="1112138" cy="533400"/>
                  <a:chOff x="6639029" y="1295400"/>
                  <a:chExt cx="1112138" cy="533400"/>
                </a:xfrm>
              </p:grpSpPr>
              <p:sp>
                <p:nvSpPr>
                  <p:cNvPr id="53" name="Rectangle 52"/>
                  <p:cNvSpPr/>
                  <p:nvPr/>
                </p:nvSpPr>
                <p:spPr>
                  <a:xfrm>
                    <a:off x="6783673" y="1295400"/>
                    <a:ext cx="737505" cy="5334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4" name="Oval 53"/>
                  <p:cNvSpPr/>
                  <p:nvPr/>
                </p:nvSpPr>
                <p:spPr>
                  <a:xfrm>
                    <a:off x="7239000" y="1295400"/>
                    <a:ext cx="512167" cy="533400"/>
                  </a:xfrm>
                  <a:prstGeom prst="ellipse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5" name="Rectangle 54"/>
                  <p:cNvSpPr/>
                  <p:nvPr/>
                </p:nvSpPr>
                <p:spPr>
                  <a:xfrm>
                    <a:off x="6640902" y="13716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56" name="Rectangle 55"/>
                  <p:cNvSpPr/>
                  <p:nvPr/>
                </p:nvSpPr>
                <p:spPr>
                  <a:xfrm>
                    <a:off x="6639029" y="1676400"/>
                    <a:ext cx="142771" cy="76200"/>
                  </a:xfrm>
                  <a:prstGeom prst="rect">
                    <a:avLst/>
                  </a:prstGeom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38" name="TextBox 37"/>
                <p:cNvSpPr txBox="1"/>
                <p:nvPr/>
              </p:nvSpPr>
              <p:spPr>
                <a:xfrm>
                  <a:off x="1245236" y="2045732"/>
                  <a:ext cx="793807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>
                      <a:latin typeface="Calibri" pitchFamily="34" charset="0"/>
                      <a:cs typeface="Times New Roman" pitchFamily="18" charset="0"/>
                    </a:rPr>
                    <a:t>OSATE</a:t>
                  </a:r>
                  <a:endParaRPr lang="en-US" b="1" dirty="0">
                    <a:latin typeface="Calibri" pitchFamily="34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58" name="Freeform 57"/>
              <p:cNvSpPr/>
              <p:nvPr/>
            </p:nvSpPr>
            <p:spPr>
              <a:xfrm>
                <a:off x="1143000" y="2032517"/>
                <a:ext cx="403073" cy="1739384"/>
              </a:xfrm>
              <a:custGeom>
                <a:avLst/>
                <a:gdLst>
                  <a:gd name="connsiteX0" fmla="*/ 400072 w 400072"/>
                  <a:gd name="connsiteY0" fmla="*/ 55644 h 1179594"/>
                  <a:gd name="connsiteX1" fmla="*/ 22 w 400072"/>
                  <a:gd name="connsiteY1" fmla="*/ 84219 h 1179594"/>
                  <a:gd name="connsiteX2" fmla="*/ 381022 w 400072"/>
                  <a:gd name="connsiteY2" fmla="*/ 855744 h 1179594"/>
                  <a:gd name="connsiteX3" fmla="*/ 304822 w 400072"/>
                  <a:gd name="connsiteY3" fmla="*/ 1160544 h 1179594"/>
                  <a:gd name="connsiteX4" fmla="*/ 304822 w 400072"/>
                  <a:gd name="connsiteY4" fmla="*/ 1160544 h 1179594"/>
                  <a:gd name="connsiteX5" fmla="*/ 304822 w 400072"/>
                  <a:gd name="connsiteY5" fmla="*/ 1179594 h 1179594"/>
                  <a:gd name="connsiteX0" fmla="*/ 409597 w 409597"/>
                  <a:gd name="connsiteY0" fmla="*/ 14182 h 1138132"/>
                  <a:gd name="connsiteX1" fmla="*/ 22 w 409597"/>
                  <a:gd name="connsiteY1" fmla="*/ 195157 h 1138132"/>
                  <a:gd name="connsiteX2" fmla="*/ 390547 w 409597"/>
                  <a:gd name="connsiteY2" fmla="*/ 814282 h 1138132"/>
                  <a:gd name="connsiteX3" fmla="*/ 314347 w 409597"/>
                  <a:gd name="connsiteY3" fmla="*/ 1119082 h 1138132"/>
                  <a:gd name="connsiteX4" fmla="*/ 314347 w 409597"/>
                  <a:gd name="connsiteY4" fmla="*/ 1119082 h 1138132"/>
                  <a:gd name="connsiteX5" fmla="*/ 314347 w 409597"/>
                  <a:gd name="connsiteY5" fmla="*/ 1138132 h 1138132"/>
                  <a:gd name="connsiteX0" fmla="*/ 390525 w 403073"/>
                  <a:gd name="connsiteY0" fmla="*/ 11255 h 1182830"/>
                  <a:gd name="connsiteX1" fmla="*/ 0 w 403073"/>
                  <a:gd name="connsiteY1" fmla="*/ 239855 h 1182830"/>
                  <a:gd name="connsiteX2" fmla="*/ 390525 w 403073"/>
                  <a:gd name="connsiteY2" fmla="*/ 858980 h 1182830"/>
                  <a:gd name="connsiteX3" fmla="*/ 314325 w 403073"/>
                  <a:gd name="connsiteY3" fmla="*/ 1163780 h 1182830"/>
                  <a:gd name="connsiteX4" fmla="*/ 314325 w 403073"/>
                  <a:gd name="connsiteY4" fmla="*/ 1163780 h 1182830"/>
                  <a:gd name="connsiteX5" fmla="*/ 314325 w 403073"/>
                  <a:gd name="connsiteY5" fmla="*/ 1182830 h 1182830"/>
                  <a:gd name="connsiteX0" fmla="*/ 390525 w 403073"/>
                  <a:gd name="connsiteY0" fmla="*/ 0 h 1171575"/>
                  <a:gd name="connsiteX1" fmla="*/ 0 w 403073"/>
                  <a:gd name="connsiteY1" fmla="*/ 228600 h 1171575"/>
                  <a:gd name="connsiteX2" fmla="*/ 390525 w 403073"/>
                  <a:gd name="connsiteY2" fmla="*/ 847725 h 1171575"/>
                  <a:gd name="connsiteX3" fmla="*/ 314325 w 403073"/>
                  <a:gd name="connsiteY3" fmla="*/ 1152525 h 1171575"/>
                  <a:gd name="connsiteX4" fmla="*/ 314325 w 403073"/>
                  <a:gd name="connsiteY4" fmla="*/ 1152525 h 1171575"/>
                  <a:gd name="connsiteX5" fmla="*/ 314325 w 403073"/>
                  <a:gd name="connsiteY5" fmla="*/ 1171575 h 1171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03073" h="1171575">
                    <a:moveTo>
                      <a:pt x="390525" y="0"/>
                    </a:moveTo>
                    <a:cubicBezTo>
                      <a:pt x="201612" y="23812"/>
                      <a:pt x="0" y="87313"/>
                      <a:pt x="0" y="228600"/>
                    </a:cubicBezTo>
                    <a:cubicBezTo>
                      <a:pt x="0" y="369887"/>
                      <a:pt x="338137" y="693737"/>
                      <a:pt x="390525" y="847725"/>
                    </a:cubicBezTo>
                    <a:cubicBezTo>
                      <a:pt x="442913" y="1001713"/>
                      <a:pt x="314325" y="1152525"/>
                      <a:pt x="314325" y="1152525"/>
                    </a:cubicBezTo>
                    <a:lnTo>
                      <a:pt x="314325" y="1152525"/>
                    </a:lnTo>
                    <a:lnTo>
                      <a:pt x="314325" y="1171575"/>
                    </a:lnTo>
                  </a:path>
                </a:pathLst>
              </a:custGeom>
              <a:noFill/>
              <a:ln w="57150">
                <a:solidFill>
                  <a:srgbClr val="ABB41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9" name="Picture 7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132" y="4807057"/>
              <a:ext cx="2166255" cy="12504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619493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theme/theme1.xml><?xml version="1.0" encoding="utf-8"?>
<a:theme xmlns:a="http://schemas.openxmlformats.org/drawingml/2006/main" name="RC_standard_grey">
  <a:themeElements>
    <a:clrScheme name="RC_standard_grey 2">
      <a:dk1>
        <a:srgbClr val="000000"/>
      </a:dk1>
      <a:lt1>
        <a:srgbClr val="FFFFFF"/>
      </a:lt1>
      <a:dk2>
        <a:srgbClr val="D39100"/>
      </a:dk2>
      <a:lt2>
        <a:srgbClr val="F8F8F8"/>
      </a:lt2>
      <a:accent1>
        <a:srgbClr val="ABB41D"/>
      </a:accent1>
      <a:accent2>
        <a:srgbClr val="4A5F1D"/>
      </a:accent2>
      <a:accent3>
        <a:srgbClr val="FFFFFF"/>
      </a:accent3>
      <a:accent4>
        <a:srgbClr val="000000"/>
      </a:accent4>
      <a:accent5>
        <a:srgbClr val="D2D6AB"/>
      </a:accent5>
      <a:accent6>
        <a:srgbClr val="425519"/>
      </a:accent6>
      <a:hlink>
        <a:srgbClr val="63B5E8"/>
      </a:hlink>
      <a:folHlink>
        <a:srgbClr val="0068C6"/>
      </a:folHlink>
    </a:clrScheme>
    <a:fontScheme name="RC_standard_grey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C_standard_grey 1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C0C0C0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878787"/>
        </a:accent6>
        <a:hlink>
          <a:srgbClr val="777777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C_standard_grey 2">
        <a:dk1>
          <a:srgbClr val="000000"/>
        </a:dk1>
        <a:lt1>
          <a:srgbClr val="FFFFFF"/>
        </a:lt1>
        <a:dk2>
          <a:srgbClr val="D39100"/>
        </a:dk2>
        <a:lt2>
          <a:srgbClr val="F8F8F8"/>
        </a:lt2>
        <a:accent1>
          <a:srgbClr val="ABB41D"/>
        </a:accent1>
        <a:accent2>
          <a:srgbClr val="4A5F1D"/>
        </a:accent2>
        <a:accent3>
          <a:srgbClr val="FFFFFF"/>
        </a:accent3>
        <a:accent4>
          <a:srgbClr val="000000"/>
        </a:accent4>
        <a:accent5>
          <a:srgbClr val="D2D6AB"/>
        </a:accent5>
        <a:accent6>
          <a:srgbClr val="425519"/>
        </a:accent6>
        <a:hlink>
          <a:srgbClr val="63B5E8"/>
        </a:hlink>
        <a:folHlink>
          <a:srgbClr val="0068C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C_standard_grey 1">
    <a:dk1>
      <a:srgbClr val="000000"/>
    </a:dk1>
    <a:lt1>
      <a:srgbClr val="FFFFFF"/>
    </a:lt1>
    <a:dk2>
      <a:srgbClr val="D39100"/>
    </a:dk2>
    <a:lt2>
      <a:srgbClr val="F8F8F8"/>
    </a:lt2>
    <a:accent1>
      <a:srgbClr val="C0C0C0"/>
    </a:accent1>
    <a:accent2>
      <a:srgbClr val="969696"/>
    </a:accent2>
    <a:accent3>
      <a:srgbClr val="FFFFFF"/>
    </a:accent3>
    <a:accent4>
      <a:srgbClr val="000000"/>
    </a:accent4>
    <a:accent5>
      <a:srgbClr val="DCDCDC"/>
    </a:accent5>
    <a:accent6>
      <a:srgbClr val="878787"/>
    </a:accent6>
    <a:hlink>
      <a:srgbClr val="777777"/>
    </a:hlink>
    <a:folHlink>
      <a:srgbClr val="4D4D4D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RC_standard_grey</Template>
  <TotalTime>6370</TotalTime>
  <Words>488</Words>
  <Application>Microsoft Office PowerPoint</Application>
  <PresentationFormat>On-screen Show (4:3)</PresentationFormat>
  <Paragraphs>137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Tw Cen MT Condensed</vt:lpstr>
      <vt:lpstr>Tw Cen MT</vt:lpstr>
      <vt:lpstr>Times New Roman</vt:lpstr>
      <vt:lpstr>Mentone Lig</vt:lpstr>
      <vt:lpstr>Lucida Console</vt:lpstr>
      <vt:lpstr>Verdana</vt:lpstr>
      <vt:lpstr>Century Gothic</vt:lpstr>
      <vt:lpstr>Calibri</vt:lpstr>
      <vt:lpstr>Consolas</vt:lpstr>
      <vt:lpstr>Magneto</vt:lpstr>
      <vt:lpstr>RC_standard_grey</vt:lpstr>
      <vt:lpstr>Designing-in Cyber Security</vt:lpstr>
      <vt:lpstr>RW questions</vt:lpstr>
      <vt:lpstr>Classes of vulnerabilities</vt:lpstr>
      <vt:lpstr>Aircraft may be susceptible to cyber attack</vt:lpstr>
      <vt:lpstr>DARPA: High Assurance Cyber Military Systems (Air Team)</vt:lpstr>
      <vt:lpstr>Architecture-centric approach</vt:lpstr>
      <vt:lpstr>Composition using contracts</vt:lpstr>
      <vt:lpstr>Air Team Platforms</vt:lpstr>
      <vt:lpstr>Formal Methods Workbench</vt:lpstr>
      <vt:lpstr>Objectives</vt:lpstr>
    </vt:vector>
  </TitlesOfParts>
  <Company>Rockwell Collins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ddcofer</dc:creator>
  <cp:lastModifiedBy>ddcofer</cp:lastModifiedBy>
  <cp:revision>177</cp:revision>
  <cp:lastPrinted>2012-03-23T15:00:39Z</cp:lastPrinted>
  <dcterms:created xsi:type="dcterms:W3CDTF">2012-01-31T16:19:15Z</dcterms:created>
  <dcterms:modified xsi:type="dcterms:W3CDTF">2013-10-18T02:41:54Z</dcterms:modified>
</cp:coreProperties>
</file>