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1" r:id="rId2"/>
  </p:sldMasterIdLst>
  <p:notesMasterIdLst>
    <p:notesMasterId r:id="rId19"/>
  </p:notesMasterIdLst>
  <p:handoutMasterIdLst>
    <p:handoutMasterId r:id="rId20"/>
  </p:handoutMasterIdLst>
  <p:sldIdLst>
    <p:sldId id="304" r:id="rId3"/>
    <p:sldId id="305" r:id="rId4"/>
    <p:sldId id="310" r:id="rId5"/>
    <p:sldId id="311" r:id="rId6"/>
    <p:sldId id="309" r:id="rId7"/>
    <p:sldId id="312" r:id="rId8"/>
    <p:sldId id="314" r:id="rId9"/>
    <p:sldId id="313" r:id="rId10"/>
    <p:sldId id="315" r:id="rId11"/>
    <p:sldId id="316" r:id="rId12"/>
    <p:sldId id="317" r:id="rId13"/>
    <p:sldId id="318" r:id="rId14"/>
    <p:sldId id="319" r:id="rId15"/>
    <p:sldId id="320" r:id="rId16"/>
    <p:sldId id="321" r:id="rId17"/>
    <p:sldId id="322" r:id="rId18"/>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EAC"/>
    <a:srgbClr val="3CB6CE"/>
    <a:srgbClr val="B6BF00"/>
    <a:srgbClr val="EC7A00"/>
    <a:srgbClr val="003C69"/>
    <a:srgbClr val="452325"/>
    <a:srgbClr val="C60C30"/>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8" autoAdjust="0"/>
    <p:restoredTop sz="97674" autoAdjust="0"/>
  </p:normalViewPr>
  <p:slideViewPr>
    <p:cSldViewPr snapToGrid="0">
      <p:cViewPr>
        <p:scale>
          <a:sx n="70" d="100"/>
          <a:sy n="70" d="100"/>
        </p:scale>
        <p:origin x="-1158" y="-174"/>
      </p:cViewPr>
      <p:guideLst>
        <p:guide orient="horz" pos="1534"/>
        <p:guide orient="horz" pos="660"/>
        <p:guide pos="2015"/>
        <p:guide pos="390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9" d="100"/>
          <a:sy n="69" d="100"/>
        </p:scale>
        <p:origin x="-330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taylor\AppData\Local\Microsoft\Windows\Temporary%20Internet%20Files\Content.Outlook\E4C34RZT\Copy%20of%20ATL%20arrivals%202%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ATL arrivals 2 (2).xlsx]Sheet5!PivotTable2</c:name>
    <c:fmtId val="-1"/>
  </c:pivotSource>
  <c:chart>
    <c:autoTitleDeleted val="1"/>
    <c:pivotFmts>
      <c:pivotFmt>
        <c:idx val="0"/>
      </c:pivotFmt>
      <c:pivotFmt>
        <c:idx val="1"/>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plotArea>
      <c:layout>
        <c:manualLayout>
          <c:layoutTarget val="inner"/>
          <c:xMode val="edge"/>
          <c:yMode val="edge"/>
          <c:x val="0.11704100094284332"/>
          <c:y val="0.10135110952040086"/>
          <c:w val="0.73999841177344994"/>
          <c:h val="0.88453838707423926"/>
        </c:manualLayout>
      </c:layout>
      <c:barChart>
        <c:barDir val="bar"/>
        <c:grouping val="stacked"/>
        <c:varyColors val="0"/>
        <c:ser>
          <c:idx val="0"/>
          <c:order val="0"/>
          <c:tx>
            <c:strRef>
              <c:f>Sheet5!$B$4:$B$5</c:f>
              <c:strCache>
                <c:ptCount val="1"/>
                <c:pt idx="0">
                  <c:v>(blank)</c:v>
                </c:pt>
              </c:strCache>
            </c:strRef>
          </c:tx>
          <c:invertIfNegative val="0"/>
          <c:cat>
            <c:strRef>
              <c:f>Sheet5!$A$6:$A$34</c:f>
              <c:strCache>
                <c:ptCount val="28"/>
                <c:pt idx="0">
                  <c:v>MCO_clust</c:v>
                </c:pt>
                <c:pt idx="1">
                  <c:v>DTW_clust</c:v>
                </c:pt>
                <c:pt idx="2">
                  <c:v>IAD_clust</c:v>
                </c:pt>
                <c:pt idx="3">
                  <c:v>MIA_clust</c:v>
                </c:pt>
                <c:pt idx="4">
                  <c:v>RDU_clust</c:v>
                </c:pt>
                <c:pt idx="5">
                  <c:v>CVG_clust</c:v>
                </c:pt>
                <c:pt idx="6">
                  <c:v>MSY_clust</c:v>
                </c:pt>
                <c:pt idx="7">
                  <c:v>EWR_clust</c:v>
                </c:pt>
                <c:pt idx="8">
                  <c:v>ORD_clust</c:v>
                </c:pt>
                <c:pt idx="9">
                  <c:v>BOS_clust</c:v>
                </c:pt>
                <c:pt idx="10">
                  <c:v>STL_clust</c:v>
                </c:pt>
                <c:pt idx="11">
                  <c:v>IAH_clust</c:v>
                </c:pt>
                <c:pt idx="12">
                  <c:v>MEM_clust</c:v>
                </c:pt>
                <c:pt idx="13">
                  <c:v>DEN_clust</c:v>
                </c:pt>
                <c:pt idx="14">
                  <c:v>DFW_clust</c:v>
                </c:pt>
                <c:pt idx="15">
                  <c:v>AUS_clust</c:v>
                </c:pt>
                <c:pt idx="16">
                  <c:v>SFO_clust</c:v>
                </c:pt>
                <c:pt idx="17">
                  <c:v>PHL_clust</c:v>
                </c:pt>
                <c:pt idx="18">
                  <c:v>LAX_clust</c:v>
                </c:pt>
                <c:pt idx="19">
                  <c:v>CLT</c:v>
                </c:pt>
                <c:pt idx="20">
                  <c:v>MSP_clust</c:v>
                </c:pt>
                <c:pt idx="21">
                  <c:v>LAS_clust</c:v>
                </c:pt>
                <c:pt idx="22">
                  <c:v>BHM</c:v>
                </c:pt>
                <c:pt idx="23">
                  <c:v>GSO</c:v>
                </c:pt>
                <c:pt idx="24">
                  <c:v>SEA_clust</c:v>
                </c:pt>
                <c:pt idx="25">
                  <c:v>HSV</c:v>
                </c:pt>
                <c:pt idx="26">
                  <c:v>CID_clust</c:v>
                </c:pt>
                <c:pt idx="27">
                  <c:v>MKE_clust</c:v>
                </c:pt>
              </c:strCache>
            </c:strRef>
          </c:cat>
          <c:val>
            <c:numRef>
              <c:f>Sheet5!$B$6:$B$34</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1.9999999549999998</c:v>
                </c:pt>
                <c:pt idx="20">
                  <c:v>0</c:v>
                </c:pt>
                <c:pt idx="21">
                  <c:v>0</c:v>
                </c:pt>
                <c:pt idx="22">
                  <c:v>0</c:v>
                </c:pt>
                <c:pt idx="23">
                  <c:v>0</c:v>
                </c:pt>
                <c:pt idx="24">
                  <c:v>0</c:v>
                </c:pt>
                <c:pt idx="25">
                  <c:v>0</c:v>
                </c:pt>
                <c:pt idx="26">
                  <c:v>0</c:v>
                </c:pt>
                <c:pt idx="27">
                  <c:v>0</c:v>
                </c:pt>
              </c:numCache>
            </c:numRef>
          </c:val>
        </c:ser>
        <c:ser>
          <c:idx val="1"/>
          <c:order val="1"/>
          <c:tx>
            <c:strRef>
              <c:f>Sheet5!$C$4:$C$5</c:f>
              <c:strCache>
                <c:ptCount val="1"/>
                <c:pt idx="0">
                  <c:v>cpVH</c:v>
                </c:pt>
              </c:strCache>
            </c:strRef>
          </c:tx>
          <c:invertIfNegative val="0"/>
          <c:cat>
            <c:strRef>
              <c:f>Sheet5!$A$6:$A$34</c:f>
              <c:strCache>
                <c:ptCount val="28"/>
                <c:pt idx="0">
                  <c:v>MCO_clust</c:v>
                </c:pt>
                <c:pt idx="1">
                  <c:v>DTW_clust</c:v>
                </c:pt>
                <c:pt idx="2">
                  <c:v>IAD_clust</c:v>
                </c:pt>
                <c:pt idx="3">
                  <c:v>MIA_clust</c:v>
                </c:pt>
                <c:pt idx="4">
                  <c:v>RDU_clust</c:v>
                </c:pt>
                <c:pt idx="5">
                  <c:v>CVG_clust</c:v>
                </c:pt>
                <c:pt idx="6">
                  <c:v>MSY_clust</c:v>
                </c:pt>
                <c:pt idx="7">
                  <c:v>EWR_clust</c:v>
                </c:pt>
                <c:pt idx="8">
                  <c:v>ORD_clust</c:v>
                </c:pt>
                <c:pt idx="9">
                  <c:v>BOS_clust</c:v>
                </c:pt>
                <c:pt idx="10">
                  <c:v>STL_clust</c:v>
                </c:pt>
                <c:pt idx="11">
                  <c:v>IAH_clust</c:v>
                </c:pt>
                <c:pt idx="12">
                  <c:v>MEM_clust</c:v>
                </c:pt>
                <c:pt idx="13">
                  <c:v>DEN_clust</c:v>
                </c:pt>
                <c:pt idx="14">
                  <c:v>DFW_clust</c:v>
                </c:pt>
                <c:pt idx="15">
                  <c:v>AUS_clust</c:v>
                </c:pt>
                <c:pt idx="16">
                  <c:v>SFO_clust</c:v>
                </c:pt>
                <c:pt idx="17">
                  <c:v>PHL_clust</c:v>
                </c:pt>
                <c:pt idx="18">
                  <c:v>LAX_clust</c:v>
                </c:pt>
                <c:pt idx="19">
                  <c:v>CLT</c:v>
                </c:pt>
                <c:pt idx="20">
                  <c:v>MSP_clust</c:v>
                </c:pt>
                <c:pt idx="21">
                  <c:v>LAS_clust</c:v>
                </c:pt>
                <c:pt idx="22">
                  <c:v>BHM</c:v>
                </c:pt>
                <c:pt idx="23">
                  <c:v>GSO</c:v>
                </c:pt>
                <c:pt idx="24">
                  <c:v>SEA_clust</c:v>
                </c:pt>
                <c:pt idx="25">
                  <c:v>HSV</c:v>
                </c:pt>
                <c:pt idx="26">
                  <c:v>CID_clust</c:v>
                </c:pt>
                <c:pt idx="27">
                  <c:v>MKE_clust</c:v>
                </c:pt>
              </c:strCache>
            </c:strRef>
          </c:cat>
          <c:val>
            <c:numRef>
              <c:f>Sheet5!$C$6:$C$34</c:f>
              <c:numCache>
                <c:formatCode>General</c:formatCode>
                <c:ptCount val="28"/>
                <c:pt idx="0">
                  <c:v>456.89267216999997</c:v>
                </c:pt>
                <c:pt idx="1">
                  <c:v>280.06489127999993</c:v>
                </c:pt>
                <c:pt idx="2">
                  <c:v>210.55324080000003</c:v>
                </c:pt>
                <c:pt idx="3">
                  <c:v>184.07205802499982</c:v>
                </c:pt>
                <c:pt idx="4">
                  <c:v>142.93463083499961</c:v>
                </c:pt>
                <c:pt idx="5">
                  <c:v>141.83842331999995</c:v>
                </c:pt>
                <c:pt idx="6">
                  <c:v>126.86903941499997</c:v>
                </c:pt>
                <c:pt idx="7">
                  <c:v>123.01623649499966</c:v>
                </c:pt>
                <c:pt idx="8">
                  <c:v>116.73445729500001</c:v>
                </c:pt>
                <c:pt idx="9">
                  <c:v>114.766840965</c:v>
                </c:pt>
                <c:pt idx="10">
                  <c:v>111.36589497000008</c:v>
                </c:pt>
                <c:pt idx="11">
                  <c:v>93.462306644999956</c:v>
                </c:pt>
                <c:pt idx="12">
                  <c:v>85.059374670000011</c:v>
                </c:pt>
                <c:pt idx="13">
                  <c:v>84.007493024999988</c:v>
                </c:pt>
                <c:pt idx="14">
                  <c:v>80.048408789999925</c:v>
                </c:pt>
                <c:pt idx="15">
                  <c:v>72.851513760000003</c:v>
                </c:pt>
                <c:pt idx="16">
                  <c:v>65.20751451000001</c:v>
                </c:pt>
                <c:pt idx="17">
                  <c:v>56.915870430000339</c:v>
                </c:pt>
                <c:pt idx="18">
                  <c:v>51.61326475500001</c:v>
                </c:pt>
                <c:pt idx="19">
                  <c:v>47.374751794999995</c:v>
                </c:pt>
                <c:pt idx="20">
                  <c:v>43.814878530000009</c:v>
                </c:pt>
                <c:pt idx="21">
                  <c:v>43.609147620000023</c:v>
                </c:pt>
                <c:pt idx="22">
                  <c:v>40.349362710000037</c:v>
                </c:pt>
                <c:pt idx="23">
                  <c:v>37.486604400000168</c:v>
                </c:pt>
                <c:pt idx="24">
                  <c:v>36.313036170000004</c:v>
                </c:pt>
                <c:pt idx="25">
                  <c:v>35.664398820000002</c:v>
                </c:pt>
                <c:pt idx="26">
                  <c:v>32.336737110000008</c:v>
                </c:pt>
                <c:pt idx="27">
                  <c:v>31.059344790000001</c:v>
                </c:pt>
              </c:numCache>
            </c:numRef>
          </c:val>
        </c:ser>
        <c:dLbls>
          <c:showLegendKey val="0"/>
          <c:showVal val="0"/>
          <c:showCatName val="0"/>
          <c:showSerName val="0"/>
          <c:showPercent val="0"/>
          <c:showBubbleSize val="0"/>
        </c:dLbls>
        <c:gapWidth val="50"/>
        <c:overlap val="100"/>
        <c:axId val="48202496"/>
        <c:axId val="49042944"/>
      </c:barChart>
      <c:catAx>
        <c:axId val="48202496"/>
        <c:scaling>
          <c:orientation val="maxMin"/>
        </c:scaling>
        <c:delete val="1"/>
        <c:axPos val="l"/>
        <c:majorTickMark val="out"/>
        <c:minorTickMark val="none"/>
        <c:tickLblPos val="nextTo"/>
        <c:crossAx val="49042944"/>
        <c:crosses val="autoZero"/>
        <c:auto val="1"/>
        <c:lblAlgn val="ctr"/>
        <c:lblOffset val="100"/>
        <c:tickLblSkip val="1"/>
        <c:noMultiLvlLbl val="0"/>
      </c:catAx>
      <c:valAx>
        <c:axId val="49042944"/>
        <c:scaling>
          <c:orientation val="minMax"/>
        </c:scaling>
        <c:delete val="0"/>
        <c:axPos val="t"/>
        <c:majorGridlines/>
        <c:numFmt formatCode="General" sourceLinked="1"/>
        <c:majorTickMark val="out"/>
        <c:minorTickMark val="none"/>
        <c:tickLblPos val="nextTo"/>
        <c:txPr>
          <a:bodyPr/>
          <a:lstStyle/>
          <a:p>
            <a:pPr>
              <a:defRPr sz="1200"/>
            </a:pPr>
            <a:endParaRPr lang="en-US"/>
          </a:p>
        </c:txPr>
        <c:crossAx val="48202496"/>
        <c:crosses val="autoZero"/>
        <c:crossBetween val="between"/>
      </c:valAx>
    </c:plotArea>
    <c:plotVisOnly val="1"/>
    <c:dispBlanksAs val="gap"/>
    <c:showDLblsOverMax val="0"/>
  </c:chart>
  <c:txPr>
    <a:bodyPr/>
    <a:lstStyle/>
    <a:p>
      <a:pPr>
        <a:defRPr>
          <a:latin typeface="Calibri" pitchFamily="34" charset="0"/>
          <a:cs typeface="Calibri" pitchFamily="34" charset="0"/>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409825" y="0"/>
            <a:ext cx="3033713"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0750">
              <a:defRPr sz="1200"/>
            </a:lvl1pPr>
          </a:lstStyle>
          <a:p>
            <a:endParaRPr lang="en-US"/>
          </a:p>
        </p:txBody>
      </p:sp>
      <p:sp>
        <p:nvSpPr>
          <p:cNvPr id="55299" name="Rectangle 3"/>
          <p:cNvSpPr>
            <a:spLocks noGrp="1" noChangeArrowheads="1"/>
          </p:cNvSpPr>
          <p:nvPr>
            <p:ph type="dt" sz="quarter" idx="1"/>
          </p:nvPr>
        </p:nvSpPr>
        <p:spPr bwMode="auto">
          <a:xfrm>
            <a:off x="5443538" y="0"/>
            <a:ext cx="155257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0750">
              <a:defRPr sz="1200"/>
            </a:lvl1pPr>
          </a:lstStyle>
          <a:p>
            <a:fld id="{FCB9A7F0-5DBD-441F-8362-67C77ACD2CFC}" type="datetime1">
              <a:rPr lang="en-US"/>
              <a:pPr/>
              <a:t>10/1/2012</a:t>
            </a:fld>
            <a:endParaRPr lang="en-US"/>
          </a:p>
        </p:txBody>
      </p:sp>
      <p:sp>
        <p:nvSpPr>
          <p:cNvPr id="5530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1708">
              <a:defRPr sz="1200">
                <a:latin typeface="Arial" charset="0"/>
              </a:defRPr>
            </a:lvl1pPr>
          </a:lstStyle>
          <a:p>
            <a:pPr>
              <a:defRPr/>
            </a:pPr>
            <a:r>
              <a:rPr lang="en-US"/>
              <a:t>Template B-curves</a:t>
            </a:r>
          </a:p>
        </p:txBody>
      </p:sp>
      <p:sp>
        <p:nvSpPr>
          <p:cNvPr id="5530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0750">
              <a:defRPr sz="1200"/>
            </a:lvl1pPr>
          </a:lstStyle>
          <a:p>
            <a:fld id="{E69BAA64-827D-4D7B-B42B-9EC3F8D18369}" type="slidenum">
              <a:rPr lang="en-US"/>
              <a:pPr/>
              <a:t>‹#›</a:t>
            </a:fld>
            <a:endParaRPr lang="en-US"/>
          </a:p>
        </p:txBody>
      </p:sp>
      <p:pic>
        <p:nvPicPr>
          <p:cNvPr id="14342" name="Picture 5" descr="wsuTLSig4c.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 y="144463"/>
            <a:ext cx="12461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52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0750">
              <a:defRPr sz="1200"/>
            </a:lvl1pPr>
          </a:lstStyle>
          <a:p>
            <a:endParaRPr lang="en-US"/>
          </a:p>
        </p:txBody>
      </p:sp>
      <p:sp>
        <p:nvSpPr>
          <p:cNvPr id="12291"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0750">
              <a:defRPr sz="1200"/>
            </a:lvl1pPr>
          </a:lstStyle>
          <a:p>
            <a:fld id="{DA9E16C8-9B58-47F5-B9B7-898017D4F582}" type="datetime1">
              <a:rPr lang="en-US"/>
              <a:pPr/>
              <a:t>10/1/2012</a:t>
            </a:fld>
            <a:endParaRPr lang="en-US"/>
          </a:p>
        </p:txBody>
      </p:sp>
      <p:sp>
        <p:nvSpPr>
          <p:cNvPr id="9220" name="Rectangle 4"/>
          <p:cNvSpPr>
            <a:spLocks noGrp="1" noRot="1" noChangeAspect="1" noChangeArrowheads="1" noTextEdit="1"/>
          </p:cNvSpPr>
          <p:nvPr>
            <p:ph type="sldImg" idx="2"/>
          </p:nvPr>
        </p:nvSpPr>
        <p:spPr bwMode="auto">
          <a:xfrm>
            <a:off x="1182688" y="696913"/>
            <a:ext cx="4637087"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0088" y="4403725"/>
            <a:ext cx="5597525" cy="41703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1708">
              <a:defRPr sz="1200">
                <a:latin typeface="Arial" charset="0"/>
              </a:defRPr>
            </a:lvl1pPr>
          </a:lstStyle>
          <a:p>
            <a:pPr>
              <a:defRPr/>
            </a:pPr>
            <a:r>
              <a:rPr lang="en-US"/>
              <a:t>Template B-curves</a:t>
            </a:r>
          </a:p>
        </p:txBody>
      </p:sp>
      <p:sp>
        <p:nvSpPr>
          <p:cNvPr id="12295"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0750">
              <a:defRPr sz="1200"/>
            </a:lvl1pPr>
          </a:lstStyle>
          <a:p>
            <a:fld id="{AB5D20FB-4166-43E4-A0AA-D3596F10FF13}" type="slidenum">
              <a:rPr lang="en-US"/>
              <a:pPr/>
              <a:t>‹#›</a:t>
            </a:fld>
            <a:endParaRPr lang="en-US"/>
          </a:p>
        </p:txBody>
      </p:sp>
    </p:spTree>
    <p:extLst>
      <p:ext uri="{BB962C8B-B14F-4D97-AF65-F5344CB8AC3E}">
        <p14:creationId xmlns:p14="http://schemas.microsoft.com/office/powerpoint/2010/main" val="173470428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A75F1889-5E72-413B-B407-E7C85105AF9C}" type="datetime1">
              <a:rPr lang="en-US"/>
              <a:pPr eaLnBrk="1" hangingPunct="1"/>
              <a:t>10/1/2012</a:t>
            </a:fld>
            <a:endParaRPr lang="en-US"/>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r>
              <a:rPr lang="en-US" smtClean="0"/>
              <a:t>Template B-curves</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540738AC-20E1-459E-8D4E-67B8C142B292}" type="slidenum">
              <a:rPr lang="en-US"/>
              <a:pPr eaLnBrk="1" hangingPunct="1"/>
              <a:t>1</a:t>
            </a:fld>
            <a:endParaRPr lang="en-US"/>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59F8FC72-F33A-4033-BEF6-63D1E93FB813}" type="datetime1">
              <a:rPr lang="en-US"/>
              <a:pPr eaLnBrk="1" hangingPunct="1"/>
              <a:t>10/1/2012</a:t>
            </a:fld>
            <a:endParaRPr lang="en-US"/>
          </a:p>
        </p:txBody>
      </p:sp>
      <p:sp>
        <p:nvSpPr>
          <p:cNvPr id="11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r>
              <a:rPr lang="en-US" smtClean="0"/>
              <a:t>Template B-curves</a:t>
            </a: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85E1BDDA-C173-4AE3-9DFF-45DF51BB2DB2}" type="slidenum">
              <a:rPr lang="en-US"/>
              <a:pPr eaLnBrk="1" hangingPunct="1"/>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each stage briefly)</a:t>
            </a:r>
          </a:p>
          <a:p>
            <a:endParaRPr lang="en-US" dirty="0"/>
          </a:p>
          <a:p>
            <a:r>
              <a:rPr lang="en-US" dirty="0" smtClean="0"/>
              <a:t>The focus of this paper is on the traffic simulation model, and more specifically, on how traffic demand, an input to this model, is characterized at the time the prediction is made and the simulation is run.  Note that resource capacity estimates are also needed, and this is addressed in other papers we have published on this concept.</a:t>
            </a:r>
            <a:endParaRPr lang="en-US" dirty="0"/>
          </a:p>
        </p:txBody>
      </p:sp>
      <p:sp>
        <p:nvSpPr>
          <p:cNvPr id="4" name="Slide Number Placeholder 3"/>
          <p:cNvSpPr>
            <a:spLocks noGrp="1"/>
          </p:cNvSpPr>
          <p:nvPr>
            <p:ph type="sldNum" sz="quarter" idx="10"/>
          </p:nvPr>
        </p:nvSpPr>
        <p:spPr/>
        <p:txBody>
          <a:bodyPr/>
          <a:lstStyle/>
          <a:p>
            <a:fld id="{2E1820F2-BC87-4E0E-AAE8-864E9566658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0980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50000">
              <a:schemeClr val="accent1"/>
            </a:gs>
            <a:gs pos="50000">
              <a:schemeClr val="accent3"/>
            </a:gs>
          </a:gsLst>
          <a:lin ang="2700000" scaled="1"/>
        </a:gradFill>
        <a:effectLst/>
      </p:bgPr>
    </p:bg>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2347119" y="-1329531"/>
            <a:ext cx="6345237" cy="9839325"/>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endParaRPr lang="en-US"/>
          </a:p>
        </p:txBody>
      </p:sp>
      <p:sp>
        <p:nvSpPr>
          <p:cNvPr id="5" name="Freeform 21"/>
          <p:cNvSpPr>
            <a:spLocks/>
          </p:cNvSpPr>
          <p:nvPr userDrawn="1"/>
        </p:nvSpPr>
        <p:spPr bwMode="auto">
          <a:xfrm rot="3605070" flipH="1">
            <a:off x="2207419" y="-1808957"/>
            <a:ext cx="6345238" cy="9839325"/>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endParaRPr lang="en-US"/>
          </a:p>
        </p:txBody>
      </p:sp>
      <p:sp>
        <p:nvSpPr>
          <p:cNvPr id="6" name="Freeform 21"/>
          <p:cNvSpPr>
            <a:spLocks/>
          </p:cNvSpPr>
          <p:nvPr userDrawn="1"/>
        </p:nvSpPr>
        <p:spPr bwMode="auto">
          <a:xfrm rot="3160332" flipH="1">
            <a:off x="1745456" y="-1670844"/>
            <a:ext cx="6345238" cy="9839326"/>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endParaRPr lang="en-US"/>
          </a:p>
        </p:txBody>
      </p:sp>
      <p:pic>
        <p:nvPicPr>
          <p:cNvPr id="7" name="Picture 18" descr="wsuTLSigRvs-201.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6934200" y="206375"/>
            <a:ext cx="1973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black">
          <a:xfrm>
            <a:off x="3215811" y="2422989"/>
            <a:ext cx="566106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3212299" y="3024651"/>
            <a:ext cx="5675721"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1550988" cy="393700"/>
          </a:xfrm>
        </p:spPr>
        <p:txBody>
          <a:bodyPr/>
          <a:lstStyle>
            <a:lvl1pPr>
              <a:defRPr/>
            </a:lvl1pPr>
          </a:lstStyle>
          <a:p>
            <a:endParaRPr lang="en-US"/>
          </a:p>
        </p:txBody>
      </p:sp>
      <p:sp>
        <p:nvSpPr>
          <p:cNvPr id="9" name="Rectangle 7"/>
          <p:cNvSpPr>
            <a:spLocks noGrp="1" noChangeArrowheads="1"/>
          </p:cNvSpPr>
          <p:nvPr userDrawn="1">
            <p:ph type="ftr" sz="quarter" idx="11"/>
          </p:nvPr>
        </p:nvSpPr>
        <p:spPr>
          <a:xfrm>
            <a:off x="1573213" y="6464300"/>
            <a:ext cx="6451600" cy="393700"/>
          </a:xfrm>
        </p:spPr>
        <p:txBody>
          <a:bodyPr/>
          <a:lstStyle>
            <a:lvl1pPr>
              <a:defRPr/>
            </a:lvl1pPr>
          </a:lstStyle>
          <a:p>
            <a:endParaRPr lang="en-US"/>
          </a:p>
        </p:txBody>
      </p:sp>
      <p:sp>
        <p:nvSpPr>
          <p:cNvPr id="10" name="Rectangle 8"/>
          <p:cNvSpPr>
            <a:spLocks noGrp="1" noChangeArrowheads="1"/>
          </p:cNvSpPr>
          <p:nvPr userDrawn="1">
            <p:ph type="sldNum" sz="quarter" idx="12"/>
          </p:nvPr>
        </p:nvSpPr>
        <p:spPr>
          <a:xfrm>
            <a:off x="8169275" y="6464300"/>
            <a:ext cx="974725" cy="393700"/>
          </a:xfrm>
        </p:spPr>
        <p:txBody>
          <a:bodyPr/>
          <a:lstStyle>
            <a:lvl1pPr>
              <a:defRPr/>
            </a:lvl1pPr>
          </a:lstStyle>
          <a:p>
            <a:fld id="{9949B6D8-EEDD-4F4A-99B4-AD9492E4A375}" type="slidenum">
              <a:rPr lang="en-US"/>
              <a:pPr/>
              <a:t>‹#›</a:t>
            </a:fld>
            <a:endParaRPr lang="en-US"/>
          </a:p>
        </p:txBody>
      </p:sp>
    </p:spTree>
    <p:extLst>
      <p:ext uri="{BB962C8B-B14F-4D97-AF65-F5344CB8AC3E}">
        <p14:creationId xmlns:p14="http://schemas.microsoft.com/office/powerpoint/2010/main" val="16278205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endParaRPr lang="en-US"/>
          </a:p>
        </p:txBody>
      </p:sp>
      <p:sp>
        <p:nvSpPr>
          <p:cNvPr id="5" name="Rectangle 5"/>
          <p:cNvSpPr>
            <a:spLocks noGrp="1" noChangeArrowheads="1"/>
          </p:cNvSpPr>
          <p:nvPr userDrawn="1">
            <p:ph type="ftr" sz="quarter" idx="11"/>
          </p:nvPr>
        </p:nvSpPr>
        <p:spPr>
          <a:ln/>
        </p:spPr>
        <p:txBody>
          <a:bodyPr/>
          <a:lstStyle>
            <a:lvl1pPr>
              <a:defRPr/>
            </a:lvl1pPr>
          </a:lstStyle>
          <a:p>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8BF04107-25A0-46DD-ADD2-2CDBB2796961}" type="slidenum">
              <a:rPr lang="en-US"/>
              <a:pPr/>
              <a:t>‹#›</a:t>
            </a:fld>
            <a:endParaRPr lang="en-US"/>
          </a:p>
        </p:txBody>
      </p:sp>
    </p:spTree>
    <p:extLst>
      <p:ext uri="{BB962C8B-B14F-4D97-AF65-F5344CB8AC3E}">
        <p14:creationId xmlns:p14="http://schemas.microsoft.com/office/powerpoint/2010/main" val="36312483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endParaRPr lang="en-US"/>
          </a:p>
        </p:txBody>
      </p:sp>
      <p:sp>
        <p:nvSpPr>
          <p:cNvPr id="5" name="Rectangle 5"/>
          <p:cNvSpPr>
            <a:spLocks noGrp="1" noChangeArrowheads="1"/>
          </p:cNvSpPr>
          <p:nvPr userDrawn="1">
            <p:ph type="ftr" sz="quarter" idx="11"/>
          </p:nvPr>
        </p:nvSpPr>
        <p:spPr>
          <a:ln/>
        </p:spPr>
        <p:txBody>
          <a:bodyPr/>
          <a:lstStyle>
            <a:lvl1pPr>
              <a:defRPr/>
            </a:lvl1pPr>
          </a:lstStyle>
          <a:p>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3A270967-FF17-4B6E-82F4-E9C2EDC664FC}" type="slidenum">
              <a:rPr lang="en-US"/>
              <a:pPr/>
              <a:t>‹#›</a:t>
            </a:fld>
            <a:endParaRPr lang="en-US"/>
          </a:p>
        </p:txBody>
      </p:sp>
    </p:spTree>
    <p:extLst>
      <p:ext uri="{BB962C8B-B14F-4D97-AF65-F5344CB8AC3E}">
        <p14:creationId xmlns:p14="http://schemas.microsoft.com/office/powerpoint/2010/main" val="25842602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9"/>
          <p:cNvPicPr>
            <a:picLocks noChangeArrowheads="1"/>
          </p:cNvPicPr>
          <p:nvPr/>
        </p:nvPicPr>
        <p:blipFill>
          <a:blip r:embed="rId2" cstate="print"/>
          <a:srcRect/>
          <a:stretch>
            <a:fillRect/>
          </a:stretch>
        </p:blipFill>
        <p:spPr bwMode="auto">
          <a:xfrm>
            <a:off x="8208963" y="6411913"/>
            <a:ext cx="630237" cy="201612"/>
          </a:xfrm>
          <a:prstGeom prst="rect">
            <a:avLst/>
          </a:prstGeom>
          <a:noFill/>
          <a:ln w="9525">
            <a:noFill/>
            <a:miter lim="800000"/>
            <a:headEnd/>
            <a:tailEnd/>
          </a:ln>
        </p:spPr>
      </p:pic>
      <p:pic>
        <p:nvPicPr>
          <p:cNvPr id="5" name="Picture 57"/>
          <p:cNvPicPr>
            <a:picLocks noChangeAspect="1" noChangeArrowheads="1"/>
          </p:cNvPicPr>
          <p:nvPr/>
        </p:nvPicPr>
        <p:blipFill>
          <a:blip r:embed="rId3" cstate="print"/>
          <a:srcRect/>
          <a:stretch>
            <a:fillRect/>
          </a:stretch>
        </p:blipFill>
        <p:spPr bwMode="auto">
          <a:xfrm>
            <a:off x="0" y="0"/>
            <a:ext cx="5487988" cy="4865688"/>
          </a:xfrm>
          <a:prstGeom prst="rect">
            <a:avLst/>
          </a:prstGeom>
          <a:noFill/>
          <a:ln w="9525">
            <a:noFill/>
            <a:miter lim="800000"/>
            <a:headEnd/>
            <a:tailEnd/>
          </a:ln>
        </p:spPr>
      </p:pic>
      <p:pic>
        <p:nvPicPr>
          <p:cNvPr id="6" name="Picture 67"/>
          <p:cNvPicPr>
            <a:picLocks noChangeArrowheads="1"/>
          </p:cNvPicPr>
          <p:nvPr/>
        </p:nvPicPr>
        <p:blipFill>
          <a:blip r:embed="rId4" cstate="print"/>
          <a:srcRect/>
          <a:stretch>
            <a:fillRect/>
          </a:stretch>
        </p:blipFill>
        <p:spPr bwMode="auto">
          <a:xfrm>
            <a:off x="258763" y="6383338"/>
            <a:ext cx="1077912" cy="219075"/>
          </a:xfrm>
          <a:prstGeom prst="rect">
            <a:avLst/>
          </a:prstGeom>
          <a:noFill/>
          <a:ln w="9525">
            <a:noFill/>
            <a:miter lim="800000"/>
            <a:headEnd/>
            <a:tailEnd/>
          </a:ln>
        </p:spPr>
      </p:pic>
      <p:sp>
        <p:nvSpPr>
          <p:cNvPr id="8" name="Text Box 75"/>
          <p:cNvSpPr txBox="1">
            <a:spLocks noChangeArrowheads="1"/>
          </p:cNvSpPr>
          <p:nvPr/>
        </p:nvSpPr>
        <p:spPr bwMode="auto">
          <a:xfrm>
            <a:off x="6969125" y="6594475"/>
            <a:ext cx="1955800" cy="184150"/>
          </a:xfrm>
          <a:prstGeom prst="rect">
            <a:avLst/>
          </a:prstGeom>
          <a:noFill/>
          <a:ln w="9525">
            <a:noFill/>
            <a:miter lim="800000"/>
            <a:headEnd/>
            <a:tailEnd/>
          </a:ln>
          <a:effectLst/>
        </p:spPr>
        <p:txBody>
          <a:bodyPr wrap="none">
            <a:spAutoFit/>
          </a:bodyPr>
          <a:lstStyle/>
          <a:p>
            <a:pPr algn="r" eaLnBrk="0" hangingPunct="0">
              <a:defRPr/>
            </a:pPr>
            <a:r>
              <a:rPr lang="en-US" altLang="en-US" sz="600" dirty="0">
                <a:solidFill>
                  <a:srgbClr val="000000"/>
                </a:solidFill>
              </a:rPr>
              <a:t>© 2012 The MITRE Corporation. All rights reserved.</a:t>
            </a:r>
            <a:endParaRPr lang="en-US" altLang="en-US" sz="700" dirty="0">
              <a:solidFill>
                <a:srgbClr val="000000"/>
              </a:solidFill>
            </a:endParaRPr>
          </a:p>
        </p:txBody>
      </p:sp>
      <p:sp>
        <p:nvSpPr>
          <p:cNvPr id="9" name="Line 77"/>
          <p:cNvSpPr>
            <a:spLocks noChangeShapeType="1"/>
          </p:cNvSpPr>
          <p:nvPr/>
        </p:nvSpPr>
        <p:spPr bwMode="auto">
          <a:xfrm>
            <a:off x="276225" y="6613525"/>
            <a:ext cx="8562975" cy="0"/>
          </a:xfrm>
          <a:prstGeom prst="line">
            <a:avLst/>
          </a:prstGeom>
          <a:noFill/>
          <a:ln w="6350">
            <a:solidFill>
              <a:srgbClr val="FF9900"/>
            </a:solidFill>
            <a:round/>
            <a:headEnd/>
            <a:tailEnd/>
          </a:ln>
          <a:effectLst/>
        </p:spPr>
        <p:txBody>
          <a:bodyPr/>
          <a:lstStyle/>
          <a:p>
            <a:pPr eaLnBrk="0" hangingPunct="0">
              <a:defRPr/>
            </a:pPr>
            <a:endParaRPr lang="en-US" sz="1400" dirty="0">
              <a:solidFill>
                <a:srgbClr val="000000"/>
              </a:solidFill>
            </a:endParaRPr>
          </a:p>
        </p:txBody>
      </p:sp>
      <p:sp>
        <p:nvSpPr>
          <p:cNvPr id="10" name="Text Box 91"/>
          <p:cNvSpPr txBox="1">
            <a:spLocks noChangeArrowheads="1"/>
          </p:cNvSpPr>
          <p:nvPr userDrawn="1"/>
        </p:nvSpPr>
        <p:spPr bwMode="auto">
          <a:xfrm>
            <a:off x="1741488" y="6373813"/>
            <a:ext cx="3116262" cy="215444"/>
          </a:xfrm>
          <a:prstGeom prst="rect">
            <a:avLst/>
          </a:prstGeom>
          <a:noFill/>
          <a:ln w="9525">
            <a:noFill/>
            <a:miter lim="800000"/>
            <a:headEnd/>
            <a:tailEnd/>
          </a:ln>
          <a:effectLst/>
        </p:spPr>
        <p:txBody>
          <a:bodyPr wrap="square">
            <a:spAutoFit/>
          </a:bodyPr>
          <a:lstStyle/>
          <a:p>
            <a:pPr algn="ctr" eaLnBrk="0" hangingPunct="0">
              <a:defRPr/>
            </a:pPr>
            <a:r>
              <a:rPr lang="en-US" sz="800" dirty="0">
                <a:solidFill>
                  <a:srgbClr val="000000"/>
                </a:solidFill>
              </a:rPr>
              <a:t>For Internal MITRE Use</a:t>
            </a:r>
            <a:endParaRPr lang="en-US" sz="1200" dirty="0">
              <a:solidFill>
                <a:srgbClr val="000000"/>
              </a:solidFill>
            </a:endParaRPr>
          </a:p>
        </p:txBody>
      </p:sp>
      <p:sp>
        <p:nvSpPr>
          <p:cNvPr id="14353" name="Rectangle 17"/>
          <p:cNvSpPr>
            <a:spLocks noGrp="1" noChangeArrowheads="1"/>
          </p:cNvSpPr>
          <p:nvPr>
            <p:ph type="ctrTitle"/>
          </p:nvPr>
        </p:nvSpPr>
        <p:spPr>
          <a:xfrm>
            <a:off x="1528763" y="2206625"/>
            <a:ext cx="6402387" cy="1504950"/>
          </a:xfrm>
        </p:spPr>
        <p:txBody>
          <a:bodyPr/>
          <a:lstStyle>
            <a:lvl1pPr>
              <a:lnSpc>
                <a:spcPct val="90000"/>
              </a:lnSpc>
              <a:defRPr>
                <a:latin typeface="Calibri" pitchFamily="34" charset="0"/>
                <a:cs typeface="Calibri" pitchFamily="34" charset="0"/>
              </a:defRPr>
            </a:lvl1pPr>
          </a:lstStyle>
          <a:p>
            <a:r>
              <a:rPr lang="en-US" dirty="0" smtClean="0"/>
              <a:t>Click to edit Master title style</a:t>
            </a:r>
            <a:endParaRPr lang="en-US" dirty="0"/>
          </a:p>
        </p:txBody>
      </p:sp>
      <p:sp>
        <p:nvSpPr>
          <p:cNvPr id="14354" name="Rectangle 18"/>
          <p:cNvSpPr>
            <a:spLocks noGrp="1" noChangeArrowheads="1"/>
          </p:cNvSpPr>
          <p:nvPr>
            <p:ph type="subTitle" idx="1"/>
          </p:nvPr>
        </p:nvSpPr>
        <p:spPr>
          <a:xfrm>
            <a:off x="2176463" y="3833813"/>
            <a:ext cx="5119687" cy="2243137"/>
          </a:xfrm>
        </p:spPr>
        <p:txBody>
          <a:bodyPr/>
          <a:lstStyle>
            <a:lvl1pPr marL="0" indent="0" algn="ctr">
              <a:buFontTx/>
              <a:buNone/>
              <a:defRPr sz="2200" b="0" i="1">
                <a:solidFill>
                  <a:srgbClr val="003399"/>
                </a:solidFill>
                <a:latin typeface="Calibri" pitchFamily="34" charset="0"/>
                <a:cs typeface="Calibri" pitchFamily="34" charset="0"/>
              </a:defRPr>
            </a:lvl1pPr>
          </a:lstStyle>
          <a:p>
            <a:r>
              <a:rPr lang="en-US" dirty="0" smtClean="0"/>
              <a:t>Click to edit Master subtitle style</a:t>
            </a:r>
            <a:endParaRPr lang="en-US" dirty="0"/>
          </a:p>
        </p:txBody>
      </p:sp>
      <p:sp>
        <p:nvSpPr>
          <p:cNvPr id="11" name="Rectangle 70"/>
          <p:cNvSpPr>
            <a:spLocks noGrp="1" noChangeArrowheads="1"/>
          </p:cNvSpPr>
          <p:nvPr>
            <p:ph type="sldNum" sz="quarter" idx="10"/>
          </p:nvPr>
        </p:nvSpPr>
        <p:spPr>
          <a:xfrm>
            <a:off x="74613" y="6610350"/>
            <a:ext cx="493712" cy="195263"/>
          </a:xfrm>
        </p:spPr>
        <p:txBody>
          <a:bodyPr/>
          <a:lstStyle>
            <a:lvl1pPr>
              <a:defRPr/>
            </a:lvl1pPr>
          </a:lstStyle>
          <a:p>
            <a:pPr>
              <a:defRPr/>
            </a:pPr>
            <a:fld id="{6C70DB2D-7795-44C8-9392-A2FFA833BD71}" type="slidenum">
              <a:rPr lang="en-US"/>
              <a:pPr>
                <a:defRPr/>
              </a:pPr>
              <a:t>‹#›</a:t>
            </a:fld>
            <a:endParaRPr lang="en-US" dirty="0"/>
          </a:p>
        </p:txBody>
      </p:sp>
    </p:spTree>
    <p:extLst>
      <p:ext uri="{BB962C8B-B14F-4D97-AF65-F5344CB8AC3E}">
        <p14:creationId xmlns:p14="http://schemas.microsoft.com/office/powerpoint/2010/main" val="2508330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Calibri" pitchFamily="34" charset="0"/>
                <a:cs typeface="Calibri" pitchFamily="34" charset="0"/>
              </a:defRPr>
            </a:lvl1pPr>
            <a:lvl2pPr>
              <a:defRPr b="0" i="0">
                <a:latin typeface="Calibri" pitchFamily="34" charset="0"/>
                <a:cs typeface="Calibri" pitchFamily="34" charset="0"/>
              </a:defRPr>
            </a:lvl2pPr>
            <a:lvl3pPr>
              <a:defRPr b="0" i="0">
                <a:latin typeface="Calibri" pitchFamily="34" charset="0"/>
                <a:cs typeface="Calibri" pitchFamily="34" charset="0"/>
              </a:defRPr>
            </a:lvl3pPr>
            <a:lvl4pPr>
              <a:defRPr b="0" i="0">
                <a:latin typeface="Calibri" pitchFamily="34" charset="0"/>
                <a:cs typeface="Calibri" pitchFamily="34" charset="0"/>
              </a:defRPr>
            </a:lvl4pPr>
            <a:lvl5pPr>
              <a:defRPr b="0" i="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8"/>
          <p:cNvSpPr>
            <a:spLocks noGrp="1" noChangeArrowheads="1"/>
          </p:cNvSpPr>
          <p:nvPr>
            <p:ph type="sldNum" sz="quarter" idx="10"/>
          </p:nvPr>
        </p:nvSpPr>
        <p:spPr>
          <a:ln/>
        </p:spPr>
        <p:txBody>
          <a:bodyPr/>
          <a:lstStyle>
            <a:lvl1pPr>
              <a:defRPr/>
            </a:lvl1pPr>
          </a:lstStyle>
          <a:p>
            <a:pPr>
              <a:defRPr/>
            </a:pPr>
            <a:fld id="{615DF4DA-EF2E-4BE5-9142-C36245215450}" type="slidenum">
              <a:rPr lang="en-US"/>
              <a:pPr>
                <a:defRPr/>
              </a:pPr>
              <a:t>‹#›</a:t>
            </a:fld>
            <a:endParaRPr lang="en-US" dirty="0"/>
          </a:p>
        </p:txBody>
      </p:sp>
    </p:spTree>
    <p:extLst>
      <p:ext uri="{BB962C8B-B14F-4D97-AF65-F5344CB8AC3E}">
        <p14:creationId xmlns:p14="http://schemas.microsoft.com/office/powerpoint/2010/main" val="1836355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8"/>
          <p:cNvSpPr>
            <a:spLocks noGrp="1" noChangeArrowheads="1"/>
          </p:cNvSpPr>
          <p:nvPr>
            <p:ph type="sldNum" sz="quarter" idx="10"/>
          </p:nvPr>
        </p:nvSpPr>
        <p:spPr>
          <a:ln/>
        </p:spPr>
        <p:txBody>
          <a:bodyPr/>
          <a:lstStyle>
            <a:lvl1pPr>
              <a:defRPr/>
            </a:lvl1pPr>
          </a:lstStyle>
          <a:p>
            <a:pPr>
              <a:defRPr/>
            </a:pPr>
            <a:fld id="{A294EB28-273A-44EC-AB23-CDABE290F72F}" type="slidenum">
              <a:rPr lang="en-US"/>
              <a:pPr>
                <a:defRPr/>
              </a:pPr>
              <a:t>‹#›</a:t>
            </a:fld>
            <a:endParaRPr lang="en-US" dirty="0"/>
          </a:p>
        </p:txBody>
      </p:sp>
    </p:spTree>
    <p:extLst>
      <p:ext uri="{BB962C8B-B14F-4D97-AF65-F5344CB8AC3E}">
        <p14:creationId xmlns:p14="http://schemas.microsoft.com/office/powerpoint/2010/main" val="489035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6925" y="1462088"/>
            <a:ext cx="3767138" cy="4884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462088"/>
            <a:ext cx="3767137" cy="4884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8"/>
          <p:cNvSpPr>
            <a:spLocks noGrp="1" noChangeArrowheads="1"/>
          </p:cNvSpPr>
          <p:nvPr>
            <p:ph type="sldNum" sz="quarter" idx="10"/>
          </p:nvPr>
        </p:nvSpPr>
        <p:spPr>
          <a:ln/>
        </p:spPr>
        <p:txBody>
          <a:bodyPr/>
          <a:lstStyle>
            <a:lvl1pPr>
              <a:defRPr/>
            </a:lvl1pPr>
          </a:lstStyle>
          <a:p>
            <a:pPr>
              <a:defRPr/>
            </a:pPr>
            <a:fld id="{AC4A30A6-0E2E-4F0C-925D-62A8CEF1A9B8}" type="slidenum">
              <a:rPr lang="en-US"/>
              <a:pPr>
                <a:defRPr/>
              </a:pPr>
              <a:t>‹#›</a:t>
            </a:fld>
            <a:endParaRPr lang="en-US" dirty="0"/>
          </a:p>
        </p:txBody>
      </p:sp>
    </p:spTree>
    <p:extLst>
      <p:ext uri="{BB962C8B-B14F-4D97-AF65-F5344CB8AC3E}">
        <p14:creationId xmlns:p14="http://schemas.microsoft.com/office/powerpoint/2010/main" val="11825989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8"/>
          <p:cNvSpPr>
            <a:spLocks noGrp="1" noChangeArrowheads="1"/>
          </p:cNvSpPr>
          <p:nvPr>
            <p:ph type="sldNum" sz="quarter" idx="10"/>
          </p:nvPr>
        </p:nvSpPr>
        <p:spPr>
          <a:ln/>
        </p:spPr>
        <p:txBody>
          <a:bodyPr/>
          <a:lstStyle>
            <a:lvl1pPr>
              <a:defRPr/>
            </a:lvl1pPr>
          </a:lstStyle>
          <a:p>
            <a:pPr>
              <a:defRPr/>
            </a:pPr>
            <a:fld id="{812795C6-A443-42A6-A2BA-035E844DF566}" type="slidenum">
              <a:rPr lang="en-US"/>
              <a:pPr>
                <a:defRPr/>
              </a:pPr>
              <a:t>‹#›</a:t>
            </a:fld>
            <a:endParaRPr lang="en-US" dirty="0"/>
          </a:p>
        </p:txBody>
      </p:sp>
    </p:spTree>
    <p:extLst>
      <p:ext uri="{BB962C8B-B14F-4D97-AF65-F5344CB8AC3E}">
        <p14:creationId xmlns:p14="http://schemas.microsoft.com/office/powerpoint/2010/main" val="56542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cs typeface="Calibri" pitchFamily="34" charset="0"/>
              </a:defRPr>
            </a:lvl1pPr>
          </a:lstStyle>
          <a:p>
            <a:r>
              <a:rPr lang="en-US" dirty="0" smtClean="0"/>
              <a:t>Click to edit Master title style</a:t>
            </a:r>
            <a:endParaRPr lang="en-US" dirty="0"/>
          </a:p>
        </p:txBody>
      </p:sp>
      <p:sp>
        <p:nvSpPr>
          <p:cNvPr id="3" name="Rectangle 78"/>
          <p:cNvSpPr>
            <a:spLocks noGrp="1" noChangeArrowheads="1"/>
          </p:cNvSpPr>
          <p:nvPr>
            <p:ph type="sldNum" sz="quarter" idx="10"/>
          </p:nvPr>
        </p:nvSpPr>
        <p:spPr>
          <a:ln/>
        </p:spPr>
        <p:txBody>
          <a:bodyPr/>
          <a:lstStyle>
            <a:lvl1pPr>
              <a:defRPr/>
            </a:lvl1pPr>
          </a:lstStyle>
          <a:p>
            <a:pPr>
              <a:defRPr/>
            </a:pPr>
            <a:fld id="{6F59C1E2-A49A-450B-8A6D-C07F702CDAC1}" type="slidenum">
              <a:rPr lang="en-US"/>
              <a:pPr>
                <a:defRPr/>
              </a:pPr>
              <a:t>‹#›</a:t>
            </a:fld>
            <a:endParaRPr lang="en-US" dirty="0"/>
          </a:p>
        </p:txBody>
      </p:sp>
    </p:spTree>
    <p:extLst>
      <p:ext uri="{BB962C8B-B14F-4D97-AF65-F5344CB8AC3E}">
        <p14:creationId xmlns:p14="http://schemas.microsoft.com/office/powerpoint/2010/main" val="3077437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sldNum" sz="quarter" idx="10"/>
          </p:nvPr>
        </p:nvSpPr>
        <p:spPr>
          <a:ln/>
        </p:spPr>
        <p:txBody>
          <a:bodyPr/>
          <a:lstStyle>
            <a:lvl1pPr>
              <a:defRPr/>
            </a:lvl1pPr>
          </a:lstStyle>
          <a:p>
            <a:pPr>
              <a:defRPr/>
            </a:pPr>
            <a:fld id="{31696795-0F94-466F-A0DF-E3802F1DA9A6}" type="slidenum">
              <a:rPr lang="en-US"/>
              <a:pPr>
                <a:defRPr/>
              </a:pPr>
              <a:t>‹#›</a:t>
            </a:fld>
            <a:endParaRPr lang="en-US" dirty="0"/>
          </a:p>
        </p:txBody>
      </p:sp>
    </p:spTree>
    <p:extLst>
      <p:ext uri="{BB962C8B-B14F-4D97-AF65-F5344CB8AC3E}">
        <p14:creationId xmlns:p14="http://schemas.microsoft.com/office/powerpoint/2010/main" val="41401095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sldNum" sz="quarter" idx="10"/>
          </p:nvPr>
        </p:nvSpPr>
        <p:spPr>
          <a:ln/>
        </p:spPr>
        <p:txBody>
          <a:bodyPr/>
          <a:lstStyle>
            <a:lvl1pPr>
              <a:defRPr/>
            </a:lvl1pPr>
          </a:lstStyle>
          <a:p>
            <a:pPr>
              <a:defRPr/>
            </a:pPr>
            <a:fld id="{718F3643-5BED-469E-BBD2-7CDAAB3AF044}" type="slidenum">
              <a:rPr lang="en-US"/>
              <a:pPr>
                <a:defRPr/>
              </a:pPr>
              <a:t>‹#›</a:t>
            </a:fld>
            <a:endParaRPr lang="en-US" dirty="0"/>
          </a:p>
        </p:txBody>
      </p:sp>
    </p:spTree>
    <p:extLst>
      <p:ext uri="{BB962C8B-B14F-4D97-AF65-F5344CB8AC3E}">
        <p14:creationId xmlns:p14="http://schemas.microsoft.com/office/powerpoint/2010/main" val="3031417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endParaRPr lang="en-US"/>
          </a:p>
        </p:txBody>
      </p:sp>
      <p:sp>
        <p:nvSpPr>
          <p:cNvPr id="5" name="Rectangle 5"/>
          <p:cNvSpPr>
            <a:spLocks noGrp="1" noChangeArrowheads="1"/>
          </p:cNvSpPr>
          <p:nvPr userDrawn="1">
            <p:ph type="ftr" sz="quarter" idx="11"/>
          </p:nvPr>
        </p:nvSpPr>
        <p:spPr>
          <a:ln/>
        </p:spPr>
        <p:txBody>
          <a:bodyPr/>
          <a:lstStyle>
            <a:lvl1pPr>
              <a:defRPr/>
            </a:lvl1pPr>
          </a:lstStyle>
          <a:p>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02F94A38-5ECA-4728-9489-711E4F395D3E}" type="slidenum">
              <a:rPr lang="en-US"/>
              <a:pPr/>
              <a:t>‹#›</a:t>
            </a:fld>
            <a:endParaRPr lang="en-US"/>
          </a:p>
        </p:txBody>
      </p:sp>
    </p:spTree>
    <p:extLst>
      <p:ext uri="{BB962C8B-B14F-4D97-AF65-F5344CB8AC3E}">
        <p14:creationId xmlns:p14="http://schemas.microsoft.com/office/powerpoint/2010/main" val="29845809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sldNum" sz="quarter" idx="10"/>
          </p:nvPr>
        </p:nvSpPr>
        <p:spPr>
          <a:ln/>
        </p:spPr>
        <p:txBody>
          <a:bodyPr/>
          <a:lstStyle>
            <a:lvl1pPr>
              <a:defRPr/>
            </a:lvl1pPr>
          </a:lstStyle>
          <a:p>
            <a:pPr>
              <a:defRPr/>
            </a:pPr>
            <a:fld id="{21C1E2DE-12B6-4CFC-A01B-4FF9DB611EC4}" type="slidenum">
              <a:rPr lang="en-US"/>
              <a:pPr>
                <a:defRPr/>
              </a:pPr>
              <a:t>‹#›</a:t>
            </a:fld>
            <a:endParaRPr lang="en-US" dirty="0"/>
          </a:p>
        </p:txBody>
      </p:sp>
    </p:spTree>
    <p:extLst>
      <p:ext uri="{BB962C8B-B14F-4D97-AF65-F5344CB8AC3E}">
        <p14:creationId xmlns:p14="http://schemas.microsoft.com/office/powerpoint/2010/main" val="1748411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sldNum" sz="quarter" idx="10"/>
          </p:nvPr>
        </p:nvSpPr>
        <p:spPr>
          <a:ln/>
        </p:spPr>
        <p:txBody>
          <a:bodyPr/>
          <a:lstStyle>
            <a:lvl1pPr>
              <a:defRPr/>
            </a:lvl1pPr>
          </a:lstStyle>
          <a:p>
            <a:pPr>
              <a:defRPr/>
            </a:pPr>
            <a:fld id="{691FA377-ADB9-406A-B5EC-4E4421E6B108}" type="slidenum">
              <a:rPr lang="en-US"/>
              <a:pPr>
                <a:defRPr/>
              </a:pPr>
              <a:t>‹#›</a:t>
            </a:fld>
            <a:endParaRPr lang="en-US" dirty="0"/>
          </a:p>
        </p:txBody>
      </p:sp>
    </p:spTree>
    <p:extLst>
      <p:ext uri="{BB962C8B-B14F-4D97-AF65-F5344CB8AC3E}">
        <p14:creationId xmlns:p14="http://schemas.microsoft.com/office/powerpoint/2010/main" val="1099189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150813"/>
            <a:ext cx="1920875" cy="6196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6925" y="150813"/>
            <a:ext cx="5613400" cy="6196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sldNum" sz="quarter" idx="10"/>
          </p:nvPr>
        </p:nvSpPr>
        <p:spPr>
          <a:ln/>
        </p:spPr>
        <p:txBody>
          <a:bodyPr/>
          <a:lstStyle>
            <a:lvl1pPr>
              <a:defRPr/>
            </a:lvl1pPr>
          </a:lstStyle>
          <a:p>
            <a:pPr>
              <a:defRPr/>
            </a:pPr>
            <a:fld id="{595B6C2D-645D-4454-B4C6-B5B9C923306B}" type="slidenum">
              <a:rPr lang="en-US"/>
              <a:pPr>
                <a:defRPr/>
              </a:pPr>
              <a:t>‹#›</a:t>
            </a:fld>
            <a:endParaRPr lang="en-US" dirty="0"/>
          </a:p>
        </p:txBody>
      </p:sp>
    </p:spTree>
    <p:extLst>
      <p:ext uri="{BB962C8B-B14F-4D97-AF65-F5344CB8AC3E}">
        <p14:creationId xmlns:p14="http://schemas.microsoft.com/office/powerpoint/2010/main" val="22066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8713" y="6153150"/>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215811" y="2293870"/>
            <a:ext cx="5239819"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215811" y="2978475"/>
            <a:ext cx="5239819"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endParaRPr lang="en-US"/>
          </a:p>
        </p:txBody>
      </p:sp>
      <p:sp>
        <p:nvSpPr>
          <p:cNvPr id="6" name="Rectangle 5"/>
          <p:cNvSpPr>
            <a:spLocks noGrp="1" noChangeArrowheads="1"/>
          </p:cNvSpPr>
          <p:nvPr userDrawn="1">
            <p:ph type="ftr" sz="quarter" idx="11"/>
          </p:nvPr>
        </p:nvSpPr>
        <p:spPr/>
        <p:txBody>
          <a:bodyPr/>
          <a:lstStyle>
            <a:lvl1pPr>
              <a:defRPr/>
            </a:lvl1pPr>
          </a:lstStyle>
          <a:p>
            <a:endParaRPr lang="en-US"/>
          </a:p>
        </p:txBody>
      </p:sp>
      <p:sp>
        <p:nvSpPr>
          <p:cNvPr id="9" name="Rectangle 6"/>
          <p:cNvSpPr>
            <a:spLocks noGrp="1" noChangeArrowheads="1"/>
          </p:cNvSpPr>
          <p:nvPr userDrawn="1">
            <p:ph type="sldNum" sz="quarter" idx="12"/>
          </p:nvPr>
        </p:nvSpPr>
        <p:spPr/>
        <p:txBody>
          <a:bodyPr/>
          <a:lstStyle>
            <a:lvl1pPr>
              <a:defRPr/>
            </a:lvl1pPr>
          </a:lstStyle>
          <a:p>
            <a:fld id="{3CC9500E-371E-45B2-AD35-DD1813DE400D}" type="slidenum">
              <a:rPr lang="en-US"/>
              <a:pPr/>
              <a:t>‹#›</a:t>
            </a:fld>
            <a:endParaRPr lang="en-US"/>
          </a:p>
        </p:txBody>
      </p:sp>
    </p:spTree>
    <p:extLst>
      <p:ext uri="{BB962C8B-B14F-4D97-AF65-F5344CB8AC3E}">
        <p14:creationId xmlns:p14="http://schemas.microsoft.com/office/powerpoint/2010/main" val="1417337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endParaRPr lang="en-US"/>
          </a:p>
        </p:txBody>
      </p:sp>
      <p:sp>
        <p:nvSpPr>
          <p:cNvPr id="6" name="Rectangle 5"/>
          <p:cNvSpPr>
            <a:spLocks noGrp="1" noChangeArrowheads="1"/>
          </p:cNvSpPr>
          <p:nvPr userDrawn="1">
            <p:ph type="ftr" sz="quarter" idx="11"/>
          </p:nvPr>
        </p:nvSpPr>
        <p:spPr>
          <a:ln/>
        </p:spPr>
        <p:txBody>
          <a:bodyPr/>
          <a:lstStyle>
            <a:lvl1pPr>
              <a:defRPr/>
            </a:lvl1pPr>
          </a:lstStyle>
          <a:p>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A7753F8A-2363-45DC-A4B7-AF815FED0F0B}" type="slidenum">
              <a:rPr lang="en-US"/>
              <a:pPr/>
              <a:t>‹#›</a:t>
            </a:fld>
            <a:endParaRPr lang="en-US"/>
          </a:p>
        </p:txBody>
      </p:sp>
    </p:spTree>
    <p:extLst>
      <p:ext uri="{BB962C8B-B14F-4D97-AF65-F5344CB8AC3E}">
        <p14:creationId xmlns:p14="http://schemas.microsoft.com/office/powerpoint/2010/main" val="27401698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endParaRPr lang="en-US"/>
          </a:p>
        </p:txBody>
      </p:sp>
      <p:sp>
        <p:nvSpPr>
          <p:cNvPr id="8" name="Rectangle 5"/>
          <p:cNvSpPr>
            <a:spLocks noGrp="1" noChangeArrowheads="1"/>
          </p:cNvSpPr>
          <p:nvPr userDrawn="1">
            <p:ph type="ftr" sz="quarter" idx="11"/>
          </p:nvPr>
        </p:nvSpPr>
        <p:spPr>
          <a:ln/>
        </p:spPr>
        <p:txBody>
          <a:bodyPr/>
          <a:lstStyle>
            <a:lvl1pPr>
              <a:defRPr/>
            </a:lvl1pPr>
          </a:lstStyle>
          <a:p>
            <a:endParaRPr lang="en-US"/>
          </a:p>
        </p:txBody>
      </p:sp>
      <p:sp>
        <p:nvSpPr>
          <p:cNvPr id="9" name="Rectangle 6"/>
          <p:cNvSpPr>
            <a:spLocks noGrp="1" noChangeArrowheads="1"/>
          </p:cNvSpPr>
          <p:nvPr userDrawn="1">
            <p:ph type="sldNum" sz="quarter" idx="12"/>
          </p:nvPr>
        </p:nvSpPr>
        <p:spPr>
          <a:ln/>
        </p:spPr>
        <p:txBody>
          <a:bodyPr/>
          <a:lstStyle>
            <a:lvl1pPr>
              <a:defRPr/>
            </a:lvl1pPr>
          </a:lstStyle>
          <a:p>
            <a:fld id="{823C1946-DC07-4BAE-9BD5-CDCA11F2A05C}" type="slidenum">
              <a:rPr lang="en-US"/>
              <a:pPr/>
              <a:t>‹#›</a:t>
            </a:fld>
            <a:endParaRPr lang="en-US"/>
          </a:p>
        </p:txBody>
      </p:sp>
    </p:spTree>
    <p:extLst>
      <p:ext uri="{BB962C8B-B14F-4D97-AF65-F5344CB8AC3E}">
        <p14:creationId xmlns:p14="http://schemas.microsoft.com/office/powerpoint/2010/main" val="23186062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endParaRPr lang="en-US"/>
          </a:p>
        </p:txBody>
      </p:sp>
      <p:sp>
        <p:nvSpPr>
          <p:cNvPr id="4" name="Rectangle 5"/>
          <p:cNvSpPr>
            <a:spLocks noGrp="1" noChangeArrowheads="1"/>
          </p:cNvSpPr>
          <p:nvPr userDrawn="1">
            <p:ph type="ftr" sz="quarter" idx="11"/>
          </p:nvPr>
        </p:nvSpPr>
        <p:spPr>
          <a:ln/>
        </p:spPr>
        <p:txBody>
          <a:bodyPr/>
          <a:lstStyle>
            <a:lvl1pPr>
              <a:defRPr/>
            </a:lvl1pPr>
          </a:lstStyle>
          <a:p>
            <a:endParaRPr lang="en-US"/>
          </a:p>
        </p:txBody>
      </p:sp>
      <p:sp>
        <p:nvSpPr>
          <p:cNvPr id="5" name="Rectangle 6"/>
          <p:cNvSpPr>
            <a:spLocks noGrp="1" noChangeArrowheads="1"/>
          </p:cNvSpPr>
          <p:nvPr userDrawn="1">
            <p:ph type="sldNum" sz="quarter" idx="12"/>
          </p:nvPr>
        </p:nvSpPr>
        <p:spPr>
          <a:ln/>
        </p:spPr>
        <p:txBody>
          <a:bodyPr/>
          <a:lstStyle>
            <a:lvl1pPr>
              <a:defRPr/>
            </a:lvl1pPr>
          </a:lstStyle>
          <a:p>
            <a:fld id="{4746F2B0-27E2-4437-B472-00938B7EC8B3}" type="slidenum">
              <a:rPr lang="en-US"/>
              <a:pPr/>
              <a:t>‹#›</a:t>
            </a:fld>
            <a:endParaRPr lang="en-US"/>
          </a:p>
        </p:txBody>
      </p:sp>
    </p:spTree>
    <p:extLst>
      <p:ext uri="{BB962C8B-B14F-4D97-AF65-F5344CB8AC3E}">
        <p14:creationId xmlns:p14="http://schemas.microsoft.com/office/powerpoint/2010/main" val="29251397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endParaRPr lang="en-US"/>
          </a:p>
        </p:txBody>
      </p:sp>
      <p:sp>
        <p:nvSpPr>
          <p:cNvPr id="3" name="Rectangle 5"/>
          <p:cNvSpPr>
            <a:spLocks noGrp="1" noChangeArrowheads="1"/>
          </p:cNvSpPr>
          <p:nvPr userDrawn="1">
            <p:ph type="ftr" sz="quarter" idx="11"/>
          </p:nvPr>
        </p:nvSpPr>
        <p:spPr>
          <a:ln/>
        </p:spPr>
        <p:txBody>
          <a:bodyPr/>
          <a:lstStyle>
            <a:lvl1pPr>
              <a:defRPr/>
            </a:lvl1pPr>
          </a:lstStyle>
          <a:p>
            <a:endParaRPr lang="en-US"/>
          </a:p>
        </p:txBody>
      </p:sp>
      <p:sp>
        <p:nvSpPr>
          <p:cNvPr id="4" name="Rectangle 6"/>
          <p:cNvSpPr>
            <a:spLocks noGrp="1" noChangeArrowheads="1"/>
          </p:cNvSpPr>
          <p:nvPr userDrawn="1">
            <p:ph type="sldNum" sz="quarter" idx="12"/>
          </p:nvPr>
        </p:nvSpPr>
        <p:spPr>
          <a:ln/>
        </p:spPr>
        <p:txBody>
          <a:bodyPr/>
          <a:lstStyle>
            <a:lvl1pPr>
              <a:defRPr/>
            </a:lvl1pPr>
          </a:lstStyle>
          <a:p>
            <a:fld id="{7334E3C5-A008-40F7-9831-8B922A74C6A6}" type="slidenum">
              <a:rPr lang="en-US"/>
              <a:pPr/>
              <a:t>‹#›</a:t>
            </a:fld>
            <a:endParaRPr lang="en-US"/>
          </a:p>
        </p:txBody>
      </p:sp>
    </p:spTree>
    <p:extLst>
      <p:ext uri="{BB962C8B-B14F-4D97-AF65-F5344CB8AC3E}">
        <p14:creationId xmlns:p14="http://schemas.microsoft.com/office/powerpoint/2010/main" val="10541328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endParaRPr lang="en-US"/>
          </a:p>
        </p:txBody>
      </p:sp>
      <p:sp>
        <p:nvSpPr>
          <p:cNvPr id="6" name="Rectangle 5"/>
          <p:cNvSpPr>
            <a:spLocks noGrp="1" noChangeArrowheads="1"/>
          </p:cNvSpPr>
          <p:nvPr userDrawn="1">
            <p:ph type="ftr" sz="quarter" idx="11"/>
          </p:nvPr>
        </p:nvSpPr>
        <p:spPr>
          <a:ln/>
        </p:spPr>
        <p:txBody>
          <a:bodyPr/>
          <a:lstStyle>
            <a:lvl1pPr>
              <a:defRPr/>
            </a:lvl1pPr>
          </a:lstStyle>
          <a:p>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3EDB6583-C679-4F45-8941-2D5C762B9915}" type="slidenum">
              <a:rPr lang="en-US"/>
              <a:pPr/>
              <a:t>‹#›</a:t>
            </a:fld>
            <a:endParaRPr lang="en-US"/>
          </a:p>
        </p:txBody>
      </p:sp>
    </p:spTree>
    <p:extLst>
      <p:ext uri="{BB962C8B-B14F-4D97-AF65-F5344CB8AC3E}">
        <p14:creationId xmlns:p14="http://schemas.microsoft.com/office/powerpoint/2010/main" val="25829044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endParaRPr lang="en-US"/>
          </a:p>
        </p:txBody>
      </p:sp>
      <p:sp>
        <p:nvSpPr>
          <p:cNvPr id="6" name="Rectangle 5"/>
          <p:cNvSpPr>
            <a:spLocks noGrp="1" noChangeArrowheads="1"/>
          </p:cNvSpPr>
          <p:nvPr userDrawn="1">
            <p:ph type="ftr" sz="quarter" idx="11"/>
          </p:nvPr>
        </p:nvSpPr>
        <p:spPr>
          <a:ln/>
        </p:spPr>
        <p:txBody>
          <a:bodyPr/>
          <a:lstStyle>
            <a:lvl1pPr>
              <a:defRPr/>
            </a:lvl1pPr>
          </a:lstStyle>
          <a:p>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7E6C67C0-3896-4E82-ADC1-550A44DCB551}" type="slidenum">
              <a:rPr lang="en-US"/>
              <a:pPr/>
              <a:t>‹#›</a:t>
            </a:fld>
            <a:endParaRPr lang="en-US"/>
          </a:p>
        </p:txBody>
      </p:sp>
    </p:spTree>
    <p:extLst>
      <p:ext uri="{BB962C8B-B14F-4D97-AF65-F5344CB8AC3E}">
        <p14:creationId xmlns:p14="http://schemas.microsoft.com/office/powerpoint/2010/main" val="36969153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userDrawn="1"/>
        </p:nvSpPr>
        <p:spPr bwMode="auto">
          <a:xfrm rot="3160332" flipH="1">
            <a:off x="2347119" y="-1329531"/>
            <a:ext cx="6345237" cy="9839325"/>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endParaRPr lang="en-US"/>
          </a:p>
        </p:txBody>
      </p:sp>
      <p:sp>
        <p:nvSpPr>
          <p:cNvPr id="24" name="Freeform 21"/>
          <p:cNvSpPr>
            <a:spLocks/>
          </p:cNvSpPr>
          <p:nvPr userDrawn="1"/>
        </p:nvSpPr>
        <p:spPr bwMode="auto">
          <a:xfrm rot="3605070" flipH="1">
            <a:off x="2207419" y="-1808957"/>
            <a:ext cx="6345238" cy="9839325"/>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endParaRPr lang="en-US"/>
          </a:p>
        </p:txBody>
      </p:sp>
      <p:sp>
        <p:nvSpPr>
          <p:cNvPr id="2052"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defRPr>
            </a:lvl1pPr>
          </a:lstStyle>
          <a:p>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fld id="{18D6812D-7FE6-4CF9-AC94-09780B480C87}" type="slidenum">
              <a:rPr lang="en-US"/>
              <a:pPr/>
              <a:t>‹#›</a:t>
            </a:fld>
            <a:endParaRPr lang="en-US"/>
          </a:p>
        </p:txBody>
      </p:sp>
      <p:sp>
        <p:nvSpPr>
          <p:cNvPr id="10" name="Freeform 21"/>
          <p:cNvSpPr>
            <a:spLocks/>
          </p:cNvSpPr>
          <p:nvPr userDrawn="1"/>
        </p:nvSpPr>
        <p:spPr bwMode="auto">
          <a:xfrm rot="3160332" flipH="1">
            <a:off x="1745456" y="-1670844"/>
            <a:ext cx="6345238" cy="9839326"/>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endParaRPr lang="en-US"/>
          </a:p>
        </p:txBody>
      </p:sp>
    </p:spTree>
  </p:cSld>
  <p:clrMap bg1="dk2" tx1="lt1" bg2="dk1" tx2="lt2" accent1="accent1" accent2="accent2" accent3="accent3" accent4="accent4" accent5="accent5" accent6="accent6" hlink="hlink" folHlink="folHlink"/>
  <p:sldLayoutIdLst>
    <p:sldLayoutId id="2147484099" r:id="rId1"/>
    <p:sldLayoutId id="2147484090" r:id="rId2"/>
    <p:sldLayoutId id="214748410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5"/>
          <p:cNvPicPr>
            <a:picLocks noChangeAspect="1" noChangeArrowheads="1"/>
          </p:cNvPicPr>
          <p:nvPr/>
        </p:nvPicPr>
        <p:blipFill>
          <a:blip r:embed="rId13" cstate="print"/>
          <a:srcRect/>
          <a:stretch>
            <a:fillRect/>
          </a:stretch>
        </p:blipFill>
        <p:spPr bwMode="auto">
          <a:xfrm>
            <a:off x="0" y="0"/>
            <a:ext cx="2638425" cy="2127250"/>
          </a:xfrm>
          <a:prstGeom prst="rect">
            <a:avLst/>
          </a:prstGeom>
          <a:noFill/>
          <a:ln w="9525">
            <a:noFill/>
            <a:miter lim="800000"/>
            <a:headEnd/>
            <a:tailEnd/>
          </a:ln>
        </p:spPr>
      </p:pic>
      <p:sp>
        <p:nvSpPr>
          <p:cNvPr id="1027" name="Rectangle 66"/>
          <p:cNvSpPr>
            <a:spLocks noGrp="1" noChangeArrowheads="1"/>
          </p:cNvSpPr>
          <p:nvPr>
            <p:ph type="title"/>
          </p:nvPr>
        </p:nvSpPr>
        <p:spPr bwMode="auto">
          <a:xfrm>
            <a:off x="1230313" y="150813"/>
            <a:ext cx="7007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67"/>
          <p:cNvSpPr>
            <a:spLocks noGrp="1" noChangeArrowheads="1"/>
          </p:cNvSpPr>
          <p:nvPr>
            <p:ph type="body" idx="1"/>
          </p:nvPr>
        </p:nvSpPr>
        <p:spPr bwMode="auto">
          <a:xfrm>
            <a:off x="796925" y="1462088"/>
            <a:ext cx="7686675" cy="4884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7" name="Text Box 73"/>
          <p:cNvSpPr txBox="1">
            <a:spLocks noChangeArrowheads="1"/>
          </p:cNvSpPr>
          <p:nvPr/>
        </p:nvSpPr>
        <p:spPr bwMode="auto">
          <a:xfrm>
            <a:off x="6972300" y="6592888"/>
            <a:ext cx="1955800" cy="184150"/>
          </a:xfrm>
          <a:prstGeom prst="rect">
            <a:avLst/>
          </a:prstGeom>
          <a:noFill/>
          <a:ln w="9525">
            <a:noFill/>
            <a:miter lim="800000"/>
            <a:headEnd/>
            <a:tailEnd/>
          </a:ln>
          <a:effectLst/>
        </p:spPr>
        <p:txBody>
          <a:bodyPr wrap="none">
            <a:spAutoFit/>
          </a:bodyPr>
          <a:lstStyle/>
          <a:p>
            <a:pPr algn="r" eaLnBrk="0" hangingPunct="0">
              <a:defRPr/>
            </a:pPr>
            <a:r>
              <a:rPr lang="en-US" altLang="en-US" sz="600" dirty="0">
                <a:solidFill>
                  <a:srgbClr val="000000"/>
                </a:solidFill>
              </a:rPr>
              <a:t>© 2012 The MITRE Corporation. All rights reserved.</a:t>
            </a:r>
            <a:endParaRPr lang="en-US" altLang="en-US" sz="700" dirty="0">
              <a:solidFill>
                <a:srgbClr val="000000"/>
              </a:solidFill>
            </a:endParaRPr>
          </a:p>
        </p:txBody>
      </p:sp>
      <p:sp>
        <p:nvSpPr>
          <p:cNvPr id="1102" name="Rectangle 78"/>
          <p:cNvSpPr>
            <a:spLocks noGrp="1" noChangeArrowheads="1"/>
          </p:cNvSpPr>
          <p:nvPr>
            <p:ph type="sldNum" sz="quarter" idx="4"/>
          </p:nvPr>
        </p:nvSpPr>
        <p:spPr bwMode="auto">
          <a:xfrm>
            <a:off x="87313" y="6610350"/>
            <a:ext cx="493712" cy="195263"/>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ctr" eaLnBrk="0" hangingPunct="0">
              <a:defRPr sz="900">
                <a:solidFill>
                  <a:srgbClr val="003399"/>
                </a:solidFill>
              </a:defRPr>
            </a:lvl1pPr>
          </a:lstStyle>
          <a:p>
            <a:pPr>
              <a:defRPr/>
            </a:pPr>
            <a:fld id="{4DF8E609-DE7A-452D-AC72-51693D1F104A}" type="slidenum">
              <a:rPr lang="en-US"/>
              <a:pPr>
                <a:defRPr/>
              </a:pPr>
              <a:t>‹#›</a:t>
            </a:fld>
            <a:endParaRPr lang="en-US" dirty="0"/>
          </a:p>
        </p:txBody>
      </p:sp>
      <p:sp>
        <p:nvSpPr>
          <p:cNvPr id="10" name="Text Box 91"/>
          <p:cNvSpPr txBox="1">
            <a:spLocks noChangeArrowheads="1"/>
          </p:cNvSpPr>
          <p:nvPr/>
        </p:nvSpPr>
        <p:spPr bwMode="auto">
          <a:xfrm>
            <a:off x="774699" y="6557963"/>
            <a:ext cx="3378201" cy="215444"/>
          </a:xfrm>
          <a:prstGeom prst="rect">
            <a:avLst/>
          </a:prstGeom>
          <a:noFill/>
          <a:ln w="9525">
            <a:noFill/>
            <a:miter lim="800000"/>
            <a:headEnd/>
            <a:tailEnd/>
          </a:ln>
          <a:effectLst/>
        </p:spPr>
        <p:txBody>
          <a:bodyPr wrap="square">
            <a:spAutoFit/>
          </a:bodyPr>
          <a:lstStyle/>
          <a:p>
            <a:pPr eaLnBrk="0" hangingPunct="0">
              <a:defRPr/>
            </a:pPr>
            <a:r>
              <a:rPr lang="en-US" sz="800" dirty="0">
                <a:solidFill>
                  <a:srgbClr val="000000"/>
                </a:solidFill>
              </a:rPr>
              <a:t>For Internal MITRE Use</a:t>
            </a:r>
            <a:endParaRPr lang="en-US" sz="1200" dirty="0">
              <a:solidFill>
                <a:srgbClr val="000000"/>
              </a:solidFill>
            </a:endParaRPr>
          </a:p>
        </p:txBody>
      </p:sp>
      <p:pic>
        <p:nvPicPr>
          <p:cNvPr id="1033" name="Picture 79"/>
          <p:cNvPicPr>
            <a:picLocks noChangeArrowheads="1"/>
          </p:cNvPicPr>
          <p:nvPr/>
        </p:nvPicPr>
        <p:blipFill>
          <a:blip r:embed="rId14" cstate="print"/>
          <a:srcRect/>
          <a:stretch>
            <a:fillRect/>
          </a:stretch>
        </p:blipFill>
        <p:spPr bwMode="auto">
          <a:xfrm>
            <a:off x="8208963" y="6411913"/>
            <a:ext cx="630237" cy="201612"/>
          </a:xfrm>
          <a:prstGeom prst="rect">
            <a:avLst/>
          </a:prstGeom>
          <a:noFill/>
          <a:ln w="9525">
            <a:noFill/>
            <a:miter lim="800000"/>
            <a:headEnd/>
            <a:tailEnd/>
          </a:ln>
        </p:spPr>
      </p:pic>
    </p:spTree>
    <p:extLst>
      <p:ext uri="{BB962C8B-B14F-4D97-AF65-F5344CB8AC3E}">
        <p14:creationId xmlns:p14="http://schemas.microsoft.com/office/powerpoint/2010/main" val="2895956742"/>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a:solidFill>
            <a:srgbClr val="003399"/>
          </a:solidFill>
          <a:latin typeface="+mj-lt"/>
          <a:ea typeface="+mj-ea"/>
          <a:cs typeface="+mj-cs"/>
        </a:defRPr>
      </a:lvl1pPr>
      <a:lvl2pPr algn="ctr" rtl="0" eaLnBrk="1" fontAlgn="base" hangingPunct="1">
        <a:spcBef>
          <a:spcPct val="0"/>
        </a:spcBef>
        <a:spcAft>
          <a:spcPct val="0"/>
        </a:spcAft>
        <a:defRPr sz="2800" b="1">
          <a:solidFill>
            <a:srgbClr val="003399"/>
          </a:solidFill>
          <a:latin typeface="Arial" charset="0"/>
        </a:defRPr>
      </a:lvl2pPr>
      <a:lvl3pPr algn="ctr" rtl="0" eaLnBrk="1" fontAlgn="base" hangingPunct="1">
        <a:spcBef>
          <a:spcPct val="0"/>
        </a:spcBef>
        <a:spcAft>
          <a:spcPct val="0"/>
        </a:spcAft>
        <a:defRPr sz="2800" b="1">
          <a:solidFill>
            <a:srgbClr val="003399"/>
          </a:solidFill>
          <a:latin typeface="Arial" charset="0"/>
        </a:defRPr>
      </a:lvl3pPr>
      <a:lvl4pPr algn="ctr" rtl="0" eaLnBrk="1" fontAlgn="base" hangingPunct="1">
        <a:spcBef>
          <a:spcPct val="0"/>
        </a:spcBef>
        <a:spcAft>
          <a:spcPct val="0"/>
        </a:spcAft>
        <a:defRPr sz="2800" b="1">
          <a:solidFill>
            <a:srgbClr val="003399"/>
          </a:solidFill>
          <a:latin typeface="Arial" charset="0"/>
        </a:defRPr>
      </a:lvl4pPr>
      <a:lvl5pPr algn="ctr" rtl="0" eaLnBrk="1" fontAlgn="base" hangingPunct="1">
        <a:spcBef>
          <a:spcPct val="0"/>
        </a:spcBef>
        <a:spcAft>
          <a:spcPct val="0"/>
        </a:spcAft>
        <a:defRPr sz="2800" b="1">
          <a:solidFill>
            <a:srgbClr val="003399"/>
          </a:solidFill>
          <a:latin typeface="Arial" charset="0"/>
        </a:defRPr>
      </a:lvl5pPr>
      <a:lvl6pPr marL="457200" algn="ctr" rtl="0" eaLnBrk="1" fontAlgn="base" hangingPunct="1">
        <a:spcBef>
          <a:spcPct val="0"/>
        </a:spcBef>
        <a:spcAft>
          <a:spcPct val="0"/>
        </a:spcAft>
        <a:defRPr sz="2800" b="1">
          <a:solidFill>
            <a:srgbClr val="003399"/>
          </a:solidFill>
          <a:latin typeface="Arial" charset="0"/>
        </a:defRPr>
      </a:lvl6pPr>
      <a:lvl7pPr marL="914400" algn="ctr" rtl="0" eaLnBrk="1" fontAlgn="base" hangingPunct="1">
        <a:spcBef>
          <a:spcPct val="0"/>
        </a:spcBef>
        <a:spcAft>
          <a:spcPct val="0"/>
        </a:spcAft>
        <a:defRPr sz="2800" b="1">
          <a:solidFill>
            <a:srgbClr val="003399"/>
          </a:solidFill>
          <a:latin typeface="Arial" charset="0"/>
        </a:defRPr>
      </a:lvl7pPr>
      <a:lvl8pPr marL="1371600" algn="ctr" rtl="0" eaLnBrk="1" fontAlgn="base" hangingPunct="1">
        <a:spcBef>
          <a:spcPct val="0"/>
        </a:spcBef>
        <a:spcAft>
          <a:spcPct val="0"/>
        </a:spcAft>
        <a:defRPr sz="2800" b="1">
          <a:solidFill>
            <a:srgbClr val="003399"/>
          </a:solidFill>
          <a:latin typeface="Arial" charset="0"/>
        </a:defRPr>
      </a:lvl8pPr>
      <a:lvl9pPr marL="1828800" algn="ctr" rtl="0" eaLnBrk="1" fontAlgn="base" hangingPunct="1">
        <a:spcBef>
          <a:spcPct val="0"/>
        </a:spcBef>
        <a:spcAft>
          <a:spcPct val="0"/>
        </a:spcAft>
        <a:defRPr sz="2800" b="1">
          <a:solidFill>
            <a:srgbClr val="003399"/>
          </a:solidFill>
          <a:latin typeface="Arial" charset="0"/>
        </a:defRPr>
      </a:lvl9pPr>
    </p:titleStyle>
    <p:bodyStyle>
      <a:lvl1pPr marL="234950" indent="-234950" algn="l" rtl="0" eaLnBrk="1" fontAlgn="base" hangingPunct="1">
        <a:spcBef>
          <a:spcPct val="0"/>
        </a:spcBef>
        <a:spcAft>
          <a:spcPts val="800"/>
        </a:spcAft>
        <a:buClr>
          <a:schemeClr val="tx1"/>
        </a:buClr>
        <a:buChar char="•"/>
        <a:defRPr sz="2400" b="1">
          <a:solidFill>
            <a:schemeClr val="tx1"/>
          </a:solidFill>
          <a:latin typeface="+mn-lt"/>
          <a:ea typeface="+mn-ea"/>
          <a:cs typeface="+mn-cs"/>
        </a:defRPr>
      </a:lvl1pPr>
      <a:lvl2pPr marL="584200" indent="-234950" algn="l" rtl="0" eaLnBrk="1" fontAlgn="base" hangingPunct="1">
        <a:spcBef>
          <a:spcPct val="0"/>
        </a:spcBef>
        <a:spcAft>
          <a:spcPts val="800"/>
        </a:spcAft>
        <a:buClr>
          <a:schemeClr val="tx1"/>
        </a:buClr>
        <a:buChar char="–"/>
        <a:defRPr sz="2200" b="1">
          <a:solidFill>
            <a:schemeClr val="tx1"/>
          </a:solidFill>
          <a:latin typeface="+mn-lt"/>
        </a:defRPr>
      </a:lvl2pPr>
      <a:lvl3pPr marL="927100" indent="-228600" algn="l" rtl="0" eaLnBrk="1" fontAlgn="base" hangingPunct="1">
        <a:spcBef>
          <a:spcPct val="0"/>
        </a:spcBef>
        <a:spcAft>
          <a:spcPts val="800"/>
        </a:spcAft>
        <a:buClr>
          <a:schemeClr val="tx1"/>
        </a:buClr>
        <a:buChar char="•"/>
        <a:defRPr sz="2000" b="1">
          <a:solidFill>
            <a:schemeClr val="tx1"/>
          </a:solidFill>
          <a:latin typeface="+mn-lt"/>
        </a:defRPr>
      </a:lvl3pPr>
      <a:lvl4pPr marL="1270000" indent="-228600" algn="l" rtl="0" eaLnBrk="1" fontAlgn="base" hangingPunct="1">
        <a:spcBef>
          <a:spcPct val="0"/>
        </a:spcBef>
        <a:spcAft>
          <a:spcPts val="800"/>
        </a:spcAft>
        <a:buClr>
          <a:schemeClr val="tx1"/>
        </a:buClr>
        <a:buChar char="–"/>
        <a:defRPr b="1">
          <a:solidFill>
            <a:schemeClr val="tx1"/>
          </a:solidFill>
          <a:latin typeface="+mn-lt"/>
        </a:defRPr>
      </a:lvl4pPr>
      <a:lvl5pPr marL="1612900" indent="-228600" algn="l" rtl="0" eaLnBrk="1" fontAlgn="base" hangingPunct="1">
        <a:spcBef>
          <a:spcPct val="0"/>
        </a:spcBef>
        <a:spcAft>
          <a:spcPts val="800"/>
        </a:spcAft>
        <a:buClr>
          <a:schemeClr val="tx1"/>
        </a:buClr>
        <a:buChar char="»"/>
        <a:defRPr sz="1600" b="1">
          <a:solidFill>
            <a:schemeClr val="tx1"/>
          </a:solidFill>
          <a:latin typeface="+mn-lt"/>
        </a:defRPr>
      </a:lvl5pPr>
      <a:lvl6pPr marL="2070100" indent="-228600" algn="l" rtl="0" eaLnBrk="1" fontAlgn="base" hangingPunct="1">
        <a:spcBef>
          <a:spcPct val="0"/>
        </a:spcBef>
        <a:spcAft>
          <a:spcPts val="800"/>
        </a:spcAft>
        <a:buClr>
          <a:schemeClr val="tx1"/>
        </a:buClr>
        <a:buChar char="»"/>
        <a:defRPr sz="1600" b="1">
          <a:solidFill>
            <a:schemeClr val="tx1"/>
          </a:solidFill>
          <a:latin typeface="+mn-lt"/>
        </a:defRPr>
      </a:lvl6pPr>
      <a:lvl7pPr marL="2527300" indent="-228600" algn="l" rtl="0" eaLnBrk="1" fontAlgn="base" hangingPunct="1">
        <a:spcBef>
          <a:spcPct val="0"/>
        </a:spcBef>
        <a:spcAft>
          <a:spcPts val="800"/>
        </a:spcAft>
        <a:buClr>
          <a:schemeClr val="tx1"/>
        </a:buClr>
        <a:buChar char="»"/>
        <a:defRPr sz="1600" b="1">
          <a:solidFill>
            <a:schemeClr val="tx1"/>
          </a:solidFill>
          <a:latin typeface="+mn-lt"/>
        </a:defRPr>
      </a:lvl7pPr>
      <a:lvl8pPr marL="2984500" indent="-228600" algn="l" rtl="0" eaLnBrk="1" fontAlgn="base" hangingPunct="1">
        <a:spcBef>
          <a:spcPct val="0"/>
        </a:spcBef>
        <a:spcAft>
          <a:spcPts val="800"/>
        </a:spcAft>
        <a:buClr>
          <a:schemeClr val="tx1"/>
        </a:buClr>
        <a:buChar char="»"/>
        <a:defRPr sz="1600" b="1">
          <a:solidFill>
            <a:schemeClr val="tx1"/>
          </a:solidFill>
          <a:latin typeface="+mn-lt"/>
        </a:defRPr>
      </a:lvl8pPr>
      <a:lvl9pPr marL="3441700" indent="-228600" algn="l" rtl="0" eaLnBrk="1" fontAlgn="base" hangingPunct="1">
        <a:spcBef>
          <a:spcPct val="0"/>
        </a:spcBef>
        <a:spcAft>
          <a:spcPts val="800"/>
        </a:spcAft>
        <a:buClr>
          <a:schemeClr val="tx1"/>
        </a:buClr>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gif"/><Relationship Id="rId5" Type="http://schemas.openxmlformats.org/officeDocument/2006/relationships/image" Target="../media/image15.em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kaga.wsulibs.wsu.edu/cgi-bin/showfile.exe?CISOROOT=/photo_serv&amp;CISOPTR=566"/>
          <p:cNvPicPr>
            <a:picLocks noChangeAspect="1" noChangeArrowheads="1"/>
          </p:cNvPicPr>
          <p:nvPr/>
        </p:nvPicPr>
        <p:blipFill>
          <a:blip r:embed="rId3">
            <a:extLst>
              <a:ext uri="{28A0092B-C50C-407E-A947-70E740481C1C}">
                <a14:useLocalDpi xmlns:a14="http://schemas.microsoft.com/office/drawing/2010/main" val="0"/>
              </a:ext>
            </a:extLst>
          </a:blip>
          <a:srcRect l="32401"/>
          <a:stretch>
            <a:fillRect/>
          </a:stretch>
        </p:blipFill>
        <p:spPr bwMode="auto">
          <a:xfrm>
            <a:off x="0" y="0"/>
            <a:ext cx="307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9"/>
          <p:cNvSpPr>
            <a:spLocks noGrp="1" noChangeArrowheads="1"/>
          </p:cNvSpPr>
          <p:nvPr>
            <p:ph type="ctrTitle"/>
          </p:nvPr>
        </p:nvSpPr>
        <p:spPr>
          <a:xfrm>
            <a:off x="3216275" y="1260011"/>
            <a:ext cx="5661025" cy="1643527"/>
          </a:xfrm>
          <a:ln/>
        </p:spPr>
        <p:txBody>
          <a:bodyPr/>
          <a:lstStyle/>
          <a:p>
            <a:r>
              <a:rPr lang="en-US" dirty="0" smtClean="0"/>
              <a:t>Designing Decision-Support Systems for Air Traffic Flow Management: A Cyber-Physical Systems Challenge</a:t>
            </a:r>
            <a:endParaRPr dirty="0" smtClean="0"/>
          </a:p>
        </p:txBody>
      </p:sp>
      <p:sp>
        <p:nvSpPr>
          <p:cNvPr id="5124" name="Rectangle 20"/>
          <p:cNvSpPr>
            <a:spLocks noGrp="1" noChangeArrowheads="1"/>
          </p:cNvSpPr>
          <p:nvPr>
            <p:ph type="subTitle" idx="1"/>
          </p:nvPr>
        </p:nvSpPr>
        <p:spPr>
          <a:xfrm>
            <a:off x="3293400" y="4019266"/>
            <a:ext cx="5676900" cy="1615827"/>
          </a:xfrm>
        </p:spPr>
        <p:txBody>
          <a:bodyPr/>
          <a:lstStyle/>
          <a:p>
            <a:pPr>
              <a:buFont typeface="Arial" charset="0"/>
              <a:buNone/>
            </a:pPr>
            <a:r>
              <a:rPr lang="en-US" b="1" dirty="0" err="1" smtClean="0"/>
              <a:t>Sandip</a:t>
            </a:r>
            <a:r>
              <a:rPr lang="en-US" b="1" dirty="0" smtClean="0"/>
              <a:t> Roy</a:t>
            </a:r>
          </a:p>
          <a:p>
            <a:pPr>
              <a:buFont typeface="Arial" charset="0"/>
              <a:buNone/>
            </a:pPr>
            <a:endParaRPr lang="en-US" dirty="0"/>
          </a:p>
          <a:p>
            <a:pPr>
              <a:buFont typeface="Arial" charset="0"/>
              <a:buNone/>
            </a:pPr>
            <a:r>
              <a:rPr lang="en-US" i="1" dirty="0" smtClean="0"/>
              <a:t>Presentation at the 2012 CPS Grantee’s Conference, October 4</a:t>
            </a:r>
            <a:r>
              <a:rPr lang="en-US" i="1" baseline="30000" dirty="0" smtClean="0"/>
              <a:t>th</a:t>
            </a:r>
            <a:r>
              <a:rPr lang="en-US" i="1" dirty="0" smtClean="0"/>
              <a:t>, 2012.</a:t>
            </a:r>
            <a:endParaRPr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907"/>
            <a:ext cx="3483483" cy="867930"/>
          </a:xfrm>
        </p:spPr>
        <p:txBody>
          <a:bodyPr/>
          <a:lstStyle/>
          <a:p>
            <a:r>
              <a:rPr lang="en-US" dirty="0" smtClean="0"/>
              <a:t>FCM: Network Definition and </a:t>
            </a:r>
            <a:r>
              <a:rPr lang="en-US" dirty="0" err="1" smtClean="0"/>
              <a:t>Queueing</a:t>
            </a:r>
            <a:r>
              <a:rPr lang="en-US" dirty="0" smtClean="0"/>
              <a:t>-Model Engine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7866" t="20113" r="11304" b="47091"/>
          <a:stretch/>
        </p:blipFill>
        <p:spPr bwMode="auto">
          <a:xfrm>
            <a:off x="259308" y="3889612"/>
            <a:ext cx="7942998" cy="2968388"/>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47" y="0"/>
            <a:ext cx="6266463" cy="3772088"/>
          </a:xfrm>
          <a:prstGeom prst="rect">
            <a:avLst/>
          </a:prstGeom>
          <a:noFill/>
          <a:ln>
            <a:noFill/>
          </a:ln>
        </p:spPr>
      </p:pic>
    </p:spTree>
    <p:extLst>
      <p:ext uri="{BB962C8B-B14F-4D97-AF65-F5344CB8AC3E}">
        <p14:creationId xmlns:p14="http://schemas.microsoft.com/office/powerpoint/2010/main" val="12709981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776" y="1072716"/>
            <a:ext cx="3156153" cy="823679"/>
          </a:xfrm>
        </p:spPr>
        <p:txBody>
          <a:bodyPr/>
          <a:lstStyle/>
          <a:p>
            <a:r>
              <a:rPr lang="en-US" dirty="0" smtClean="0"/>
              <a:t>FCM Outcomes: Simulation Interface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0957" r="4236" b="25909"/>
          <a:stretch/>
        </p:blipFill>
        <p:spPr bwMode="auto">
          <a:xfrm>
            <a:off x="864823" y="2756848"/>
            <a:ext cx="8006222" cy="390325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5443" t="16014" r="35793" b="9438"/>
          <a:stretch/>
        </p:blipFill>
        <p:spPr bwMode="auto">
          <a:xfrm>
            <a:off x="122830" y="103720"/>
            <a:ext cx="3915548" cy="46593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61190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251" y="865671"/>
            <a:ext cx="4271749" cy="867930"/>
          </a:xfrm>
        </p:spPr>
        <p:txBody>
          <a:bodyPr/>
          <a:lstStyle/>
          <a:p>
            <a:r>
              <a:rPr lang="en-US" dirty="0" smtClean="0"/>
              <a:t>FCM Outcomes:  Plan Evaluation Using the Simulation Interface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52279" y="2255169"/>
            <a:ext cx="5823585" cy="4367530"/>
          </a:xfrm>
          <a:prstGeom prst="rect">
            <a:avLst/>
          </a:prstGeom>
        </p:spPr>
      </p:pic>
      <p:pic>
        <p:nvPicPr>
          <p:cNvPr id="4" name="Picture 3"/>
          <p:cNvPicPr/>
          <p:nvPr/>
        </p:nvPicPr>
        <p:blipFill rotWithShape="1">
          <a:blip r:embed="rId3">
            <a:extLst>
              <a:ext uri="{28A0092B-C50C-407E-A947-70E740481C1C}">
                <a14:useLocalDpi xmlns:a14="http://schemas.microsoft.com/office/drawing/2010/main" val="0"/>
              </a:ext>
            </a:extLst>
          </a:blip>
          <a:srcRect l="17210" r="15604"/>
          <a:stretch/>
        </p:blipFill>
        <p:spPr>
          <a:xfrm>
            <a:off x="40944" y="3614042"/>
            <a:ext cx="2770495" cy="3090545"/>
          </a:xfrm>
          <a:prstGeom prst="rect">
            <a:avLst/>
          </a:prstGeom>
        </p:spPr>
      </p:pic>
      <p:pic>
        <p:nvPicPr>
          <p:cNvPr id="6" name="Picture 5"/>
          <p:cNvPicPr/>
          <p:nvPr/>
        </p:nvPicPr>
        <p:blipFill>
          <a:blip r:embed="rId4"/>
          <a:stretch>
            <a:fillRect/>
          </a:stretch>
        </p:blipFill>
        <p:spPr>
          <a:xfrm>
            <a:off x="467089" y="49788"/>
            <a:ext cx="4279265" cy="3556635"/>
          </a:xfrm>
          <a:prstGeom prst="rect">
            <a:avLst/>
          </a:prstGeom>
        </p:spPr>
      </p:pic>
    </p:spTree>
    <p:extLst>
      <p:ext uri="{BB962C8B-B14F-4D97-AF65-F5344CB8AC3E}">
        <p14:creationId xmlns:p14="http://schemas.microsoft.com/office/powerpoint/2010/main" val="6300978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748"/>
            <a:ext cx="5039328" cy="867930"/>
          </a:xfrm>
        </p:spPr>
        <p:txBody>
          <a:bodyPr/>
          <a:lstStyle/>
          <a:p>
            <a:r>
              <a:rPr lang="en-US" dirty="0" smtClean="0"/>
              <a:t>Further Outcomes: Toward Design and Implementation</a:t>
            </a:r>
            <a:endParaRPr lang="en-US" dirty="0"/>
          </a:p>
        </p:txBody>
      </p:sp>
      <p:grpSp>
        <p:nvGrpSpPr>
          <p:cNvPr id="10" name="Group 9"/>
          <p:cNvGrpSpPr/>
          <p:nvPr/>
        </p:nvGrpSpPr>
        <p:grpSpPr>
          <a:xfrm>
            <a:off x="435155" y="1323832"/>
            <a:ext cx="4218732" cy="2743200"/>
            <a:chOff x="3345581" y="2131557"/>
            <a:chExt cx="2402958" cy="2594886"/>
          </a:xfrm>
        </p:grpSpPr>
        <p:sp>
          <p:nvSpPr>
            <p:cNvPr id="7" name="Rounded Rectangle 6"/>
            <p:cNvSpPr/>
            <p:nvPr/>
          </p:nvSpPr>
          <p:spPr>
            <a:xfrm>
              <a:off x="3386339" y="2131557"/>
              <a:ext cx="2362200" cy="25948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en-US">
                <a:latin typeface="Calibri" pitchFamily="34" charset="0"/>
                <a:cs typeface="Calibri" pitchFamily="34" charset="0"/>
              </a:endParaRPr>
            </a:p>
          </p:txBody>
        </p:sp>
        <p:pic>
          <p:nvPicPr>
            <p:cNvPr id="8" name="Picture 7" descr="C:\Users\yw0130\Desktop\current\PCM\IntensityDurationMonteCarlo5minsInflo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228" y="2486801"/>
              <a:ext cx="2048278" cy="21510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3"/>
            <p:cNvSpPr txBox="1"/>
            <p:nvPr/>
          </p:nvSpPr>
          <p:spPr>
            <a:xfrm>
              <a:off x="3345581" y="2137437"/>
              <a:ext cx="2402958" cy="349364"/>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r>
                <a:rPr lang="en-US" sz="1800" dirty="0" smtClean="0">
                  <a:solidFill>
                    <a:schemeClr val="bg2"/>
                  </a:solidFill>
                  <a:latin typeface="Calibri" pitchFamily="34" charset="0"/>
                  <a:cs typeface="Calibri" pitchFamily="34" charset="0"/>
                </a:rPr>
                <a:t>Smart simulation approaches</a:t>
              </a:r>
              <a:endParaRPr lang="en-US" sz="1800" dirty="0" smtClean="0">
                <a:solidFill>
                  <a:schemeClr val="bg2"/>
                </a:solidFill>
                <a:latin typeface="Calibri" pitchFamily="34" charset="0"/>
                <a:cs typeface="Calibri" pitchFamily="34" charset="0"/>
              </a:endParaRPr>
            </a:p>
          </p:txBody>
        </p:sp>
      </p:grpSp>
      <p:sp>
        <p:nvSpPr>
          <p:cNvPr id="3" name="TextBox 2"/>
          <p:cNvSpPr txBox="1"/>
          <p:nvPr/>
        </p:nvSpPr>
        <p:spPr>
          <a:xfrm>
            <a:off x="4967514" y="6387150"/>
            <a:ext cx="3242939" cy="307777"/>
          </a:xfrm>
          <a:prstGeom prst="rect">
            <a:avLst/>
          </a:prstGeom>
          <a:noFill/>
        </p:spPr>
        <p:txBody>
          <a:bodyPr wrap="none" rtlCol="0">
            <a:spAutoFit/>
          </a:bodyPr>
          <a:lstStyle/>
          <a:p>
            <a:r>
              <a:rPr lang="en-US" sz="1400" dirty="0" smtClean="0">
                <a:solidFill>
                  <a:schemeClr val="bg1"/>
                </a:solidFill>
              </a:rPr>
              <a:t>(Wan et al; </a:t>
            </a:r>
            <a:r>
              <a:rPr lang="en-US" sz="1400" dirty="0" err="1" smtClean="0">
                <a:solidFill>
                  <a:schemeClr val="bg1"/>
                </a:solidFill>
              </a:rPr>
              <a:t>Xue</a:t>
            </a:r>
            <a:r>
              <a:rPr lang="en-US" sz="1400" dirty="0" smtClean="0">
                <a:solidFill>
                  <a:schemeClr val="bg1"/>
                </a:solidFill>
              </a:rPr>
              <a:t> et al; </a:t>
            </a:r>
            <a:r>
              <a:rPr lang="en-US" sz="1400" dirty="0" err="1" smtClean="0">
                <a:solidFill>
                  <a:schemeClr val="bg1"/>
                </a:solidFill>
              </a:rPr>
              <a:t>Landowski</a:t>
            </a:r>
            <a:r>
              <a:rPr lang="en-US" sz="1400" dirty="0" smtClean="0">
                <a:solidFill>
                  <a:schemeClr val="bg1"/>
                </a:solidFill>
              </a:rPr>
              <a:t> et al.)</a:t>
            </a:r>
            <a:endParaRPr lang="en-US" sz="1400" dirty="0">
              <a:solidFill>
                <a:schemeClr val="bg1"/>
              </a:solidFill>
            </a:endParaRPr>
          </a:p>
        </p:txBody>
      </p:sp>
      <p:grpSp>
        <p:nvGrpSpPr>
          <p:cNvPr id="11" name="Group 10"/>
          <p:cNvGrpSpPr/>
          <p:nvPr/>
        </p:nvGrpSpPr>
        <p:grpSpPr>
          <a:xfrm>
            <a:off x="241280" y="4110411"/>
            <a:ext cx="4218732" cy="2743200"/>
            <a:chOff x="3345581" y="2131557"/>
            <a:chExt cx="2402958" cy="2594886"/>
          </a:xfrm>
        </p:grpSpPr>
        <p:sp>
          <p:nvSpPr>
            <p:cNvPr id="13" name="Rounded Rectangle 12"/>
            <p:cNvSpPr/>
            <p:nvPr/>
          </p:nvSpPr>
          <p:spPr>
            <a:xfrm>
              <a:off x="3386339" y="2131557"/>
              <a:ext cx="2362200" cy="25948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en-US">
                <a:latin typeface="Calibri" pitchFamily="34" charset="0"/>
                <a:cs typeface="Calibri" pitchFamily="34" charset="0"/>
              </a:endParaRPr>
            </a:p>
          </p:txBody>
        </p:sp>
        <p:sp>
          <p:nvSpPr>
            <p:cNvPr id="15" name="TextBox 23"/>
            <p:cNvSpPr txBox="1"/>
            <p:nvPr/>
          </p:nvSpPr>
          <p:spPr>
            <a:xfrm>
              <a:off x="3345581" y="2137437"/>
              <a:ext cx="2402958" cy="349364"/>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endParaRPr lang="en-US" sz="1800" dirty="0" smtClean="0">
                <a:solidFill>
                  <a:schemeClr val="bg2"/>
                </a:solidFill>
                <a:latin typeface="Calibri" pitchFamily="34" charset="0"/>
                <a:cs typeface="Calibri" pitchFamily="34" charset="0"/>
              </a:endParaRPr>
            </a:p>
          </p:txBody>
        </p:sp>
      </p:gr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32" y="4820510"/>
            <a:ext cx="3545183" cy="1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23"/>
          <p:cNvSpPr txBox="1"/>
          <p:nvPr/>
        </p:nvSpPr>
        <p:spPr>
          <a:xfrm>
            <a:off x="439926" y="4178651"/>
            <a:ext cx="4025133" cy="646331"/>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r>
              <a:rPr lang="en-US" sz="1800" dirty="0" smtClean="0">
                <a:solidFill>
                  <a:schemeClr val="bg2"/>
                </a:solidFill>
                <a:latin typeface="Calibri" pitchFamily="34" charset="0"/>
                <a:cs typeface="Calibri" pitchFamily="34" charset="0"/>
              </a:rPr>
              <a:t>Meshed weather/traffic analysis: moment-linear approximations </a:t>
            </a:r>
            <a:endParaRPr lang="en-US" sz="1800" dirty="0" smtClean="0">
              <a:solidFill>
                <a:schemeClr val="bg2"/>
              </a:solidFill>
              <a:latin typeface="Calibri" pitchFamily="34" charset="0"/>
              <a:cs typeface="Calibri" pitchFamily="34" charset="0"/>
            </a:endParaRPr>
          </a:p>
        </p:txBody>
      </p:sp>
      <p:grpSp>
        <p:nvGrpSpPr>
          <p:cNvPr id="18" name="Group 17"/>
          <p:cNvGrpSpPr/>
          <p:nvPr/>
        </p:nvGrpSpPr>
        <p:grpSpPr>
          <a:xfrm>
            <a:off x="4967514" y="480180"/>
            <a:ext cx="3951300" cy="2743200"/>
            <a:chOff x="3345581" y="2131557"/>
            <a:chExt cx="2402958" cy="2594886"/>
          </a:xfrm>
        </p:grpSpPr>
        <p:sp>
          <p:nvSpPr>
            <p:cNvPr id="19" name="Rounded Rectangle 18"/>
            <p:cNvSpPr/>
            <p:nvPr/>
          </p:nvSpPr>
          <p:spPr>
            <a:xfrm>
              <a:off x="3386339" y="2131557"/>
              <a:ext cx="2362200" cy="25948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en-US">
                <a:latin typeface="Calibri" pitchFamily="34" charset="0"/>
                <a:cs typeface="Calibri" pitchFamily="34" charset="0"/>
              </a:endParaRPr>
            </a:p>
          </p:txBody>
        </p:sp>
        <p:sp>
          <p:nvSpPr>
            <p:cNvPr id="21" name="TextBox 23"/>
            <p:cNvSpPr txBox="1"/>
            <p:nvPr/>
          </p:nvSpPr>
          <p:spPr>
            <a:xfrm>
              <a:off x="3345581" y="2137437"/>
              <a:ext cx="2402958" cy="349364"/>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r>
                <a:rPr lang="en-US" sz="1800" dirty="0" smtClean="0">
                  <a:solidFill>
                    <a:schemeClr val="bg2"/>
                  </a:solidFill>
                  <a:latin typeface="Calibri" pitchFamily="34" charset="0"/>
                  <a:cs typeface="Calibri" pitchFamily="34" charset="0"/>
                </a:rPr>
                <a:t>Integrating UAS</a:t>
              </a:r>
              <a:endParaRPr lang="en-US" sz="1800" dirty="0" smtClean="0">
                <a:solidFill>
                  <a:schemeClr val="bg2"/>
                </a:solidFill>
                <a:latin typeface="Calibri" pitchFamily="34" charset="0"/>
                <a:cs typeface="Calibri" pitchFamily="34" charset="0"/>
              </a:endParaRPr>
            </a:p>
          </p:txBody>
        </p:sp>
      </p:gr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380" y="855728"/>
            <a:ext cx="3372300" cy="220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950455" y="3589358"/>
            <a:ext cx="3951300" cy="2743200"/>
            <a:chOff x="3345581" y="2131557"/>
            <a:chExt cx="2402958" cy="2594886"/>
          </a:xfrm>
        </p:grpSpPr>
        <p:sp>
          <p:nvSpPr>
            <p:cNvPr id="23" name="Rounded Rectangle 22"/>
            <p:cNvSpPr/>
            <p:nvPr/>
          </p:nvSpPr>
          <p:spPr>
            <a:xfrm>
              <a:off x="3386339" y="2131557"/>
              <a:ext cx="2362200" cy="25948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en-US">
                <a:latin typeface="Calibri" pitchFamily="34" charset="0"/>
                <a:cs typeface="Calibri" pitchFamily="34" charset="0"/>
              </a:endParaRPr>
            </a:p>
          </p:txBody>
        </p:sp>
        <p:sp>
          <p:nvSpPr>
            <p:cNvPr id="24" name="TextBox 23"/>
            <p:cNvSpPr txBox="1"/>
            <p:nvPr/>
          </p:nvSpPr>
          <p:spPr>
            <a:xfrm>
              <a:off x="3345581" y="2137437"/>
              <a:ext cx="2402958" cy="349364"/>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r>
                <a:rPr lang="en-US" sz="1800" dirty="0" smtClean="0">
                  <a:solidFill>
                    <a:schemeClr val="bg2"/>
                  </a:solidFill>
                  <a:latin typeface="Calibri" pitchFamily="34" charset="0"/>
                  <a:cs typeface="Calibri" pitchFamily="34" charset="0"/>
                </a:rPr>
                <a:t>Role of schedule knowledge</a:t>
              </a:r>
              <a:endParaRPr lang="en-US" sz="1800" dirty="0" smtClean="0">
                <a:solidFill>
                  <a:schemeClr val="bg2"/>
                </a:solidFill>
                <a:latin typeface="Calibri" pitchFamily="34" charset="0"/>
                <a:cs typeface="Calibri" pitchFamily="34" charset="0"/>
              </a:endParaRPr>
            </a:p>
          </p:txBody>
        </p:sp>
      </p:gr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5276380" y="3964906"/>
            <a:ext cx="3372300" cy="2305984"/>
          </a:xfrm>
          <a:prstGeom prst="rect">
            <a:avLst/>
          </a:prstGeom>
        </p:spPr>
      </p:pic>
    </p:spTree>
    <p:extLst>
      <p:ext uri="{BB962C8B-B14F-4D97-AF65-F5344CB8AC3E}">
        <p14:creationId xmlns:p14="http://schemas.microsoft.com/office/powerpoint/2010/main" val="19040932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589212"/>
            <a:ext cx="7772400" cy="480131"/>
          </a:xfrm>
        </p:spPr>
        <p:txBody>
          <a:bodyPr/>
          <a:lstStyle/>
          <a:p>
            <a:r>
              <a:rPr lang="en-US" dirty="0" smtClean="0"/>
              <a:t>A Diverse Underlying Science…</a:t>
            </a:r>
            <a:endParaRPr lang="en-US" dirty="0"/>
          </a:p>
        </p:txBody>
      </p:sp>
      <p:sp>
        <p:nvSpPr>
          <p:cNvPr id="3" name="Content Placeholder 2"/>
          <p:cNvSpPr>
            <a:spLocks noGrp="1"/>
          </p:cNvSpPr>
          <p:nvPr>
            <p:ph idx="1"/>
          </p:nvPr>
        </p:nvSpPr>
        <p:spPr>
          <a:xfrm>
            <a:off x="760971" y="1311933"/>
            <a:ext cx="7772400" cy="5233740"/>
          </a:xfrm>
        </p:spPr>
        <p:txBody>
          <a:bodyPr/>
          <a:lstStyle/>
          <a:p>
            <a:r>
              <a:rPr lang="en-US" sz="2000" dirty="0" smtClean="0"/>
              <a:t>Decision-support solutions for STFM require cutting-edge techniques at th</a:t>
            </a:r>
            <a:r>
              <a:rPr lang="en-US" sz="2000" dirty="0" smtClean="0"/>
              <a:t>e interface of computing, engineering, and science</a:t>
            </a:r>
            <a:r>
              <a:rPr lang="en-US" sz="2200" dirty="0" smtClean="0"/>
              <a:t>.</a:t>
            </a:r>
          </a:p>
          <a:p>
            <a:endParaRPr lang="en-US" sz="200" dirty="0"/>
          </a:p>
          <a:p>
            <a:r>
              <a:rPr lang="en-US" sz="2000" dirty="0"/>
              <a:t>We have </a:t>
            </a:r>
            <a:r>
              <a:rPr lang="en-US" sz="2000" dirty="0" smtClean="0"/>
              <a:t>needed:</a:t>
            </a:r>
            <a:endParaRPr lang="en-US" sz="2000" dirty="0"/>
          </a:p>
          <a:p>
            <a:pPr lvl="1"/>
            <a:r>
              <a:rPr lang="en-US" sz="1800" b="1" i="1" dirty="0" smtClean="0"/>
              <a:t>Core domain expertise in air transportation</a:t>
            </a:r>
          </a:p>
          <a:p>
            <a:pPr lvl="1"/>
            <a:r>
              <a:rPr lang="en-US" sz="1800" dirty="0" smtClean="0"/>
              <a:t>Stochastic automata </a:t>
            </a:r>
            <a:r>
              <a:rPr lang="en-US" sz="1800" dirty="0"/>
              <a:t>and </a:t>
            </a:r>
            <a:r>
              <a:rPr lang="en-US" sz="1800" dirty="0" err="1"/>
              <a:t>queueing</a:t>
            </a:r>
            <a:r>
              <a:rPr lang="en-US" sz="1800" dirty="0"/>
              <a:t> models</a:t>
            </a:r>
          </a:p>
          <a:p>
            <a:pPr lvl="1"/>
            <a:r>
              <a:rPr lang="en-US" sz="1800" dirty="0"/>
              <a:t>Network science (and specifically network design) </a:t>
            </a:r>
            <a:r>
              <a:rPr lang="en-US" sz="1800" dirty="0" smtClean="0"/>
              <a:t>concepts</a:t>
            </a:r>
          </a:p>
          <a:p>
            <a:pPr lvl="1"/>
            <a:r>
              <a:rPr lang="en-US" sz="1800" dirty="0" smtClean="0"/>
              <a:t>Control Theory</a:t>
            </a:r>
          </a:p>
          <a:p>
            <a:pPr lvl="1"/>
            <a:r>
              <a:rPr lang="en-US" sz="1800" dirty="0" smtClean="0"/>
              <a:t>Operations-research ideas</a:t>
            </a:r>
            <a:endParaRPr lang="en-US" sz="1800" dirty="0"/>
          </a:p>
          <a:p>
            <a:pPr lvl="1"/>
            <a:r>
              <a:rPr lang="en-US" sz="1800" dirty="0"/>
              <a:t>Sleep and fatigue science</a:t>
            </a:r>
          </a:p>
          <a:p>
            <a:pPr lvl="1"/>
            <a:r>
              <a:rPr lang="en-US" sz="1800" dirty="0"/>
              <a:t>Jump-linear models</a:t>
            </a:r>
          </a:p>
          <a:p>
            <a:pPr lvl="1"/>
            <a:r>
              <a:rPr lang="en-US" sz="1800" dirty="0"/>
              <a:t>Smart simulation </a:t>
            </a:r>
            <a:r>
              <a:rPr lang="en-US" sz="1800" dirty="0" smtClean="0"/>
              <a:t>techniques</a:t>
            </a:r>
          </a:p>
          <a:p>
            <a:pPr lvl="1"/>
            <a:endParaRPr lang="en-US" sz="1400" dirty="0" smtClean="0"/>
          </a:p>
          <a:p>
            <a:r>
              <a:rPr lang="en-US" sz="2000" dirty="0" smtClean="0"/>
              <a:t>This diversity of techniques is a perhaps a hallmark of a CPS.</a:t>
            </a:r>
            <a:endParaRPr lang="en-US" sz="2000" dirty="0"/>
          </a:p>
        </p:txBody>
      </p:sp>
    </p:spTree>
    <p:extLst>
      <p:ext uri="{BB962C8B-B14F-4D97-AF65-F5344CB8AC3E}">
        <p14:creationId xmlns:p14="http://schemas.microsoft.com/office/powerpoint/2010/main" val="5532077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with Many-Colored Feathers?</a:t>
            </a:r>
            <a:endParaRPr lang="en-US" dirty="0"/>
          </a:p>
        </p:txBody>
      </p:sp>
      <p:sp>
        <p:nvSpPr>
          <p:cNvPr id="3" name="Content Placeholder 2"/>
          <p:cNvSpPr>
            <a:spLocks noGrp="1"/>
          </p:cNvSpPr>
          <p:nvPr>
            <p:ph idx="1"/>
          </p:nvPr>
        </p:nvSpPr>
        <p:spPr>
          <a:xfrm>
            <a:off x="801914" y="1543943"/>
            <a:ext cx="7772400" cy="4312463"/>
          </a:xfrm>
        </p:spPr>
        <p:txBody>
          <a:bodyPr/>
          <a:lstStyle/>
          <a:p>
            <a:r>
              <a:rPr lang="en-US" sz="2200" dirty="0" smtClean="0"/>
              <a:t>Similar strategic decision-making problems arise in e.g. power-</a:t>
            </a:r>
            <a:r>
              <a:rPr lang="en-US" sz="2200" dirty="0" smtClean="0"/>
              <a:t>grid control, disease management, data-center design, etc.</a:t>
            </a:r>
          </a:p>
          <a:p>
            <a:endParaRPr lang="en-US" sz="2200" dirty="0"/>
          </a:p>
          <a:p>
            <a:r>
              <a:rPr lang="en-US" sz="2200" dirty="0" smtClean="0"/>
              <a:t>These systems are vastly different, and domain expertise is critical to obtaining useful decision-support tools.</a:t>
            </a:r>
          </a:p>
          <a:p>
            <a:pPr marL="344488" lvl="1" indent="0">
              <a:buNone/>
            </a:pPr>
            <a:endParaRPr lang="en-US" sz="2200" dirty="0"/>
          </a:p>
          <a:p>
            <a:r>
              <a:rPr lang="en-US" sz="2200" dirty="0" smtClean="0"/>
              <a:t>Yet, perhaps we will learn something fundamental by understanding commonalities – I believe that CPS can permit this cross-fertilization. </a:t>
            </a:r>
            <a:endParaRPr lang="en-US" sz="2200" dirty="0"/>
          </a:p>
        </p:txBody>
      </p:sp>
    </p:spTree>
    <p:extLst>
      <p:ext uri="{BB962C8B-B14F-4D97-AF65-F5344CB8AC3E}">
        <p14:creationId xmlns:p14="http://schemas.microsoft.com/office/powerpoint/2010/main" val="25686483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630156"/>
            <a:ext cx="7772400" cy="480131"/>
          </a:xfrm>
        </p:spPr>
        <p:txBody>
          <a:bodyPr/>
          <a:lstStyle/>
          <a:p>
            <a:r>
              <a:rPr lang="en-US" dirty="0" smtClean="0"/>
              <a:t>Acknowledgements</a:t>
            </a:r>
            <a:endParaRPr lang="en-US" dirty="0"/>
          </a:p>
        </p:txBody>
      </p:sp>
      <p:sp>
        <p:nvSpPr>
          <p:cNvPr id="3" name="Content Placeholder 2"/>
          <p:cNvSpPr>
            <a:spLocks noGrp="1"/>
          </p:cNvSpPr>
          <p:nvPr>
            <p:ph idx="1"/>
          </p:nvPr>
        </p:nvSpPr>
        <p:spPr>
          <a:xfrm>
            <a:off x="801914" y="1462055"/>
            <a:ext cx="7772400" cy="5201424"/>
          </a:xfrm>
        </p:spPr>
        <p:txBody>
          <a:bodyPr/>
          <a:lstStyle/>
          <a:p>
            <a:r>
              <a:rPr lang="en-US" sz="1800" dirty="0" smtClean="0"/>
              <a:t>The </a:t>
            </a:r>
            <a:r>
              <a:rPr lang="en-US" sz="1800" i="1" dirty="0" smtClean="0"/>
              <a:t>Flow Contingency Management </a:t>
            </a:r>
            <a:r>
              <a:rPr lang="en-US" sz="1800" dirty="0" smtClean="0"/>
              <a:t>Team: effort led by Christine Taylor (</a:t>
            </a:r>
            <a:r>
              <a:rPr lang="en-US" sz="1800" dirty="0" err="1" smtClean="0"/>
              <a:t>Mitre</a:t>
            </a:r>
            <a:r>
              <a:rPr lang="en-US" sz="1800" dirty="0" smtClean="0"/>
              <a:t> Corporation), Yan Wan (University of North Texas), and Craig </a:t>
            </a:r>
            <a:r>
              <a:rPr lang="en-US" sz="1800" dirty="0" err="1" smtClean="0"/>
              <a:t>Wanke</a:t>
            </a:r>
            <a:r>
              <a:rPr lang="en-US" sz="1800" dirty="0" smtClean="0"/>
              <a:t> (</a:t>
            </a:r>
            <a:r>
              <a:rPr lang="en-US" sz="1800" dirty="0" err="1" smtClean="0"/>
              <a:t>Mitre</a:t>
            </a:r>
            <a:r>
              <a:rPr lang="en-US" sz="1800" dirty="0" smtClean="0"/>
              <a:t>); many others involved.</a:t>
            </a:r>
          </a:p>
          <a:p>
            <a:endParaRPr lang="en-US" sz="1800" i="1" dirty="0"/>
          </a:p>
          <a:p>
            <a:r>
              <a:rPr lang="en-US" sz="1800" dirty="0" smtClean="0"/>
              <a:t>Our CPS Team: Yan Wan (UNT), </a:t>
            </a:r>
            <a:r>
              <a:rPr lang="en-US" sz="1800" dirty="0" err="1" smtClean="0"/>
              <a:t>Dengfeng</a:t>
            </a:r>
            <a:r>
              <a:rPr lang="en-US" sz="1800" dirty="0" smtClean="0"/>
              <a:t> Sun (Purdue).</a:t>
            </a:r>
          </a:p>
          <a:p>
            <a:endParaRPr lang="en-US" sz="1800" dirty="0"/>
          </a:p>
          <a:p>
            <a:r>
              <a:rPr lang="en-US" sz="1800" dirty="0" smtClean="0"/>
              <a:t>Collaborators at NASA: </a:t>
            </a:r>
            <a:r>
              <a:rPr lang="en-US" sz="1800" dirty="0" err="1" smtClean="0"/>
              <a:t>Banavar</a:t>
            </a:r>
            <a:r>
              <a:rPr lang="en-US" sz="1800" dirty="0" smtClean="0"/>
              <a:t> Sridhar, </a:t>
            </a:r>
            <a:r>
              <a:rPr lang="en-US" sz="1800" dirty="0" err="1" smtClean="0"/>
              <a:t>Shon</a:t>
            </a:r>
            <a:r>
              <a:rPr lang="en-US" sz="1800" dirty="0" smtClean="0"/>
              <a:t> </a:t>
            </a:r>
            <a:r>
              <a:rPr lang="en-US" sz="1800" dirty="0" err="1" smtClean="0"/>
              <a:t>Grabbe</a:t>
            </a:r>
            <a:r>
              <a:rPr lang="en-US" sz="1800" dirty="0" smtClean="0"/>
              <a:t>, and others.</a:t>
            </a:r>
          </a:p>
          <a:p>
            <a:endParaRPr lang="en-US" sz="1800" dirty="0"/>
          </a:p>
          <a:p>
            <a:r>
              <a:rPr lang="en-US" sz="1800" dirty="0" smtClean="0"/>
              <a:t>My amazing students: </a:t>
            </a:r>
            <a:r>
              <a:rPr lang="en-US" sz="1800" i="1" dirty="0" err="1" smtClean="0"/>
              <a:t>Mengran</a:t>
            </a:r>
            <a:r>
              <a:rPr lang="en-US" sz="1800" i="1" dirty="0" smtClean="0"/>
              <a:t> </a:t>
            </a:r>
            <a:r>
              <a:rPr lang="en-US" sz="1800" i="1" dirty="0" err="1" smtClean="0"/>
              <a:t>Xue</a:t>
            </a:r>
            <a:r>
              <a:rPr lang="en-US" sz="1800" dirty="0" smtClean="0"/>
              <a:t>, Rahul Dhal, William </a:t>
            </a:r>
            <a:r>
              <a:rPr lang="en-US" sz="1800" dirty="0" err="1" smtClean="0"/>
              <a:t>Landowski</a:t>
            </a:r>
            <a:endParaRPr lang="en-US" sz="1800" dirty="0" smtClean="0"/>
          </a:p>
          <a:p>
            <a:endParaRPr lang="en-US" sz="1800" dirty="0"/>
          </a:p>
          <a:p>
            <a:r>
              <a:rPr lang="en-US" sz="1800" i="1" dirty="0" smtClean="0"/>
              <a:t>We are grateful for financial support from NSF (CNS 1035369), FAA/</a:t>
            </a:r>
            <a:r>
              <a:rPr lang="en-US" sz="1800" i="1" dirty="0" err="1" smtClean="0"/>
              <a:t>Mitre</a:t>
            </a:r>
            <a:r>
              <a:rPr lang="en-US" sz="1800" i="1" dirty="0" smtClean="0"/>
              <a:t>, and NASA (NNA06CN26A).</a:t>
            </a:r>
            <a:endParaRPr lang="en-US" sz="1800" i="1" dirty="0"/>
          </a:p>
        </p:txBody>
      </p:sp>
    </p:spTree>
    <p:extLst>
      <p:ext uri="{BB962C8B-B14F-4D97-AF65-F5344CB8AC3E}">
        <p14:creationId xmlns:p14="http://schemas.microsoft.com/office/powerpoint/2010/main" val="29697666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801688" y="207240"/>
            <a:ext cx="7772400" cy="479425"/>
          </a:xfrm>
        </p:spPr>
        <p:txBody>
          <a:bodyPr/>
          <a:lstStyle/>
          <a:p>
            <a:r>
              <a:rPr lang="en-US" dirty="0" smtClean="0"/>
              <a:t>Background</a:t>
            </a:r>
          </a:p>
        </p:txBody>
      </p:sp>
      <p:sp>
        <p:nvSpPr>
          <p:cNvPr id="6147" name="Content Placeholder 6"/>
          <p:cNvSpPr>
            <a:spLocks noGrp="1"/>
          </p:cNvSpPr>
          <p:nvPr>
            <p:ph idx="1"/>
          </p:nvPr>
        </p:nvSpPr>
        <p:spPr>
          <a:xfrm>
            <a:off x="286601" y="739410"/>
            <a:ext cx="8393373" cy="4131131"/>
          </a:xfrm>
        </p:spPr>
        <p:txBody>
          <a:bodyPr/>
          <a:lstStyle/>
          <a:p>
            <a:pPr>
              <a:buFont typeface="Arial" charset="0"/>
              <a:buChar char="•"/>
            </a:pPr>
            <a:r>
              <a:rPr lang="en-US" sz="2100" dirty="0"/>
              <a:t> </a:t>
            </a:r>
            <a:r>
              <a:rPr lang="en-US" sz="2100" b="1" dirty="0" smtClean="0"/>
              <a:t>Air</a:t>
            </a:r>
            <a:r>
              <a:rPr lang="en-US" sz="2100" dirty="0" smtClean="0"/>
              <a:t> </a:t>
            </a:r>
            <a:r>
              <a:rPr lang="en-US" sz="2100" b="1" dirty="0"/>
              <a:t>t</a:t>
            </a:r>
            <a:r>
              <a:rPr lang="en-US" sz="2100" b="1" dirty="0" smtClean="0"/>
              <a:t>raffic flow management </a:t>
            </a:r>
            <a:r>
              <a:rPr lang="en-US" sz="2100" dirty="0" smtClean="0"/>
              <a:t>shapes traffic flows to meet capacities – hopefully, efficiently.</a:t>
            </a:r>
          </a:p>
          <a:p>
            <a:pPr lvl="1"/>
            <a:r>
              <a:rPr lang="en-US" sz="1900" dirty="0"/>
              <a:t>T</a:t>
            </a:r>
            <a:r>
              <a:rPr lang="en-US" sz="1900" dirty="0" smtClean="0"/>
              <a:t>erminal-area and en-route traffic are capacitated.</a:t>
            </a:r>
          </a:p>
          <a:p>
            <a:pPr lvl="1"/>
            <a:r>
              <a:rPr lang="en-US" sz="1900" dirty="0" smtClean="0"/>
              <a:t>Capacities are largely determined by humans’ ability to maintain safe (collision-free) </a:t>
            </a:r>
            <a:r>
              <a:rPr lang="en-US" sz="1900" dirty="0" smtClean="0"/>
              <a:t>operation; </a:t>
            </a:r>
            <a:r>
              <a:rPr lang="en-US" sz="1900" i="1" dirty="0" smtClean="0"/>
              <a:t>they’re weather dependent.</a:t>
            </a:r>
            <a:endParaRPr sz="1900" i="1" dirty="0" smtClean="0"/>
          </a:p>
          <a:p>
            <a:pPr>
              <a:buFont typeface="Arial" charset="0"/>
              <a:buChar char="•"/>
            </a:pPr>
            <a:r>
              <a:rPr sz="2100" dirty="0" smtClean="0"/>
              <a:t>TFM has </a:t>
            </a:r>
            <a:r>
              <a:rPr sz="2100" dirty="0" smtClean="0"/>
              <a:t>grown up </a:t>
            </a:r>
            <a:r>
              <a:rPr sz="2100" dirty="0" smtClean="0"/>
              <a:t>with the </a:t>
            </a:r>
            <a:r>
              <a:rPr sz="2100" dirty="0" smtClean="0"/>
              <a:t>National Airspace Syste</a:t>
            </a:r>
            <a:r>
              <a:rPr sz="2100" dirty="0" smtClean="0"/>
              <a:t>m (NAS)</a:t>
            </a:r>
            <a:r>
              <a:rPr sz="2100" dirty="0" smtClean="0"/>
              <a:t>.</a:t>
            </a:r>
            <a:endParaRPr sz="2100" dirty="0" smtClean="0"/>
          </a:p>
          <a:p>
            <a:pPr lvl="1">
              <a:buFont typeface="Arial" charset="0"/>
              <a:buChar char="•"/>
            </a:pPr>
            <a:r>
              <a:rPr lang="en-US" sz="1900" dirty="0" smtClean="0"/>
              <a:t>Needed more and more frequently</a:t>
            </a:r>
          </a:p>
          <a:p>
            <a:pPr lvl="1">
              <a:buFont typeface="Arial" charset="0"/>
              <a:buChar char="•"/>
            </a:pPr>
            <a:r>
              <a:rPr lang="en-US" sz="1900" dirty="0" smtClean="0"/>
              <a:t> Must be coordinated over longer time horizons and larger spatial scales</a:t>
            </a:r>
          </a:p>
          <a:p>
            <a:pPr lvl="1">
              <a:buFont typeface="Arial" charset="0"/>
              <a:buChar char="•"/>
            </a:pPr>
            <a:r>
              <a:rPr lang="en-US" sz="1900" dirty="0" smtClean="0"/>
              <a:t>Benefits from a range of technological advances – in radar, communications</a:t>
            </a:r>
            <a:r>
              <a:rPr lang="en-US" sz="1900" dirty="0" smtClean="0"/>
              <a:t>, computing, </a:t>
            </a:r>
            <a:r>
              <a:rPr lang="en-US" sz="1900" i="1" dirty="0" smtClean="0"/>
              <a:t>decision-support</a:t>
            </a:r>
            <a:r>
              <a:rPr lang="en-US" sz="1900" dirty="0" smtClean="0"/>
              <a:t>.</a:t>
            </a:r>
          </a:p>
          <a:p>
            <a:pPr marL="344488" lvl="1" indent="0">
              <a:buNone/>
            </a:pPr>
            <a:endParaRPr lang="en-US" sz="19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2" y="4679298"/>
            <a:ext cx="3780430" cy="216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940484"/>
            <a:ext cx="1140056" cy="1015663"/>
          </a:xfrm>
          <a:prstGeom prst="rect">
            <a:avLst/>
          </a:prstGeom>
          <a:noFill/>
        </p:spPr>
        <p:txBody>
          <a:bodyPr wrap="none" rtlCol="0">
            <a:spAutoFit/>
          </a:bodyPr>
          <a:lstStyle/>
          <a:p>
            <a:r>
              <a:rPr lang="en-US" sz="2000" dirty="0" smtClean="0">
                <a:solidFill>
                  <a:schemeClr val="bg1"/>
                </a:solidFill>
              </a:rPr>
              <a:t>More </a:t>
            </a:r>
            <a:endParaRPr lang="en-US" sz="2000" dirty="0" smtClean="0">
              <a:solidFill>
                <a:schemeClr val="bg1"/>
              </a:solidFill>
            </a:endParaRPr>
          </a:p>
          <a:p>
            <a:r>
              <a:rPr lang="en-US" sz="2000" dirty="0" smtClean="0">
                <a:solidFill>
                  <a:schemeClr val="bg1"/>
                </a:solidFill>
              </a:rPr>
              <a:t>Growing</a:t>
            </a:r>
            <a:endParaRPr lang="en-US" sz="2000" dirty="0" smtClean="0">
              <a:solidFill>
                <a:schemeClr val="bg1"/>
              </a:solidFill>
            </a:endParaRPr>
          </a:p>
          <a:p>
            <a:r>
              <a:rPr lang="en-US" sz="2000" dirty="0" smtClean="0">
                <a:solidFill>
                  <a:schemeClr val="bg1"/>
                </a:solidFill>
              </a:rPr>
              <a:t>Pains:</a:t>
            </a:r>
            <a:endParaRPr lang="en-US" sz="2000" dirty="0">
              <a:solidFill>
                <a:schemeClr val="bg1"/>
              </a:solidFill>
            </a:endParaRPr>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916" y="4804012"/>
            <a:ext cx="3603862" cy="203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45021" y="5534744"/>
            <a:ext cx="1438214" cy="1323439"/>
          </a:xfrm>
          <a:prstGeom prst="rect">
            <a:avLst/>
          </a:prstGeom>
          <a:noFill/>
        </p:spPr>
        <p:txBody>
          <a:bodyPr wrap="none" rtlCol="0">
            <a:spAutoFit/>
          </a:bodyPr>
          <a:lstStyle/>
          <a:p>
            <a:r>
              <a:rPr lang="en-US" sz="2000" dirty="0" smtClean="0">
                <a:solidFill>
                  <a:schemeClr val="bg1"/>
                </a:solidFill>
              </a:rPr>
              <a:t>3X traffic=</a:t>
            </a:r>
          </a:p>
          <a:p>
            <a:r>
              <a:rPr lang="en-US" sz="2000" dirty="0" smtClean="0">
                <a:solidFill>
                  <a:schemeClr val="bg1"/>
                </a:solidFill>
              </a:rPr>
              <a:t>10X delay</a:t>
            </a:r>
          </a:p>
          <a:p>
            <a:r>
              <a:rPr lang="en-US" sz="2000" dirty="0" smtClean="0">
                <a:solidFill>
                  <a:schemeClr val="bg1"/>
                </a:solidFill>
              </a:rPr>
              <a:t>(</a:t>
            </a:r>
            <a:r>
              <a:rPr lang="en-US" sz="2000" dirty="0" err="1" smtClean="0">
                <a:solidFill>
                  <a:schemeClr val="bg1"/>
                </a:solidFill>
              </a:rPr>
              <a:t>Sheth</a:t>
            </a:r>
            <a:r>
              <a:rPr lang="en-US" sz="2000" dirty="0" smtClean="0">
                <a:solidFill>
                  <a:schemeClr val="bg1"/>
                </a:solidFill>
              </a:rPr>
              <a:t> and</a:t>
            </a:r>
          </a:p>
          <a:p>
            <a:r>
              <a:rPr lang="en-US" sz="2000" dirty="0" smtClean="0">
                <a:solidFill>
                  <a:schemeClr val="bg1"/>
                </a:solidFill>
              </a:rPr>
              <a:t>Sridhar)</a:t>
            </a:r>
          </a:p>
        </p:txBody>
      </p:sp>
      <p:sp>
        <p:nvSpPr>
          <p:cNvPr id="4" name="Freeform 3"/>
          <p:cNvSpPr/>
          <p:nvPr/>
        </p:nvSpPr>
        <p:spPr>
          <a:xfrm>
            <a:off x="2115403" y="5581934"/>
            <a:ext cx="1706539" cy="450376"/>
          </a:xfrm>
          <a:custGeom>
            <a:avLst/>
            <a:gdLst>
              <a:gd name="connsiteX0" fmla="*/ 0 w 1706539"/>
              <a:gd name="connsiteY0" fmla="*/ 286603 h 450376"/>
              <a:gd name="connsiteX1" fmla="*/ 0 w 1706539"/>
              <a:gd name="connsiteY1" fmla="*/ 286603 h 450376"/>
              <a:gd name="connsiteX2" fmla="*/ 941696 w 1706539"/>
              <a:gd name="connsiteY2" fmla="*/ 232012 h 450376"/>
              <a:gd name="connsiteX3" fmla="*/ 955343 w 1706539"/>
              <a:gd name="connsiteY3" fmla="*/ 122830 h 450376"/>
              <a:gd name="connsiteX4" fmla="*/ 996287 w 1706539"/>
              <a:gd name="connsiteY4" fmla="*/ 95535 h 450376"/>
              <a:gd name="connsiteX5" fmla="*/ 1064525 w 1706539"/>
              <a:gd name="connsiteY5" fmla="*/ 109182 h 450376"/>
              <a:gd name="connsiteX6" fmla="*/ 1269242 w 1706539"/>
              <a:gd name="connsiteY6" fmla="*/ 150126 h 450376"/>
              <a:gd name="connsiteX7" fmla="*/ 1351128 w 1706539"/>
              <a:gd name="connsiteY7" fmla="*/ 136478 h 450376"/>
              <a:gd name="connsiteX8" fmla="*/ 1446663 w 1706539"/>
              <a:gd name="connsiteY8" fmla="*/ 54591 h 450376"/>
              <a:gd name="connsiteX9" fmla="*/ 1501254 w 1706539"/>
              <a:gd name="connsiteY9" fmla="*/ 40944 h 450376"/>
              <a:gd name="connsiteX10" fmla="*/ 1596788 w 1706539"/>
              <a:gd name="connsiteY10" fmla="*/ 0 h 450376"/>
              <a:gd name="connsiteX11" fmla="*/ 1651379 w 1706539"/>
              <a:gd name="connsiteY11" fmla="*/ 13648 h 450376"/>
              <a:gd name="connsiteX12" fmla="*/ 1692322 w 1706539"/>
              <a:gd name="connsiteY12" fmla="*/ 40944 h 450376"/>
              <a:gd name="connsiteX13" fmla="*/ 1692322 w 1706539"/>
              <a:gd name="connsiteY13" fmla="*/ 136478 h 450376"/>
              <a:gd name="connsiteX14" fmla="*/ 1610436 w 1706539"/>
              <a:gd name="connsiteY14" fmla="*/ 163773 h 450376"/>
              <a:gd name="connsiteX15" fmla="*/ 1569493 w 1706539"/>
              <a:gd name="connsiteY15" fmla="*/ 177421 h 450376"/>
              <a:gd name="connsiteX16" fmla="*/ 1487606 w 1706539"/>
              <a:gd name="connsiteY16" fmla="*/ 232012 h 450376"/>
              <a:gd name="connsiteX17" fmla="*/ 1473958 w 1706539"/>
              <a:gd name="connsiteY17" fmla="*/ 272956 h 450376"/>
              <a:gd name="connsiteX18" fmla="*/ 1433015 w 1706539"/>
              <a:gd name="connsiteY18" fmla="*/ 368490 h 450376"/>
              <a:gd name="connsiteX19" fmla="*/ 1378424 w 1706539"/>
              <a:gd name="connsiteY19" fmla="*/ 382138 h 450376"/>
              <a:gd name="connsiteX20" fmla="*/ 1187355 w 1706539"/>
              <a:gd name="connsiteY20" fmla="*/ 409433 h 450376"/>
              <a:gd name="connsiteX21" fmla="*/ 887104 w 1706539"/>
              <a:gd name="connsiteY21" fmla="*/ 395785 h 450376"/>
              <a:gd name="connsiteX22" fmla="*/ 791570 w 1706539"/>
              <a:gd name="connsiteY22" fmla="*/ 368490 h 450376"/>
              <a:gd name="connsiteX23" fmla="*/ 641445 w 1706539"/>
              <a:gd name="connsiteY23" fmla="*/ 395785 h 450376"/>
              <a:gd name="connsiteX24" fmla="*/ 586854 w 1706539"/>
              <a:gd name="connsiteY24" fmla="*/ 423081 h 450376"/>
              <a:gd name="connsiteX25" fmla="*/ 504967 w 1706539"/>
              <a:gd name="connsiteY25" fmla="*/ 450376 h 450376"/>
              <a:gd name="connsiteX26" fmla="*/ 341194 w 1706539"/>
              <a:gd name="connsiteY26" fmla="*/ 436729 h 450376"/>
              <a:gd name="connsiteX27" fmla="*/ 218364 w 1706539"/>
              <a:gd name="connsiteY27" fmla="*/ 382138 h 450376"/>
              <a:gd name="connsiteX28" fmla="*/ 163773 w 1706539"/>
              <a:gd name="connsiteY28" fmla="*/ 368490 h 450376"/>
              <a:gd name="connsiteX29" fmla="*/ 122830 w 1706539"/>
              <a:gd name="connsiteY29" fmla="*/ 341194 h 450376"/>
              <a:gd name="connsiteX30" fmla="*/ 0 w 1706539"/>
              <a:gd name="connsiteY30" fmla="*/ 286603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06539" h="450376">
                <a:moveTo>
                  <a:pt x="0" y="286603"/>
                </a:moveTo>
                <a:lnTo>
                  <a:pt x="0" y="286603"/>
                </a:lnTo>
                <a:cubicBezTo>
                  <a:pt x="303272" y="296386"/>
                  <a:pt x="646589" y="330381"/>
                  <a:pt x="941696" y="232012"/>
                </a:cubicBezTo>
                <a:cubicBezTo>
                  <a:pt x="976491" y="220414"/>
                  <a:pt x="941721" y="156884"/>
                  <a:pt x="955343" y="122830"/>
                </a:cubicBezTo>
                <a:cubicBezTo>
                  <a:pt x="961435" y="107601"/>
                  <a:pt x="982639" y="104633"/>
                  <a:pt x="996287" y="95535"/>
                </a:cubicBezTo>
                <a:cubicBezTo>
                  <a:pt x="1019033" y="100084"/>
                  <a:pt x="1041682" y="105151"/>
                  <a:pt x="1064525" y="109182"/>
                </a:cubicBezTo>
                <a:cubicBezTo>
                  <a:pt x="1253607" y="142549"/>
                  <a:pt x="1172904" y="118013"/>
                  <a:pt x="1269242" y="150126"/>
                </a:cubicBezTo>
                <a:cubicBezTo>
                  <a:pt x="1296537" y="145577"/>
                  <a:pt x="1325435" y="146755"/>
                  <a:pt x="1351128" y="136478"/>
                </a:cubicBezTo>
                <a:cubicBezTo>
                  <a:pt x="1446200" y="98449"/>
                  <a:pt x="1368387" y="99320"/>
                  <a:pt x="1446663" y="54591"/>
                </a:cubicBezTo>
                <a:cubicBezTo>
                  <a:pt x="1462949" y="45285"/>
                  <a:pt x="1483057" y="45493"/>
                  <a:pt x="1501254" y="40944"/>
                </a:cubicBezTo>
                <a:cubicBezTo>
                  <a:pt x="1534684" y="18657"/>
                  <a:pt x="1552723" y="0"/>
                  <a:pt x="1596788" y="0"/>
                </a:cubicBezTo>
                <a:cubicBezTo>
                  <a:pt x="1615545" y="0"/>
                  <a:pt x="1633182" y="9099"/>
                  <a:pt x="1651379" y="13648"/>
                </a:cubicBezTo>
                <a:cubicBezTo>
                  <a:pt x="1665027" y="22747"/>
                  <a:pt x="1682075" y="28136"/>
                  <a:pt x="1692322" y="40944"/>
                </a:cubicBezTo>
                <a:cubicBezTo>
                  <a:pt x="1708558" y="61240"/>
                  <a:pt x="1713818" y="118053"/>
                  <a:pt x="1692322" y="136478"/>
                </a:cubicBezTo>
                <a:cubicBezTo>
                  <a:pt x="1670477" y="155202"/>
                  <a:pt x="1637731" y="154675"/>
                  <a:pt x="1610436" y="163773"/>
                </a:cubicBezTo>
                <a:lnTo>
                  <a:pt x="1569493" y="177421"/>
                </a:lnTo>
                <a:cubicBezTo>
                  <a:pt x="1538371" y="187795"/>
                  <a:pt x="1487606" y="232012"/>
                  <a:pt x="1487606" y="232012"/>
                </a:cubicBezTo>
                <a:cubicBezTo>
                  <a:pt x="1483057" y="245660"/>
                  <a:pt x="1477910" y="259123"/>
                  <a:pt x="1473958" y="272956"/>
                </a:cubicBezTo>
                <a:cubicBezTo>
                  <a:pt x="1465902" y="301153"/>
                  <a:pt x="1462346" y="348936"/>
                  <a:pt x="1433015" y="368490"/>
                </a:cubicBezTo>
                <a:cubicBezTo>
                  <a:pt x="1417408" y="378895"/>
                  <a:pt x="1396459" y="376985"/>
                  <a:pt x="1378424" y="382138"/>
                </a:cubicBezTo>
                <a:cubicBezTo>
                  <a:pt x="1268155" y="413643"/>
                  <a:pt x="1427451" y="387606"/>
                  <a:pt x="1187355" y="409433"/>
                </a:cubicBezTo>
                <a:cubicBezTo>
                  <a:pt x="1087271" y="404884"/>
                  <a:pt x="986996" y="403469"/>
                  <a:pt x="887104" y="395785"/>
                </a:cubicBezTo>
                <a:cubicBezTo>
                  <a:pt x="864821" y="394071"/>
                  <a:pt x="814824" y="376242"/>
                  <a:pt x="791570" y="368490"/>
                </a:cubicBezTo>
                <a:cubicBezTo>
                  <a:pt x="756708" y="373470"/>
                  <a:pt x="681039" y="380937"/>
                  <a:pt x="641445" y="395785"/>
                </a:cubicBezTo>
                <a:cubicBezTo>
                  <a:pt x="622395" y="402929"/>
                  <a:pt x="605744" y="415525"/>
                  <a:pt x="586854" y="423081"/>
                </a:cubicBezTo>
                <a:cubicBezTo>
                  <a:pt x="560140" y="433767"/>
                  <a:pt x="504967" y="450376"/>
                  <a:pt x="504967" y="450376"/>
                </a:cubicBezTo>
                <a:cubicBezTo>
                  <a:pt x="450376" y="445827"/>
                  <a:pt x="395229" y="445735"/>
                  <a:pt x="341194" y="436729"/>
                </a:cubicBezTo>
                <a:cubicBezTo>
                  <a:pt x="202296" y="413579"/>
                  <a:pt x="306877" y="420072"/>
                  <a:pt x="218364" y="382138"/>
                </a:cubicBezTo>
                <a:cubicBezTo>
                  <a:pt x="201124" y="374749"/>
                  <a:pt x="181970" y="373039"/>
                  <a:pt x="163773" y="368490"/>
                </a:cubicBezTo>
                <a:cubicBezTo>
                  <a:pt x="150125" y="359391"/>
                  <a:pt x="137819" y="347856"/>
                  <a:pt x="122830" y="341194"/>
                </a:cubicBezTo>
                <a:lnTo>
                  <a:pt x="0" y="286603"/>
                </a:lnTo>
                <a:close/>
              </a:path>
            </a:pathLst>
          </a:cu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7" y="513553"/>
            <a:ext cx="6974006" cy="867930"/>
          </a:xfrm>
        </p:spPr>
        <p:txBody>
          <a:bodyPr/>
          <a:lstStyle/>
          <a:p>
            <a:r>
              <a:rPr lang="en-US" dirty="0" smtClean="0"/>
              <a:t>Strategic Traffic Flow Management: Need for Decision-Support</a:t>
            </a:r>
            <a:endParaRPr lang="en-US" dirty="0"/>
          </a:p>
        </p:txBody>
      </p:sp>
      <p:sp>
        <p:nvSpPr>
          <p:cNvPr id="3" name="Content Placeholder 2"/>
          <p:cNvSpPr>
            <a:spLocks noGrp="1"/>
          </p:cNvSpPr>
          <p:nvPr>
            <p:ph sz="half" idx="1"/>
          </p:nvPr>
        </p:nvSpPr>
        <p:spPr>
          <a:xfrm>
            <a:off x="302262" y="1622739"/>
            <a:ext cx="5525329" cy="5576142"/>
          </a:xfrm>
        </p:spPr>
        <p:txBody>
          <a:bodyPr/>
          <a:lstStyle/>
          <a:p>
            <a:r>
              <a:rPr lang="en-US" sz="2300" dirty="0" smtClean="0"/>
              <a:t>NAS-wide management at a 2-24 </a:t>
            </a:r>
            <a:r>
              <a:rPr lang="en-US" sz="2300" dirty="0" err="1" smtClean="0"/>
              <a:t>hr</a:t>
            </a:r>
            <a:r>
              <a:rPr lang="en-US" sz="2300" dirty="0" smtClean="0"/>
              <a:t> horizon is still largely manual.</a:t>
            </a:r>
          </a:p>
          <a:p>
            <a:pPr lvl="1"/>
            <a:r>
              <a:rPr lang="en-US" sz="2100" dirty="0" err="1" smtClean="0"/>
              <a:t>Telecon</a:t>
            </a:r>
            <a:r>
              <a:rPr lang="en-US" sz="2100" dirty="0" smtClean="0"/>
              <a:t> involving ATCSCC, Centers, </a:t>
            </a:r>
            <a:r>
              <a:rPr lang="en-US" sz="2100" dirty="0" smtClean="0"/>
              <a:t>airlines.</a:t>
            </a:r>
            <a:endParaRPr lang="en-US" sz="2100" dirty="0" smtClean="0"/>
          </a:p>
          <a:p>
            <a:pPr lvl="1"/>
            <a:r>
              <a:rPr lang="en-US" sz="2100" dirty="0" smtClean="0"/>
              <a:t>Stakeholders have limited info.</a:t>
            </a:r>
          </a:p>
          <a:p>
            <a:pPr lvl="1"/>
            <a:r>
              <a:rPr lang="en-US" sz="2100" dirty="0" smtClean="0"/>
              <a:t>Decisions are experience </a:t>
            </a:r>
            <a:r>
              <a:rPr lang="en-US" sz="2100" dirty="0" smtClean="0"/>
              <a:t>driven.</a:t>
            </a:r>
            <a:endParaRPr lang="en-US" sz="2100" dirty="0" smtClean="0"/>
          </a:p>
          <a:p>
            <a:pPr lvl="1"/>
            <a:endParaRPr lang="en-US" sz="600" dirty="0"/>
          </a:p>
          <a:p>
            <a:r>
              <a:rPr lang="en-US" sz="2300" dirty="0"/>
              <a:t>This strategic problem is becoming 1) more important and 2) harder.</a:t>
            </a:r>
          </a:p>
          <a:p>
            <a:pPr lvl="1"/>
            <a:r>
              <a:rPr lang="en-US" sz="2100" dirty="0"/>
              <a:t>Growing densities and TFM costs</a:t>
            </a:r>
          </a:p>
          <a:p>
            <a:pPr lvl="1"/>
            <a:r>
              <a:rPr lang="en-US" sz="2100" dirty="0"/>
              <a:t>Increased heterogeneity (in traffic, TMIs, </a:t>
            </a:r>
            <a:r>
              <a:rPr lang="en-US" sz="2100" dirty="0" smtClean="0"/>
              <a:t>constraints/adversaries).</a:t>
            </a:r>
          </a:p>
          <a:p>
            <a:pPr lvl="1"/>
            <a:r>
              <a:rPr lang="en-US" sz="2100" dirty="0" smtClean="0"/>
              <a:t>Lower profit margins.</a:t>
            </a:r>
          </a:p>
          <a:p>
            <a:pPr lvl="1"/>
            <a:endParaRPr lang="en-US" sz="600" dirty="0" smtClean="0"/>
          </a:p>
          <a:p>
            <a:r>
              <a:rPr lang="en-US" sz="2300" dirty="0" smtClean="0"/>
              <a:t>Tools are needed to inform and guide stakeholders.</a:t>
            </a:r>
            <a:endParaRPr lang="en-US" sz="2100" dirty="0"/>
          </a:p>
          <a:p>
            <a:pPr lvl="1"/>
            <a:endParaRPr lang="en-US" sz="2100" dirty="0" smtClean="0"/>
          </a:p>
        </p:txBody>
      </p:sp>
      <p:sp>
        <p:nvSpPr>
          <p:cNvPr id="4" name="Rectangle 3"/>
          <p:cNvSpPr/>
          <p:nvPr/>
        </p:nvSpPr>
        <p:spPr>
          <a:xfrm>
            <a:off x="6155140" y="1951630"/>
            <a:ext cx="2552132" cy="70968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Command Center (ATCSCC)</a:t>
            </a:r>
            <a:endParaRPr lang="en-US" dirty="0">
              <a:solidFill>
                <a:schemeClr val="bg2"/>
              </a:solidFill>
            </a:endParaRPr>
          </a:p>
        </p:txBody>
      </p:sp>
      <p:sp>
        <p:nvSpPr>
          <p:cNvPr id="5" name="phone3"/>
          <p:cNvSpPr>
            <a:spLocks noEditPoints="1" noChangeArrowheads="1"/>
          </p:cNvSpPr>
          <p:nvPr/>
        </p:nvSpPr>
        <p:spPr bwMode="auto">
          <a:xfrm>
            <a:off x="6927945" y="3377820"/>
            <a:ext cx="1006522" cy="97581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Straight Arrow Connector 8"/>
          <p:cNvCxnSpPr/>
          <p:nvPr/>
        </p:nvCxnSpPr>
        <p:spPr>
          <a:xfrm>
            <a:off x="7403910" y="2661313"/>
            <a:ext cx="0" cy="71650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0" name="Rounded Rectangle 9"/>
          <p:cNvSpPr/>
          <p:nvPr/>
        </p:nvSpPr>
        <p:spPr>
          <a:xfrm>
            <a:off x="6698917" y="6000442"/>
            <a:ext cx="1282036" cy="62779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ARTCC 1</a:t>
            </a:r>
            <a:endParaRPr lang="en-US" dirty="0">
              <a:solidFill>
                <a:schemeClr val="bg2"/>
              </a:solidFill>
            </a:endParaRPr>
          </a:p>
        </p:txBody>
      </p:sp>
      <p:sp>
        <p:nvSpPr>
          <p:cNvPr id="11" name="Rounded Rectangle 10"/>
          <p:cNvSpPr/>
          <p:nvPr/>
        </p:nvSpPr>
        <p:spPr>
          <a:xfrm>
            <a:off x="7710985" y="4904087"/>
            <a:ext cx="1307342" cy="62779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ARTCC N</a:t>
            </a:r>
            <a:endParaRPr lang="en-US" dirty="0">
              <a:solidFill>
                <a:schemeClr val="bg2"/>
              </a:solidFill>
            </a:endParaRPr>
          </a:p>
        </p:txBody>
      </p:sp>
      <p:sp>
        <p:nvSpPr>
          <p:cNvPr id="12" name="Rounded Rectangle 11"/>
          <p:cNvSpPr/>
          <p:nvPr/>
        </p:nvSpPr>
        <p:spPr>
          <a:xfrm>
            <a:off x="5535872" y="5029182"/>
            <a:ext cx="1455193" cy="62779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Airlines</a:t>
            </a:r>
            <a:endParaRPr lang="en-US" dirty="0">
              <a:solidFill>
                <a:schemeClr val="bg2"/>
              </a:solidFill>
            </a:endParaRPr>
          </a:p>
        </p:txBody>
      </p:sp>
      <p:cxnSp>
        <p:nvCxnSpPr>
          <p:cNvPr id="13" name="Straight Arrow Connector 12"/>
          <p:cNvCxnSpPr/>
          <p:nvPr/>
        </p:nvCxnSpPr>
        <p:spPr>
          <a:xfrm>
            <a:off x="7339935" y="4353635"/>
            <a:ext cx="91271" cy="1596785"/>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7934467" y="4264922"/>
            <a:ext cx="554440" cy="607329"/>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stCxn id="5" idx="6"/>
          </p:cNvCxnSpPr>
          <p:nvPr/>
        </p:nvCxnSpPr>
        <p:spPr>
          <a:xfrm flipH="1">
            <a:off x="6346208" y="4353635"/>
            <a:ext cx="581737" cy="627794"/>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a:endCxn id="10" idx="3"/>
          </p:cNvCxnSpPr>
          <p:nvPr/>
        </p:nvCxnSpPr>
        <p:spPr>
          <a:xfrm flipH="1">
            <a:off x="7980953" y="5531880"/>
            <a:ext cx="383704" cy="782461"/>
          </a:xfrm>
          <a:prstGeom prst="straightConnector1">
            <a:avLst/>
          </a:prstGeom>
          <a:ln>
            <a:prstDash val="sysDot"/>
            <a:headEnd type="arrow"/>
            <a:tailEnd type="arrow"/>
          </a:ln>
        </p:spPr>
        <p:style>
          <a:lnRef idx="3">
            <a:schemeClr val="accent3"/>
          </a:lnRef>
          <a:fillRef idx="0">
            <a:schemeClr val="accent3"/>
          </a:fillRef>
          <a:effectRef idx="2">
            <a:schemeClr val="accent3"/>
          </a:effectRef>
          <a:fontRef idx="minor">
            <a:schemeClr val="tx1"/>
          </a:fontRef>
        </p:style>
      </p:cxnSp>
      <p:sp>
        <p:nvSpPr>
          <p:cNvPr id="26" name="phone3"/>
          <p:cNvSpPr>
            <a:spLocks noEditPoints="1" noChangeArrowheads="1"/>
          </p:cNvSpPr>
          <p:nvPr/>
        </p:nvSpPr>
        <p:spPr bwMode="auto">
          <a:xfrm>
            <a:off x="8231307" y="5828708"/>
            <a:ext cx="266700" cy="34346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8231307" y="3261815"/>
            <a:ext cx="986167" cy="553998"/>
          </a:xfrm>
          <a:prstGeom prst="rect">
            <a:avLst/>
          </a:prstGeom>
          <a:noFill/>
        </p:spPr>
        <p:txBody>
          <a:bodyPr wrap="none" rtlCol="0">
            <a:spAutoFit/>
          </a:bodyPr>
          <a:lstStyle/>
          <a:p>
            <a:r>
              <a:rPr lang="en-US" dirty="0" smtClean="0"/>
              <a:t>(</a:t>
            </a:r>
            <a:r>
              <a:rPr lang="en-US" sz="1200" dirty="0" smtClean="0">
                <a:solidFill>
                  <a:schemeClr val="bg2"/>
                </a:solidFill>
              </a:rPr>
              <a:t>(see FAA</a:t>
            </a:r>
          </a:p>
          <a:p>
            <a:r>
              <a:rPr lang="en-US" sz="1200" dirty="0">
                <a:solidFill>
                  <a:schemeClr val="bg2"/>
                </a:solidFill>
              </a:rPr>
              <a:t>d</a:t>
            </a:r>
            <a:r>
              <a:rPr lang="en-US" sz="1200" dirty="0" smtClean="0">
                <a:solidFill>
                  <a:schemeClr val="bg2"/>
                </a:solidFill>
              </a:rPr>
              <a:t>ocuments)</a:t>
            </a:r>
            <a:endParaRPr lang="en-US" dirty="0"/>
          </a:p>
        </p:txBody>
      </p:sp>
    </p:spTree>
    <p:extLst>
      <p:ext uri="{BB962C8B-B14F-4D97-AF65-F5344CB8AC3E}">
        <p14:creationId xmlns:p14="http://schemas.microsoft.com/office/powerpoint/2010/main" val="30668153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84"/>
            <a:ext cx="9034818" cy="867930"/>
          </a:xfrm>
        </p:spPr>
        <p:txBody>
          <a:bodyPr/>
          <a:lstStyle/>
          <a:p>
            <a:r>
              <a:rPr lang="en-US" dirty="0" smtClean="0"/>
              <a:t>STFM Decision-Support: Goals and Challenges</a:t>
            </a:r>
            <a:endParaRPr lang="en-US" dirty="0"/>
          </a:p>
        </p:txBody>
      </p:sp>
      <p:sp>
        <p:nvSpPr>
          <p:cNvPr id="3" name="Content Placeholder 2"/>
          <p:cNvSpPr>
            <a:spLocks noGrp="1"/>
          </p:cNvSpPr>
          <p:nvPr>
            <p:ph sz="half" idx="1"/>
          </p:nvPr>
        </p:nvSpPr>
        <p:spPr>
          <a:xfrm>
            <a:off x="138492" y="1076832"/>
            <a:ext cx="4228792" cy="5847755"/>
          </a:xfrm>
        </p:spPr>
        <p:txBody>
          <a:bodyPr/>
          <a:lstStyle/>
          <a:p>
            <a:r>
              <a:rPr lang="en-US" sz="2200" b="1" i="1" dirty="0" smtClean="0"/>
              <a:t>Goal - </a:t>
            </a:r>
            <a:r>
              <a:rPr lang="en-US" sz="2200" dirty="0" smtClean="0"/>
              <a:t>Give stakeholders:</a:t>
            </a:r>
          </a:p>
          <a:p>
            <a:endParaRPr lang="en-US" sz="1200" dirty="0" smtClean="0"/>
          </a:p>
          <a:p>
            <a:pPr marL="622300" lvl="1" indent="-457200">
              <a:buFont typeface="+mj-lt"/>
              <a:buAutoNum type="arabicParenR"/>
            </a:pPr>
            <a:r>
              <a:rPr lang="en-US" sz="2000" dirty="0"/>
              <a:t>H</a:t>
            </a:r>
            <a:r>
              <a:rPr lang="en-US" sz="2000" dirty="0" smtClean="0"/>
              <a:t>igh-level contingency plans for imposing TMIs across the NAS throughout the day</a:t>
            </a:r>
          </a:p>
          <a:p>
            <a:pPr marL="622300" lvl="1" indent="-457200">
              <a:buFont typeface="+mj-lt"/>
              <a:buAutoNum type="arabicParenR"/>
            </a:pPr>
            <a:endParaRPr lang="en-US" sz="1000" dirty="0" smtClean="0"/>
          </a:p>
          <a:p>
            <a:pPr marL="622300" lvl="1" indent="-457200">
              <a:buFont typeface="+mj-lt"/>
              <a:buAutoNum type="arabicParenR"/>
            </a:pPr>
            <a:r>
              <a:rPr lang="en-US" sz="2000" i="1" dirty="0" smtClean="0"/>
              <a:t>A priori </a:t>
            </a:r>
            <a:r>
              <a:rPr lang="en-US" sz="2000" dirty="0"/>
              <a:t>s</a:t>
            </a:r>
            <a:r>
              <a:rPr lang="en-US" sz="2000" dirty="0" smtClean="0"/>
              <a:t>tatistical characterizations of plan performance</a:t>
            </a:r>
            <a:endParaRPr lang="en-US" sz="2000" dirty="0"/>
          </a:p>
          <a:p>
            <a:pPr marL="622300" lvl="1" indent="-457200">
              <a:buFont typeface="+mj-lt"/>
              <a:buAutoNum type="arabicParenR"/>
            </a:pPr>
            <a:endParaRPr lang="en-US" sz="2000" dirty="0" smtClean="0"/>
          </a:p>
          <a:p>
            <a:r>
              <a:rPr lang="en-US" sz="2200" dirty="0" smtClean="0"/>
              <a:t>  </a:t>
            </a:r>
            <a:r>
              <a:rPr lang="en-US" sz="2200" b="1" dirty="0" smtClean="0"/>
              <a:t>Key</a:t>
            </a:r>
            <a:r>
              <a:rPr lang="en-US" sz="2200" dirty="0" smtClean="0"/>
              <a:t> </a:t>
            </a:r>
            <a:r>
              <a:rPr lang="en-US" sz="2200" b="1" dirty="0" smtClean="0"/>
              <a:t>Challenges: </a:t>
            </a:r>
            <a:endParaRPr lang="en-US" sz="2200" dirty="0" smtClean="0"/>
          </a:p>
          <a:p>
            <a:pPr marL="622300" lvl="1" indent="-457200">
              <a:buFont typeface="+mj-lt"/>
              <a:buAutoNum type="arabicParenR"/>
            </a:pPr>
            <a:r>
              <a:rPr lang="en-US" sz="2000" dirty="0" smtClean="0"/>
              <a:t>Weather-impact and demand uncertainty;</a:t>
            </a:r>
          </a:p>
          <a:p>
            <a:pPr marL="622300" lvl="1" indent="-457200">
              <a:buFont typeface="+mj-lt"/>
              <a:buAutoNum type="arabicParenR"/>
            </a:pPr>
            <a:r>
              <a:rPr lang="en-US" sz="2000" dirty="0" smtClean="0"/>
              <a:t>Complex networked interactions of traffic, weather, and management</a:t>
            </a:r>
          </a:p>
          <a:p>
            <a:pPr marL="622300" lvl="1" indent="-457200">
              <a:buFont typeface="+mj-lt"/>
              <a:buAutoNum type="arabicParenR"/>
            </a:pPr>
            <a:r>
              <a:rPr lang="en-US" sz="2000" dirty="0" smtClean="0"/>
              <a:t>Constraints…</a:t>
            </a:r>
          </a:p>
          <a:p>
            <a:pPr marL="622300" lvl="1" indent="-457200">
              <a:buFont typeface="+mj-lt"/>
              <a:buAutoNum type="arabicParenR"/>
            </a:pPr>
            <a:endParaRPr lang="en-US" sz="2000"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37" t="9091" r="1139" b="1326"/>
          <a:stretch/>
        </p:blipFill>
        <p:spPr bwMode="auto">
          <a:xfrm>
            <a:off x="4407025" y="972790"/>
            <a:ext cx="4506169" cy="338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DFW-ATL.all"/>
          <p:cNvPicPr>
            <a:picLocks noGrp="1" noChangeAspect="1"/>
          </p:cNvPicPr>
          <p:nvPr/>
        </p:nvPicPr>
        <p:blipFill rotWithShape="1">
          <a:blip r:embed="rId3" cstate="print">
            <a:lum/>
            <a:extLst>
              <a:ext uri="{28A0092B-C50C-407E-A947-70E740481C1C}">
                <a14:useLocalDpi xmlns:a14="http://schemas.microsoft.com/office/drawing/2010/main" val="0"/>
              </a:ext>
            </a:extLst>
          </a:blip>
          <a:srcRect t="4167" b="8668"/>
          <a:stretch/>
        </p:blipFill>
        <p:spPr>
          <a:xfrm>
            <a:off x="4681182" y="4356666"/>
            <a:ext cx="4232012" cy="2126022"/>
          </a:xfrm>
          <a:prstGeom prst="rect">
            <a:avLst/>
          </a:prstGeom>
          <a:noFill/>
          <a:ln w="25400">
            <a:solidFill>
              <a:schemeClr val="tx1"/>
            </a:solidFill>
          </a:ln>
        </p:spPr>
      </p:pic>
      <p:sp>
        <p:nvSpPr>
          <p:cNvPr id="7" name="Oval 6"/>
          <p:cNvSpPr/>
          <p:nvPr/>
        </p:nvSpPr>
        <p:spPr>
          <a:xfrm>
            <a:off x="8407021" y="5158853"/>
            <a:ext cx="313898" cy="27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6783541" y="4490115"/>
            <a:ext cx="13647" cy="1992573"/>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5213445" y="4763069"/>
            <a:ext cx="300251" cy="35484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5024082" y="5568289"/>
            <a:ext cx="217227" cy="5459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Striped Right Arrow 16"/>
          <p:cNvSpPr/>
          <p:nvPr/>
        </p:nvSpPr>
        <p:spPr>
          <a:xfrm>
            <a:off x="6059606" y="5295331"/>
            <a:ext cx="341194" cy="191070"/>
          </a:xfrm>
          <a:prstGeom prst="strip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5821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793932"/>
            <a:ext cx="7772400" cy="480131"/>
          </a:xfrm>
        </p:spPr>
        <p:txBody>
          <a:bodyPr/>
          <a:lstStyle/>
          <a:p>
            <a:r>
              <a:rPr lang="en-US" dirty="0" smtClean="0"/>
              <a:t>Is This a CPS Problem?</a:t>
            </a:r>
            <a:endParaRPr lang="en-US" dirty="0"/>
          </a:p>
        </p:txBody>
      </p:sp>
      <p:sp>
        <p:nvSpPr>
          <p:cNvPr id="3" name="Content Placeholder 2"/>
          <p:cNvSpPr>
            <a:spLocks noGrp="1"/>
          </p:cNvSpPr>
          <p:nvPr>
            <p:ph idx="1"/>
          </p:nvPr>
        </p:nvSpPr>
        <p:spPr>
          <a:xfrm>
            <a:off x="842857" y="1748659"/>
            <a:ext cx="7772400" cy="4050853"/>
          </a:xfrm>
        </p:spPr>
        <p:txBody>
          <a:bodyPr/>
          <a:lstStyle/>
          <a:p>
            <a:r>
              <a:rPr lang="en-US" sz="2300" dirty="0" smtClean="0"/>
              <a:t>I think so…</a:t>
            </a:r>
          </a:p>
          <a:p>
            <a:endParaRPr lang="en-US" sz="2300" dirty="0"/>
          </a:p>
          <a:p>
            <a:r>
              <a:rPr lang="en-US" sz="2300" dirty="0"/>
              <a:t>STFM requires understanding and leveraging deeply-integrated cyber-and physical components.</a:t>
            </a:r>
          </a:p>
          <a:p>
            <a:pPr lvl="1"/>
            <a:r>
              <a:rPr lang="en-US" sz="2100" dirty="0"/>
              <a:t>Traffic </a:t>
            </a:r>
            <a:r>
              <a:rPr lang="en-US" sz="2100" dirty="0" smtClean="0"/>
              <a:t>flow and weather </a:t>
            </a:r>
            <a:r>
              <a:rPr lang="en-US" sz="2100" dirty="0"/>
              <a:t>(physical), communication and decision-making (cyber-), human players (both</a:t>
            </a:r>
            <a:r>
              <a:rPr lang="en-US" sz="2100" dirty="0" smtClean="0"/>
              <a:t>?).</a:t>
            </a:r>
            <a:endParaRPr lang="en-US" sz="2300" dirty="0" smtClean="0"/>
          </a:p>
          <a:p>
            <a:r>
              <a:rPr lang="en-US" sz="2300" dirty="0" smtClean="0"/>
              <a:t>STFM also requires integration of methodologies from diverse domains: weather forecasting, operations research, control theory, nonlinear systems, sleep/fatigue sciences, visualization, etc</a:t>
            </a:r>
            <a:r>
              <a:rPr lang="en-US" sz="2300" dirty="0"/>
              <a:t>.</a:t>
            </a:r>
            <a:endParaRPr lang="en-US" sz="2100" dirty="0" smtClean="0"/>
          </a:p>
        </p:txBody>
      </p:sp>
    </p:spTree>
    <p:extLst>
      <p:ext uri="{BB962C8B-B14F-4D97-AF65-F5344CB8AC3E}">
        <p14:creationId xmlns:p14="http://schemas.microsoft.com/office/powerpoint/2010/main" val="28983704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725692"/>
            <a:ext cx="7772400" cy="480131"/>
          </a:xfrm>
        </p:spPr>
        <p:txBody>
          <a:bodyPr/>
          <a:lstStyle/>
          <a:p>
            <a:r>
              <a:rPr lang="en-US" dirty="0" smtClean="0"/>
              <a:t>Toward a Solution: Research Highlights</a:t>
            </a:r>
            <a:endParaRPr lang="en-US" dirty="0"/>
          </a:p>
        </p:txBody>
      </p:sp>
      <p:sp>
        <p:nvSpPr>
          <p:cNvPr id="3" name="Content Placeholder 2"/>
          <p:cNvSpPr>
            <a:spLocks noGrp="1"/>
          </p:cNvSpPr>
          <p:nvPr>
            <p:ph idx="1"/>
          </p:nvPr>
        </p:nvSpPr>
        <p:spPr>
          <a:xfrm>
            <a:off x="801914" y="1462055"/>
            <a:ext cx="7772400" cy="5662063"/>
          </a:xfrm>
        </p:spPr>
        <p:txBody>
          <a:bodyPr/>
          <a:lstStyle/>
          <a:p>
            <a:r>
              <a:rPr lang="en-US" dirty="0" smtClean="0"/>
              <a:t>Several R&amp;D efforts are underway, to develop decision-support tools for </a:t>
            </a:r>
            <a:r>
              <a:rPr lang="en-US" dirty="0" smtClean="0"/>
              <a:t>STFM</a:t>
            </a:r>
            <a:r>
              <a:rPr lang="en-US" dirty="0" smtClean="0"/>
              <a:t>.</a:t>
            </a:r>
          </a:p>
          <a:p>
            <a:pPr lvl="1"/>
            <a:r>
              <a:rPr lang="en-US" dirty="0" smtClean="0"/>
              <a:t>Involve governmental, industry, and university partners.</a:t>
            </a:r>
            <a:endParaRPr lang="en-US" dirty="0"/>
          </a:p>
          <a:p>
            <a:endParaRPr lang="en-US" sz="1000" dirty="0" smtClean="0"/>
          </a:p>
          <a:p>
            <a:r>
              <a:rPr lang="en-US" dirty="0" smtClean="0"/>
              <a:t>I would like to highlight outcomes from my projects which show “CPS-ness”.</a:t>
            </a:r>
          </a:p>
          <a:p>
            <a:pPr lvl="1"/>
            <a:r>
              <a:rPr lang="en-US" dirty="0" smtClean="0"/>
              <a:t>Focus on a </a:t>
            </a:r>
            <a:r>
              <a:rPr lang="en-US" i="1" dirty="0" smtClean="0"/>
              <a:t>Flow-Contingency-Management (FCM) </a:t>
            </a:r>
            <a:r>
              <a:rPr lang="en-US" dirty="0" smtClean="0"/>
              <a:t>solution being developed by the MITRE Corporation, involving WSU and UNT</a:t>
            </a:r>
            <a:r>
              <a:rPr lang="en-US" dirty="0" smtClean="0"/>
              <a:t>.</a:t>
            </a:r>
          </a:p>
          <a:p>
            <a:pPr lvl="2"/>
            <a:r>
              <a:rPr lang="en-US" dirty="0" smtClean="0"/>
              <a:t>Key idea: build contingencies based on weather-impact scenarios.</a:t>
            </a:r>
            <a:endParaRPr lang="en-US" dirty="0" smtClean="0"/>
          </a:p>
          <a:p>
            <a:pPr lvl="1"/>
            <a:r>
              <a:rPr lang="en-US" dirty="0" smtClean="0"/>
              <a:t>Some</a:t>
            </a:r>
            <a:r>
              <a:rPr lang="en-US" dirty="0" smtClean="0"/>
              <a:t> farther-sighted outcomes</a:t>
            </a:r>
            <a:r>
              <a:rPr lang="en-US" dirty="0" smtClean="0"/>
              <a:t>.</a:t>
            </a:r>
            <a:endParaRPr lang="en-US" dirty="0"/>
          </a:p>
          <a:p>
            <a:endParaRPr lang="en-US" dirty="0"/>
          </a:p>
        </p:txBody>
      </p:sp>
    </p:spTree>
    <p:extLst>
      <p:ext uri="{BB962C8B-B14F-4D97-AF65-F5344CB8AC3E}">
        <p14:creationId xmlns:p14="http://schemas.microsoft.com/office/powerpoint/2010/main" val="4607118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3" y="150813"/>
            <a:ext cx="7007225" cy="611187"/>
          </a:xfrm>
        </p:spPr>
        <p:txBody>
          <a:bodyPr/>
          <a:lstStyle/>
          <a:p>
            <a:r>
              <a:rPr lang="en-US" dirty="0" smtClean="0"/>
              <a:t>Research Highlight: The FCM Solution</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pPr/>
              <a:t>7</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34" r="74882" b="21146"/>
          <a:stretch/>
        </p:blipFill>
        <p:spPr bwMode="auto">
          <a:xfrm>
            <a:off x="223293" y="1841202"/>
            <a:ext cx="2043954" cy="144780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85484" y="914400"/>
            <a:ext cx="1714500" cy="738664"/>
          </a:xfrm>
          <a:prstGeom prst="rect">
            <a:avLst/>
          </a:prstGeom>
          <a:solidFill>
            <a:srgbClr val="E5E5D1"/>
          </a:solidFill>
          <a:ln>
            <a:solidFill>
              <a:srgbClr val="C2C296"/>
            </a:solidFill>
          </a:ln>
        </p:spPr>
        <p:txBody>
          <a:bodyPr wrap="square" rtlCol="0">
            <a:spAutoFit/>
          </a:bodyPr>
          <a:lstStyle/>
          <a:p>
            <a:pPr algn="ctr"/>
            <a:r>
              <a:rPr lang="en-US" sz="1400" dirty="0">
                <a:solidFill>
                  <a:srgbClr val="000000"/>
                </a:solidFill>
                <a:latin typeface="Calibri" pitchFamily="34" charset="0"/>
                <a:cs typeface="Calibri" pitchFamily="34" charset="0"/>
              </a:rPr>
              <a:t>Weather forecast shows potential for adverse impact</a:t>
            </a:r>
          </a:p>
        </p:txBody>
      </p:sp>
      <p:sp>
        <p:nvSpPr>
          <p:cNvPr id="7" name="Right Arrow 6"/>
          <p:cNvSpPr/>
          <p:nvPr/>
        </p:nvSpPr>
        <p:spPr bwMode="auto">
          <a:xfrm>
            <a:off x="2282249" y="1126754"/>
            <a:ext cx="419100" cy="158750"/>
          </a:xfrm>
          <a:prstGeom prst="rightArrow">
            <a:avLst/>
          </a:prstGeom>
          <a:solidFill>
            <a:srgbClr val="C2C296"/>
          </a:solidFill>
          <a:ln w="12700" cap="flat" cmpd="sng" algn="ctr">
            <a:solidFill>
              <a:srgbClr val="E5E5D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endParaRPr lang="en-US" sz="1400" dirty="0">
              <a:solidFill>
                <a:srgbClr val="000000"/>
              </a:solidFill>
            </a:endParaRPr>
          </a:p>
        </p:txBody>
      </p:sp>
      <p:pic>
        <p:nvPicPr>
          <p:cNvPr id="8"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985" y="1804380"/>
            <a:ext cx="1931037" cy="16890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24600" y="914400"/>
            <a:ext cx="2133600" cy="523220"/>
          </a:xfrm>
          <a:prstGeom prst="rect">
            <a:avLst/>
          </a:prstGeom>
          <a:solidFill>
            <a:srgbClr val="E5E5D1"/>
          </a:solidFill>
          <a:ln>
            <a:solidFill>
              <a:srgbClr val="C2C296"/>
            </a:solidFill>
          </a:ln>
        </p:spPr>
        <p:txBody>
          <a:bodyPr wrap="square" rtlCol="0">
            <a:spAutoFit/>
          </a:bodyPr>
          <a:lstStyle/>
          <a:p>
            <a:pPr algn="ctr"/>
            <a:r>
              <a:rPr lang="en-US" sz="1400" dirty="0">
                <a:solidFill>
                  <a:srgbClr val="000000"/>
                </a:solidFill>
                <a:latin typeface="Calibri" pitchFamily="34" charset="0"/>
                <a:cs typeface="Calibri" pitchFamily="34" charset="0"/>
              </a:rPr>
              <a:t>Simulation computes impact</a:t>
            </a:r>
          </a:p>
        </p:txBody>
      </p:sp>
      <p:grpSp>
        <p:nvGrpSpPr>
          <p:cNvPr id="122" name="Group 121"/>
          <p:cNvGrpSpPr/>
          <p:nvPr/>
        </p:nvGrpSpPr>
        <p:grpSpPr>
          <a:xfrm>
            <a:off x="6096000" y="4523424"/>
            <a:ext cx="2534097" cy="2026889"/>
            <a:chOff x="228600" y="4416623"/>
            <a:chExt cx="2087880" cy="1797336"/>
          </a:xfrm>
        </p:grpSpPr>
        <p:grpSp>
          <p:nvGrpSpPr>
            <p:cNvPr id="25" name="Group 24"/>
            <p:cNvGrpSpPr/>
            <p:nvPr/>
          </p:nvGrpSpPr>
          <p:grpSpPr>
            <a:xfrm>
              <a:off x="228600" y="4724400"/>
              <a:ext cx="1838614" cy="1489559"/>
              <a:chOff x="1654584" y="-210505"/>
              <a:chExt cx="4141271" cy="3737841"/>
            </a:xfrm>
          </p:grpSpPr>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2724" t="4756" r="27270" b="53684"/>
              <a:stretch/>
            </p:blipFill>
            <p:spPr bwMode="auto">
              <a:xfrm>
                <a:off x="1654584" y="-210505"/>
                <a:ext cx="4141271" cy="3737841"/>
              </a:xfrm>
              <a:prstGeom prst="rect">
                <a:avLst/>
              </a:prstGeom>
              <a:noFill/>
              <a:ln>
                <a:noFill/>
              </a:ln>
            </p:spPr>
          </p:pic>
          <p:sp>
            <p:nvSpPr>
              <p:cNvPr id="27" name="TextBox 26"/>
              <p:cNvSpPr txBox="1"/>
              <p:nvPr/>
            </p:nvSpPr>
            <p:spPr>
              <a:xfrm>
                <a:off x="2260517" y="1892581"/>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ZTL10</a:t>
                </a:r>
              </a:p>
            </p:txBody>
          </p:sp>
          <p:sp>
            <p:nvSpPr>
              <p:cNvPr id="28" name="TextBox 27"/>
              <p:cNvSpPr txBox="1"/>
              <p:nvPr/>
            </p:nvSpPr>
            <p:spPr>
              <a:xfrm>
                <a:off x="3218205" y="2063646"/>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ZTL22</a:t>
                </a:r>
              </a:p>
            </p:txBody>
          </p:sp>
          <p:sp>
            <p:nvSpPr>
              <p:cNvPr id="29" name="TextBox 28"/>
              <p:cNvSpPr txBox="1"/>
              <p:nvPr/>
            </p:nvSpPr>
            <p:spPr>
              <a:xfrm>
                <a:off x="4172823" y="1681219"/>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ZTL20</a:t>
                </a:r>
              </a:p>
            </p:txBody>
          </p:sp>
          <p:sp>
            <p:nvSpPr>
              <p:cNvPr id="30" name="TextBox 29"/>
              <p:cNvSpPr txBox="1"/>
              <p:nvPr/>
            </p:nvSpPr>
            <p:spPr>
              <a:xfrm>
                <a:off x="4457973" y="590989"/>
                <a:ext cx="1142451" cy="637167"/>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ZTL34</a:t>
                </a:r>
              </a:p>
            </p:txBody>
          </p:sp>
        </p:grpSp>
        <p:cxnSp>
          <p:nvCxnSpPr>
            <p:cNvPr id="11" name="Straight Connector 10"/>
            <p:cNvCxnSpPr/>
            <p:nvPr/>
          </p:nvCxnSpPr>
          <p:spPr bwMode="auto">
            <a:xfrm flipH="1">
              <a:off x="228600" y="6130385"/>
              <a:ext cx="1974576" cy="0"/>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13" name="Straight Connector 12"/>
            <p:cNvCxnSpPr/>
            <p:nvPr/>
          </p:nvCxnSpPr>
          <p:spPr bwMode="auto">
            <a:xfrm flipH="1">
              <a:off x="228600" y="4767147"/>
              <a:ext cx="1974576" cy="0"/>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15" name="Straight Connector 14"/>
            <p:cNvCxnSpPr/>
            <p:nvPr/>
          </p:nvCxnSpPr>
          <p:spPr bwMode="auto">
            <a:xfrm>
              <a:off x="228600" y="4770583"/>
              <a:ext cx="0" cy="1359801"/>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17" name="Straight Connector 16"/>
            <p:cNvCxnSpPr/>
            <p:nvPr/>
          </p:nvCxnSpPr>
          <p:spPr bwMode="auto">
            <a:xfrm>
              <a:off x="2203176" y="4767147"/>
              <a:ext cx="0" cy="1363238"/>
            </a:xfrm>
            <a:prstGeom prst="line">
              <a:avLst/>
            </a:prstGeom>
            <a:solidFill>
              <a:schemeClr val="accent1"/>
            </a:solidFill>
            <a:ln w="19050" cap="flat" cmpd="sng" algn="ctr">
              <a:solidFill>
                <a:schemeClr val="tx1"/>
              </a:solidFill>
              <a:prstDash val="solid"/>
              <a:round/>
              <a:headEnd type="none" w="med" len="med"/>
              <a:tailEnd type="none"/>
            </a:ln>
            <a:effectLst/>
          </p:spPr>
        </p:cxnSp>
        <p:sp>
          <p:nvSpPr>
            <p:cNvPr id="39" name="TextBox 38"/>
            <p:cNvSpPr txBox="1"/>
            <p:nvPr/>
          </p:nvSpPr>
          <p:spPr>
            <a:xfrm>
              <a:off x="228600" y="4416623"/>
              <a:ext cx="2087880" cy="307777"/>
            </a:xfrm>
            <a:prstGeom prst="rect">
              <a:avLst/>
            </a:prstGeom>
            <a:noFill/>
          </p:spPr>
          <p:txBody>
            <a:bodyPr wrap="square" rtlCol="0">
              <a:spAutoFit/>
            </a:bodyPr>
            <a:lstStyle/>
            <a:p>
              <a:pPr algn="ctr"/>
              <a:r>
                <a:rPr lang="en-US" sz="1400" b="1" dirty="0">
                  <a:solidFill>
                    <a:srgbClr val="000000"/>
                  </a:solidFill>
                  <a:latin typeface="Calibri" pitchFamily="34" charset="0"/>
                  <a:cs typeface="Calibri" pitchFamily="34" charset="0"/>
                </a:rPr>
                <a:t>Delays by Sector</a:t>
              </a:r>
            </a:p>
          </p:txBody>
        </p:sp>
      </p:grpSp>
      <p:pic>
        <p:nvPicPr>
          <p:cNvPr id="64" name="Picture 63"/>
          <p:cNvPicPr/>
          <p:nvPr/>
        </p:nvPicPr>
        <p:blipFill rotWithShape="1">
          <a:blip r:embed="rId6" cstate="print">
            <a:extLst>
              <a:ext uri="{28A0092B-C50C-407E-A947-70E740481C1C}">
                <a14:useLocalDpi xmlns:a14="http://schemas.microsoft.com/office/drawing/2010/main" val="0"/>
              </a:ext>
            </a:extLst>
          </a:blip>
          <a:srcRect l="586" t="21810" r="586" b="18926"/>
          <a:stretch/>
        </p:blipFill>
        <p:spPr bwMode="auto">
          <a:xfrm>
            <a:off x="6177711" y="1819937"/>
            <a:ext cx="2356689" cy="1433592"/>
          </a:xfrm>
          <a:prstGeom prst="rect">
            <a:avLst/>
          </a:prstGeom>
          <a:ln>
            <a:noFill/>
          </a:ln>
          <a:extLst>
            <a:ext uri="{53640926-AAD7-44D8-BBD7-CCE9431645EC}">
              <a14:shadowObscured xmlns:a14="http://schemas.microsoft.com/office/drawing/2010/main"/>
            </a:ext>
          </a:extLst>
        </p:spPr>
      </p:pic>
      <p:sp>
        <p:nvSpPr>
          <p:cNvPr id="65" name="Right Arrow 64"/>
          <p:cNvSpPr/>
          <p:nvPr/>
        </p:nvSpPr>
        <p:spPr bwMode="auto">
          <a:xfrm>
            <a:off x="5676900" y="1136650"/>
            <a:ext cx="419100" cy="158750"/>
          </a:xfrm>
          <a:prstGeom prst="rightArrow">
            <a:avLst/>
          </a:prstGeom>
          <a:solidFill>
            <a:srgbClr val="C2C296"/>
          </a:solidFill>
          <a:ln w="12700" cap="flat" cmpd="sng" algn="ctr">
            <a:solidFill>
              <a:srgbClr val="E5E5D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endParaRPr lang="en-US" sz="1400" dirty="0">
              <a:solidFill>
                <a:srgbClr val="000000"/>
              </a:solidFill>
            </a:endParaRPr>
          </a:p>
        </p:txBody>
      </p:sp>
      <p:sp>
        <p:nvSpPr>
          <p:cNvPr id="82" name="TextBox 81"/>
          <p:cNvSpPr txBox="1"/>
          <p:nvPr/>
        </p:nvSpPr>
        <p:spPr>
          <a:xfrm>
            <a:off x="6287073" y="3534020"/>
            <a:ext cx="2612378" cy="523220"/>
          </a:xfrm>
          <a:prstGeom prst="rect">
            <a:avLst/>
          </a:prstGeom>
          <a:solidFill>
            <a:srgbClr val="E5E5D1"/>
          </a:solidFill>
          <a:ln>
            <a:solidFill>
              <a:srgbClr val="C2C296"/>
            </a:solidFill>
          </a:ln>
        </p:spPr>
        <p:txBody>
          <a:bodyPr wrap="square" rtlCol="0">
            <a:spAutoFit/>
          </a:bodyPr>
          <a:lstStyle/>
          <a:p>
            <a:pPr algn="ctr"/>
            <a:r>
              <a:rPr lang="en-US" sz="1400" dirty="0">
                <a:solidFill>
                  <a:srgbClr val="000000"/>
                </a:solidFill>
                <a:latin typeface="Calibri" pitchFamily="34" charset="0"/>
                <a:cs typeface="Calibri" pitchFamily="34" charset="0"/>
              </a:rPr>
              <a:t>Interface provides details of impact for resources of interest </a:t>
            </a:r>
          </a:p>
        </p:txBody>
      </p:sp>
      <p:grpSp>
        <p:nvGrpSpPr>
          <p:cNvPr id="121" name="Group 120"/>
          <p:cNvGrpSpPr/>
          <p:nvPr/>
        </p:nvGrpSpPr>
        <p:grpSpPr>
          <a:xfrm>
            <a:off x="88994" y="4759002"/>
            <a:ext cx="2927172" cy="1254578"/>
            <a:chOff x="2509109" y="4114800"/>
            <a:chExt cx="2927172" cy="1254578"/>
          </a:xfrm>
        </p:grpSpPr>
        <p:graphicFrame>
          <p:nvGraphicFramePr>
            <p:cNvPr id="67" name="Chart 66"/>
            <p:cNvGraphicFramePr>
              <a:graphicFrameLocks/>
            </p:cNvGraphicFramePr>
            <p:nvPr>
              <p:extLst>
                <p:ext uri="{D42A27DB-BD31-4B8C-83A1-F6EECF244321}">
                  <p14:modId xmlns:p14="http://schemas.microsoft.com/office/powerpoint/2010/main" val="2565120058"/>
                </p:ext>
              </p:extLst>
            </p:nvPr>
          </p:nvGraphicFramePr>
          <p:xfrm>
            <a:off x="2929719" y="4173988"/>
            <a:ext cx="2506562" cy="1140558"/>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rot="16200000">
              <a:off x="2143430" y="4480479"/>
              <a:ext cx="1254578" cy="523220"/>
            </a:xfrm>
            <a:prstGeom prst="rect">
              <a:avLst/>
            </a:prstGeom>
            <a:noFill/>
          </p:spPr>
          <p:txBody>
            <a:bodyPr wrap="square" rtlCol="0">
              <a:spAutoFit/>
            </a:bodyPr>
            <a:lstStyle/>
            <a:p>
              <a:pPr algn="ctr"/>
              <a:r>
                <a:rPr lang="en-US" sz="1400" b="1" dirty="0">
                  <a:solidFill>
                    <a:srgbClr val="000000"/>
                  </a:solidFill>
                  <a:latin typeface="Calibri" pitchFamily="34" charset="0"/>
                  <a:cs typeface="Calibri" pitchFamily="34" charset="0"/>
                </a:rPr>
                <a:t>Delays by Airport</a:t>
              </a:r>
            </a:p>
          </p:txBody>
        </p:sp>
        <p:cxnSp>
          <p:nvCxnSpPr>
            <p:cNvPr id="102" name="Straight Connector 101"/>
            <p:cNvCxnSpPr/>
            <p:nvPr/>
          </p:nvCxnSpPr>
          <p:spPr>
            <a:xfrm>
              <a:off x="3032330" y="5297718"/>
              <a:ext cx="2377870" cy="0"/>
            </a:xfrm>
            <a:prstGeom prst="line">
              <a:avLst/>
            </a:prstGeom>
            <a:ln w="19050">
              <a:headEnd type="none" w="med" len="med"/>
              <a:tailEnd type="none"/>
            </a:ln>
          </p:spPr>
          <p:style>
            <a:lnRef idx="1">
              <a:schemeClr val="dk1"/>
            </a:lnRef>
            <a:fillRef idx="2">
              <a:schemeClr val="dk1"/>
            </a:fillRef>
            <a:effectRef idx="1">
              <a:schemeClr val="dk1"/>
            </a:effectRef>
            <a:fontRef idx="minor">
              <a:schemeClr val="dk1"/>
            </a:fontRef>
          </p:style>
        </p:cxnSp>
        <p:cxnSp>
          <p:nvCxnSpPr>
            <p:cNvPr id="105" name="Straight Connector 104"/>
            <p:cNvCxnSpPr/>
            <p:nvPr/>
          </p:nvCxnSpPr>
          <p:spPr>
            <a:xfrm>
              <a:off x="3032330" y="4117488"/>
              <a:ext cx="2377870" cy="0"/>
            </a:xfrm>
            <a:prstGeom prst="line">
              <a:avLst/>
            </a:prstGeom>
            <a:ln w="19050">
              <a:headEnd type="none" w="med" len="med"/>
              <a:tailEnd type="none"/>
            </a:ln>
          </p:spPr>
          <p:style>
            <a:lnRef idx="1">
              <a:schemeClr val="dk1"/>
            </a:lnRef>
            <a:fillRef idx="2">
              <a:schemeClr val="dk1"/>
            </a:fillRef>
            <a:effectRef idx="1">
              <a:schemeClr val="dk1"/>
            </a:effectRef>
            <a:fontRef idx="minor">
              <a:schemeClr val="dk1"/>
            </a:fontRef>
          </p:style>
        </p:cxnSp>
        <p:cxnSp>
          <p:nvCxnSpPr>
            <p:cNvPr id="107" name="Straight Connector 106"/>
            <p:cNvCxnSpPr/>
            <p:nvPr/>
          </p:nvCxnSpPr>
          <p:spPr>
            <a:xfrm flipV="1">
              <a:off x="5410200" y="4117488"/>
              <a:ext cx="0" cy="1180230"/>
            </a:xfrm>
            <a:prstGeom prst="line">
              <a:avLst/>
            </a:prstGeom>
            <a:ln w="19050">
              <a:headEnd type="none" w="med" len="med"/>
              <a:tailEnd type="none"/>
            </a:ln>
          </p:spPr>
          <p:style>
            <a:lnRef idx="1">
              <a:schemeClr val="dk1"/>
            </a:lnRef>
            <a:fillRef idx="2">
              <a:schemeClr val="dk1"/>
            </a:fillRef>
            <a:effectRef idx="1">
              <a:schemeClr val="dk1"/>
            </a:effectRef>
            <a:fontRef idx="minor">
              <a:schemeClr val="dk1"/>
            </a:fontRef>
          </p:style>
        </p:cxnSp>
        <p:cxnSp>
          <p:nvCxnSpPr>
            <p:cNvPr id="109" name="Straight Connector 108"/>
            <p:cNvCxnSpPr/>
            <p:nvPr/>
          </p:nvCxnSpPr>
          <p:spPr>
            <a:xfrm flipV="1">
              <a:off x="3032330" y="4117488"/>
              <a:ext cx="0" cy="1180230"/>
            </a:xfrm>
            <a:prstGeom prst="line">
              <a:avLst/>
            </a:prstGeom>
            <a:ln w="19050">
              <a:headEnd type="none" w="med" len="med"/>
              <a:tailEnd type="none"/>
            </a:ln>
          </p:spPr>
          <p:style>
            <a:lnRef idx="1">
              <a:schemeClr val="dk1"/>
            </a:lnRef>
            <a:fillRef idx="2">
              <a:schemeClr val="dk1"/>
            </a:fillRef>
            <a:effectRef idx="1">
              <a:schemeClr val="dk1"/>
            </a:effectRef>
            <a:fontRef idx="minor">
              <a:schemeClr val="dk1"/>
            </a:fontRef>
          </p:style>
        </p:cxnSp>
      </p:grpSp>
      <p:sp>
        <p:nvSpPr>
          <p:cNvPr id="49" name="TextBox 48"/>
          <p:cNvSpPr txBox="1"/>
          <p:nvPr/>
        </p:nvSpPr>
        <p:spPr>
          <a:xfrm>
            <a:off x="2862202" y="926068"/>
            <a:ext cx="2590800" cy="738664"/>
          </a:xfrm>
          <a:prstGeom prst="rect">
            <a:avLst/>
          </a:prstGeom>
          <a:solidFill>
            <a:srgbClr val="E5E5D1"/>
          </a:solidFill>
          <a:ln>
            <a:solidFill>
              <a:srgbClr val="C2C296"/>
            </a:solidFill>
          </a:ln>
        </p:spPr>
        <p:txBody>
          <a:bodyPr wrap="square" rtlCol="0">
            <a:spAutoFit/>
          </a:bodyPr>
          <a:lstStyle/>
          <a:p>
            <a:pPr algn="ctr"/>
            <a:r>
              <a:rPr lang="en-US" sz="1400" dirty="0">
                <a:solidFill>
                  <a:srgbClr val="000000"/>
                </a:solidFill>
                <a:latin typeface="Calibri" pitchFamily="34" charset="0"/>
                <a:cs typeface="Calibri" pitchFamily="34" charset="0"/>
              </a:rPr>
              <a:t>Translate probabilistic weather models into potential air traffic impact scenarios</a:t>
            </a:r>
          </a:p>
        </p:txBody>
      </p:sp>
      <p:sp>
        <p:nvSpPr>
          <p:cNvPr id="47" name="Right Arrow 46"/>
          <p:cNvSpPr/>
          <p:nvPr/>
        </p:nvSpPr>
        <p:spPr bwMode="auto">
          <a:xfrm rot="10800000">
            <a:off x="5676900" y="3795631"/>
            <a:ext cx="419100" cy="158750"/>
          </a:xfrm>
          <a:prstGeom prst="rightArrow">
            <a:avLst/>
          </a:prstGeom>
          <a:solidFill>
            <a:srgbClr val="C2C296"/>
          </a:solidFill>
          <a:ln w="12700" cap="flat" cmpd="sng" algn="ctr">
            <a:solidFill>
              <a:srgbClr val="E5E5D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endParaRPr lang="en-US" sz="1400" dirty="0">
              <a:solidFill>
                <a:srgbClr val="000000"/>
              </a:solidFill>
            </a:endParaRPr>
          </a:p>
        </p:txBody>
      </p:sp>
      <p:sp>
        <p:nvSpPr>
          <p:cNvPr id="50" name="TextBox 49"/>
          <p:cNvSpPr txBox="1"/>
          <p:nvPr/>
        </p:nvSpPr>
        <p:spPr>
          <a:xfrm>
            <a:off x="55499" y="3534020"/>
            <a:ext cx="5364009" cy="523220"/>
          </a:xfrm>
          <a:prstGeom prst="rect">
            <a:avLst/>
          </a:prstGeom>
          <a:solidFill>
            <a:srgbClr val="E5E5D1"/>
          </a:solidFill>
          <a:ln>
            <a:solidFill>
              <a:srgbClr val="C2C296"/>
            </a:solidFill>
          </a:ln>
        </p:spPr>
        <p:txBody>
          <a:bodyPr wrap="square" rtlCol="0">
            <a:spAutoFit/>
          </a:bodyPr>
          <a:lstStyle/>
          <a:p>
            <a:pPr algn="ctr"/>
            <a:r>
              <a:rPr lang="en-US" sz="1400" dirty="0">
                <a:solidFill>
                  <a:srgbClr val="000000"/>
                </a:solidFill>
                <a:latin typeface="Calibri" pitchFamily="34" charset="0"/>
                <a:cs typeface="Calibri" pitchFamily="34" charset="0"/>
              </a:rPr>
              <a:t>Interface enables what-if scenario generation for plans and provides quantitative feedback on impact due to weather and flow actions</a:t>
            </a:r>
          </a:p>
        </p:txBody>
      </p:sp>
      <p:grpSp>
        <p:nvGrpSpPr>
          <p:cNvPr id="51" name="Group 50"/>
          <p:cNvGrpSpPr/>
          <p:nvPr/>
        </p:nvGrpSpPr>
        <p:grpSpPr>
          <a:xfrm>
            <a:off x="3308073" y="4177626"/>
            <a:ext cx="2164080" cy="2602405"/>
            <a:chOff x="4998720" y="4103195"/>
            <a:chExt cx="2164080" cy="2602405"/>
          </a:xfrm>
        </p:grpSpPr>
        <p:grpSp>
          <p:nvGrpSpPr>
            <p:cNvPr id="52" name="Group 51"/>
            <p:cNvGrpSpPr/>
            <p:nvPr/>
          </p:nvGrpSpPr>
          <p:grpSpPr>
            <a:xfrm>
              <a:off x="5608320" y="4407995"/>
              <a:ext cx="1554480" cy="2286000"/>
              <a:chOff x="2600803" y="467548"/>
              <a:chExt cx="3501291" cy="5736399"/>
            </a:xfrm>
          </p:grpSpPr>
          <p:pic>
            <p:nvPicPr>
              <p:cNvPr id="61" name="Picture 60"/>
              <p:cNvPicPr>
                <a:picLocks noChangeAspect="1"/>
              </p:cNvPicPr>
              <p:nvPr/>
            </p:nvPicPr>
            <p:blipFill rotWithShape="1">
              <a:blip r:embed="rId5" cstate="print">
                <a:extLst>
                  <a:ext uri="{28A0092B-C50C-407E-A947-70E740481C1C}">
                    <a14:useLocalDpi xmlns:a14="http://schemas.microsoft.com/office/drawing/2010/main" val="0"/>
                  </a:ext>
                </a:extLst>
              </a:blip>
              <a:srcRect l="12725" t="4757" r="25457" b="8658"/>
              <a:stretch/>
            </p:blipFill>
            <p:spPr bwMode="auto">
              <a:xfrm>
                <a:off x="2600803" y="467548"/>
                <a:ext cx="3501291" cy="5736399"/>
              </a:xfrm>
              <a:prstGeom prst="rect">
                <a:avLst/>
              </a:prstGeom>
              <a:noFill/>
              <a:ln>
                <a:noFill/>
              </a:ln>
            </p:spPr>
          </p:pic>
          <p:sp>
            <p:nvSpPr>
              <p:cNvPr id="62" name="TextBox 61"/>
              <p:cNvSpPr txBox="1"/>
              <p:nvPr/>
            </p:nvSpPr>
            <p:spPr>
              <a:xfrm>
                <a:off x="3124200" y="2002052"/>
                <a:ext cx="914399" cy="976476"/>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ZTL10</a:t>
                </a:r>
              </a:p>
            </p:txBody>
          </p:sp>
          <p:sp>
            <p:nvSpPr>
              <p:cNvPr id="63" name="TextBox 62"/>
              <p:cNvSpPr txBox="1"/>
              <p:nvPr/>
            </p:nvSpPr>
            <p:spPr>
              <a:xfrm>
                <a:off x="3711660" y="1976846"/>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ZTL22</a:t>
                </a:r>
              </a:p>
            </p:txBody>
          </p:sp>
          <p:sp>
            <p:nvSpPr>
              <p:cNvPr id="66" name="TextBox 65"/>
              <p:cNvSpPr txBox="1"/>
              <p:nvPr/>
            </p:nvSpPr>
            <p:spPr>
              <a:xfrm>
                <a:off x="4572000" y="1806041"/>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ZTL20</a:t>
                </a:r>
              </a:p>
            </p:txBody>
          </p:sp>
          <p:sp>
            <p:nvSpPr>
              <p:cNvPr id="68" name="TextBox 67"/>
              <p:cNvSpPr txBox="1"/>
              <p:nvPr/>
            </p:nvSpPr>
            <p:spPr>
              <a:xfrm>
                <a:off x="4572000" y="1168874"/>
                <a:ext cx="1142451" cy="637167"/>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ZTL34</a:t>
                </a:r>
              </a:p>
            </p:txBody>
          </p:sp>
          <p:sp>
            <p:nvSpPr>
              <p:cNvPr id="69" name="TextBox 68"/>
              <p:cNvSpPr txBox="1"/>
              <p:nvPr/>
            </p:nvSpPr>
            <p:spPr>
              <a:xfrm>
                <a:off x="3124200" y="4845045"/>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ZTL10</a:t>
                </a:r>
              </a:p>
            </p:txBody>
          </p:sp>
          <p:sp>
            <p:nvSpPr>
              <p:cNvPr id="70" name="TextBox 69"/>
              <p:cNvSpPr txBox="1"/>
              <p:nvPr/>
            </p:nvSpPr>
            <p:spPr>
              <a:xfrm>
                <a:off x="3767900" y="4680150"/>
                <a:ext cx="914399" cy="976475"/>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ZTL22</a:t>
                </a:r>
              </a:p>
            </p:txBody>
          </p:sp>
          <p:sp>
            <p:nvSpPr>
              <p:cNvPr id="71" name="TextBox 70"/>
              <p:cNvSpPr txBox="1"/>
              <p:nvPr/>
            </p:nvSpPr>
            <p:spPr>
              <a:xfrm>
                <a:off x="4572000" y="4680151"/>
                <a:ext cx="914399" cy="976476"/>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ZTL20</a:t>
                </a:r>
              </a:p>
            </p:txBody>
          </p:sp>
          <p:sp>
            <p:nvSpPr>
              <p:cNvPr id="72" name="TextBox 71"/>
              <p:cNvSpPr txBox="1"/>
              <p:nvPr/>
            </p:nvSpPr>
            <p:spPr>
              <a:xfrm>
                <a:off x="4572000" y="3841951"/>
                <a:ext cx="1142451" cy="637167"/>
              </a:xfrm>
              <a:prstGeom prst="rect">
                <a:avLst/>
              </a:prstGeom>
              <a:noFill/>
            </p:spPr>
            <p:txBody>
              <a:bodyPr wrap="square" rtlCol="0">
                <a:spAutoFit/>
              </a:bodyPr>
              <a:lstStyle/>
              <a:p>
                <a:pPr algn="ctr"/>
                <a:r>
                  <a:rPr lang="en-US" sz="1050" dirty="0">
                    <a:solidFill>
                      <a:srgbClr val="000000"/>
                    </a:solidFill>
                    <a:latin typeface="Calibri" pitchFamily="34" charset="0"/>
                    <a:cs typeface="Calibri" pitchFamily="34" charset="0"/>
                  </a:rPr>
                  <a:t>ZTL34</a:t>
                </a:r>
              </a:p>
            </p:txBody>
          </p:sp>
        </p:grpSp>
        <p:sp>
          <p:nvSpPr>
            <p:cNvPr id="53" name="TextBox 52"/>
            <p:cNvSpPr txBox="1"/>
            <p:nvPr/>
          </p:nvSpPr>
          <p:spPr>
            <a:xfrm rot="16200000">
              <a:off x="4996487" y="4786763"/>
              <a:ext cx="762000" cy="461665"/>
            </a:xfrm>
            <a:prstGeom prst="rect">
              <a:avLst/>
            </a:prstGeom>
            <a:noFill/>
          </p:spPr>
          <p:txBody>
            <a:bodyPr wrap="square" rtlCol="0">
              <a:spAutoFit/>
            </a:bodyPr>
            <a:lstStyle/>
            <a:p>
              <a:pPr algn="ctr"/>
              <a:r>
                <a:rPr lang="en-US" sz="1200" b="1" dirty="0">
                  <a:solidFill>
                    <a:srgbClr val="000000"/>
                  </a:solidFill>
                  <a:latin typeface="Calibri" pitchFamily="34" charset="0"/>
                  <a:cs typeface="Calibri" pitchFamily="34" charset="0"/>
                </a:rPr>
                <a:t>Weather Induced</a:t>
              </a:r>
            </a:p>
          </p:txBody>
        </p:sp>
        <p:sp>
          <p:nvSpPr>
            <p:cNvPr id="54" name="TextBox 53"/>
            <p:cNvSpPr txBox="1"/>
            <p:nvPr/>
          </p:nvSpPr>
          <p:spPr>
            <a:xfrm rot="16200000">
              <a:off x="4885251" y="5818525"/>
              <a:ext cx="984473" cy="461665"/>
            </a:xfrm>
            <a:prstGeom prst="rect">
              <a:avLst/>
            </a:prstGeom>
            <a:noFill/>
          </p:spPr>
          <p:txBody>
            <a:bodyPr wrap="square" rtlCol="0">
              <a:spAutoFit/>
            </a:bodyPr>
            <a:lstStyle/>
            <a:p>
              <a:pPr algn="ctr"/>
              <a:r>
                <a:rPr lang="en-US" sz="1200" b="1" dirty="0">
                  <a:solidFill>
                    <a:srgbClr val="000000"/>
                  </a:solidFill>
                  <a:latin typeface="Calibri" pitchFamily="34" charset="0"/>
                  <a:cs typeface="Calibri" pitchFamily="34" charset="0"/>
                </a:rPr>
                <a:t>Contingency Plan</a:t>
              </a:r>
            </a:p>
          </p:txBody>
        </p:sp>
        <p:cxnSp>
          <p:nvCxnSpPr>
            <p:cNvPr id="55" name="Straight Connector 54"/>
            <p:cNvCxnSpPr>
              <a:stCxn id="61" idx="3"/>
            </p:cNvCxnSpPr>
            <p:nvPr/>
          </p:nvCxnSpPr>
          <p:spPr bwMode="auto">
            <a:xfrm flipH="1" flipV="1">
              <a:off x="5151120" y="5543770"/>
              <a:ext cx="2011680" cy="7225"/>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56" name="Straight Connector 55"/>
            <p:cNvCxnSpPr/>
            <p:nvPr/>
          </p:nvCxnSpPr>
          <p:spPr bwMode="auto">
            <a:xfrm flipH="1">
              <a:off x="5151120" y="4407995"/>
              <a:ext cx="2011680" cy="2977"/>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57" name="Straight Connector 56"/>
            <p:cNvCxnSpPr/>
            <p:nvPr/>
          </p:nvCxnSpPr>
          <p:spPr bwMode="auto">
            <a:xfrm>
              <a:off x="5151120" y="4407995"/>
              <a:ext cx="0" cy="2286000"/>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58" name="Straight Connector 57"/>
            <p:cNvCxnSpPr/>
            <p:nvPr/>
          </p:nvCxnSpPr>
          <p:spPr bwMode="auto">
            <a:xfrm flipH="1">
              <a:off x="5151120" y="6693995"/>
              <a:ext cx="2011680" cy="0"/>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59" name="Straight Connector 58"/>
            <p:cNvCxnSpPr/>
            <p:nvPr/>
          </p:nvCxnSpPr>
          <p:spPr bwMode="auto">
            <a:xfrm>
              <a:off x="7162800" y="4381940"/>
              <a:ext cx="0" cy="2323660"/>
            </a:xfrm>
            <a:prstGeom prst="line">
              <a:avLst/>
            </a:prstGeom>
            <a:solidFill>
              <a:schemeClr val="accent1"/>
            </a:solidFill>
            <a:ln w="19050" cap="flat" cmpd="sng" algn="ctr">
              <a:solidFill>
                <a:schemeClr val="tx1"/>
              </a:solidFill>
              <a:prstDash val="solid"/>
              <a:round/>
              <a:headEnd type="none" w="med" len="med"/>
              <a:tailEnd type="none"/>
            </a:ln>
            <a:effectLst/>
          </p:spPr>
        </p:cxnSp>
        <p:sp>
          <p:nvSpPr>
            <p:cNvPr id="60" name="TextBox 59"/>
            <p:cNvSpPr txBox="1"/>
            <p:nvPr/>
          </p:nvSpPr>
          <p:spPr>
            <a:xfrm>
              <a:off x="4998720" y="4103195"/>
              <a:ext cx="2087880" cy="307777"/>
            </a:xfrm>
            <a:prstGeom prst="rect">
              <a:avLst/>
            </a:prstGeom>
            <a:noFill/>
          </p:spPr>
          <p:txBody>
            <a:bodyPr wrap="square" rtlCol="0">
              <a:spAutoFit/>
            </a:bodyPr>
            <a:lstStyle/>
            <a:p>
              <a:pPr algn="ctr"/>
              <a:r>
                <a:rPr lang="en-US" sz="1400" b="1" dirty="0">
                  <a:solidFill>
                    <a:srgbClr val="000000"/>
                  </a:solidFill>
                  <a:latin typeface="Calibri" pitchFamily="34" charset="0"/>
                  <a:cs typeface="Calibri" pitchFamily="34" charset="0"/>
                </a:rPr>
                <a:t>Delays by Sector</a:t>
              </a:r>
            </a:p>
          </p:txBody>
        </p:sp>
      </p:grpSp>
      <p:sp>
        <p:nvSpPr>
          <p:cNvPr id="73" name="Right Arrow 72"/>
          <p:cNvSpPr/>
          <p:nvPr/>
        </p:nvSpPr>
        <p:spPr bwMode="auto">
          <a:xfrm rot="5400000">
            <a:off x="7486681" y="3308598"/>
            <a:ext cx="268889" cy="158750"/>
          </a:xfrm>
          <a:prstGeom prst="rightArrow">
            <a:avLst/>
          </a:prstGeom>
          <a:solidFill>
            <a:srgbClr val="C2C296"/>
          </a:solidFill>
          <a:ln w="12700" cap="flat" cmpd="sng" algn="ctr">
            <a:solidFill>
              <a:srgbClr val="E5E5D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endParaRPr lang="en-US" sz="1400" dirty="0">
              <a:solidFill>
                <a:srgbClr val="000000"/>
              </a:solidFill>
            </a:endParaRPr>
          </a:p>
        </p:txBody>
      </p:sp>
      <p:sp>
        <p:nvSpPr>
          <p:cNvPr id="4" name="TextBox 3"/>
          <p:cNvSpPr txBox="1"/>
          <p:nvPr/>
        </p:nvSpPr>
        <p:spPr>
          <a:xfrm>
            <a:off x="0" y="2149101"/>
            <a:ext cx="880369" cy="523220"/>
          </a:xfrm>
          <a:prstGeom prst="rect">
            <a:avLst/>
          </a:prstGeom>
          <a:noFill/>
        </p:spPr>
        <p:txBody>
          <a:bodyPr wrap="none" rtlCol="0">
            <a:spAutoFit/>
          </a:bodyPr>
          <a:lstStyle/>
          <a:p>
            <a:r>
              <a:rPr lang="en-US" sz="1400" dirty="0" smtClean="0"/>
              <a:t>(SREF</a:t>
            </a:r>
          </a:p>
          <a:p>
            <a:r>
              <a:rPr lang="en-US" sz="1400" dirty="0"/>
              <a:t>f</a:t>
            </a:r>
            <a:r>
              <a:rPr lang="en-US" sz="1400" dirty="0" smtClean="0"/>
              <a:t>orecast)</a:t>
            </a:r>
            <a:endParaRPr lang="en-US" sz="1400" dirty="0"/>
          </a:p>
        </p:txBody>
      </p:sp>
      <p:sp>
        <p:nvSpPr>
          <p:cNvPr id="9" name="TextBox 8"/>
          <p:cNvSpPr txBox="1"/>
          <p:nvPr/>
        </p:nvSpPr>
        <p:spPr>
          <a:xfrm>
            <a:off x="612214" y="6482074"/>
            <a:ext cx="1503232" cy="307777"/>
          </a:xfrm>
          <a:prstGeom prst="rect">
            <a:avLst/>
          </a:prstGeom>
          <a:noFill/>
        </p:spPr>
        <p:txBody>
          <a:bodyPr wrap="none" rtlCol="0">
            <a:spAutoFit/>
          </a:bodyPr>
          <a:lstStyle/>
          <a:p>
            <a:r>
              <a:rPr lang="en-US" sz="1400" dirty="0" smtClean="0"/>
              <a:t>(see Taylor et al)</a:t>
            </a:r>
            <a:endParaRPr lang="en-US" dirty="0"/>
          </a:p>
        </p:txBody>
      </p:sp>
    </p:spTree>
    <p:extLst>
      <p:ext uri="{BB962C8B-B14F-4D97-AF65-F5344CB8AC3E}">
        <p14:creationId xmlns:p14="http://schemas.microsoft.com/office/powerpoint/2010/main" val="418815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9" presetClass="emph" presetSubtype="0" grpId="0" nodeType="with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8"/>
                                        </p:tgtEl>
                                        <p:attrNameLst>
                                          <p:attrName>style.opacity</p:attrName>
                                        </p:attrNameLst>
                                      </p:cBhvr>
                                      <p:to>
                                        <p:strVal val="0.5"/>
                                      </p:to>
                                    </p:set>
                                    <p:animEffect filter="image" prLst="opacity: 0.5">
                                      <p:cBhvr rctx="IE">
                                        <p:cTn id="23" dur="indefinite"/>
                                        <p:tgtEl>
                                          <p:spTgt spid="8"/>
                                        </p:tgtEl>
                                      </p:cBhvr>
                                    </p:animEffect>
                                  </p:childTnLst>
                                </p:cTn>
                              </p:par>
                              <p:par>
                                <p:cTn id="24" presetID="9" presetClass="emph" presetSubtype="0" grpId="1" nodeType="withEffect">
                                  <p:stCondLst>
                                    <p:cond delay="0"/>
                                  </p:stCondLst>
                                  <p:childTnLst>
                                    <p:set>
                                      <p:cBhvr rctx="PPT">
                                        <p:cTn id="25" dur="indefinite"/>
                                        <p:tgtEl>
                                          <p:spTgt spid="49"/>
                                        </p:tgtEl>
                                        <p:attrNameLst>
                                          <p:attrName>style.opacity</p:attrName>
                                        </p:attrNameLst>
                                      </p:cBhvr>
                                      <p:to>
                                        <p:strVal val="0.5"/>
                                      </p:to>
                                    </p:set>
                                    <p:animEffect filter="image" prLst="opacity: 0.5">
                                      <p:cBhvr rctx="IE">
                                        <p:cTn id="26" dur="indefinite"/>
                                        <p:tgtEl>
                                          <p:spTgt spid="4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childTnLst>
                                    <p:set>
                                      <p:cBhvr rctx="PPT">
                                        <p:cTn id="34" dur="indefinite"/>
                                        <p:tgtEl>
                                          <p:spTgt spid="21"/>
                                        </p:tgtEl>
                                        <p:attrNameLst>
                                          <p:attrName>style.opacity</p:attrName>
                                        </p:attrNameLst>
                                      </p:cBhvr>
                                      <p:to>
                                        <p:strVal val="0.5"/>
                                      </p:to>
                                    </p:set>
                                    <p:animEffect filter="image" prLst="opacity: 0.5">
                                      <p:cBhvr rctx="IE">
                                        <p:cTn id="35" dur="indefinite"/>
                                        <p:tgtEl>
                                          <p:spTgt spid="21"/>
                                        </p:tgtEl>
                                      </p:cBhvr>
                                    </p:animEffect>
                                  </p:childTnLst>
                                </p:cTn>
                              </p:par>
                              <p:par>
                                <p:cTn id="36" presetID="9" presetClass="emph" presetSubtype="0" nodeType="withEffect">
                                  <p:stCondLst>
                                    <p:cond delay="0"/>
                                  </p:stCondLst>
                                  <p:childTnLst>
                                    <p:set>
                                      <p:cBhvr rctx="PPT">
                                        <p:cTn id="37" dur="indefinite"/>
                                        <p:tgtEl>
                                          <p:spTgt spid="64"/>
                                        </p:tgtEl>
                                        <p:attrNameLst>
                                          <p:attrName>style.opacity</p:attrName>
                                        </p:attrNameLst>
                                      </p:cBhvr>
                                      <p:to>
                                        <p:strVal val="0.5"/>
                                      </p:to>
                                    </p:set>
                                    <p:animEffect filter="image" prLst="opacity: 0.5">
                                      <p:cBhvr rctx="IE">
                                        <p:cTn id="38" dur="indefinite"/>
                                        <p:tgtEl>
                                          <p:spTgt spid="64"/>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9" presetClass="emph" presetSubtype="0" grpId="1" nodeType="withEffect">
                                  <p:stCondLst>
                                    <p:cond delay="0"/>
                                  </p:stCondLst>
                                  <p:childTnLst>
                                    <p:set>
                                      <p:cBhvr rctx="PPT">
                                        <p:cTn id="56" dur="indefinite"/>
                                        <p:tgtEl>
                                          <p:spTgt spid="82"/>
                                        </p:tgtEl>
                                        <p:attrNameLst>
                                          <p:attrName>style.opacity</p:attrName>
                                        </p:attrNameLst>
                                      </p:cBhvr>
                                      <p:to>
                                        <p:strVal val="0.5"/>
                                      </p:to>
                                    </p:set>
                                    <p:animEffect filter="image" prLst="opacity: 0.5">
                                      <p:cBhvr rctx="IE">
                                        <p:cTn id="57" dur="indefinite"/>
                                        <p:tgtEl>
                                          <p:spTgt spid="82"/>
                                        </p:tgtEl>
                                      </p:cBhvr>
                                    </p:animEffect>
                                  </p:childTnLst>
                                </p:cTn>
                              </p:par>
                              <p:par>
                                <p:cTn id="58" presetID="9" presetClass="emph" presetSubtype="0" nodeType="withEffect">
                                  <p:stCondLst>
                                    <p:cond delay="0"/>
                                  </p:stCondLst>
                                  <p:childTnLst>
                                    <p:set>
                                      <p:cBhvr rctx="PPT">
                                        <p:cTn id="59" dur="indefinite"/>
                                        <p:tgtEl>
                                          <p:spTgt spid="122"/>
                                        </p:tgtEl>
                                        <p:attrNameLst>
                                          <p:attrName>style.opacity</p:attrName>
                                        </p:attrNameLst>
                                      </p:cBhvr>
                                      <p:to>
                                        <p:strVal val="0.5"/>
                                      </p:to>
                                    </p:set>
                                    <p:animEffect filter="image" prLst="opacity: 0.5">
                                      <p:cBhvr rctx="IE">
                                        <p:cTn id="60" dur="indefinite"/>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P spid="21" grpId="1" animBg="1"/>
      <p:bldP spid="65" grpId="0" animBg="1"/>
      <p:bldP spid="82" grpId="0" animBg="1"/>
      <p:bldP spid="82" grpId="1" animBg="1"/>
      <p:bldP spid="49" grpId="0" animBg="1"/>
      <p:bldP spid="49" grpId="1" animBg="1"/>
      <p:bldP spid="47" grpId="0" animBg="1"/>
      <p:bldP spid="50"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452732"/>
            <a:ext cx="8042051" cy="480131"/>
          </a:xfrm>
        </p:spPr>
        <p:txBody>
          <a:bodyPr/>
          <a:lstStyle/>
          <a:p>
            <a:r>
              <a:rPr lang="en-US" dirty="0" smtClean="0"/>
              <a:t>FCM: </a:t>
            </a:r>
            <a:r>
              <a:rPr lang="en-US" dirty="0" smtClean="0"/>
              <a:t>Solution </a:t>
            </a:r>
            <a:r>
              <a:rPr lang="en-US" dirty="0" smtClean="0"/>
              <a:t>Components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r="11045"/>
          <a:stretch/>
        </p:blipFill>
        <p:spPr bwMode="auto">
          <a:xfrm>
            <a:off x="614149" y="1078173"/>
            <a:ext cx="7929350" cy="559558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291618" y="5554639"/>
            <a:ext cx="2257477" cy="523220"/>
          </a:xfrm>
          <a:prstGeom prst="rect">
            <a:avLst/>
          </a:prstGeom>
          <a:noFill/>
        </p:spPr>
        <p:txBody>
          <a:bodyPr wrap="none" rtlCol="0">
            <a:spAutoFit/>
          </a:bodyPr>
          <a:lstStyle/>
          <a:p>
            <a:r>
              <a:rPr lang="en-US" sz="1400" dirty="0" smtClean="0">
                <a:solidFill>
                  <a:schemeClr val="bg1"/>
                </a:solidFill>
              </a:rPr>
              <a:t>(see Taylor, </a:t>
            </a:r>
            <a:r>
              <a:rPr lang="en-US" sz="1400" dirty="0" err="1" smtClean="0">
                <a:solidFill>
                  <a:schemeClr val="bg1"/>
                </a:solidFill>
              </a:rPr>
              <a:t>Wanke</a:t>
            </a:r>
            <a:r>
              <a:rPr lang="en-US" sz="1400" dirty="0" smtClean="0">
                <a:solidFill>
                  <a:schemeClr val="bg1"/>
                </a:solidFill>
              </a:rPr>
              <a:t>, Wan, </a:t>
            </a:r>
          </a:p>
          <a:p>
            <a:r>
              <a:rPr lang="en-US" sz="1400" dirty="0">
                <a:solidFill>
                  <a:schemeClr val="bg1"/>
                </a:solidFill>
              </a:rPr>
              <a:t>a</a:t>
            </a:r>
            <a:r>
              <a:rPr lang="en-US" sz="1400" dirty="0" smtClean="0">
                <a:solidFill>
                  <a:schemeClr val="bg1"/>
                </a:solidFill>
              </a:rPr>
              <a:t>nd Roy, 2011-2012).</a:t>
            </a:r>
            <a:endParaRPr lang="en-US" sz="1400" dirty="0">
              <a:solidFill>
                <a:schemeClr val="bg1"/>
              </a:solidFill>
            </a:endParaRPr>
          </a:p>
        </p:txBody>
      </p:sp>
    </p:spTree>
    <p:extLst>
      <p:ext uri="{BB962C8B-B14F-4D97-AF65-F5344CB8AC3E}">
        <p14:creationId xmlns:p14="http://schemas.microsoft.com/office/powerpoint/2010/main" val="35162775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228709"/>
            <a:ext cx="7772400" cy="867930"/>
          </a:xfrm>
        </p:spPr>
        <p:txBody>
          <a:bodyPr/>
          <a:lstStyle/>
          <a:p>
            <a:r>
              <a:rPr lang="en-US" dirty="0" smtClean="0"/>
              <a:t>FCM : Weather-Impact and Demand </a:t>
            </a:r>
            <a:r>
              <a:rPr lang="en-US" dirty="0" smtClean="0"/>
              <a:t>Modeling</a:t>
            </a:r>
            <a:endParaRPr lang="en-US" dirty="0"/>
          </a:p>
        </p:txBody>
      </p:sp>
      <p:sp>
        <p:nvSpPr>
          <p:cNvPr id="3" name="Content Placeholder 2"/>
          <p:cNvSpPr>
            <a:spLocks noGrp="1"/>
          </p:cNvSpPr>
          <p:nvPr>
            <p:ph idx="1"/>
          </p:nvPr>
        </p:nvSpPr>
        <p:spPr>
          <a:xfrm>
            <a:off x="801914" y="1516647"/>
            <a:ext cx="7772400" cy="1954894"/>
          </a:xfrm>
        </p:spPr>
        <p:txBody>
          <a:bodyPr/>
          <a:lstStyle/>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30108" b="22125"/>
          <a:stretch/>
        </p:blipFill>
        <p:spPr bwMode="auto">
          <a:xfrm>
            <a:off x="-109182" y="1064525"/>
            <a:ext cx="8802806" cy="3493822"/>
          </a:xfrm>
          <a:prstGeom prst="rect">
            <a:avLst/>
          </a:prstGeom>
          <a:ln>
            <a:noFill/>
          </a:ln>
          <a:extLst>
            <a:ext uri="{53640926-AAD7-44D8-BBD7-CCE9431645EC}">
              <a14:shadowObscured xmlns:a14="http://schemas.microsoft.com/office/drawing/2010/main"/>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52" y="4778427"/>
            <a:ext cx="3059178" cy="190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rotWithShape="1">
          <a:blip r:embed="rId4">
            <a:extLst>
              <a:ext uri="{28A0092B-C50C-407E-A947-70E740481C1C}">
                <a14:useLocalDpi xmlns:a14="http://schemas.microsoft.com/office/drawing/2010/main" val="0"/>
              </a:ext>
            </a:extLst>
          </a:blip>
          <a:srcRect l="7544" b="12048"/>
          <a:stretch/>
        </p:blipFill>
        <p:spPr bwMode="auto">
          <a:xfrm>
            <a:off x="3411943" y="4653881"/>
            <a:ext cx="6115869" cy="21254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5599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tre_caasd_2010">
  <a:themeElements>
    <a:clrScheme name="mitrecaasd_2005 14">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3333FF"/>
      </a:hlink>
      <a:folHlink>
        <a:srgbClr val="B2B2B2"/>
      </a:folHlink>
    </a:clrScheme>
    <a:fontScheme name="mitrecaasd_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chemeClr val="tx1"/>
          </a:solidFill>
          <a:prstDash val="solid"/>
          <a:round/>
          <a:headEnd type="none" w="med" len="med"/>
          <a:tailEnd type="arrow"/>
        </a:ln>
        <a:effectLst/>
      </a:spPr>
      <a:bodyPr/>
      <a:lstStyle/>
    </a:lnDef>
  </a:objectDefaults>
  <a:extraClrSchemeLst>
    <a:extraClrScheme>
      <a:clrScheme name="mitrecaasd_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recaasd_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recaasd_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recaasd_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recaasd_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recaasd_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recaasd_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trecaasd_2005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recaasd_2005 9">
        <a:dk1>
          <a:srgbClr val="000000"/>
        </a:dk1>
        <a:lt1>
          <a:srgbClr val="FFFFFF"/>
        </a:lt1>
        <a:dk2>
          <a:srgbClr val="000000"/>
        </a:dk2>
        <a:lt2>
          <a:srgbClr val="808080"/>
        </a:lt2>
        <a:accent1>
          <a:srgbClr val="FFFFFF"/>
        </a:accent1>
        <a:accent2>
          <a:srgbClr val="99CCFF"/>
        </a:accent2>
        <a:accent3>
          <a:srgbClr val="FFFFFF"/>
        </a:accent3>
        <a:accent4>
          <a:srgbClr val="000000"/>
        </a:accent4>
        <a:accent5>
          <a:srgbClr val="FFFFFF"/>
        </a:accent5>
        <a:accent6>
          <a:srgbClr val="8AB9E7"/>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mitrecaasd_2005 10">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6699FF"/>
        </a:hlink>
        <a:folHlink>
          <a:srgbClr val="B2B2B2"/>
        </a:folHlink>
      </a:clrScheme>
      <a:clrMap bg1="lt1" tx1="dk1" bg2="lt2" tx2="dk2" accent1="accent1" accent2="accent2" accent3="accent3" accent4="accent4" accent5="accent5" accent6="accent6" hlink="hlink" folHlink="folHlink"/>
    </a:extraClrScheme>
    <a:extraClrScheme>
      <a:clrScheme name="mitrecaasd_2005 11">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mitrecaasd_2005 12">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0099FF"/>
        </a:hlink>
        <a:folHlink>
          <a:srgbClr val="B2B2B2"/>
        </a:folHlink>
      </a:clrScheme>
      <a:clrMap bg1="lt1" tx1="dk1" bg2="lt2" tx2="dk2" accent1="accent1" accent2="accent2" accent3="accent3" accent4="accent4" accent5="accent5" accent6="accent6" hlink="hlink" folHlink="folHlink"/>
    </a:extraClrScheme>
    <a:extraClrScheme>
      <a:clrScheme name="mitrecaasd_2005 13">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66CCFF"/>
        </a:hlink>
        <a:folHlink>
          <a:srgbClr val="B2B2B2"/>
        </a:folHlink>
      </a:clrScheme>
      <a:clrMap bg1="lt1" tx1="dk1" bg2="lt2" tx2="dk2" accent1="accent1" accent2="accent2" accent3="accent3" accent4="accent4" accent5="accent5" accent6="accent6" hlink="hlink" folHlink="folHlink"/>
    </a:extraClrScheme>
    <a:extraClrScheme>
      <a:clrScheme name="mitrecaasd_2005 14">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7362</TotalTime>
  <Words>897</Words>
  <Application>Microsoft Office PowerPoint</Application>
  <PresentationFormat>On-screen Show (4:3)</PresentationFormat>
  <Paragraphs>142</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mitre_caasd_2010</vt:lpstr>
      <vt:lpstr>Designing Decision-Support Systems for Air Traffic Flow Management: A Cyber-Physical Systems Challenge</vt:lpstr>
      <vt:lpstr>Background</vt:lpstr>
      <vt:lpstr>Strategic Traffic Flow Management: Need for Decision-Support</vt:lpstr>
      <vt:lpstr>STFM Decision-Support: Goals and Challenges</vt:lpstr>
      <vt:lpstr>Is This a CPS Problem?</vt:lpstr>
      <vt:lpstr>Toward a Solution: Research Highlights</vt:lpstr>
      <vt:lpstr>Research Highlight: The FCM Solution</vt:lpstr>
      <vt:lpstr>FCM: Solution Components</vt:lpstr>
      <vt:lpstr>FCM : Weather-Impact and Demand Modeling</vt:lpstr>
      <vt:lpstr>FCM: Network Definition and Queueing-Model Engine</vt:lpstr>
      <vt:lpstr>FCM Outcomes: Simulation Interface</vt:lpstr>
      <vt:lpstr>FCM Outcomes:  Plan Evaluation Using the Simulation Interface</vt:lpstr>
      <vt:lpstr>Further Outcomes: Toward Design and Implementation</vt:lpstr>
      <vt:lpstr>A Diverse Underlying Science…</vt:lpstr>
      <vt:lpstr>Birds with Many-Colored Feathers?</vt:lpstr>
      <vt:lpstr>Acknowledgements</vt:lpstr>
    </vt:vector>
  </TitlesOfParts>
  <Company>Washington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Mora</cp:lastModifiedBy>
  <cp:revision>400</cp:revision>
  <dcterms:created xsi:type="dcterms:W3CDTF">2001-10-04T20:08:10Z</dcterms:created>
  <dcterms:modified xsi:type="dcterms:W3CDTF">2012-10-04T21:09:09Z</dcterms:modified>
</cp:coreProperties>
</file>