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2918400"/>
  <p:notesSz cx="7315200" cy="960120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40" d="100"/>
          <a:sy n="40" d="100"/>
        </p:scale>
        <p:origin x="-3800" y="360"/>
      </p:cViewPr>
      <p:guideLst>
        <p:guide orient="horz" pos="10368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20" Type="http://schemas.openxmlformats.org/officeDocument/2006/relationships/image" Target="../media/image20.wmf"/><Relationship Id="rId21" Type="http://schemas.openxmlformats.org/officeDocument/2006/relationships/image" Target="../media/image21.wmf"/><Relationship Id="rId22" Type="http://schemas.openxmlformats.org/officeDocument/2006/relationships/image" Target="../media/image22.wmf"/><Relationship Id="rId23" Type="http://schemas.openxmlformats.org/officeDocument/2006/relationships/image" Target="../media/image23.wmf"/><Relationship Id="rId24" Type="http://schemas.openxmlformats.org/officeDocument/2006/relationships/image" Target="../media/image24.wmf"/><Relationship Id="rId25" Type="http://schemas.openxmlformats.org/officeDocument/2006/relationships/image" Target="../media/image25.wmf"/><Relationship Id="rId26" Type="http://schemas.openxmlformats.org/officeDocument/2006/relationships/image" Target="../media/image26.wmf"/><Relationship Id="rId27" Type="http://schemas.openxmlformats.org/officeDocument/2006/relationships/image" Target="../media/image27.wmf"/><Relationship Id="rId10" Type="http://schemas.openxmlformats.org/officeDocument/2006/relationships/image" Target="../media/image10.wmf"/><Relationship Id="rId11" Type="http://schemas.openxmlformats.org/officeDocument/2006/relationships/image" Target="../media/image11.wmf"/><Relationship Id="rId12" Type="http://schemas.openxmlformats.org/officeDocument/2006/relationships/image" Target="../media/image12.wmf"/><Relationship Id="rId13" Type="http://schemas.openxmlformats.org/officeDocument/2006/relationships/image" Target="../media/image13.wmf"/><Relationship Id="rId14" Type="http://schemas.openxmlformats.org/officeDocument/2006/relationships/image" Target="../media/image14.wmf"/><Relationship Id="rId15" Type="http://schemas.openxmlformats.org/officeDocument/2006/relationships/image" Target="../media/image15.wmf"/><Relationship Id="rId16" Type="http://schemas.openxmlformats.org/officeDocument/2006/relationships/image" Target="../media/image16.wmf"/><Relationship Id="rId17" Type="http://schemas.openxmlformats.org/officeDocument/2006/relationships/image" Target="../media/image17.wmf"/><Relationship Id="rId18" Type="http://schemas.openxmlformats.org/officeDocument/2006/relationships/image" Target="../media/image18.wmf"/><Relationship Id="rId19" Type="http://schemas.openxmlformats.org/officeDocument/2006/relationships/image" Target="../media/image19.wmf"/><Relationship Id="rId1" Type="http://schemas.openxmlformats.org/officeDocument/2006/relationships/image" Target="../media/image1.emf"/><Relationship Id="rId2" Type="http://schemas.openxmlformats.org/officeDocument/2006/relationships/image" Target="../media/image2.wmf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0B6DCF1-D781-48CE-B0E5-7301D2504E5B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7325" y="720725"/>
            <a:ext cx="44005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947245-B488-4FE2-9544-604A56C131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7245-B488-4FE2-9544-604A56C131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5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6324600"/>
            <a:ext cx="3982847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6324600"/>
            <a:ext cx="11882882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6865560"/>
            <a:ext cx="79328643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6865560"/>
            <a:ext cx="79328647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7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3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7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3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888483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680963"/>
            <a:ext cx="36210240" cy="2172462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BB10-7F8E-44B8-A8EE-8BBDBDEFAC07}" type="datetimeFigureOut">
              <a:rPr lang="en-US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0510482"/>
            <a:ext cx="127406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6052-5615-47BB-9A35-F7CB84D14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08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4180088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4180088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4180088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4180088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oleObject" Target="../embeddings/oleObject2.bin"/><Relationship Id="rId17" Type="http://schemas.openxmlformats.org/officeDocument/2006/relationships/image" Target="../media/image2.wmf"/><Relationship Id="rId18" Type="http://schemas.openxmlformats.org/officeDocument/2006/relationships/oleObject" Target="../embeddings/oleObject3.bin"/><Relationship Id="rId19" Type="http://schemas.openxmlformats.org/officeDocument/2006/relationships/image" Target="../media/image3.wmf"/><Relationship Id="rId63" Type="http://schemas.openxmlformats.org/officeDocument/2006/relationships/oleObject" Target="../embeddings/oleObject30.bin"/><Relationship Id="rId64" Type="http://schemas.openxmlformats.org/officeDocument/2006/relationships/image" Target="../media/image21.wmf"/><Relationship Id="rId65" Type="http://schemas.openxmlformats.org/officeDocument/2006/relationships/oleObject" Target="../embeddings/oleObject31.bin"/><Relationship Id="rId66" Type="http://schemas.openxmlformats.org/officeDocument/2006/relationships/image" Target="../media/image22.wmf"/><Relationship Id="rId67" Type="http://schemas.openxmlformats.org/officeDocument/2006/relationships/oleObject" Target="../embeddings/oleObject32.bin"/><Relationship Id="rId68" Type="http://schemas.openxmlformats.org/officeDocument/2006/relationships/image" Target="../media/image23.wmf"/><Relationship Id="rId69" Type="http://schemas.openxmlformats.org/officeDocument/2006/relationships/image" Target="../media/image38.emf"/><Relationship Id="rId50" Type="http://schemas.openxmlformats.org/officeDocument/2006/relationships/image" Target="../media/image16.wmf"/><Relationship Id="rId51" Type="http://schemas.openxmlformats.org/officeDocument/2006/relationships/oleObject" Target="../embeddings/oleObject22.bin"/><Relationship Id="rId52" Type="http://schemas.openxmlformats.org/officeDocument/2006/relationships/image" Target="../media/image17.wmf"/><Relationship Id="rId53" Type="http://schemas.openxmlformats.org/officeDocument/2006/relationships/oleObject" Target="../embeddings/oleObject23.bin"/><Relationship Id="rId54" Type="http://schemas.openxmlformats.org/officeDocument/2006/relationships/image" Target="../media/image18.wmf"/><Relationship Id="rId55" Type="http://schemas.openxmlformats.org/officeDocument/2006/relationships/oleObject" Target="../embeddings/oleObject24.bin"/><Relationship Id="rId56" Type="http://schemas.openxmlformats.org/officeDocument/2006/relationships/image" Target="../media/image19.wmf"/><Relationship Id="rId57" Type="http://schemas.openxmlformats.org/officeDocument/2006/relationships/oleObject" Target="../embeddings/oleObject25.bin"/><Relationship Id="rId58" Type="http://schemas.openxmlformats.org/officeDocument/2006/relationships/oleObject" Target="../embeddings/oleObject26.bin"/><Relationship Id="rId59" Type="http://schemas.openxmlformats.org/officeDocument/2006/relationships/oleObject" Target="../embeddings/oleObject27.bin"/><Relationship Id="rId40" Type="http://schemas.openxmlformats.org/officeDocument/2006/relationships/image" Target="../media/image12.wmf"/><Relationship Id="rId41" Type="http://schemas.openxmlformats.org/officeDocument/2006/relationships/oleObject" Target="../embeddings/oleObject16.bin"/><Relationship Id="rId42" Type="http://schemas.openxmlformats.org/officeDocument/2006/relationships/image" Target="../media/image13.wmf"/><Relationship Id="rId43" Type="http://schemas.openxmlformats.org/officeDocument/2006/relationships/oleObject" Target="../embeddings/oleObject17.bin"/><Relationship Id="rId44" Type="http://schemas.openxmlformats.org/officeDocument/2006/relationships/image" Target="../media/image14.wmf"/><Relationship Id="rId45" Type="http://schemas.openxmlformats.org/officeDocument/2006/relationships/oleObject" Target="../embeddings/oleObject18.bin"/><Relationship Id="rId46" Type="http://schemas.openxmlformats.org/officeDocument/2006/relationships/image" Target="../media/image15.wmf"/><Relationship Id="rId47" Type="http://schemas.openxmlformats.org/officeDocument/2006/relationships/oleObject" Target="../embeddings/oleObject19.bin"/><Relationship Id="rId48" Type="http://schemas.openxmlformats.org/officeDocument/2006/relationships/oleObject" Target="../embeddings/oleObject20.bin"/><Relationship Id="rId49" Type="http://schemas.openxmlformats.org/officeDocument/2006/relationships/oleObject" Target="../embeddings/oleObject2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oleObject" Target="../embeddings/oleObject1.bin"/><Relationship Id="rId30" Type="http://schemas.openxmlformats.org/officeDocument/2006/relationships/image" Target="../media/image8.wmf"/><Relationship Id="rId31" Type="http://schemas.openxmlformats.org/officeDocument/2006/relationships/oleObject" Target="../embeddings/oleObject10.bin"/><Relationship Id="rId32" Type="http://schemas.openxmlformats.org/officeDocument/2006/relationships/image" Target="../media/image9.wmf"/><Relationship Id="rId33" Type="http://schemas.openxmlformats.org/officeDocument/2006/relationships/oleObject" Target="../embeddings/oleObject11.bin"/><Relationship Id="rId34" Type="http://schemas.openxmlformats.org/officeDocument/2006/relationships/image" Target="../media/image10.wmf"/><Relationship Id="rId35" Type="http://schemas.openxmlformats.org/officeDocument/2006/relationships/oleObject" Target="../embeddings/oleObject12.bin"/><Relationship Id="rId36" Type="http://schemas.openxmlformats.org/officeDocument/2006/relationships/oleObject" Target="../embeddings/oleObject13.bin"/><Relationship Id="rId37" Type="http://schemas.openxmlformats.org/officeDocument/2006/relationships/oleObject" Target="../embeddings/oleObject14.bin"/><Relationship Id="rId38" Type="http://schemas.openxmlformats.org/officeDocument/2006/relationships/image" Target="../media/image11.wmf"/><Relationship Id="rId39" Type="http://schemas.openxmlformats.org/officeDocument/2006/relationships/oleObject" Target="../embeddings/oleObject15.bin"/><Relationship Id="rId80" Type="http://schemas.openxmlformats.org/officeDocument/2006/relationships/oleObject" Target="../embeddings/oleObject40.bin"/><Relationship Id="rId81" Type="http://schemas.openxmlformats.org/officeDocument/2006/relationships/oleObject" Target="../embeddings/oleObject41.bin"/><Relationship Id="rId82" Type="http://schemas.openxmlformats.org/officeDocument/2006/relationships/oleObject" Target="../embeddings/oleObject42.bin"/><Relationship Id="rId83" Type="http://schemas.openxmlformats.org/officeDocument/2006/relationships/image" Target="../media/image26.wmf"/><Relationship Id="rId84" Type="http://schemas.openxmlformats.org/officeDocument/2006/relationships/oleObject" Target="../embeddings/oleObject43.bin"/><Relationship Id="rId85" Type="http://schemas.openxmlformats.org/officeDocument/2006/relationships/image" Target="../media/image27.wmf"/><Relationship Id="rId70" Type="http://schemas.openxmlformats.org/officeDocument/2006/relationships/image" Target="../media/image39.emf"/><Relationship Id="rId71" Type="http://schemas.openxmlformats.org/officeDocument/2006/relationships/oleObject" Target="../embeddings/oleObject33.bin"/><Relationship Id="rId72" Type="http://schemas.openxmlformats.org/officeDocument/2006/relationships/image" Target="../media/image24.wmf"/><Relationship Id="rId20" Type="http://schemas.openxmlformats.org/officeDocument/2006/relationships/oleObject" Target="../embeddings/oleObject4.bin"/><Relationship Id="rId21" Type="http://schemas.openxmlformats.org/officeDocument/2006/relationships/image" Target="../media/image4.wmf"/><Relationship Id="rId22" Type="http://schemas.openxmlformats.org/officeDocument/2006/relationships/oleObject" Target="../embeddings/oleObject5.bin"/><Relationship Id="rId23" Type="http://schemas.openxmlformats.org/officeDocument/2006/relationships/oleObject" Target="../embeddings/oleObject6.bin"/><Relationship Id="rId24" Type="http://schemas.openxmlformats.org/officeDocument/2006/relationships/image" Target="../media/image5.wmf"/><Relationship Id="rId25" Type="http://schemas.openxmlformats.org/officeDocument/2006/relationships/oleObject" Target="../embeddings/oleObject7.bin"/><Relationship Id="rId26" Type="http://schemas.openxmlformats.org/officeDocument/2006/relationships/image" Target="../media/image6.wmf"/><Relationship Id="rId27" Type="http://schemas.openxmlformats.org/officeDocument/2006/relationships/oleObject" Target="../embeddings/oleObject8.bin"/><Relationship Id="rId28" Type="http://schemas.openxmlformats.org/officeDocument/2006/relationships/image" Target="../media/image7.wmf"/><Relationship Id="rId29" Type="http://schemas.openxmlformats.org/officeDocument/2006/relationships/oleObject" Target="../embeddings/oleObject9.bin"/><Relationship Id="rId73" Type="http://schemas.openxmlformats.org/officeDocument/2006/relationships/oleObject" Target="../embeddings/oleObject34.bin"/><Relationship Id="rId74" Type="http://schemas.openxmlformats.org/officeDocument/2006/relationships/image" Target="../media/image25.wmf"/><Relationship Id="rId75" Type="http://schemas.openxmlformats.org/officeDocument/2006/relationships/oleObject" Target="../embeddings/oleObject35.bin"/><Relationship Id="rId76" Type="http://schemas.openxmlformats.org/officeDocument/2006/relationships/oleObject" Target="../embeddings/oleObject36.bin"/><Relationship Id="rId77" Type="http://schemas.openxmlformats.org/officeDocument/2006/relationships/oleObject" Target="../embeddings/oleObject37.bin"/><Relationship Id="rId78" Type="http://schemas.openxmlformats.org/officeDocument/2006/relationships/oleObject" Target="../embeddings/oleObject38.bin"/><Relationship Id="rId79" Type="http://schemas.openxmlformats.org/officeDocument/2006/relationships/oleObject" Target="../embeddings/oleObject39.bin"/><Relationship Id="rId60" Type="http://schemas.openxmlformats.org/officeDocument/2006/relationships/oleObject" Target="../embeddings/oleObject28.bin"/><Relationship Id="rId61" Type="http://schemas.openxmlformats.org/officeDocument/2006/relationships/oleObject" Target="../embeddings/oleObject29.bin"/><Relationship Id="rId62" Type="http://schemas.openxmlformats.org/officeDocument/2006/relationships/image" Target="../media/image20.wmf"/><Relationship Id="rId10" Type="http://schemas.openxmlformats.org/officeDocument/2006/relationships/image" Target="../media/image1.emf"/><Relationship Id="rId11" Type="http://schemas.openxmlformats.org/officeDocument/2006/relationships/image" Target="../media/image33.emf"/><Relationship Id="rId1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358"/>
          <p:cNvSpPr txBox="1"/>
          <p:nvPr/>
        </p:nvSpPr>
        <p:spPr>
          <a:xfrm>
            <a:off x="23707244" y="16199069"/>
            <a:ext cx="15889087" cy="612648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 lIns="182880" tIns="182880" rIns="182880" bIns="182880" numCol="1" spcCol="457200" anchor="ctr">
            <a:spAutoFit/>
          </a:bodyPr>
          <a:lstStyle/>
          <a:p>
            <a:pPr algn="just">
              <a:defRPr/>
            </a:pP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658194" y="6934200"/>
            <a:ext cx="16042006" cy="82296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 lIns="182880" tIns="182880" rIns="182880" bIns="182880" numCol="1" spcCol="457200" anchor="ctr">
            <a:spAutoFit/>
          </a:bodyPr>
          <a:lstStyle/>
          <a:p>
            <a:pPr algn="just">
              <a:defRPr/>
            </a:pPr>
            <a:endParaRPr lang="en-US" sz="2400" dirty="0"/>
          </a:p>
        </p:txBody>
      </p:sp>
      <p:sp>
        <p:nvSpPr>
          <p:cNvPr id="342" name="TextBox 341"/>
          <p:cNvSpPr txBox="1"/>
          <p:nvPr/>
        </p:nvSpPr>
        <p:spPr>
          <a:xfrm>
            <a:off x="1051560" y="18028920"/>
            <a:ext cx="10302240" cy="1435608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 lIns="182880" tIns="182880" rIns="182880" bIns="182880" numCol="1" spcCol="457200" anchor="ctr">
            <a:spAutoFit/>
          </a:bodyPr>
          <a:lstStyle/>
          <a:p>
            <a:pPr algn="just">
              <a:defRPr/>
            </a:pP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752" y="907107"/>
            <a:ext cx="3229288" cy="343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5" b="-916"/>
          <a:stretch/>
        </p:blipFill>
        <p:spPr>
          <a:xfrm>
            <a:off x="914400" y="838200"/>
            <a:ext cx="4419600" cy="4664107"/>
          </a:xfrm>
          <a:prstGeom prst="rect">
            <a:avLst/>
          </a:prstGeom>
        </p:spPr>
      </p:pic>
      <p:sp>
        <p:nvSpPr>
          <p:cNvPr id="10" name="Text Placeholder 384"/>
          <p:cNvSpPr txBox="1">
            <a:spLocks/>
          </p:cNvSpPr>
          <p:nvPr/>
        </p:nvSpPr>
        <p:spPr>
          <a:xfrm>
            <a:off x="3995506" y="4953000"/>
            <a:ext cx="31998968" cy="12801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645838" indent="-1645838" algn="ctr" defTabSz="438890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5982" indent="-1371531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126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577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026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838" marR="0" lvl="0" indent="-1645838" algn="ctr" defTabSz="4388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lang="en-US" i="1" dirty="0" smtClean="0">
                <a:solidFill>
                  <a:schemeClr val="tx2"/>
                </a:solidFill>
                <a:latin typeface="Calibri"/>
              </a:rPr>
              <a:t> North Carolina State University,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lang="en-US" i="1" dirty="0" smtClean="0">
                <a:solidFill>
                  <a:schemeClr val="tx2"/>
                </a:solidFill>
                <a:latin typeface="Calibri"/>
              </a:rPr>
              <a:t>University of Illinois Urbana Champaign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i="1" baseline="30000" dirty="0" smtClean="0">
                <a:solidFill>
                  <a:schemeClr val="tx2"/>
                </a:solidFill>
                <a:latin typeface="Calibri"/>
              </a:rPr>
              <a:t>++</a:t>
            </a:r>
            <a:r>
              <a:rPr lang="en-US" i="1" dirty="0" smtClean="0">
                <a:solidFill>
                  <a:schemeClr val="tx2"/>
                </a:solidFill>
                <a:latin typeface="Calibri"/>
              </a:rPr>
              <a:t>RENCI, University of North Carolina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Placeholder 385"/>
          <p:cNvSpPr txBox="1">
            <a:spLocks/>
          </p:cNvSpPr>
          <p:nvPr/>
        </p:nvSpPr>
        <p:spPr>
          <a:xfrm>
            <a:off x="5171402" y="3695635"/>
            <a:ext cx="29634146" cy="1548994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marL="1645838" indent="-1645838" algn="ctr" defTabSz="4388900" rtl="0" eaLnBrk="1" latinLnBrk="0" hangingPunct="1">
              <a:spcBef>
                <a:spcPct val="20000"/>
              </a:spcBef>
              <a:buFontTx/>
              <a:buNone/>
              <a:defRPr sz="8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5982" indent="-1371531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126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577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026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5838" marR="0" lvl="0" indent="-1645838" algn="ctr" defTabSz="4388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Aranya Chakrabortty</a:t>
            </a:r>
            <a:r>
              <a:rPr kumimoji="0" lang="en-US" sz="600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US" sz="6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Frank Mueller</a:t>
            </a:r>
            <a:r>
              <a:rPr lang="en-US" sz="6000" i="1" baseline="30000" dirty="0" smtClean="0">
                <a:solidFill>
                  <a:schemeClr val="tx1"/>
                </a:solidFill>
                <a:latin typeface="Calibri"/>
              </a:rPr>
              <a:t>*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Rakesh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Bobba</a:t>
            </a:r>
            <a:r>
              <a:rPr kumimoji="0" lang="en-US" sz="60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Nitin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Vaidya</a:t>
            </a:r>
            <a:r>
              <a:rPr kumimoji="0" lang="en-US" sz="6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Yufeng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</a:t>
            </a:r>
            <a:r>
              <a:rPr kumimoji="0" lang="en-US" sz="60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++</a:t>
            </a:r>
            <a:r>
              <a:rPr kumimoji="0" lang="en-US" sz="6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645838" marR="0" lvl="0" indent="-1645838" algn="ctr" defTabSz="4388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Placeholder 386"/>
          <p:cNvSpPr txBox="1">
            <a:spLocks/>
          </p:cNvSpPr>
          <p:nvPr/>
        </p:nvSpPr>
        <p:spPr>
          <a:xfrm>
            <a:off x="3412968" y="907106"/>
            <a:ext cx="33070800" cy="1637973"/>
          </a:xfrm>
          <a:prstGeom prst="rect">
            <a:avLst/>
          </a:prstGeom>
        </p:spPr>
        <p:txBody>
          <a:bodyPr lIns="91440" anchor="t" anchorCtr="1">
            <a:noAutofit/>
          </a:bodyPr>
          <a:lstStyle>
            <a:lvl1pPr marL="1645838" indent="-1645838" algn="ctr" defTabSz="4388900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565982" indent="-1371531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126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577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026" indent="-1097226" algn="l" defTabSz="438890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3889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smtClean="0">
                <a:solidFill>
                  <a:schemeClr val="tx1"/>
                </a:solidFill>
                <a:latin typeface="Calibri"/>
              </a:rPr>
              <a:t>Distributed Asynchronous Algorithms &amp; Software  Systems For Wide-Area Monitoring of Power Systems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5441951"/>
            <a:ext cx="4876800" cy="501649"/>
          </a:xfrm>
        </p:spPr>
        <p:txBody>
          <a:bodyPr/>
          <a:lstStyle/>
          <a:p>
            <a:r>
              <a:rPr lang="en-US" sz="4400" b="1" cap="small" dirty="0" smtClean="0">
                <a:solidFill>
                  <a:schemeClr val="tx2"/>
                </a:solidFill>
              </a:rPr>
              <a:t>CPS-</a:t>
            </a:r>
            <a:r>
              <a:rPr lang="en-US" sz="4400" b="1" dirty="0" smtClean="0">
                <a:solidFill>
                  <a:schemeClr val="tx2"/>
                </a:solidFill>
              </a:rPr>
              <a:t>1329780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1002687" y="6324600"/>
            <a:ext cx="3429000" cy="642104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Project Goal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51559" y="6966704"/>
            <a:ext cx="10590749" cy="100584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 lIns="182880" tIns="182880" rIns="182880" bIns="182880" numCol="1" spcCol="457200" anchor="ctr">
            <a:spAutoFit/>
          </a:bodyPr>
          <a:lstStyle/>
          <a:p>
            <a:pPr algn="just">
              <a:defRPr/>
            </a:pPr>
            <a:endParaRPr lang="en-US" sz="2400" dirty="0"/>
          </a:p>
        </p:txBody>
      </p:sp>
      <p:sp>
        <p:nvSpPr>
          <p:cNvPr id="341" name="Snip and Round Single Corner Rectangle 340"/>
          <p:cNvSpPr/>
          <p:nvPr/>
        </p:nvSpPr>
        <p:spPr>
          <a:xfrm>
            <a:off x="1019282" y="17388840"/>
            <a:ext cx="4152120" cy="642104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Technical Approach</a:t>
            </a:r>
            <a:endParaRPr lang="en-US" sz="3600" b="1" dirty="0"/>
          </a:p>
        </p:txBody>
      </p:sp>
      <p:sp>
        <p:nvSpPr>
          <p:cNvPr id="355" name="Snip and Round Single Corner Rectangle 354"/>
          <p:cNvSpPr/>
          <p:nvPr/>
        </p:nvSpPr>
        <p:spPr>
          <a:xfrm>
            <a:off x="11750040" y="6248400"/>
            <a:ext cx="7528560" cy="71831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Distributed Oscillation Monitoring</a:t>
            </a:r>
            <a:endParaRPr lang="en-US" sz="3600" b="1" dirty="0"/>
          </a:p>
        </p:txBody>
      </p:sp>
      <p:sp>
        <p:nvSpPr>
          <p:cNvPr id="358" name="Snip and Round Single Corner Rectangle 357"/>
          <p:cNvSpPr/>
          <p:nvPr/>
        </p:nvSpPr>
        <p:spPr>
          <a:xfrm>
            <a:off x="23622000" y="6327648"/>
            <a:ext cx="7315200" cy="64211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Distributed Middleware </a:t>
            </a:r>
            <a:endParaRPr lang="en-US" sz="3600" b="1" dirty="0"/>
          </a:p>
        </p:txBody>
      </p:sp>
      <p:sp>
        <p:nvSpPr>
          <p:cNvPr id="361" name="Snip and Round Single Corner Rectangle 360"/>
          <p:cNvSpPr/>
          <p:nvPr/>
        </p:nvSpPr>
        <p:spPr>
          <a:xfrm>
            <a:off x="23673434" y="15557938"/>
            <a:ext cx="6882766" cy="642110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Fault-Tolerance &amp; Cyber-Security</a:t>
            </a:r>
            <a:endParaRPr lang="en-US" sz="3600" b="1" dirty="0"/>
          </a:p>
        </p:txBody>
      </p:sp>
      <p:sp>
        <p:nvSpPr>
          <p:cNvPr id="26" name="Snip and Round Single Corner Rectangle 25"/>
          <p:cNvSpPr/>
          <p:nvPr/>
        </p:nvSpPr>
        <p:spPr>
          <a:xfrm>
            <a:off x="23698200" y="22715483"/>
            <a:ext cx="4724400" cy="764141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Experimental Testbed</a:t>
            </a:r>
            <a:endParaRPr lang="en-US" sz="3600" b="1" dirty="0"/>
          </a:p>
        </p:txBody>
      </p:sp>
      <p:sp>
        <p:nvSpPr>
          <p:cNvPr id="54" name="Rectangle 53"/>
          <p:cNvSpPr/>
          <p:nvPr/>
        </p:nvSpPr>
        <p:spPr>
          <a:xfrm>
            <a:off x="23796151" y="23448092"/>
            <a:ext cx="15719267" cy="4861522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4" name="Group 573"/>
          <p:cNvGrpSpPr/>
          <p:nvPr/>
        </p:nvGrpSpPr>
        <p:grpSpPr>
          <a:xfrm>
            <a:off x="32914205" y="7359336"/>
            <a:ext cx="6668946" cy="6966264"/>
            <a:chOff x="2093913" y="939800"/>
            <a:chExt cx="5068887" cy="5003800"/>
          </a:xfrm>
        </p:grpSpPr>
        <p:sp>
          <p:nvSpPr>
            <p:cNvPr id="5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43138" y="1519238"/>
              <a:ext cx="4657725" cy="389096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5"/>
            <p:cNvSpPr>
              <a:spLocks noChangeShapeType="1"/>
            </p:cNvSpPr>
            <p:nvPr/>
          </p:nvSpPr>
          <p:spPr bwMode="auto">
            <a:xfrm flipV="1">
              <a:off x="6065838" y="3629025"/>
              <a:ext cx="1587" cy="158750"/>
            </a:xfrm>
            <a:prstGeom prst="line">
              <a:avLst/>
            </a:prstGeom>
            <a:noFill/>
            <a:ln w="26988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6"/>
            <p:cNvSpPr>
              <a:spLocks/>
            </p:cNvSpPr>
            <p:nvPr/>
          </p:nvSpPr>
          <p:spPr bwMode="auto">
            <a:xfrm>
              <a:off x="6016625" y="3490913"/>
              <a:ext cx="100013" cy="150812"/>
            </a:xfrm>
            <a:custGeom>
              <a:avLst/>
              <a:gdLst>
                <a:gd name="T0" fmla="*/ 0 w 63"/>
                <a:gd name="T1" fmla="*/ 95 h 95"/>
                <a:gd name="T2" fmla="*/ 31 w 63"/>
                <a:gd name="T3" fmla="*/ 0 h 95"/>
                <a:gd name="T4" fmla="*/ 63 w 63"/>
                <a:gd name="T5" fmla="*/ 95 h 95"/>
                <a:gd name="T6" fmla="*/ 0 w 63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95"/>
                <a:gd name="T14" fmla="*/ 63 w 6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95">
                  <a:moveTo>
                    <a:pt x="0" y="95"/>
                  </a:moveTo>
                  <a:lnTo>
                    <a:pt x="31" y="0"/>
                  </a:lnTo>
                  <a:lnTo>
                    <a:pt x="6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8" name="Line 7"/>
            <p:cNvSpPr>
              <a:spLocks noChangeShapeType="1"/>
            </p:cNvSpPr>
            <p:nvPr/>
          </p:nvSpPr>
          <p:spPr bwMode="auto">
            <a:xfrm flipV="1">
              <a:off x="3159125" y="3656013"/>
              <a:ext cx="1588" cy="158750"/>
            </a:xfrm>
            <a:prstGeom prst="line">
              <a:avLst/>
            </a:prstGeom>
            <a:noFill/>
            <a:ln w="26988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8"/>
            <p:cNvSpPr>
              <a:spLocks/>
            </p:cNvSpPr>
            <p:nvPr/>
          </p:nvSpPr>
          <p:spPr bwMode="auto">
            <a:xfrm>
              <a:off x="3108325" y="3517900"/>
              <a:ext cx="101600" cy="150813"/>
            </a:xfrm>
            <a:custGeom>
              <a:avLst/>
              <a:gdLst>
                <a:gd name="T0" fmla="*/ 0 w 64"/>
                <a:gd name="T1" fmla="*/ 95 h 95"/>
                <a:gd name="T2" fmla="*/ 32 w 64"/>
                <a:gd name="T3" fmla="*/ 0 h 95"/>
                <a:gd name="T4" fmla="*/ 64 w 64"/>
                <a:gd name="T5" fmla="*/ 95 h 95"/>
                <a:gd name="T6" fmla="*/ 0 w 64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95"/>
                <a:gd name="T14" fmla="*/ 64 w 64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95">
                  <a:moveTo>
                    <a:pt x="0" y="95"/>
                  </a:moveTo>
                  <a:lnTo>
                    <a:pt x="32" y="0"/>
                  </a:lnTo>
                  <a:lnTo>
                    <a:pt x="64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0" name="Line 9"/>
            <p:cNvSpPr>
              <a:spLocks noChangeShapeType="1"/>
            </p:cNvSpPr>
            <p:nvPr/>
          </p:nvSpPr>
          <p:spPr bwMode="auto">
            <a:xfrm flipV="1">
              <a:off x="3879850" y="4951413"/>
              <a:ext cx="1588" cy="150812"/>
            </a:xfrm>
            <a:prstGeom prst="line">
              <a:avLst/>
            </a:prstGeom>
            <a:noFill/>
            <a:ln w="26988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10"/>
            <p:cNvSpPr>
              <a:spLocks/>
            </p:cNvSpPr>
            <p:nvPr/>
          </p:nvSpPr>
          <p:spPr bwMode="auto">
            <a:xfrm>
              <a:off x="3829050" y="4813300"/>
              <a:ext cx="100013" cy="150813"/>
            </a:xfrm>
            <a:custGeom>
              <a:avLst/>
              <a:gdLst>
                <a:gd name="T0" fmla="*/ 0 w 63"/>
                <a:gd name="T1" fmla="*/ 95 h 95"/>
                <a:gd name="T2" fmla="*/ 32 w 63"/>
                <a:gd name="T3" fmla="*/ 0 h 95"/>
                <a:gd name="T4" fmla="*/ 63 w 63"/>
                <a:gd name="T5" fmla="*/ 95 h 95"/>
                <a:gd name="T6" fmla="*/ 0 w 63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95"/>
                <a:gd name="T14" fmla="*/ 63 w 63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95">
                  <a:moveTo>
                    <a:pt x="0" y="95"/>
                  </a:moveTo>
                  <a:lnTo>
                    <a:pt x="32" y="0"/>
                  </a:lnTo>
                  <a:lnTo>
                    <a:pt x="6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2" name="Line 11"/>
            <p:cNvSpPr>
              <a:spLocks noChangeShapeType="1"/>
            </p:cNvSpPr>
            <p:nvPr/>
          </p:nvSpPr>
          <p:spPr bwMode="auto">
            <a:xfrm flipH="1" flipV="1">
              <a:off x="5722938" y="4983163"/>
              <a:ext cx="153987" cy="153987"/>
            </a:xfrm>
            <a:prstGeom prst="line">
              <a:avLst/>
            </a:prstGeom>
            <a:noFill/>
            <a:ln w="26988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12"/>
            <p:cNvSpPr>
              <a:spLocks/>
            </p:cNvSpPr>
            <p:nvPr/>
          </p:nvSpPr>
          <p:spPr bwMode="auto">
            <a:xfrm>
              <a:off x="5624513" y="4884738"/>
              <a:ext cx="142875" cy="142875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0 h 90"/>
                <a:gd name="T4" fmla="*/ 90 w 90"/>
                <a:gd name="T5" fmla="*/ 45 h 90"/>
                <a:gd name="T6" fmla="*/ 45 w 90"/>
                <a:gd name="T7" fmla="*/ 9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90"/>
                <a:gd name="T14" fmla="*/ 90 w 9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90">
                  <a:moveTo>
                    <a:pt x="45" y="90"/>
                  </a:moveTo>
                  <a:lnTo>
                    <a:pt x="0" y="0"/>
                  </a:lnTo>
                  <a:lnTo>
                    <a:pt x="90" y="45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4" name="Line 13"/>
            <p:cNvSpPr>
              <a:spLocks noChangeShapeType="1"/>
            </p:cNvSpPr>
            <p:nvPr/>
          </p:nvSpPr>
          <p:spPr bwMode="auto">
            <a:xfrm>
              <a:off x="4995863" y="1825625"/>
              <a:ext cx="90487" cy="90488"/>
            </a:xfrm>
            <a:prstGeom prst="line">
              <a:avLst/>
            </a:prstGeom>
            <a:noFill/>
            <a:ln w="26988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14"/>
            <p:cNvSpPr>
              <a:spLocks/>
            </p:cNvSpPr>
            <p:nvPr/>
          </p:nvSpPr>
          <p:spPr bwMode="auto">
            <a:xfrm>
              <a:off x="5041900" y="1871663"/>
              <a:ext cx="142875" cy="142875"/>
            </a:xfrm>
            <a:custGeom>
              <a:avLst/>
              <a:gdLst>
                <a:gd name="T0" fmla="*/ 0 w 90"/>
                <a:gd name="T1" fmla="*/ 45 h 90"/>
                <a:gd name="T2" fmla="*/ 90 w 90"/>
                <a:gd name="T3" fmla="*/ 90 h 90"/>
                <a:gd name="T4" fmla="*/ 45 w 90"/>
                <a:gd name="T5" fmla="*/ 0 h 90"/>
                <a:gd name="T6" fmla="*/ 0 w 90"/>
                <a:gd name="T7" fmla="*/ 45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90"/>
                <a:gd name="T14" fmla="*/ 90 w 90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90">
                  <a:moveTo>
                    <a:pt x="0" y="45"/>
                  </a:moveTo>
                  <a:lnTo>
                    <a:pt x="90" y="90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6" name="Line 15"/>
            <p:cNvSpPr>
              <a:spLocks noChangeShapeType="1"/>
            </p:cNvSpPr>
            <p:nvPr/>
          </p:nvSpPr>
          <p:spPr bwMode="auto">
            <a:xfrm>
              <a:off x="4113213" y="3238500"/>
              <a:ext cx="225425" cy="385763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7" name="Freeform 16"/>
            <p:cNvSpPr>
              <a:spLocks/>
            </p:cNvSpPr>
            <p:nvPr/>
          </p:nvSpPr>
          <p:spPr bwMode="auto">
            <a:xfrm>
              <a:off x="4298950" y="3592513"/>
              <a:ext cx="66675" cy="77787"/>
            </a:xfrm>
            <a:custGeom>
              <a:avLst/>
              <a:gdLst>
                <a:gd name="T0" fmla="*/ 111 w 111"/>
                <a:gd name="T1" fmla="*/ 131 h 131"/>
                <a:gd name="T2" fmla="*/ 0 w 111"/>
                <a:gd name="T3" fmla="*/ 59 h 131"/>
                <a:gd name="T4" fmla="*/ 102 w 111"/>
                <a:gd name="T5" fmla="*/ 0 h 131"/>
                <a:gd name="T6" fmla="*/ 102 w 111"/>
                <a:gd name="T7" fmla="*/ 0 h 131"/>
                <a:gd name="T8" fmla="*/ 111 w 111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31"/>
                <a:gd name="T17" fmla="*/ 111 w 111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31">
                  <a:moveTo>
                    <a:pt x="111" y="131"/>
                  </a:moveTo>
                  <a:lnTo>
                    <a:pt x="0" y="59"/>
                  </a:lnTo>
                  <a:cubicBezTo>
                    <a:pt x="42" y="56"/>
                    <a:pt x="80" y="34"/>
                    <a:pt x="102" y="0"/>
                  </a:cubicBezTo>
                  <a:lnTo>
                    <a:pt x="11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8" name="Line 17"/>
            <p:cNvSpPr>
              <a:spLocks noChangeShapeType="1"/>
            </p:cNvSpPr>
            <p:nvPr/>
          </p:nvSpPr>
          <p:spPr bwMode="auto">
            <a:xfrm>
              <a:off x="3465513" y="3490913"/>
              <a:ext cx="342900" cy="601662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9" name="Freeform 18"/>
            <p:cNvSpPr>
              <a:spLocks/>
            </p:cNvSpPr>
            <p:nvPr/>
          </p:nvSpPr>
          <p:spPr bwMode="auto">
            <a:xfrm>
              <a:off x="3768725" y="4060825"/>
              <a:ext cx="65088" cy="77788"/>
            </a:xfrm>
            <a:custGeom>
              <a:avLst/>
              <a:gdLst>
                <a:gd name="T0" fmla="*/ 110 w 110"/>
                <a:gd name="T1" fmla="*/ 131 h 131"/>
                <a:gd name="T2" fmla="*/ 0 w 110"/>
                <a:gd name="T3" fmla="*/ 58 h 131"/>
                <a:gd name="T4" fmla="*/ 103 w 110"/>
                <a:gd name="T5" fmla="*/ 0 h 131"/>
                <a:gd name="T6" fmla="*/ 110 w 110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131"/>
                <a:gd name="T14" fmla="*/ 110 w 110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131">
                  <a:moveTo>
                    <a:pt x="110" y="131"/>
                  </a:moveTo>
                  <a:lnTo>
                    <a:pt x="0" y="58"/>
                  </a:lnTo>
                  <a:cubicBezTo>
                    <a:pt x="42" y="56"/>
                    <a:pt x="80" y="34"/>
                    <a:pt x="103" y="0"/>
                  </a:cubicBezTo>
                  <a:lnTo>
                    <a:pt x="110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0" name="Line 19"/>
            <p:cNvSpPr>
              <a:spLocks noChangeShapeType="1"/>
            </p:cNvSpPr>
            <p:nvPr/>
          </p:nvSpPr>
          <p:spPr bwMode="auto">
            <a:xfrm flipH="1">
              <a:off x="4344988" y="2513013"/>
              <a:ext cx="525462" cy="13652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1" name="Freeform 20"/>
            <p:cNvSpPr>
              <a:spLocks/>
            </p:cNvSpPr>
            <p:nvPr/>
          </p:nvSpPr>
          <p:spPr bwMode="auto">
            <a:xfrm>
              <a:off x="4294188" y="2611438"/>
              <a:ext cx="76200" cy="66675"/>
            </a:xfrm>
            <a:custGeom>
              <a:avLst/>
              <a:gdLst>
                <a:gd name="T0" fmla="*/ 0 w 128"/>
                <a:gd name="T1" fmla="*/ 87 h 114"/>
                <a:gd name="T2" fmla="*/ 99 w 128"/>
                <a:gd name="T3" fmla="*/ 0 h 114"/>
                <a:gd name="T4" fmla="*/ 128 w 128"/>
                <a:gd name="T5" fmla="*/ 114 h 114"/>
                <a:gd name="T6" fmla="*/ 0 w 128"/>
                <a:gd name="T7" fmla="*/ 87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14"/>
                <a:gd name="T14" fmla="*/ 128 w 128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14">
                  <a:moveTo>
                    <a:pt x="0" y="87"/>
                  </a:moveTo>
                  <a:lnTo>
                    <a:pt x="99" y="0"/>
                  </a:lnTo>
                  <a:cubicBezTo>
                    <a:pt x="90" y="41"/>
                    <a:pt x="101" y="83"/>
                    <a:pt x="128" y="114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2" name="Line 21"/>
            <p:cNvSpPr>
              <a:spLocks noChangeShapeType="1"/>
            </p:cNvSpPr>
            <p:nvPr/>
          </p:nvSpPr>
          <p:spPr bwMode="auto">
            <a:xfrm flipH="1">
              <a:off x="4198938" y="2978150"/>
              <a:ext cx="804862" cy="2206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22"/>
            <p:cNvSpPr>
              <a:spLocks/>
            </p:cNvSpPr>
            <p:nvPr/>
          </p:nvSpPr>
          <p:spPr bwMode="auto">
            <a:xfrm>
              <a:off x="4148138" y="3160713"/>
              <a:ext cx="76200" cy="68262"/>
            </a:xfrm>
            <a:custGeom>
              <a:avLst/>
              <a:gdLst>
                <a:gd name="T0" fmla="*/ 0 w 129"/>
                <a:gd name="T1" fmla="*/ 89 h 114"/>
                <a:gd name="T2" fmla="*/ 98 w 129"/>
                <a:gd name="T3" fmla="*/ 0 h 114"/>
                <a:gd name="T4" fmla="*/ 129 w 129"/>
                <a:gd name="T5" fmla="*/ 114 h 114"/>
                <a:gd name="T6" fmla="*/ 129 w 129"/>
                <a:gd name="T7" fmla="*/ 114 h 114"/>
                <a:gd name="T8" fmla="*/ 0 w 129"/>
                <a:gd name="T9" fmla="*/ 8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4"/>
                <a:gd name="T17" fmla="*/ 129 w 12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4">
                  <a:moveTo>
                    <a:pt x="0" y="89"/>
                  </a:moveTo>
                  <a:lnTo>
                    <a:pt x="98" y="0"/>
                  </a:lnTo>
                  <a:cubicBezTo>
                    <a:pt x="90" y="41"/>
                    <a:pt x="102" y="83"/>
                    <a:pt x="129" y="114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4" name="Line 23"/>
            <p:cNvSpPr>
              <a:spLocks noChangeShapeType="1"/>
            </p:cNvSpPr>
            <p:nvPr/>
          </p:nvSpPr>
          <p:spPr bwMode="auto">
            <a:xfrm flipH="1" flipV="1">
              <a:off x="5367338" y="2044700"/>
              <a:ext cx="290512" cy="128588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5" name="Freeform 24"/>
            <p:cNvSpPr>
              <a:spLocks/>
            </p:cNvSpPr>
            <p:nvPr/>
          </p:nvSpPr>
          <p:spPr bwMode="auto">
            <a:xfrm>
              <a:off x="5627688" y="2133600"/>
              <a:ext cx="77787" cy="65088"/>
            </a:xfrm>
            <a:custGeom>
              <a:avLst/>
              <a:gdLst>
                <a:gd name="T0" fmla="*/ 131 w 131"/>
                <a:gd name="T1" fmla="*/ 102 h 108"/>
                <a:gd name="T2" fmla="*/ 0 w 131"/>
                <a:gd name="T3" fmla="*/ 108 h 108"/>
                <a:gd name="T4" fmla="*/ 47 w 131"/>
                <a:gd name="T5" fmla="*/ 0 h 108"/>
                <a:gd name="T6" fmla="*/ 47 w 131"/>
                <a:gd name="T7" fmla="*/ 0 h 108"/>
                <a:gd name="T8" fmla="*/ 131 w 131"/>
                <a:gd name="T9" fmla="*/ 102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08"/>
                <a:gd name="T17" fmla="*/ 131 w 131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08">
                  <a:moveTo>
                    <a:pt x="131" y="102"/>
                  </a:moveTo>
                  <a:lnTo>
                    <a:pt x="0" y="108"/>
                  </a:lnTo>
                  <a:cubicBezTo>
                    <a:pt x="32" y="81"/>
                    <a:pt x="49" y="42"/>
                    <a:pt x="47" y="0"/>
                  </a:cubicBezTo>
                  <a:lnTo>
                    <a:pt x="131" y="10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6" name="Freeform 25"/>
            <p:cNvSpPr>
              <a:spLocks/>
            </p:cNvSpPr>
            <p:nvPr/>
          </p:nvSpPr>
          <p:spPr bwMode="auto">
            <a:xfrm>
              <a:off x="5319713" y="2019300"/>
              <a:ext cx="77787" cy="65088"/>
            </a:xfrm>
            <a:custGeom>
              <a:avLst/>
              <a:gdLst>
                <a:gd name="T0" fmla="*/ 0 w 132"/>
                <a:gd name="T1" fmla="*/ 6 h 108"/>
                <a:gd name="T2" fmla="*/ 132 w 132"/>
                <a:gd name="T3" fmla="*/ 0 h 108"/>
                <a:gd name="T4" fmla="*/ 84 w 132"/>
                <a:gd name="T5" fmla="*/ 108 h 108"/>
                <a:gd name="T6" fmla="*/ 84 w 132"/>
                <a:gd name="T7" fmla="*/ 108 h 108"/>
                <a:gd name="T8" fmla="*/ 0 w 132"/>
                <a:gd name="T9" fmla="*/ 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8"/>
                <a:gd name="T17" fmla="*/ 132 w 13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8">
                  <a:moveTo>
                    <a:pt x="0" y="6"/>
                  </a:moveTo>
                  <a:lnTo>
                    <a:pt x="132" y="0"/>
                  </a:lnTo>
                  <a:cubicBezTo>
                    <a:pt x="100" y="27"/>
                    <a:pt x="82" y="66"/>
                    <a:pt x="84" y="108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7" name="Oval 26"/>
            <p:cNvSpPr>
              <a:spLocks noChangeArrowheads="1"/>
            </p:cNvSpPr>
            <p:nvPr/>
          </p:nvSpPr>
          <p:spPr bwMode="auto">
            <a:xfrm>
              <a:off x="4868863" y="2446338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8" name="Oval 27"/>
            <p:cNvSpPr>
              <a:spLocks noChangeArrowheads="1"/>
            </p:cNvSpPr>
            <p:nvPr/>
          </p:nvSpPr>
          <p:spPr bwMode="auto">
            <a:xfrm>
              <a:off x="4868863" y="2446338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9" name="Oval 28"/>
            <p:cNvSpPr>
              <a:spLocks noChangeArrowheads="1"/>
            </p:cNvSpPr>
            <p:nvPr/>
          </p:nvSpPr>
          <p:spPr bwMode="auto">
            <a:xfrm>
              <a:off x="4972050" y="2905125"/>
              <a:ext cx="109538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0" name="Oval 29"/>
            <p:cNvSpPr>
              <a:spLocks noChangeArrowheads="1"/>
            </p:cNvSpPr>
            <p:nvPr/>
          </p:nvSpPr>
          <p:spPr bwMode="auto">
            <a:xfrm>
              <a:off x="4972050" y="2905125"/>
              <a:ext cx="109538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1" name="Oval 30"/>
            <p:cNvSpPr>
              <a:spLocks noChangeArrowheads="1"/>
            </p:cNvSpPr>
            <p:nvPr/>
          </p:nvSpPr>
          <p:spPr bwMode="auto">
            <a:xfrm>
              <a:off x="5356225" y="2716213"/>
              <a:ext cx="106363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2" name="Oval 31"/>
            <p:cNvSpPr>
              <a:spLocks noChangeArrowheads="1"/>
            </p:cNvSpPr>
            <p:nvPr/>
          </p:nvSpPr>
          <p:spPr bwMode="auto">
            <a:xfrm>
              <a:off x="5356225" y="2716213"/>
              <a:ext cx="106363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3" name="Line 32"/>
            <p:cNvSpPr>
              <a:spLocks noChangeShapeType="1"/>
            </p:cNvSpPr>
            <p:nvPr/>
          </p:nvSpPr>
          <p:spPr bwMode="auto">
            <a:xfrm flipV="1">
              <a:off x="4951413" y="2060575"/>
              <a:ext cx="233362" cy="3937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4" name="Freeform 33"/>
            <p:cNvSpPr>
              <a:spLocks/>
            </p:cNvSpPr>
            <p:nvPr/>
          </p:nvSpPr>
          <p:spPr bwMode="auto">
            <a:xfrm>
              <a:off x="5145088" y="2014538"/>
              <a:ext cx="66675" cy="77787"/>
            </a:xfrm>
            <a:custGeom>
              <a:avLst/>
              <a:gdLst>
                <a:gd name="T0" fmla="*/ 111 w 111"/>
                <a:gd name="T1" fmla="*/ 0 h 132"/>
                <a:gd name="T2" fmla="*/ 101 w 111"/>
                <a:gd name="T3" fmla="*/ 132 h 132"/>
                <a:gd name="T4" fmla="*/ 0 w 111"/>
                <a:gd name="T5" fmla="*/ 72 h 132"/>
                <a:gd name="T6" fmla="*/ 0 w 111"/>
                <a:gd name="T7" fmla="*/ 72 h 132"/>
                <a:gd name="T8" fmla="*/ 111 w 111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132"/>
                <a:gd name="T17" fmla="*/ 111 w 111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132">
                  <a:moveTo>
                    <a:pt x="111" y="0"/>
                  </a:moveTo>
                  <a:lnTo>
                    <a:pt x="101" y="132"/>
                  </a:lnTo>
                  <a:cubicBezTo>
                    <a:pt x="79" y="97"/>
                    <a:pt x="41" y="74"/>
                    <a:pt x="0" y="72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5" name="Line 34"/>
            <p:cNvSpPr>
              <a:spLocks noChangeShapeType="1"/>
            </p:cNvSpPr>
            <p:nvPr/>
          </p:nvSpPr>
          <p:spPr bwMode="auto">
            <a:xfrm flipV="1">
              <a:off x="5283200" y="1746250"/>
              <a:ext cx="635000" cy="2508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35"/>
            <p:cNvSpPr>
              <a:spLocks/>
            </p:cNvSpPr>
            <p:nvPr/>
          </p:nvSpPr>
          <p:spPr bwMode="auto">
            <a:xfrm>
              <a:off x="5889625" y="1719263"/>
              <a:ext cx="77788" cy="65087"/>
            </a:xfrm>
            <a:custGeom>
              <a:avLst/>
              <a:gdLst>
                <a:gd name="T0" fmla="*/ 131 w 131"/>
                <a:gd name="T1" fmla="*/ 11 h 109"/>
                <a:gd name="T2" fmla="*/ 43 w 131"/>
                <a:gd name="T3" fmla="*/ 109 h 109"/>
                <a:gd name="T4" fmla="*/ 0 w 131"/>
                <a:gd name="T5" fmla="*/ 0 h 109"/>
                <a:gd name="T6" fmla="*/ 0 w 131"/>
                <a:gd name="T7" fmla="*/ 0 h 109"/>
                <a:gd name="T8" fmla="*/ 131 w 131"/>
                <a:gd name="T9" fmla="*/ 11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09"/>
                <a:gd name="T17" fmla="*/ 131 w 131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09">
                  <a:moveTo>
                    <a:pt x="131" y="11"/>
                  </a:moveTo>
                  <a:lnTo>
                    <a:pt x="43" y="109"/>
                  </a:lnTo>
                  <a:cubicBezTo>
                    <a:pt x="46" y="68"/>
                    <a:pt x="30" y="28"/>
                    <a:pt x="0" y="0"/>
                  </a:cubicBezTo>
                  <a:lnTo>
                    <a:pt x="131" y="1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7" name="Line 36"/>
            <p:cNvSpPr>
              <a:spLocks noChangeShapeType="1"/>
            </p:cNvSpPr>
            <p:nvPr/>
          </p:nvSpPr>
          <p:spPr bwMode="auto">
            <a:xfrm flipH="1" flipV="1">
              <a:off x="4940300" y="2598738"/>
              <a:ext cx="46038" cy="2635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37"/>
            <p:cNvSpPr>
              <a:spLocks/>
            </p:cNvSpPr>
            <p:nvPr/>
          </p:nvSpPr>
          <p:spPr bwMode="auto">
            <a:xfrm>
              <a:off x="4948238" y="2840038"/>
              <a:ext cx="69850" cy="74612"/>
            </a:xfrm>
            <a:custGeom>
              <a:avLst/>
              <a:gdLst>
                <a:gd name="T0" fmla="*/ 78 w 116"/>
                <a:gd name="T1" fmla="*/ 126 h 126"/>
                <a:gd name="T2" fmla="*/ 0 w 116"/>
                <a:gd name="T3" fmla="*/ 20 h 126"/>
                <a:gd name="T4" fmla="*/ 116 w 116"/>
                <a:gd name="T5" fmla="*/ 0 h 126"/>
                <a:gd name="T6" fmla="*/ 116 w 116"/>
                <a:gd name="T7" fmla="*/ 0 h 126"/>
                <a:gd name="T8" fmla="*/ 78 w 116"/>
                <a:gd name="T9" fmla="*/ 12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26"/>
                <a:gd name="T17" fmla="*/ 116 w 11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26">
                  <a:moveTo>
                    <a:pt x="78" y="126"/>
                  </a:moveTo>
                  <a:lnTo>
                    <a:pt x="0" y="20"/>
                  </a:lnTo>
                  <a:cubicBezTo>
                    <a:pt x="40" y="32"/>
                    <a:pt x="83" y="25"/>
                    <a:pt x="116" y="0"/>
                  </a:cubicBezTo>
                  <a:lnTo>
                    <a:pt x="78" y="1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9" name="Freeform 38"/>
            <p:cNvSpPr>
              <a:spLocks/>
            </p:cNvSpPr>
            <p:nvPr/>
          </p:nvSpPr>
          <p:spPr bwMode="auto">
            <a:xfrm>
              <a:off x="4908550" y="2546350"/>
              <a:ext cx="69850" cy="76200"/>
            </a:xfrm>
            <a:custGeom>
              <a:avLst/>
              <a:gdLst>
                <a:gd name="T0" fmla="*/ 38 w 116"/>
                <a:gd name="T1" fmla="*/ 0 h 126"/>
                <a:gd name="T2" fmla="*/ 116 w 116"/>
                <a:gd name="T3" fmla="*/ 106 h 126"/>
                <a:gd name="T4" fmla="*/ 0 w 116"/>
                <a:gd name="T5" fmla="*/ 126 h 126"/>
                <a:gd name="T6" fmla="*/ 38 w 116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126"/>
                <a:gd name="T14" fmla="*/ 116 w 116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126">
                  <a:moveTo>
                    <a:pt x="38" y="0"/>
                  </a:moveTo>
                  <a:lnTo>
                    <a:pt x="116" y="106"/>
                  </a:lnTo>
                  <a:cubicBezTo>
                    <a:pt x="77" y="94"/>
                    <a:pt x="34" y="101"/>
                    <a:pt x="0" y="126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0" name="Line 39"/>
            <p:cNvSpPr>
              <a:spLocks noChangeShapeType="1"/>
            </p:cNvSpPr>
            <p:nvPr/>
          </p:nvSpPr>
          <p:spPr bwMode="auto">
            <a:xfrm flipH="1">
              <a:off x="5027613" y="2392363"/>
              <a:ext cx="206375" cy="730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40"/>
            <p:cNvSpPr>
              <a:spLocks/>
            </p:cNvSpPr>
            <p:nvPr/>
          </p:nvSpPr>
          <p:spPr bwMode="auto">
            <a:xfrm>
              <a:off x="5205413" y="2365375"/>
              <a:ext cx="77787" cy="65088"/>
            </a:xfrm>
            <a:custGeom>
              <a:avLst/>
              <a:gdLst>
                <a:gd name="T0" fmla="*/ 131 w 131"/>
                <a:gd name="T1" fmla="*/ 16 h 111"/>
                <a:gd name="T2" fmla="*/ 39 w 131"/>
                <a:gd name="T3" fmla="*/ 111 h 111"/>
                <a:gd name="T4" fmla="*/ 0 w 131"/>
                <a:gd name="T5" fmla="*/ 0 h 111"/>
                <a:gd name="T6" fmla="*/ 131 w 131"/>
                <a:gd name="T7" fmla="*/ 16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1"/>
                <a:gd name="T14" fmla="*/ 131 w 131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1">
                  <a:moveTo>
                    <a:pt x="131" y="16"/>
                  </a:moveTo>
                  <a:lnTo>
                    <a:pt x="39" y="111"/>
                  </a:lnTo>
                  <a:cubicBezTo>
                    <a:pt x="44" y="70"/>
                    <a:pt x="30" y="28"/>
                    <a:pt x="0" y="0"/>
                  </a:cubicBezTo>
                  <a:lnTo>
                    <a:pt x="131" y="1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2" name="Freeform 41"/>
            <p:cNvSpPr>
              <a:spLocks/>
            </p:cNvSpPr>
            <p:nvPr/>
          </p:nvSpPr>
          <p:spPr bwMode="auto">
            <a:xfrm>
              <a:off x="4976813" y="2425700"/>
              <a:ext cx="77787" cy="66675"/>
            </a:xfrm>
            <a:custGeom>
              <a:avLst/>
              <a:gdLst>
                <a:gd name="T0" fmla="*/ 0 w 130"/>
                <a:gd name="T1" fmla="*/ 94 h 111"/>
                <a:gd name="T2" fmla="*/ 91 w 130"/>
                <a:gd name="T3" fmla="*/ 0 h 111"/>
                <a:gd name="T4" fmla="*/ 130 w 130"/>
                <a:gd name="T5" fmla="*/ 111 h 111"/>
                <a:gd name="T6" fmla="*/ 130 w 130"/>
                <a:gd name="T7" fmla="*/ 111 h 111"/>
                <a:gd name="T8" fmla="*/ 0 w 130"/>
                <a:gd name="T9" fmla="*/ 94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1"/>
                <a:gd name="T17" fmla="*/ 130 w 130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1">
                  <a:moveTo>
                    <a:pt x="0" y="94"/>
                  </a:moveTo>
                  <a:lnTo>
                    <a:pt x="91" y="0"/>
                  </a:lnTo>
                  <a:cubicBezTo>
                    <a:pt x="86" y="41"/>
                    <a:pt x="101" y="82"/>
                    <a:pt x="130" y="111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3" name="Line 42"/>
            <p:cNvSpPr>
              <a:spLocks noChangeShapeType="1"/>
            </p:cNvSpPr>
            <p:nvPr/>
          </p:nvSpPr>
          <p:spPr bwMode="auto">
            <a:xfrm flipH="1" flipV="1">
              <a:off x="5297488" y="2103438"/>
              <a:ext cx="22225" cy="2063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43"/>
            <p:cNvSpPr>
              <a:spLocks/>
            </p:cNvSpPr>
            <p:nvPr/>
          </p:nvSpPr>
          <p:spPr bwMode="auto">
            <a:xfrm>
              <a:off x="5265738" y="2051050"/>
              <a:ext cx="68262" cy="73025"/>
            </a:xfrm>
            <a:custGeom>
              <a:avLst/>
              <a:gdLst>
                <a:gd name="T0" fmla="*/ 46 w 117"/>
                <a:gd name="T1" fmla="*/ 0 h 123"/>
                <a:gd name="T2" fmla="*/ 117 w 117"/>
                <a:gd name="T3" fmla="*/ 111 h 123"/>
                <a:gd name="T4" fmla="*/ 0 w 117"/>
                <a:gd name="T5" fmla="*/ 123 h 123"/>
                <a:gd name="T6" fmla="*/ 0 w 117"/>
                <a:gd name="T7" fmla="*/ 123 h 123"/>
                <a:gd name="T8" fmla="*/ 46 w 117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3"/>
                <a:gd name="T17" fmla="*/ 117 w 117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3">
                  <a:moveTo>
                    <a:pt x="46" y="0"/>
                  </a:moveTo>
                  <a:lnTo>
                    <a:pt x="117" y="111"/>
                  </a:lnTo>
                  <a:cubicBezTo>
                    <a:pt x="78" y="96"/>
                    <a:pt x="35" y="101"/>
                    <a:pt x="0" y="123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" name="Line 44"/>
            <p:cNvSpPr>
              <a:spLocks noChangeShapeType="1"/>
            </p:cNvSpPr>
            <p:nvPr/>
          </p:nvSpPr>
          <p:spPr bwMode="auto">
            <a:xfrm flipV="1">
              <a:off x="6184900" y="2662238"/>
              <a:ext cx="646113" cy="64611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45"/>
            <p:cNvSpPr>
              <a:spLocks/>
            </p:cNvSpPr>
            <p:nvPr/>
          </p:nvSpPr>
          <p:spPr bwMode="auto">
            <a:xfrm>
              <a:off x="6146800" y="3271838"/>
              <a:ext cx="74613" cy="74612"/>
            </a:xfrm>
            <a:custGeom>
              <a:avLst/>
              <a:gdLst>
                <a:gd name="T0" fmla="*/ 0 w 125"/>
                <a:gd name="T1" fmla="*/ 125 h 125"/>
                <a:gd name="T2" fmla="*/ 42 w 125"/>
                <a:gd name="T3" fmla="*/ 0 h 125"/>
                <a:gd name="T4" fmla="*/ 125 w 125"/>
                <a:gd name="T5" fmla="*/ 83 h 125"/>
                <a:gd name="T6" fmla="*/ 125 w 125"/>
                <a:gd name="T7" fmla="*/ 83 h 125"/>
                <a:gd name="T8" fmla="*/ 0 w 125"/>
                <a:gd name="T9" fmla="*/ 12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0" y="125"/>
                  </a:moveTo>
                  <a:lnTo>
                    <a:pt x="42" y="0"/>
                  </a:lnTo>
                  <a:cubicBezTo>
                    <a:pt x="55" y="39"/>
                    <a:pt x="86" y="70"/>
                    <a:pt x="125" y="83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7" name="Line 46"/>
            <p:cNvSpPr>
              <a:spLocks noChangeShapeType="1"/>
            </p:cNvSpPr>
            <p:nvPr/>
          </p:nvSpPr>
          <p:spPr bwMode="auto">
            <a:xfrm>
              <a:off x="5356225" y="1987550"/>
              <a:ext cx="954088" cy="174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47"/>
            <p:cNvSpPr>
              <a:spLocks/>
            </p:cNvSpPr>
            <p:nvPr/>
          </p:nvSpPr>
          <p:spPr bwMode="auto">
            <a:xfrm>
              <a:off x="6292850" y="1968500"/>
              <a:ext cx="69850" cy="71438"/>
            </a:xfrm>
            <a:custGeom>
              <a:avLst/>
              <a:gdLst>
                <a:gd name="T0" fmla="*/ 119 w 119"/>
                <a:gd name="T1" fmla="*/ 61 h 118"/>
                <a:gd name="T2" fmla="*/ 0 w 119"/>
                <a:gd name="T3" fmla="*/ 118 h 118"/>
                <a:gd name="T4" fmla="*/ 2 w 119"/>
                <a:gd name="T5" fmla="*/ 0 h 118"/>
                <a:gd name="T6" fmla="*/ 2 w 119"/>
                <a:gd name="T7" fmla="*/ 0 h 118"/>
                <a:gd name="T8" fmla="*/ 119 w 119"/>
                <a:gd name="T9" fmla="*/ 61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8"/>
                <a:gd name="T17" fmla="*/ 119 w 11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8">
                  <a:moveTo>
                    <a:pt x="119" y="61"/>
                  </a:moveTo>
                  <a:lnTo>
                    <a:pt x="0" y="118"/>
                  </a:lnTo>
                  <a:cubicBezTo>
                    <a:pt x="19" y="81"/>
                    <a:pt x="20" y="38"/>
                    <a:pt x="2" y="0"/>
                  </a:cubicBezTo>
                  <a:lnTo>
                    <a:pt x="119" y="6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9" name="Line 48"/>
            <p:cNvSpPr>
              <a:spLocks noChangeShapeType="1"/>
            </p:cNvSpPr>
            <p:nvPr/>
          </p:nvSpPr>
          <p:spPr bwMode="auto">
            <a:xfrm flipV="1">
              <a:off x="5446713" y="1817688"/>
              <a:ext cx="447675" cy="4476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49"/>
            <p:cNvSpPr>
              <a:spLocks/>
            </p:cNvSpPr>
            <p:nvPr/>
          </p:nvSpPr>
          <p:spPr bwMode="auto">
            <a:xfrm>
              <a:off x="5408613" y="2227263"/>
              <a:ext cx="74612" cy="74612"/>
            </a:xfrm>
            <a:custGeom>
              <a:avLst/>
              <a:gdLst>
                <a:gd name="T0" fmla="*/ 0 w 125"/>
                <a:gd name="T1" fmla="*/ 125 h 125"/>
                <a:gd name="T2" fmla="*/ 42 w 125"/>
                <a:gd name="T3" fmla="*/ 0 h 125"/>
                <a:gd name="T4" fmla="*/ 125 w 125"/>
                <a:gd name="T5" fmla="*/ 83 h 125"/>
                <a:gd name="T6" fmla="*/ 125 w 125"/>
                <a:gd name="T7" fmla="*/ 83 h 125"/>
                <a:gd name="T8" fmla="*/ 0 w 125"/>
                <a:gd name="T9" fmla="*/ 12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0" y="125"/>
                  </a:moveTo>
                  <a:lnTo>
                    <a:pt x="42" y="0"/>
                  </a:lnTo>
                  <a:cubicBezTo>
                    <a:pt x="55" y="39"/>
                    <a:pt x="86" y="70"/>
                    <a:pt x="125" y="83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1" name="Freeform 50"/>
            <p:cNvSpPr>
              <a:spLocks/>
            </p:cNvSpPr>
            <p:nvPr/>
          </p:nvSpPr>
          <p:spPr bwMode="auto">
            <a:xfrm>
              <a:off x="5856288" y="1779588"/>
              <a:ext cx="74612" cy="74612"/>
            </a:xfrm>
            <a:custGeom>
              <a:avLst/>
              <a:gdLst>
                <a:gd name="T0" fmla="*/ 125 w 125"/>
                <a:gd name="T1" fmla="*/ 0 h 125"/>
                <a:gd name="T2" fmla="*/ 84 w 125"/>
                <a:gd name="T3" fmla="*/ 125 h 125"/>
                <a:gd name="T4" fmla="*/ 0 w 125"/>
                <a:gd name="T5" fmla="*/ 42 h 125"/>
                <a:gd name="T6" fmla="*/ 0 w 125"/>
                <a:gd name="T7" fmla="*/ 42 h 125"/>
                <a:gd name="T8" fmla="*/ 125 w 12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125" y="0"/>
                  </a:moveTo>
                  <a:lnTo>
                    <a:pt x="84" y="125"/>
                  </a:lnTo>
                  <a:cubicBezTo>
                    <a:pt x="70" y="86"/>
                    <a:pt x="40" y="55"/>
                    <a:pt x="0" y="42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2" name="Line 51"/>
            <p:cNvSpPr>
              <a:spLocks noChangeShapeType="1"/>
            </p:cNvSpPr>
            <p:nvPr/>
          </p:nvSpPr>
          <p:spPr bwMode="auto">
            <a:xfrm flipV="1">
              <a:off x="5822950" y="1811338"/>
              <a:ext cx="160338" cy="38258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52"/>
            <p:cNvSpPr>
              <a:spLocks/>
            </p:cNvSpPr>
            <p:nvPr/>
          </p:nvSpPr>
          <p:spPr bwMode="auto">
            <a:xfrm>
              <a:off x="5943600" y="1762125"/>
              <a:ext cx="65088" cy="77788"/>
            </a:xfrm>
            <a:custGeom>
              <a:avLst/>
              <a:gdLst>
                <a:gd name="T0" fmla="*/ 99 w 108"/>
                <a:gd name="T1" fmla="*/ 0 h 131"/>
                <a:gd name="T2" fmla="*/ 108 w 108"/>
                <a:gd name="T3" fmla="*/ 131 h 131"/>
                <a:gd name="T4" fmla="*/ 0 w 108"/>
                <a:gd name="T5" fmla="*/ 86 h 131"/>
                <a:gd name="T6" fmla="*/ 0 w 108"/>
                <a:gd name="T7" fmla="*/ 86 h 131"/>
                <a:gd name="T8" fmla="*/ 99 w 108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31"/>
                <a:gd name="T17" fmla="*/ 108 w 108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31">
                  <a:moveTo>
                    <a:pt x="99" y="0"/>
                  </a:moveTo>
                  <a:lnTo>
                    <a:pt x="108" y="131"/>
                  </a:lnTo>
                  <a:cubicBezTo>
                    <a:pt x="81" y="100"/>
                    <a:pt x="41" y="83"/>
                    <a:pt x="0" y="86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" name="Line 53"/>
            <p:cNvSpPr>
              <a:spLocks noChangeShapeType="1"/>
            </p:cNvSpPr>
            <p:nvPr/>
          </p:nvSpPr>
          <p:spPr bwMode="auto">
            <a:xfrm flipV="1">
              <a:off x="6038850" y="1762125"/>
              <a:ext cx="1588" cy="6667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54"/>
            <p:cNvSpPr>
              <a:spLocks/>
            </p:cNvSpPr>
            <p:nvPr/>
          </p:nvSpPr>
          <p:spPr bwMode="auto">
            <a:xfrm>
              <a:off x="6003925" y="2413000"/>
              <a:ext cx="71438" cy="69850"/>
            </a:xfrm>
            <a:custGeom>
              <a:avLst/>
              <a:gdLst>
                <a:gd name="T0" fmla="*/ 59 w 118"/>
                <a:gd name="T1" fmla="*/ 117 h 117"/>
                <a:gd name="T2" fmla="*/ 0 w 118"/>
                <a:gd name="T3" fmla="*/ 0 h 117"/>
                <a:gd name="T4" fmla="*/ 118 w 118"/>
                <a:gd name="T5" fmla="*/ 0 h 117"/>
                <a:gd name="T6" fmla="*/ 59 w 118"/>
                <a:gd name="T7" fmla="*/ 117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7"/>
                <a:gd name="T14" fmla="*/ 118 w 118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7">
                  <a:moveTo>
                    <a:pt x="59" y="117"/>
                  </a:moveTo>
                  <a:lnTo>
                    <a:pt x="0" y="0"/>
                  </a:lnTo>
                  <a:cubicBezTo>
                    <a:pt x="37" y="18"/>
                    <a:pt x="80" y="18"/>
                    <a:pt x="118" y="0"/>
                  </a:cubicBezTo>
                  <a:lnTo>
                    <a:pt x="59" y="11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6" name="Line 55"/>
            <p:cNvSpPr>
              <a:spLocks noChangeShapeType="1"/>
            </p:cNvSpPr>
            <p:nvPr/>
          </p:nvSpPr>
          <p:spPr bwMode="auto">
            <a:xfrm>
              <a:off x="6081713" y="1814513"/>
              <a:ext cx="173037" cy="12350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56"/>
            <p:cNvSpPr>
              <a:spLocks/>
            </p:cNvSpPr>
            <p:nvPr/>
          </p:nvSpPr>
          <p:spPr bwMode="auto">
            <a:xfrm>
              <a:off x="6049963" y="1762125"/>
              <a:ext cx="69850" cy="74613"/>
            </a:xfrm>
            <a:custGeom>
              <a:avLst/>
              <a:gdLst>
                <a:gd name="T0" fmla="*/ 42 w 117"/>
                <a:gd name="T1" fmla="*/ 0 h 125"/>
                <a:gd name="T2" fmla="*/ 117 w 117"/>
                <a:gd name="T3" fmla="*/ 108 h 125"/>
                <a:gd name="T4" fmla="*/ 0 w 117"/>
                <a:gd name="T5" fmla="*/ 125 h 125"/>
                <a:gd name="T6" fmla="*/ 0 w 117"/>
                <a:gd name="T7" fmla="*/ 125 h 125"/>
                <a:gd name="T8" fmla="*/ 42 w 11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5"/>
                <a:gd name="T17" fmla="*/ 117 w 11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5">
                  <a:moveTo>
                    <a:pt x="42" y="0"/>
                  </a:moveTo>
                  <a:lnTo>
                    <a:pt x="117" y="108"/>
                  </a:lnTo>
                  <a:cubicBezTo>
                    <a:pt x="77" y="95"/>
                    <a:pt x="34" y="101"/>
                    <a:pt x="0" y="12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8" name="Line 57"/>
            <p:cNvSpPr>
              <a:spLocks noChangeShapeType="1"/>
            </p:cNvSpPr>
            <p:nvPr/>
          </p:nvSpPr>
          <p:spPr bwMode="auto">
            <a:xfrm>
              <a:off x="6132513" y="1774825"/>
              <a:ext cx="211137" cy="5048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58"/>
            <p:cNvSpPr>
              <a:spLocks/>
            </p:cNvSpPr>
            <p:nvPr/>
          </p:nvSpPr>
          <p:spPr bwMode="auto">
            <a:xfrm>
              <a:off x="6105525" y="1725613"/>
              <a:ext cx="65088" cy="79375"/>
            </a:xfrm>
            <a:custGeom>
              <a:avLst/>
              <a:gdLst>
                <a:gd name="T0" fmla="*/ 9 w 108"/>
                <a:gd name="T1" fmla="*/ 0 h 132"/>
                <a:gd name="T2" fmla="*/ 108 w 108"/>
                <a:gd name="T3" fmla="*/ 86 h 132"/>
                <a:gd name="T4" fmla="*/ 0 w 108"/>
                <a:gd name="T5" fmla="*/ 132 h 132"/>
                <a:gd name="T6" fmla="*/ 0 w 108"/>
                <a:gd name="T7" fmla="*/ 132 h 132"/>
                <a:gd name="T8" fmla="*/ 9 w 108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32"/>
                <a:gd name="T17" fmla="*/ 108 w 10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32">
                  <a:moveTo>
                    <a:pt x="9" y="0"/>
                  </a:moveTo>
                  <a:lnTo>
                    <a:pt x="108" y="86"/>
                  </a:lnTo>
                  <a:cubicBezTo>
                    <a:pt x="67" y="84"/>
                    <a:pt x="27" y="100"/>
                    <a:pt x="0" y="132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0" name="Freeform 59"/>
            <p:cNvSpPr>
              <a:spLocks/>
            </p:cNvSpPr>
            <p:nvPr/>
          </p:nvSpPr>
          <p:spPr bwMode="auto">
            <a:xfrm>
              <a:off x="6303963" y="2251075"/>
              <a:ext cx="65087" cy="77788"/>
            </a:xfrm>
            <a:custGeom>
              <a:avLst/>
              <a:gdLst>
                <a:gd name="T0" fmla="*/ 100 w 109"/>
                <a:gd name="T1" fmla="*/ 131 h 131"/>
                <a:gd name="T2" fmla="*/ 0 w 109"/>
                <a:gd name="T3" fmla="*/ 45 h 131"/>
                <a:gd name="T4" fmla="*/ 109 w 109"/>
                <a:gd name="T5" fmla="*/ 0 h 131"/>
                <a:gd name="T6" fmla="*/ 109 w 109"/>
                <a:gd name="T7" fmla="*/ 0 h 131"/>
                <a:gd name="T8" fmla="*/ 100 w 109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31"/>
                <a:gd name="T17" fmla="*/ 109 w 10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31">
                  <a:moveTo>
                    <a:pt x="100" y="131"/>
                  </a:moveTo>
                  <a:lnTo>
                    <a:pt x="0" y="45"/>
                  </a:lnTo>
                  <a:cubicBezTo>
                    <a:pt x="41" y="48"/>
                    <a:pt x="82" y="31"/>
                    <a:pt x="109" y="0"/>
                  </a:cubicBezTo>
                  <a:lnTo>
                    <a:pt x="100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1" name="Line 60"/>
            <p:cNvSpPr>
              <a:spLocks noChangeShapeType="1"/>
            </p:cNvSpPr>
            <p:nvPr/>
          </p:nvSpPr>
          <p:spPr bwMode="auto">
            <a:xfrm flipH="1" flipV="1">
              <a:off x="6165850" y="1812925"/>
              <a:ext cx="204788" cy="1143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61"/>
            <p:cNvSpPr>
              <a:spLocks/>
            </p:cNvSpPr>
            <p:nvPr/>
          </p:nvSpPr>
          <p:spPr bwMode="auto">
            <a:xfrm>
              <a:off x="6338888" y="1889125"/>
              <a:ext cx="79375" cy="65088"/>
            </a:xfrm>
            <a:custGeom>
              <a:avLst/>
              <a:gdLst>
                <a:gd name="T0" fmla="*/ 132 w 132"/>
                <a:gd name="T1" fmla="*/ 109 h 109"/>
                <a:gd name="T2" fmla="*/ 0 w 132"/>
                <a:gd name="T3" fmla="*/ 103 h 109"/>
                <a:gd name="T4" fmla="*/ 57 w 132"/>
                <a:gd name="T5" fmla="*/ 0 h 109"/>
                <a:gd name="T6" fmla="*/ 57 w 132"/>
                <a:gd name="T7" fmla="*/ 0 h 109"/>
                <a:gd name="T8" fmla="*/ 132 w 132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9"/>
                <a:gd name="T17" fmla="*/ 132 w 132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9">
                  <a:moveTo>
                    <a:pt x="132" y="109"/>
                  </a:moveTo>
                  <a:lnTo>
                    <a:pt x="0" y="103"/>
                  </a:lnTo>
                  <a:cubicBezTo>
                    <a:pt x="34" y="80"/>
                    <a:pt x="55" y="42"/>
                    <a:pt x="57" y="0"/>
                  </a:cubicBezTo>
                  <a:lnTo>
                    <a:pt x="132" y="10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3" name="Line 62"/>
            <p:cNvSpPr>
              <a:spLocks noChangeShapeType="1"/>
            </p:cNvSpPr>
            <p:nvPr/>
          </p:nvSpPr>
          <p:spPr bwMode="auto">
            <a:xfrm flipH="1">
              <a:off x="5408613" y="2246313"/>
              <a:ext cx="292100" cy="920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63"/>
            <p:cNvSpPr>
              <a:spLocks/>
            </p:cNvSpPr>
            <p:nvPr/>
          </p:nvSpPr>
          <p:spPr bwMode="auto">
            <a:xfrm>
              <a:off x="5673725" y="2217738"/>
              <a:ext cx="77788" cy="66675"/>
            </a:xfrm>
            <a:custGeom>
              <a:avLst/>
              <a:gdLst>
                <a:gd name="T0" fmla="*/ 130 w 130"/>
                <a:gd name="T1" fmla="*/ 21 h 113"/>
                <a:gd name="T2" fmla="*/ 35 w 130"/>
                <a:gd name="T3" fmla="*/ 113 h 113"/>
                <a:gd name="T4" fmla="*/ 0 w 130"/>
                <a:gd name="T5" fmla="*/ 0 h 113"/>
                <a:gd name="T6" fmla="*/ 0 w 130"/>
                <a:gd name="T7" fmla="*/ 0 h 113"/>
                <a:gd name="T8" fmla="*/ 130 w 130"/>
                <a:gd name="T9" fmla="*/ 21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3"/>
                <a:gd name="T17" fmla="*/ 130 w 130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3">
                  <a:moveTo>
                    <a:pt x="130" y="21"/>
                  </a:moveTo>
                  <a:lnTo>
                    <a:pt x="35" y="113"/>
                  </a:lnTo>
                  <a:cubicBezTo>
                    <a:pt x="42" y="72"/>
                    <a:pt x="29" y="30"/>
                    <a:pt x="0" y="0"/>
                  </a:cubicBezTo>
                  <a:lnTo>
                    <a:pt x="130" y="2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5" name="Line 64"/>
            <p:cNvSpPr>
              <a:spLocks noChangeShapeType="1"/>
            </p:cNvSpPr>
            <p:nvPr/>
          </p:nvSpPr>
          <p:spPr bwMode="auto">
            <a:xfrm flipH="1">
              <a:off x="5106988" y="2449513"/>
              <a:ext cx="182562" cy="4159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65"/>
            <p:cNvSpPr>
              <a:spLocks/>
            </p:cNvSpPr>
            <p:nvPr/>
          </p:nvSpPr>
          <p:spPr bwMode="auto">
            <a:xfrm>
              <a:off x="5249863" y="2401888"/>
              <a:ext cx="65087" cy="77787"/>
            </a:xfrm>
            <a:custGeom>
              <a:avLst/>
              <a:gdLst>
                <a:gd name="T0" fmla="*/ 101 w 108"/>
                <a:gd name="T1" fmla="*/ 0 h 132"/>
                <a:gd name="T2" fmla="*/ 108 w 108"/>
                <a:gd name="T3" fmla="*/ 132 h 132"/>
                <a:gd name="T4" fmla="*/ 0 w 108"/>
                <a:gd name="T5" fmla="*/ 85 h 132"/>
                <a:gd name="T6" fmla="*/ 0 w 108"/>
                <a:gd name="T7" fmla="*/ 85 h 132"/>
                <a:gd name="T8" fmla="*/ 101 w 108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32"/>
                <a:gd name="T17" fmla="*/ 108 w 10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32">
                  <a:moveTo>
                    <a:pt x="101" y="0"/>
                  </a:moveTo>
                  <a:lnTo>
                    <a:pt x="108" y="132"/>
                  </a:lnTo>
                  <a:cubicBezTo>
                    <a:pt x="81" y="100"/>
                    <a:pt x="41" y="82"/>
                    <a:pt x="0" y="85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7" name="Freeform 66"/>
            <p:cNvSpPr>
              <a:spLocks/>
            </p:cNvSpPr>
            <p:nvPr/>
          </p:nvSpPr>
          <p:spPr bwMode="auto">
            <a:xfrm>
              <a:off x="5081588" y="2836863"/>
              <a:ext cx="63500" cy="77787"/>
            </a:xfrm>
            <a:custGeom>
              <a:avLst/>
              <a:gdLst>
                <a:gd name="T0" fmla="*/ 7 w 108"/>
                <a:gd name="T1" fmla="*/ 131 h 131"/>
                <a:gd name="T2" fmla="*/ 0 w 108"/>
                <a:gd name="T3" fmla="*/ 0 h 131"/>
                <a:gd name="T4" fmla="*/ 108 w 108"/>
                <a:gd name="T5" fmla="*/ 47 h 131"/>
                <a:gd name="T6" fmla="*/ 7 w 108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31"/>
                <a:gd name="T14" fmla="*/ 108 w 108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31">
                  <a:moveTo>
                    <a:pt x="7" y="131"/>
                  </a:moveTo>
                  <a:lnTo>
                    <a:pt x="0" y="0"/>
                  </a:lnTo>
                  <a:cubicBezTo>
                    <a:pt x="27" y="31"/>
                    <a:pt x="67" y="49"/>
                    <a:pt x="108" y="47"/>
                  </a:cubicBezTo>
                  <a:lnTo>
                    <a:pt x="7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8" name="Line 67"/>
            <p:cNvSpPr>
              <a:spLocks noChangeShapeType="1"/>
            </p:cNvSpPr>
            <p:nvPr/>
          </p:nvSpPr>
          <p:spPr bwMode="auto">
            <a:xfrm flipH="1">
              <a:off x="5103813" y="2832100"/>
              <a:ext cx="204787" cy="1190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68"/>
            <p:cNvSpPr>
              <a:spLocks/>
            </p:cNvSpPr>
            <p:nvPr/>
          </p:nvSpPr>
          <p:spPr bwMode="auto">
            <a:xfrm>
              <a:off x="5276850" y="2806700"/>
              <a:ext cx="79375" cy="65088"/>
            </a:xfrm>
            <a:custGeom>
              <a:avLst/>
              <a:gdLst>
                <a:gd name="T0" fmla="*/ 132 w 132"/>
                <a:gd name="T1" fmla="*/ 0 h 109"/>
                <a:gd name="T2" fmla="*/ 59 w 132"/>
                <a:gd name="T3" fmla="*/ 109 h 109"/>
                <a:gd name="T4" fmla="*/ 0 w 132"/>
                <a:gd name="T5" fmla="*/ 7 h 109"/>
                <a:gd name="T6" fmla="*/ 132 w 132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9"/>
                <a:gd name="T14" fmla="*/ 132 w 132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9">
                  <a:moveTo>
                    <a:pt x="132" y="0"/>
                  </a:moveTo>
                  <a:lnTo>
                    <a:pt x="59" y="109"/>
                  </a:lnTo>
                  <a:cubicBezTo>
                    <a:pt x="56" y="68"/>
                    <a:pt x="35" y="30"/>
                    <a:pt x="0" y="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0" name="Line 69"/>
            <p:cNvSpPr>
              <a:spLocks noChangeShapeType="1"/>
            </p:cNvSpPr>
            <p:nvPr/>
          </p:nvSpPr>
          <p:spPr bwMode="auto">
            <a:xfrm>
              <a:off x="5078413" y="3046413"/>
              <a:ext cx="590550" cy="3111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70"/>
            <p:cNvSpPr>
              <a:spLocks/>
            </p:cNvSpPr>
            <p:nvPr/>
          </p:nvSpPr>
          <p:spPr bwMode="auto">
            <a:xfrm>
              <a:off x="5030788" y="3022600"/>
              <a:ext cx="79375" cy="63500"/>
            </a:xfrm>
            <a:custGeom>
              <a:avLst/>
              <a:gdLst>
                <a:gd name="T0" fmla="*/ 0 w 132"/>
                <a:gd name="T1" fmla="*/ 0 h 107"/>
                <a:gd name="T2" fmla="*/ 132 w 132"/>
                <a:gd name="T3" fmla="*/ 3 h 107"/>
                <a:gd name="T4" fmla="*/ 77 w 132"/>
                <a:gd name="T5" fmla="*/ 107 h 107"/>
                <a:gd name="T6" fmla="*/ 0 w 132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7"/>
                <a:gd name="T14" fmla="*/ 132 w 132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7">
                  <a:moveTo>
                    <a:pt x="0" y="0"/>
                  </a:moveTo>
                  <a:lnTo>
                    <a:pt x="132" y="3"/>
                  </a:lnTo>
                  <a:cubicBezTo>
                    <a:pt x="98" y="27"/>
                    <a:pt x="78" y="66"/>
                    <a:pt x="77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2" name="Freeform 71"/>
            <p:cNvSpPr>
              <a:spLocks/>
            </p:cNvSpPr>
            <p:nvPr/>
          </p:nvSpPr>
          <p:spPr bwMode="auto">
            <a:xfrm>
              <a:off x="5637213" y="3317875"/>
              <a:ext cx="77787" cy="65088"/>
            </a:xfrm>
            <a:custGeom>
              <a:avLst/>
              <a:gdLst>
                <a:gd name="T0" fmla="*/ 131 w 131"/>
                <a:gd name="T1" fmla="*/ 107 h 107"/>
                <a:gd name="T2" fmla="*/ 0 w 131"/>
                <a:gd name="T3" fmla="*/ 104 h 107"/>
                <a:gd name="T4" fmla="*/ 55 w 131"/>
                <a:gd name="T5" fmla="*/ 0 h 107"/>
                <a:gd name="T6" fmla="*/ 131 w 131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07"/>
                <a:gd name="T14" fmla="*/ 131 w 131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07">
                  <a:moveTo>
                    <a:pt x="131" y="107"/>
                  </a:moveTo>
                  <a:lnTo>
                    <a:pt x="0" y="104"/>
                  </a:lnTo>
                  <a:cubicBezTo>
                    <a:pt x="33" y="80"/>
                    <a:pt x="54" y="42"/>
                    <a:pt x="55" y="0"/>
                  </a:cubicBezTo>
                  <a:lnTo>
                    <a:pt x="131" y="10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3" name="Line 72"/>
            <p:cNvSpPr>
              <a:spLocks noChangeShapeType="1"/>
            </p:cNvSpPr>
            <p:nvPr/>
          </p:nvSpPr>
          <p:spPr bwMode="auto">
            <a:xfrm>
              <a:off x="5156200" y="2986088"/>
              <a:ext cx="506413" cy="158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73"/>
            <p:cNvSpPr>
              <a:spLocks/>
            </p:cNvSpPr>
            <p:nvPr/>
          </p:nvSpPr>
          <p:spPr bwMode="auto">
            <a:xfrm>
              <a:off x="5103813" y="2951163"/>
              <a:ext cx="69850" cy="69850"/>
            </a:xfrm>
            <a:custGeom>
              <a:avLst/>
              <a:gdLst>
                <a:gd name="T0" fmla="*/ 0 w 118"/>
                <a:gd name="T1" fmla="*/ 59 h 118"/>
                <a:gd name="T2" fmla="*/ 118 w 118"/>
                <a:gd name="T3" fmla="*/ 0 h 118"/>
                <a:gd name="T4" fmla="*/ 118 w 118"/>
                <a:gd name="T5" fmla="*/ 118 h 118"/>
                <a:gd name="T6" fmla="*/ 118 w 118"/>
                <a:gd name="T7" fmla="*/ 118 h 118"/>
                <a:gd name="T8" fmla="*/ 0 w 118"/>
                <a:gd name="T9" fmla="*/ 59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8"/>
                <a:gd name="T17" fmla="*/ 118 w 118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8">
                  <a:moveTo>
                    <a:pt x="0" y="59"/>
                  </a:moveTo>
                  <a:lnTo>
                    <a:pt x="118" y="0"/>
                  </a:lnTo>
                  <a:cubicBezTo>
                    <a:pt x="100" y="37"/>
                    <a:pt x="100" y="81"/>
                    <a:pt x="118" y="118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5" name="Freeform 74"/>
            <p:cNvSpPr>
              <a:spLocks/>
            </p:cNvSpPr>
            <p:nvPr/>
          </p:nvSpPr>
          <p:spPr bwMode="auto">
            <a:xfrm>
              <a:off x="5645150" y="2951163"/>
              <a:ext cx="69850" cy="69850"/>
            </a:xfrm>
            <a:custGeom>
              <a:avLst/>
              <a:gdLst>
                <a:gd name="T0" fmla="*/ 117 w 117"/>
                <a:gd name="T1" fmla="*/ 59 h 118"/>
                <a:gd name="T2" fmla="*/ 0 w 117"/>
                <a:gd name="T3" fmla="*/ 118 h 118"/>
                <a:gd name="T4" fmla="*/ 0 w 117"/>
                <a:gd name="T5" fmla="*/ 0 h 118"/>
                <a:gd name="T6" fmla="*/ 0 w 117"/>
                <a:gd name="T7" fmla="*/ 0 h 118"/>
                <a:gd name="T8" fmla="*/ 117 w 117"/>
                <a:gd name="T9" fmla="*/ 59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8"/>
                <a:gd name="T17" fmla="*/ 117 w 117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8">
                  <a:moveTo>
                    <a:pt x="117" y="59"/>
                  </a:moveTo>
                  <a:lnTo>
                    <a:pt x="0" y="118"/>
                  </a:lnTo>
                  <a:cubicBezTo>
                    <a:pt x="18" y="81"/>
                    <a:pt x="18" y="37"/>
                    <a:pt x="0" y="0"/>
                  </a:cubicBezTo>
                  <a:lnTo>
                    <a:pt x="117" y="5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6" name="Line 75"/>
            <p:cNvSpPr>
              <a:spLocks noChangeShapeType="1"/>
            </p:cNvSpPr>
            <p:nvPr/>
          </p:nvSpPr>
          <p:spPr bwMode="auto">
            <a:xfrm>
              <a:off x="5480050" y="2862263"/>
              <a:ext cx="236538" cy="4413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76"/>
            <p:cNvSpPr>
              <a:spLocks/>
            </p:cNvSpPr>
            <p:nvPr/>
          </p:nvSpPr>
          <p:spPr bwMode="auto">
            <a:xfrm>
              <a:off x="5454650" y="2816225"/>
              <a:ext cx="63500" cy="77788"/>
            </a:xfrm>
            <a:custGeom>
              <a:avLst/>
              <a:gdLst>
                <a:gd name="T0" fmla="*/ 0 w 108"/>
                <a:gd name="T1" fmla="*/ 0 h 131"/>
                <a:gd name="T2" fmla="*/ 108 w 108"/>
                <a:gd name="T3" fmla="*/ 76 h 131"/>
                <a:gd name="T4" fmla="*/ 4 w 108"/>
                <a:gd name="T5" fmla="*/ 131 h 131"/>
                <a:gd name="T6" fmla="*/ 0 w 108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31"/>
                <a:gd name="T14" fmla="*/ 108 w 108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31">
                  <a:moveTo>
                    <a:pt x="0" y="0"/>
                  </a:moveTo>
                  <a:lnTo>
                    <a:pt x="108" y="76"/>
                  </a:lnTo>
                  <a:cubicBezTo>
                    <a:pt x="66" y="77"/>
                    <a:pt x="28" y="97"/>
                    <a:pt x="4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8" name="Freeform 77"/>
            <p:cNvSpPr>
              <a:spLocks/>
            </p:cNvSpPr>
            <p:nvPr/>
          </p:nvSpPr>
          <p:spPr bwMode="auto">
            <a:xfrm>
              <a:off x="5678488" y="3271838"/>
              <a:ext cx="63500" cy="77787"/>
            </a:xfrm>
            <a:custGeom>
              <a:avLst/>
              <a:gdLst>
                <a:gd name="T0" fmla="*/ 108 w 108"/>
                <a:gd name="T1" fmla="*/ 131 h 131"/>
                <a:gd name="T2" fmla="*/ 0 w 108"/>
                <a:gd name="T3" fmla="*/ 55 h 131"/>
                <a:gd name="T4" fmla="*/ 104 w 108"/>
                <a:gd name="T5" fmla="*/ 0 h 131"/>
                <a:gd name="T6" fmla="*/ 108 w 108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31"/>
                <a:gd name="T14" fmla="*/ 108 w 108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31">
                  <a:moveTo>
                    <a:pt x="108" y="131"/>
                  </a:moveTo>
                  <a:lnTo>
                    <a:pt x="0" y="55"/>
                  </a:lnTo>
                  <a:cubicBezTo>
                    <a:pt x="41" y="54"/>
                    <a:pt x="80" y="34"/>
                    <a:pt x="104" y="0"/>
                  </a:cubicBezTo>
                  <a:lnTo>
                    <a:pt x="108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9" name="Line 78"/>
            <p:cNvSpPr>
              <a:spLocks noChangeShapeType="1"/>
            </p:cNvSpPr>
            <p:nvPr/>
          </p:nvSpPr>
          <p:spPr bwMode="auto">
            <a:xfrm flipH="1" flipV="1">
              <a:off x="5024438" y="2609850"/>
              <a:ext cx="646112" cy="6461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79"/>
            <p:cNvSpPr>
              <a:spLocks/>
            </p:cNvSpPr>
            <p:nvPr/>
          </p:nvSpPr>
          <p:spPr bwMode="auto">
            <a:xfrm>
              <a:off x="4986338" y="2573338"/>
              <a:ext cx="74612" cy="73025"/>
            </a:xfrm>
            <a:custGeom>
              <a:avLst/>
              <a:gdLst>
                <a:gd name="T0" fmla="*/ 0 w 125"/>
                <a:gd name="T1" fmla="*/ 0 h 124"/>
                <a:gd name="T2" fmla="*/ 125 w 125"/>
                <a:gd name="T3" fmla="*/ 41 h 124"/>
                <a:gd name="T4" fmla="*/ 41 w 125"/>
                <a:gd name="T5" fmla="*/ 124 h 124"/>
                <a:gd name="T6" fmla="*/ 0 w 125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4"/>
                <a:gd name="T14" fmla="*/ 125 w 125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4">
                  <a:moveTo>
                    <a:pt x="0" y="0"/>
                  </a:moveTo>
                  <a:lnTo>
                    <a:pt x="125" y="41"/>
                  </a:lnTo>
                  <a:cubicBezTo>
                    <a:pt x="85" y="54"/>
                    <a:pt x="55" y="85"/>
                    <a:pt x="41" y="1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1" name="Line 80"/>
            <p:cNvSpPr>
              <a:spLocks noChangeShapeType="1"/>
            </p:cNvSpPr>
            <p:nvPr/>
          </p:nvSpPr>
          <p:spPr bwMode="auto">
            <a:xfrm>
              <a:off x="4986338" y="2536825"/>
              <a:ext cx="347662" cy="157163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2" name="Freeform 81"/>
            <p:cNvSpPr>
              <a:spLocks/>
            </p:cNvSpPr>
            <p:nvPr/>
          </p:nvSpPr>
          <p:spPr bwMode="auto">
            <a:xfrm>
              <a:off x="5303838" y="2655888"/>
              <a:ext cx="77787" cy="63500"/>
            </a:xfrm>
            <a:custGeom>
              <a:avLst/>
              <a:gdLst>
                <a:gd name="T0" fmla="*/ 132 w 132"/>
                <a:gd name="T1" fmla="*/ 102 h 107"/>
                <a:gd name="T2" fmla="*/ 0 w 132"/>
                <a:gd name="T3" fmla="*/ 107 h 107"/>
                <a:gd name="T4" fmla="*/ 49 w 132"/>
                <a:gd name="T5" fmla="*/ 0 h 107"/>
                <a:gd name="T6" fmla="*/ 49 w 132"/>
                <a:gd name="T7" fmla="*/ 0 h 107"/>
                <a:gd name="T8" fmla="*/ 132 w 132"/>
                <a:gd name="T9" fmla="*/ 102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7"/>
                <a:gd name="T17" fmla="*/ 132 w 13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7">
                  <a:moveTo>
                    <a:pt x="132" y="102"/>
                  </a:moveTo>
                  <a:lnTo>
                    <a:pt x="0" y="107"/>
                  </a:lnTo>
                  <a:cubicBezTo>
                    <a:pt x="33" y="81"/>
                    <a:pt x="51" y="42"/>
                    <a:pt x="49" y="0"/>
                  </a:cubicBezTo>
                  <a:lnTo>
                    <a:pt x="132" y="10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3" name="Line 82"/>
            <p:cNvSpPr>
              <a:spLocks noChangeShapeType="1"/>
            </p:cNvSpPr>
            <p:nvPr/>
          </p:nvSpPr>
          <p:spPr bwMode="auto">
            <a:xfrm flipH="1" flipV="1">
              <a:off x="5337175" y="2379663"/>
              <a:ext cx="92075" cy="27781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83"/>
            <p:cNvSpPr>
              <a:spLocks/>
            </p:cNvSpPr>
            <p:nvPr/>
          </p:nvSpPr>
          <p:spPr bwMode="auto">
            <a:xfrm>
              <a:off x="5389563" y="2630488"/>
              <a:ext cx="66675" cy="76200"/>
            </a:xfrm>
            <a:custGeom>
              <a:avLst/>
              <a:gdLst>
                <a:gd name="T0" fmla="*/ 93 w 112"/>
                <a:gd name="T1" fmla="*/ 130 h 130"/>
                <a:gd name="T2" fmla="*/ 0 w 112"/>
                <a:gd name="T3" fmla="*/ 37 h 130"/>
                <a:gd name="T4" fmla="*/ 112 w 112"/>
                <a:gd name="T5" fmla="*/ 0 h 130"/>
                <a:gd name="T6" fmla="*/ 112 w 112"/>
                <a:gd name="T7" fmla="*/ 0 h 130"/>
                <a:gd name="T8" fmla="*/ 93 w 112"/>
                <a:gd name="T9" fmla="*/ 13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30"/>
                <a:gd name="T17" fmla="*/ 112 w 112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30">
                  <a:moveTo>
                    <a:pt x="93" y="130"/>
                  </a:moveTo>
                  <a:lnTo>
                    <a:pt x="0" y="37"/>
                  </a:lnTo>
                  <a:cubicBezTo>
                    <a:pt x="41" y="43"/>
                    <a:pt x="82" y="29"/>
                    <a:pt x="112" y="0"/>
                  </a:cubicBezTo>
                  <a:lnTo>
                    <a:pt x="93" y="13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5" name="Freeform 84"/>
            <p:cNvSpPr>
              <a:spLocks/>
            </p:cNvSpPr>
            <p:nvPr/>
          </p:nvSpPr>
          <p:spPr bwMode="auto">
            <a:xfrm>
              <a:off x="5403850" y="2454275"/>
              <a:ext cx="260350" cy="85725"/>
            </a:xfrm>
            <a:custGeom>
              <a:avLst/>
              <a:gdLst>
                <a:gd name="T0" fmla="*/ 164 w 164"/>
                <a:gd name="T1" fmla="*/ 0 h 54"/>
                <a:gd name="T2" fmla="*/ 164 w 164"/>
                <a:gd name="T3" fmla="*/ 0 h 54"/>
                <a:gd name="T4" fmla="*/ 0 w 164"/>
                <a:gd name="T5" fmla="*/ 54 h 54"/>
                <a:gd name="T6" fmla="*/ 0 w 164"/>
                <a:gd name="T7" fmla="*/ 54 h 54"/>
                <a:gd name="T8" fmla="*/ 164 w 16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54"/>
                <a:gd name="T17" fmla="*/ 164 w 16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54">
                  <a:moveTo>
                    <a:pt x="164" y="0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6" name="Line 85"/>
            <p:cNvSpPr>
              <a:spLocks noChangeShapeType="1"/>
            </p:cNvSpPr>
            <p:nvPr/>
          </p:nvSpPr>
          <p:spPr bwMode="auto">
            <a:xfrm flipV="1">
              <a:off x="5491163" y="2230438"/>
              <a:ext cx="295275" cy="45878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86"/>
            <p:cNvSpPr>
              <a:spLocks/>
            </p:cNvSpPr>
            <p:nvPr/>
          </p:nvSpPr>
          <p:spPr bwMode="auto">
            <a:xfrm>
              <a:off x="5462588" y="2655888"/>
              <a:ext cx="68262" cy="79375"/>
            </a:xfrm>
            <a:custGeom>
              <a:avLst/>
              <a:gdLst>
                <a:gd name="T0" fmla="*/ 0 w 113"/>
                <a:gd name="T1" fmla="*/ 131 h 131"/>
                <a:gd name="T2" fmla="*/ 14 w 113"/>
                <a:gd name="T3" fmla="*/ 0 h 131"/>
                <a:gd name="T4" fmla="*/ 113 w 113"/>
                <a:gd name="T5" fmla="*/ 63 h 131"/>
                <a:gd name="T6" fmla="*/ 113 w 113"/>
                <a:gd name="T7" fmla="*/ 63 h 131"/>
                <a:gd name="T8" fmla="*/ 0 w 113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31"/>
                <a:gd name="T17" fmla="*/ 113 w 11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31">
                  <a:moveTo>
                    <a:pt x="0" y="131"/>
                  </a:moveTo>
                  <a:lnTo>
                    <a:pt x="14" y="0"/>
                  </a:lnTo>
                  <a:cubicBezTo>
                    <a:pt x="35" y="35"/>
                    <a:pt x="72" y="59"/>
                    <a:pt x="113" y="63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8" name="Line 87"/>
            <p:cNvSpPr>
              <a:spLocks noChangeShapeType="1"/>
            </p:cNvSpPr>
            <p:nvPr/>
          </p:nvSpPr>
          <p:spPr bwMode="auto">
            <a:xfrm flipH="1" flipV="1">
              <a:off x="5510213" y="2794000"/>
              <a:ext cx="193675" cy="96838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9" name="Freeform 88"/>
            <p:cNvSpPr>
              <a:spLocks/>
            </p:cNvSpPr>
            <p:nvPr/>
          </p:nvSpPr>
          <p:spPr bwMode="auto">
            <a:xfrm>
              <a:off x="5672138" y="2851150"/>
              <a:ext cx="79375" cy="63500"/>
            </a:xfrm>
            <a:custGeom>
              <a:avLst/>
              <a:gdLst>
                <a:gd name="T0" fmla="*/ 132 w 132"/>
                <a:gd name="T1" fmla="*/ 105 h 105"/>
                <a:gd name="T2" fmla="*/ 0 w 132"/>
                <a:gd name="T3" fmla="*/ 105 h 105"/>
                <a:gd name="T4" fmla="*/ 53 w 132"/>
                <a:gd name="T5" fmla="*/ 0 h 105"/>
                <a:gd name="T6" fmla="*/ 53 w 132"/>
                <a:gd name="T7" fmla="*/ 0 h 105"/>
                <a:gd name="T8" fmla="*/ 132 w 132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5"/>
                <a:gd name="T17" fmla="*/ 132 w 132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5">
                  <a:moveTo>
                    <a:pt x="132" y="105"/>
                  </a:moveTo>
                  <a:lnTo>
                    <a:pt x="0" y="105"/>
                  </a:lnTo>
                  <a:cubicBezTo>
                    <a:pt x="33" y="80"/>
                    <a:pt x="53" y="41"/>
                    <a:pt x="53" y="0"/>
                  </a:cubicBezTo>
                  <a:lnTo>
                    <a:pt x="132" y="10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0" name="Freeform 89"/>
            <p:cNvSpPr>
              <a:spLocks/>
            </p:cNvSpPr>
            <p:nvPr/>
          </p:nvSpPr>
          <p:spPr bwMode="auto">
            <a:xfrm>
              <a:off x="5462588" y="2770188"/>
              <a:ext cx="79375" cy="63500"/>
            </a:xfrm>
            <a:custGeom>
              <a:avLst/>
              <a:gdLst>
                <a:gd name="T0" fmla="*/ 0 w 132"/>
                <a:gd name="T1" fmla="*/ 0 h 106"/>
                <a:gd name="T2" fmla="*/ 132 w 132"/>
                <a:gd name="T3" fmla="*/ 0 h 106"/>
                <a:gd name="T4" fmla="*/ 79 w 132"/>
                <a:gd name="T5" fmla="*/ 106 h 106"/>
                <a:gd name="T6" fmla="*/ 0 w 132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6"/>
                <a:gd name="T14" fmla="*/ 132 w 132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6">
                  <a:moveTo>
                    <a:pt x="0" y="0"/>
                  </a:moveTo>
                  <a:lnTo>
                    <a:pt x="132" y="0"/>
                  </a:lnTo>
                  <a:cubicBezTo>
                    <a:pt x="99" y="25"/>
                    <a:pt x="79" y="64"/>
                    <a:pt x="79" y="1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1" name="Line 90"/>
            <p:cNvSpPr>
              <a:spLocks noChangeShapeType="1"/>
            </p:cNvSpPr>
            <p:nvPr/>
          </p:nvSpPr>
          <p:spPr bwMode="auto">
            <a:xfrm>
              <a:off x="5768975" y="3084513"/>
              <a:ext cx="1588" cy="2381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91"/>
            <p:cNvSpPr>
              <a:spLocks/>
            </p:cNvSpPr>
            <p:nvPr/>
          </p:nvSpPr>
          <p:spPr bwMode="auto">
            <a:xfrm>
              <a:off x="5734050" y="3032125"/>
              <a:ext cx="69850" cy="69850"/>
            </a:xfrm>
            <a:custGeom>
              <a:avLst/>
              <a:gdLst>
                <a:gd name="T0" fmla="*/ 59 w 118"/>
                <a:gd name="T1" fmla="*/ 0 h 117"/>
                <a:gd name="T2" fmla="*/ 118 w 118"/>
                <a:gd name="T3" fmla="*/ 117 h 117"/>
                <a:gd name="T4" fmla="*/ 0 w 118"/>
                <a:gd name="T5" fmla="*/ 117 h 117"/>
                <a:gd name="T6" fmla="*/ 59 w 118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7"/>
                <a:gd name="T14" fmla="*/ 118 w 118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7">
                  <a:moveTo>
                    <a:pt x="59" y="0"/>
                  </a:moveTo>
                  <a:lnTo>
                    <a:pt x="118" y="117"/>
                  </a:lnTo>
                  <a:cubicBezTo>
                    <a:pt x="81" y="99"/>
                    <a:pt x="37" y="99"/>
                    <a:pt x="0" y="11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3" name="Line 92"/>
            <p:cNvSpPr>
              <a:spLocks noChangeShapeType="1"/>
            </p:cNvSpPr>
            <p:nvPr/>
          </p:nvSpPr>
          <p:spPr bwMode="auto">
            <a:xfrm flipH="1" flipV="1">
              <a:off x="5786438" y="2974975"/>
              <a:ext cx="192087" cy="360363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4" name="Freeform 93"/>
            <p:cNvSpPr>
              <a:spLocks/>
            </p:cNvSpPr>
            <p:nvPr/>
          </p:nvSpPr>
          <p:spPr bwMode="auto">
            <a:xfrm>
              <a:off x="5938838" y="3303588"/>
              <a:ext cx="65087" cy="79375"/>
            </a:xfrm>
            <a:custGeom>
              <a:avLst/>
              <a:gdLst>
                <a:gd name="T0" fmla="*/ 107 w 107"/>
                <a:gd name="T1" fmla="*/ 131 h 131"/>
                <a:gd name="T2" fmla="*/ 0 w 107"/>
                <a:gd name="T3" fmla="*/ 55 h 131"/>
                <a:gd name="T4" fmla="*/ 104 w 107"/>
                <a:gd name="T5" fmla="*/ 0 h 131"/>
                <a:gd name="T6" fmla="*/ 107 w 107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31"/>
                <a:gd name="T14" fmla="*/ 107 w 107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31">
                  <a:moveTo>
                    <a:pt x="107" y="131"/>
                  </a:moveTo>
                  <a:lnTo>
                    <a:pt x="0" y="55"/>
                  </a:lnTo>
                  <a:cubicBezTo>
                    <a:pt x="41" y="54"/>
                    <a:pt x="80" y="33"/>
                    <a:pt x="104" y="0"/>
                  </a:cubicBezTo>
                  <a:lnTo>
                    <a:pt x="107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5" name="Line 94"/>
            <p:cNvSpPr>
              <a:spLocks noChangeShapeType="1"/>
            </p:cNvSpPr>
            <p:nvPr/>
          </p:nvSpPr>
          <p:spPr bwMode="auto">
            <a:xfrm flipH="1">
              <a:off x="6075363" y="3124200"/>
              <a:ext cx="138112" cy="3302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95"/>
            <p:cNvSpPr>
              <a:spLocks/>
            </p:cNvSpPr>
            <p:nvPr/>
          </p:nvSpPr>
          <p:spPr bwMode="auto">
            <a:xfrm>
              <a:off x="6169025" y="3084513"/>
              <a:ext cx="65088" cy="79375"/>
            </a:xfrm>
            <a:custGeom>
              <a:avLst/>
              <a:gdLst>
                <a:gd name="T0" fmla="*/ 99 w 108"/>
                <a:gd name="T1" fmla="*/ 0 h 132"/>
                <a:gd name="T2" fmla="*/ 108 w 108"/>
                <a:gd name="T3" fmla="*/ 132 h 132"/>
                <a:gd name="T4" fmla="*/ 0 w 108"/>
                <a:gd name="T5" fmla="*/ 87 h 132"/>
                <a:gd name="T6" fmla="*/ 99 w 108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32"/>
                <a:gd name="T14" fmla="*/ 108 w 108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32">
                  <a:moveTo>
                    <a:pt x="99" y="0"/>
                  </a:moveTo>
                  <a:lnTo>
                    <a:pt x="108" y="132"/>
                  </a:lnTo>
                  <a:cubicBezTo>
                    <a:pt x="81" y="100"/>
                    <a:pt x="41" y="84"/>
                    <a:pt x="0" y="8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7" name="Line 96"/>
            <p:cNvSpPr>
              <a:spLocks noChangeShapeType="1"/>
            </p:cNvSpPr>
            <p:nvPr/>
          </p:nvSpPr>
          <p:spPr bwMode="auto">
            <a:xfrm flipH="1" flipV="1">
              <a:off x="5805488" y="3382963"/>
              <a:ext cx="147637" cy="53975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8" name="Freeform 97"/>
            <p:cNvSpPr>
              <a:spLocks/>
            </p:cNvSpPr>
            <p:nvPr/>
          </p:nvSpPr>
          <p:spPr bwMode="auto">
            <a:xfrm>
              <a:off x="5924550" y="3397250"/>
              <a:ext cx="79375" cy="66675"/>
            </a:xfrm>
            <a:custGeom>
              <a:avLst/>
              <a:gdLst>
                <a:gd name="T0" fmla="*/ 131 w 131"/>
                <a:gd name="T1" fmla="*/ 95 h 110"/>
                <a:gd name="T2" fmla="*/ 0 w 131"/>
                <a:gd name="T3" fmla="*/ 110 h 110"/>
                <a:gd name="T4" fmla="*/ 41 w 131"/>
                <a:gd name="T5" fmla="*/ 0 h 110"/>
                <a:gd name="T6" fmla="*/ 131 w 131"/>
                <a:gd name="T7" fmla="*/ 95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131" y="95"/>
                  </a:moveTo>
                  <a:lnTo>
                    <a:pt x="0" y="110"/>
                  </a:lnTo>
                  <a:cubicBezTo>
                    <a:pt x="30" y="82"/>
                    <a:pt x="45" y="41"/>
                    <a:pt x="41" y="0"/>
                  </a:cubicBezTo>
                  <a:lnTo>
                    <a:pt x="131" y="9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9" name="Line 98"/>
            <p:cNvSpPr>
              <a:spLocks noChangeShapeType="1"/>
            </p:cNvSpPr>
            <p:nvPr/>
          </p:nvSpPr>
          <p:spPr bwMode="auto">
            <a:xfrm flipH="1">
              <a:off x="5884863" y="2079625"/>
              <a:ext cx="434975" cy="1031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99"/>
            <p:cNvSpPr>
              <a:spLocks/>
            </p:cNvSpPr>
            <p:nvPr/>
          </p:nvSpPr>
          <p:spPr bwMode="auto">
            <a:xfrm>
              <a:off x="6296025" y="2049463"/>
              <a:ext cx="76200" cy="68262"/>
            </a:xfrm>
            <a:custGeom>
              <a:avLst/>
              <a:gdLst>
                <a:gd name="T0" fmla="*/ 128 w 128"/>
                <a:gd name="T1" fmla="*/ 31 h 115"/>
                <a:gd name="T2" fmla="*/ 27 w 128"/>
                <a:gd name="T3" fmla="*/ 115 h 115"/>
                <a:gd name="T4" fmla="*/ 0 w 128"/>
                <a:gd name="T5" fmla="*/ 0 h 115"/>
                <a:gd name="T6" fmla="*/ 0 w 128"/>
                <a:gd name="T7" fmla="*/ 0 h 115"/>
                <a:gd name="T8" fmla="*/ 128 w 128"/>
                <a:gd name="T9" fmla="*/ 31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15"/>
                <a:gd name="T17" fmla="*/ 128 w 12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15">
                  <a:moveTo>
                    <a:pt x="128" y="31"/>
                  </a:moveTo>
                  <a:lnTo>
                    <a:pt x="27" y="115"/>
                  </a:lnTo>
                  <a:cubicBezTo>
                    <a:pt x="36" y="75"/>
                    <a:pt x="26" y="32"/>
                    <a:pt x="0" y="0"/>
                  </a:cubicBezTo>
                  <a:lnTo>
                    <a:pt x="128" y="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1" name="Freeform 100"/>
            <p:cNvSpPr>
              <a:spLocks/>
            </p:cNvSpPr>
            <p:nvPr/>
          </p:nvSpPr>
          <p:spPr bwMode="auto">
            <a:xfrm>
              <a:off x="5832475" y="2144713"/>
              <a:ext cx="76200" cy="68262"/>
            </a:xfrm>
            <a:custGeom>
              <a:avLst/>
              <a:gdLst>
                <a:gd name="T0" fmla="*/ 0 w 128"/>
                <a:gd name="T1" fmla="*/ 84 h 114"/>
                <a:gd name="T2" fmla="*/ 101 w 128"/>
                <a:gd name="T3" fmla="*/ 0 h 114"/>
                <a:gd name="T4" fmla="*/ 128 w 128"/>
                <a:gd name="T5" fmla="*/ 114 h 114"/>
                <a:gd name="T6" fmla="*/ 0 w 128"/>
                <a:gd name="T7" fmla="*/ 84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14"/>
                <a:gd name="T14" fmla="*/ 128 w 128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14">
                  <a:moveTo>
                    <a:pt x="0" y="84"/>
                  </a:moveTo>
                  <a:lnTo>
                    <a:pt x="101" y="0"/>
                  </a:lnTo>
                  <a:cubicBezTo>
                    <a:pt x="92" y="40"/>
                    <a:pt x="102" y="82"/>
                    <a:pt x="128" y="114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2" name="Line 101"/>
            <p:cNvSpPr>
              <a:spLocks noChangeShapeType="1"/>
            </p:cNvSpPr>
            <p:nvPr/>
          </p:nvSpPr>
          <p:spPr bwMode="auto">
            <a:xfrm flipV="1">
              <a:off x="5788025" y="2311400"/>
              <a:ext cx="6350" cy="5492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102"/>
            <p:cNvSpPr>
              <a:spLocks/>
            </p:cNvSpPr>
            <p:nvPr/>
          </p:nvSpPr>
          <p:spPr bwMode="auto">
            <a:xfrm>
              <a:off x="5753100" y="2844800"/>
              <a:ext cx="69850" cy="69850"/>
            </a:xfrm>
            <a:custGeom>
              <a:avLst/>
              <a:gdLst>
                <a:gd name="T0" fmla="*/ 57 w 118"/>
                <a:gd name="T1" fmla="*/ 118 h 118"/>
                <a:gd name="T2" fmla="*/ 0 w 118"/>
                <a:gd name="T3" fmla="*/ 0 h 118"/>
                <a:gd name="T4" fmla="*/ 118 w 118"/>
                <a:gd name="T5" fmla="*/ 1 h 118"/>
                <a:gd name="T6" fmla="*/ 57 w 118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8"/>
                <a:gd name="T14" fmla="*/ 118 w 11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8">
                  <a:moveTo>
                    <a:pt x="57" y="118"/>
                  </a:moveTo>
                  <a:lnTo>
                    <a:pt x="0" y="0"/>
                  </a:lnTo>
                  <a:cubicBezTo>
                    <a:pt x="37" y="19"/>
                    <a:pt x="80" y="19"/>
                    <a:pt x="118" y="1"/>
                  </a:cubicBezTo>
                  <a:lnTo>
                    <a:pt x="57" y="11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4" name="Freeform 103"/>
            <p:cNvSpPr>
              <a:spLocks/>
            </p:cNvSpPr>
            <p:nvPr/>
          </p:nvSpPr>
          <p:spPr bwMode="auto">
            <a:xfrm>
              <a:off x="5759450" y="2259013"/>
              <a:ext cx="69850" cy="69850"/>
            </a:xfrm>
            <a:custGeom>
              <a:avLst/>
              <a:gdLst>
                <a:gd name="T0" fmla="*/ 61 w 118"/>
                <a:gd name="T1" fmla="*/ 0 h 118"/>
                <a:gd name="T2" fmla="*/ 118 w 118"/>
                <a:gd name="T3" fmla="*/ 118 h 118"/>
                <a:gd name="T4" fmla="*/ 0 w 118"/>
                <a:gd name="T5" fmla="*/ 117 h 118"/>
                <a:gd name="T6" fmla="*/ 61 w 118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8"/>
                <a:gd name="T14" fmla="*/ 118 w 11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8">
                  <a:moveTo>
                    <a:pt x="61" y="0"/>
                  </a:moveTo>
                  <a:lnTo>
                    <a:pt x="118" y="118"/>
                  </a:lnTo>
                  <a:cubicBezTo>
                    <a:pt x="81" y="99"/>
                    <a:pt x="37" y="99"/>
                    <a:pt x="0" y="117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5" name="Line 104"/>
            <p:cNvSpPr>
              <a:spLocks noChangeShapeType="1"/>
            </p:cNvSpPr>
            <p:nvPr/>
          </p:nvSpPr>
          <p:spPr bwMode="auto">
            <a:xfrm flipH="1" flipV="1">
              <a:off x="5761038" y="2230438"/>
              <a:ext cx="214312" cy="214312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6" name="Freeform 105"/>
            <p:cNvSpPr>
              <a:spLocks/>
            </p:cNvSpPr>
            <p:nvPr/>
          </p:nvSpPr>
          <p:spPr bwMode="auto">
            <a:xfrm>
              <a:off x="5937250" y="2408238"/>
              <a:ext cx="74613" cy="74612"/>
            </a:xfrm>
            <a:custGeom>
              <a:avLst/>
              <a:gdLst>
                <a:gd name="T0" fmla="*/ 125 w 125"/>
                <a:gd name="T1" fmla="*/ 125 h 125"/>
                <a:gd name="T2" fmla="*/ 0 w 125"/>
                <a:gd name="T3" fmla="*/ 84 h 125"/>
                <a:gd name="T4" fmla="*/ 84 w 125"/>
                <a:gd name="T5" fmla="*/ 0 h 125"/>
                <a:gd name="T6" fmla="*/ 84 w 125"/>
                <a:gd name="T7" fmla="*/ 0 h 125"/>
                <a:gd name="T8" fmla="*/ 125 w 125"/>
                <a:gd name="T9" fmla="*/ 12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125" y="125"/>
                  </a:moveTo>
                  <a:lnTo>
                    <a:pt x="0" y="84"/>
                  </a:lnTo>
                  <a:cubicBezTo>
                    <a:pt x="40" y="71"/>
                    <a:pt x="71" y="40"/>
                    <a:pt x="84" y="0"/>
                  </a:cubicBezTo>
                  <a:lnTo>
                    <a:pt x="125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7" name="Line 106"/>
            <p:cNvSpPr>
              <a:spLocks noChangeShapeType="1"/>
            </p:cNvSpPr>
            <p:nvPr/>
          </p:nvSpPr>
          <p:spPr bwMode="auto">
            <a:xfrm>
              <a:off x="5368925" y="2373313"/>
              <a:ext cx="315913" cy="4254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107"/>
            <p:cNvSpPr>
              <a:spLocks/>
            </p:cNvSpPr>
            <p:nvPr/>
          </p:nvSpPr>
          <p:spPr bwMode="auto">
            <a:xfrm>
              <a:off x="5645150" y="2765425"/>
              <a:ext cx="69850" cy="76200"/>
            </a:xfrm>
            <a:custGeom>
              <a:avLst/>
              <a:gdLst>
                <a:gd name="T0" fmla="*/ 117 w 117"/>
                <a:gd name="T1" fmla="*/ 130 h 130"/>
                <a:gd name="T2" fmla="*/ 0 w 117"/>
                <a:gd name="T3" fmla="*/ 70 h 130"/>
                <a:gd name="T4" fmla="*/ 95 w 117"/>
                <a:gd name="T5" fmla="*/ 0 h 130"/>
                <a:gd name="T6" fmla="*/ 117 w 117"/>
                <a:gd name="T7" fmla="*/ 13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30"/>
                <a:gd name="T14" fmla="*/ 117 w 117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30">
                  <a:moveTo>
                    <a:pt x="117" y="130"/>
                  </a:moveTo>
                  <a:lnTo>
                    <a:pt x="0" y="70"/>
                  </a:lnTo>
                  <a:cubicBezTo>
                    <a:pt x="41" y="63"/>
                    <a:pt x="76" y="37"/>
                    <a:pt x="95" y="0"/>
                  </a:cubicBezTo>
                  <a:lnTo>
                    <a:pt x="117" y="13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9" name="Line 108"/>
            <p:cNvSpPr>
              <a:spLocks noChangeShapeType="1"/>
            </p:cNvSpPr>
            <p:nvPr/>
          </p:nvSpPr>
          <p:spPr bwMode="auto">
            <a:xfrm flipH="1">
              <a:off x="5845175" y="2554288"/>
              <a:ext cx="158750" cy="34766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109"/>
            <p:cNvSpPr>
              <a:spLocks/>
            </p:cNvSpPr>
            <p:nvPr/>
          </p:nvSpPr>
          <p:spPr bwMode="auto">
            <a:xfrm>
              <a:off x="5819775" y="2871788"/>
              <a:ext cx="65088" cy="79375"/>
            </a:xfrm>
            <a:custGeom>
              <a:avLst/>
              <a:gdLst>
                <a:gd name="T0" fmla="*/ 5 w 107"/>
                <a:gd name="T1" fmla="*/ 132 h 132"/>
                <a:gd name="T2" fmla="*/ 0 w 107"/>
                <a:gd name="T3" fmla="*/ 0 h 132"/>
                <a:gd name="T4" fmla="*/ 107 w 107"/>
                <a:gd name="T5" fmla="*/ 49 h 132"/>
                <a:gd name="T6" fmla="*/ 5 w 107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32"/>
                <a:gd name="T14" fmla="*/ 107 w 10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32">
                  <a:moveTo>
                    <a:pt x="5" y="132"/>
                  </a:moveTo>
                  <a:lnTo>
                    <a:pt x="0" y="0"/>
                  </a:lnTo>
                  <a:cubicBezTo>
                    <a:pt x="26" y="32"/>
                    <a:pt x="66" y="50"/>
                    <a:pt x="107" y="49"/>
                  </a:cubicBezTo>
                  <a:lnTo>
                    <a:pt x="5" y="13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1" name="Line 110"/>
            <p:cNvSpPr>
              <a:spLocks noChangeShapeType="1"/>
            </p:cNvSpPr>
            <p:nvPr/>
          </p:nvSpPr>
          <p:spPr bwMode="auto">
            <a:xfrm flipH="1">
              <a:off x="5822950" y="3125788"/>
              <a:ext cx="317500" cy="22066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111"/>
            <p:cNvSpPr>
              <a:spLocks/>
            </p:cNvSpPr>
            <p:nvPr/>
          </p:nvSpPr>
          <p:spPr bwMode="auto">
            <a:xfrm>
              <a:off x="6105525" y="3094038"/>
              <a:ext cx="77788" cy="69850"/>
            </a:xfrm>
            <a:custGeom>
              <a:avLst/>
              <a:gdLst>
                <a:gd name="T0" fmla="*/ 131 w 131"/>
                <a:gd name="T1" fmla="*/ 0 h 116"/>
                <a:gd name="T2" fmla="*/ 68 w 131"/>
                <a:gd name="T3" fmla="*/ 116 h 116"/>
                <a:gd name="T4" fmla="*/ 0 w 131"/>
                <a:gd name="T5" fmla="*/ 20 h 116"/>
                <a:gd name="T6" fmla="*/ 131 w 131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6"/>
                <a:gd name="T14" fmla="*/ 131 w 131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6">
                  <a:moveTo>
                    <a:pt x="131" y="0"/>
                  </a:moveTo>
                  <a:lnTo>
                    <a:pt x="68" y="116"/>
                  </a:lnTo>
                  <a:cubicBezTo>
                    <a:pt x="62" y="75"/>
                    <a:pt x="37" y="39"/>
                    <a:pt x="0" y="2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3" name="Line 112"/>
            <p:cNvSpPr>
              <a:spLocks noChangeShapeType="1"/>
            </p:cNvSpPr>
            <p:nvPr/>
          </p:nvSpPr>
          <p:spPr bwMode="auto">
            <a:xfrm flipV="1">
              <a:off x="6121400" y="2032000"/>
              <a:ext cx="277813" cy="4413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113"/>
            <p:cNvSpPr>
              <a:spLocks/>
            </p:cNvSpPr>
            <p:nvPr/>
          </p:nvSpPr>
          <p:spPr bwMode="auto">
            <a:xfrm>
              <a:off x="6092825" y="2439988"/>
              <a:ext cx="68263" cy="77787"/>
            </a:xfrm>
            <a:custGeom>
              <a:avLst/>
              <a:gdLst>
                <a:gd name="T0" fmla="*/ 0 w 113"/>
                <a:gd name="T1" fmla="*/ 131 h 131"/>
                <a:gd name="T2" fmla="*/ 13 w 113"/>
                <a:gd name="T3" fmla="*/ 0 h 131"/>
                <a:gd name="T4" fmla="*/ 113 w 113"/>
                <a:gd name="T5" fmla="*/ 63 h 131"/>
                <a:gd name="T6" fmla="*/ 0 w 113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31"/>
                <a:gd name="T14" fmla="*/ 113 w 113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31">
                  <a:moveTo>
                    <a:pt x="0" y="131"/>
                  </a:moveTo>
                  <a:lnTo>
                    <a:pt x="13" y="0"/>
                  </a:lnTo>
                  <a:cubicBezTo>
                    <a:pt x="35" y="35"/>
                    <a:pt x="72" y="59"/>
                    <a:pt x="113" y="63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5" name="Line 114"/>
            <p:cNvSpPr>
              <a:spLocks noChangeShapeType="1"/>
            </p:cNvSpPr>
            <p:nvPr/>
          </p:nvSpPr>
          <p:spPr bwMode="auto">
            <a:xfrm>
              <a:off x="5441950" y="2387600"/>
              <a:ext cx="579438" cy="1571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115"/>
            <p:cNvSpPr>
              <a:spLocks/>
            </p:cNvSpPr>
            <p:nvPr/>
          </p:nvSpPr>
          <p:spPr bwMode="auto">
            <a:xfrm>
              <a:off x="5391150" y="2359025"/>
              <a:ext cx="76200" cy="68263"/>
            </a:xfrm>
            <a:custGeom>
              <a:avLst/>
              <a:gdLst>
                <a:gd name="T0" fmla="*/ 0 w 129"/>
                <a:gd name="T1" fmla="*/ 26 h 114"/>
                <a:gd name="T2" fmla="*/ 129 w 129"/>
                <a:gd name="T3" fmla="*/ 0 h 114"/>
                <a:gd name="T4" fmla="*/ 98 w 129"/>
                <a:gd name="T5" fmla="*/ 114 h 114"/>
                <a:gd name="T6" fmla="*/ 0 w 129"/>
                <a:gd name="T7" fmla="*/ 26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4"/>
                <a:gd name="T14" fmla="*/ 129 w 129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4">
                  <a:moveTo>
                    <a:pt x="0" y="26"/>
                  </a:moveTo>
                  <a:lnTo>
                    <a:pt x="129" y="0"/>
                  </a:lnTo>
                  <a:cubicBezTo>
                    <a:pt x="102" y="31"/>
                    <a:pt x="90" y="73"/>
                    <a:pt x="98" y="114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7" name="Line 116"/>
            <p:cNvSpPr>
              <a:spLocks noChangeShapeType="1"/>
            </p:cNvSpPr>
            <p:nvPr/>
          </p:nvSpPr>
          <p:spPr bwMode="auto">
            <a:xfrm>
              <a:off x="6507163" y="2105025"/>
              <a:ext cx="315912" cy="5207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117"/>
            <p:cNvSpPr>
              <a:spLocks/>
            </p:cNvSpPr>
            <p:nvPr/>
          </p:nvSpPr>
          <p:spPr bwMode="auto">
            <a:xfrm>
              <a:off x="6480175" y="2058988"/>
              <a:ext cx="66675" cy="77787"/>
            </a:xfrm>
            <a:custGeom>
              <a:avLst/>
              <a:gdLst>
                <a:gd name="T0" fmla="*/ 0 w 112"/>
                <a:gd name="T1" fmla="*/ 0 h 131"/>
                <a:gd name="T2" fmla="*/ 112 w 112"/>
                <a:gd name="T3" fmla="*/ 70 h 131"/>
                <a:gd name="T4" fmla="*/ 11 w 112"/>
                <a:gd name="T5" fmla="*/ 131 h 131"/>
                <a:gd name="T6" fmla="*/ 0 w 112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31"/>
                <a:gd name="T14" fmla="*/ 112 w 112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31">
                  <a:moveTo>
                    <a:pt x="0" y="0"/>
                  </a:moveTo>
                  <a:lnTo>
                    <a:pt x="112" y="70"/>
                  </a:lnTo>
                  <a:cubicBezTo>
                    <a:pt x="70" y="74"/>
                    <a:pt x="33" y="96"/>
                    <a:pt x="11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9" name="Line 118"/>
            <p:cNvSpPr>
              <a:spLocks noChangeShapeType="1"/>
            </p:cNvSpPr>
            <p:nvPr/>
          </p:nvSpPr>
          <p:spPr bwMode="auto">
            <a:xfrm flipV="1">
              <a:off x="6435725" y="2058988"/>
              <a:ext cx="1588" cy="2000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119"/>
            <p:cNvSpPr>
              <a:spLocks/>
            </p:cNvSpPr>
            <p:nvPr/>
          </p:nvSpPr>
          <p:spPr bwMode="auto">
            <a:xfrm>
              <a:off x="6400800" y="2241550"/>
              <a:ext cx="69850" cy="69850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0 h 118"/>
                <a:gd name="T4" fmla="*/ 118 w 118"/>
                <a:gd name="T5" fmla="*/ 0 h 118"/>
                <a:gd name="T6" fmla="*/ 59 w 118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8"/>
                <a:gd name="T14" fmla="*/ 118 w 11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8">
                  <a:moveTo>
                    <a:pt x="59" y="118"/>
                  </a:moveTo>
                  <a:lnTo>
                    <a:pt x="0" y="0"/>
                  </a:lnTo>
                  <a:cubicBezTo>
                    <a:pt x="37" y="19"/>
                    <a:pt x="81" y="19"/>
                    <a:pt x="118" y="0"/>
                  </a:cubicBezTo>
                  <a:lnTo>
                    <a:pt x="59" y="11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1" name="Line 120"/>
            <p:cNvSpPr>
              <a:spLocks noChangeShapeType="1"/>
            </p:cNvSpPr>
            <p:nvPr/>
          </p:nvSpPr>
          <p:spPr bwMode="auto">
            <a:xfrm flipH="1" flipV="1">
              <a:off x="5919788" y="2254250"/>
              <a:ext cx="392112" cy="1063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121"/>
            <p:cNvSpPr>
              <a:spLocks/>
            </p:cNvSpPr>
            <p:nvPr/>
          </p:nvSpPr>
          <p:spPr bwMode="auto">
            <a:xfrm>
              <a:off x="6286500" y="2322513"/>
              <a:ext cx="76200" cy="66675"/>
            </a:xfrm>
            <a:custGeom>
              <a:avLst/>
              <a:gdLst>
                <a:gd name="T0" fmla="*/ 129 w 129"/>
                <a:gd name="T1" fmla="*/ 88 h 114"/>
                <a:gd name="T2" fmla="*/ 0 w 129"/>
                <a:gd name="T3" fmla="*/ 114 h 114"/>
                <a:gd name="T4" fmla="*/ 31 w 129"/>
                <a:gd name="T5" fmla="*/ 0 h 114"/>
                <a:gd name="T6" fmla="*/ 31 w 129"/>
                <a:gd name="T7" fmla="*/ 0 h 114"/>
                <a:gd name="T8" fmla="*/ 129 w 129"/>
                <a:gd name="T9" fmla="*/ 88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4"/>
                <a:gd name="T17" fmla="*/ 129 w 12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4">
                  <a:moveTo>
                    <a:pt x="129" y="88"/>
                  </a:moveTo>
                  <a:lnTo>
                    <a:pt x="0" y="114"/>
                  </a:lnTo>
                  <a:cubicBezTo>
                    <a:pt x="27" y="83"/>
                    <a:pt x="39" y="41"/>
                    <a:pt x="31" y="0"/>
                  </a:cubicBezTo>
                  <a:lnTo>
                    <a:pt x="129" y="8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3" name="Freeform 122"/>
            <p:cNvSpPr>
              <a:spLocks/>
            </p:cNvSpPr>
            <p:nvPr/>
          </p:nvSpPr>
          <p:spPr bwMode="auto">
            <a:xfrm>
              <a:off x="5867400" y="2224088"/>
              <a:ext cx="77788" cy="68262"/>
            </a:xfrm>
            <a:custGeom>
              <a:avLst/>
              <a:gdLst>
                <a:gd name="T0" fmla="*/ 0 w 129"/>
                <a:gd name="T1" fmla="*/ 26 h 114"/>
                <a:gd name="T2" fmla="*/ 129 w 129"/>
                <a:gd name="T3" fmla="*/ 0 h 114"/>
                <a:gd name="T4" fmla="*/ 99 w 129"/>
                <a:gd name="T5" fmla="*/ 114 h 114"/>
                <a:gd name="T6" fmla="*/ 99 w 129"/>
                <a:gd name="T7" fmla="*/ 114 h 114"/>
                <a:gd name="T8" fmla="*/ 0 w 129"/>
                <a:gd name="T9" fmla="*/ 26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4"/>
                <a:gd name="T17" fmla="*/ 129 w 12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4">
                  <a:moveTo>
                    <a:pt x="0" y="26"/>
                  </a:moveTo>
                  <a:lnTo>
                    <a:pt x="129" y="0"/>
                  </a:lnTo>
                  <a:cubicBezTo>
                    <a:pt x="102" y="31"/>
                    <a:pt x="90" y="73"/>
                    <a:pt x="99" y="114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4" name="Line 123"/>
            <p:cNvSpPr>
              <a:spLocks noChangeShapeType="1"/>
            </p:cNvSpPr>
            <p:nvPr/>
          </p:nvSpPr>
          <p:spPr bwMode="auto">
            <a:xfrm>
              <a:off x="6038850" y="2652713"/>
              <a:ext cx="1588" cy="7302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124"/>
            <p:cNvSpPr>
              <a:spLocks/>
            </p:cNvSpPr>
            <p:nvPr/>
          </p:nvSpPr>
          <p:spPr bwMode="auto">
            <a:xfrm>
              <a:off x="6003925" y="2598738"/>
              <a:ext cx="71438" cy="71437"/>
            </a:xfrm>
            <a:custGeom>
              <a:avLst/>
              <a:gdLst>
                <a:gd name="T0" fmla="*/ 59 w 118"/>
                <a:gd name="T1" fmla="*/ 0 h 118"/>
                <a:gd name="T2" fmla="*/ 118 w 118"/>
                <a:gd name="T3" fmla="*/ 118 h 118"/>
                <a:gd name="T4" fmla="*/ 0 w 118"/>
                <a:gd name="T5" fmla="*/ 118 h 118"/>
                <a:gd name="T6" fmla="*/ 0 w 118"/>
                <a:gd name="T7" fmla="*/ 118 h 118"/>
                <a:gd name="T8" fmla="*/ 59 w 118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8"/>
                <a:gd name="T17" fmla="*/ 118 w 118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8">
                  <a:moveTo>
                    <a:pt x="59" y="0"/>
                  </a:moveTo>
                  <a:lnTo>
                    <a:pt x="118" y="118"/>
                  </a:lnTo>
                  <a:cubicBezTo>
                    <a:pt x="80" y="99"/>
                    <a:pt x="37" y="99"/>
                    <a:pt x="0" y="11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6" name="Line 125"/>
            <p:cNvSpPr>
              <a:spLocks noChangeShapeType="1"/>
            </p:cNvSpPr>
            <p:nvPr/>
          </p:nvSpPr>
          <p:spPr bwMode="auto">
            <a:xfrm flipH="1" flipV="1">
              <a:off x="5822950" y="2954338"/>
              <a:ext cx="309563" cy="88900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7" name="Freeform 126"/>
            <p:cNvSpPr>
              <a:spLocks/>
            </p:cNvSpPr>
            <p:nvPr/>
          </p:nvSpPr>
          <p:spPr bwMode="auto">
            <a:xfrm>
              <a:off x="6105525" y="3005138"/>
              <a:ext cx="77788" cy="68262"/>
            </a:xfrm>
            <a:custGeom>
              <a:avLst/>
              <a:gdLst>
                <a:gd name="T0" fmla="*/ 130 w 130"/>
                <a:gd name="T1" fmla="*/ 89 h 113"/>
                <a:gd name="T2" fmla="*/ 0 w 130"/>
                <a:gd name="T3" fmla="*/ 113 h 113"/>
                <a:gd name="T4" fmla="*/ 33 w 130"/>
                <a:gd name="T5" fmla="*/ 0 h 113"/>
                <a:gd name="T6" fmla="*/ 33 w 130"/>
                <a:gd name="T7" fmla="*/ 0 h 113"/>
                <a:gd name="T8" fmla="*/ 130 w 130"/>
                <a:gd name="T9" fmla="*/ 89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3"/>
                <a:gd name="T17" fmla="*/ 130 w 130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3">
                  <a:moveTo>
                    <a:pt x="130" y="89"/>
                  </a:moveTo>
                  <a:lnTo>
                    <a:pt x="0" y="113"/>
                  </a:lnTo>
                  <a:cubicBezTo>
                    <a:pt x="28" y="83"/>
                    <a:pt x="40" y="41"/>
                    <a:pt x="33" y="0"/>
                  </a:cubicBezTo>
                  <a:lnTo>
                    <a:pt x="130" y="8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8" name="Line 127"/>
            <p:cNvSpPr>
              <a:spLocks noChangeShapeType="1"/>
            </p:cNvSpPr>
            <p:nvPr/>
          </p:nvSpPr>
          <p:spPr bwMode="auto">
            <a:xfrm>
              <a:off x="6113463" y="2592388"/>
              <a:ext cx="573087" cy="57308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128"/>
            <p:cNvSpPr>
              <a:spLocks/>
            </p:cNvSpPr>
            <p:nvPr/>
          </p:nvSpPr>
          <p:spPr bwMode="auto">
            <a:xfrm>
              <a:off x="6075363" y="2554288"/>
              <a:ext cx="74612" cy="74612"/>
            </a:xfrm>
            <a:custGeom>
              <a:avLst/>
              <a:gdLst>
                <a:gd name="T0" fmla="*/ 0 w 125"/>
                <a:gd name="T1" fmla="*/ 0 h 125"/>
                <a:gd name="T2" fmla="*/ 125 w 125"/>
                <a:gd name="T3" fmla="*/ 42 h 125"/>
                <a:gd name="T4" fmla="*/ 42 w 125"/>
                <a:gd name="T5" fmla="*/ 125 h 125"/>
                <a:gd name="T6" fmla="*/ 42 w 125"/>
                <a:gd name="T7" fmla="*/ 125 h 125"/>
                <a:gd name="T8" fmla="*/ 0 w 12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0" y="0"/>
                  </a:moveTo>
                  <a:lnTo>
                    <a:pt x="125" y="42"/>
                  </a:lnTo>
                  <a:cubicBezTo>
                    <a:pt x="86" y="55"/>
                    <a:pt x="55" y="86"/>
                    <a:pt x="42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0" name="Line 129"/>
            <p:cNvSpPr>
              <a:spLocks noChangeShapeType="1"/>
            </p:cNvSpPr>
            <p:nvPr/>
          </p:nvSpPr>
          <p:spPr bwMode="auto">
            <a:xfrm flipH="1" flipV="1">
              <a:off x="6494463" y="2355850"/>
              <a:ext cx="231775" cy="2333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130"/>
            <p:cNvSpPr>
              <a:spLocks/>
            </p:cNvSpPr>
            <p:nvPr/>
          </p:nvSpPr>
          <p:spPr bwMode="auto">
            <a:xfrm>
              <a:off x="6689725" y="2551113"/>
              <a:ext cx="74613" cy="74612"/>
            </a:xfrm>
            <a:custGeom>
              <a:avLst/>
              <a:gdLst>
                <a:gd name="T0" fmla="*/ 125 w 125"/>
                <a:gd name="T1" fmla="*/ 125 h 125"/>
                <a:gd name="T2" fmla="*/ 0 w 125"/>
                <a:gd name="T3" fmla="*/ 84 h 125"/>
                <a:gd name="T4" fmla="*/ 83 w 125"/>
                <a:gd name="T5" fmla="*/ 0 h 125"/>
                <a:gd name="T6" fmla="*/ 125 w 125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5"/>
                <a:gd name="T14" fmla="*/ 125 w 12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5">
                  <a:moveTo>
                    <a:pt x="125" y="125"/>
                  </a:moveTo>
                  <a:lnTo>
                    <a:pt x="0" y="84"/>
                  </a:lnTo>
                  <a:cubicBezTo>
                    <a:pt x="39" y="71"/>
                    <a:pt x="70" y="40"/>
                    <a:pt x="83" y="0"/>
                  </a:cubicBezTo>
                  <a:lnTo>
                    <a:pt x="125" y="12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2" name="Line 131"/>
            <p:cNvSpPr>
              <a:spLocks noChangeShapeType="1"/>
            </p:cNvSpPr>
            <p:nvPr/>
          </p:nvSpPr>
          <p:spPr bwMode="auto">
            <a:xfrm flipH="1">
              <a:off x="6316663" y="2470150"/>
              <a:ext cx="114300" cy="4254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132"/>
            <p:cNvSpPr>
              <a:spLocks/>
            </p:cNvSpPr>
            <p:nvPr/>
          </p:nvSpPr>
          <p:spPr bwMode="auto">
            <a:xfrm>
              <a:off x="6391275" y="2419350"/>
              <a:ext cx="68263" cy="77788"/>
            </a:xfrm>
            <a:custGeom>
              <a:avLst/>
              <a:gdLst>
                <a:gd name="T0" fmla="*/ 88 w 114"/>
                <a:gd name="T1" fmla="*/ 0 h 129"/>
                <a:gd name="T2" fmla="*/ 114 w 114"/>
                <a:gd name="T3" fmla="*/ 129 h 129"/>
                <a:gd name="T4" fmla="*/ 0 w 114"/>
                <a:gd name="T5" fmla="*/ 98 h 129"/>
                <a:gd name="T6" fmla="*/ 0 w 114"/>
                <a:gd name="T7" fmla="*/ 98 h 129"/>
                <a:gd name="T8" fmla="*/ 88 w 114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29"/>
                <a:gd name="T17" fmla="*/ 114 w 11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29">
                  <a:moveTo>
                    <a:pt x="88" y="0"/>
                  </a:moveTo>
                  <a:lnTo>
                    <a:pt x="114" y="129"/>
                  </a:lnTo>
                  <a:cubicBezTo>
                    <a:pt x="83" y="101"/>
                    <a:pt x="41" y="90"/>
                    <a:pt x="0" y="98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4" name="Freeform 133"/>
            <p:cNvSpPr>
              <a:spLocks/>
            </p:cNvSpPr>
            <p:nvPr/>
          </p:nvSpPr>
          <p:spPr bwMode="auto">
            <a:xfrm>
              <a:off x="6275388" y="2909888"/>
              <a:ext cx="68262" cy="76200"/>
            </a:xfrm>
            <a:custGeom>
              <a:avLst/>
              <a:gdLst>
                <a:gd name="T0" fmla="*/ 26 w 113"/>
                <a:gd name="T1" fmla="*/ 129 h 129"/>
                <a:gd name="T2" fmla="*/ 0 w 113"/>
                <a:gd name="T3" fmla="*/ 0 h 129"/>
                <a:gd name="T4" fmla="*/ 113 w 113"/>
                <a:gd name="T5" fmla="*/ 31 h 129"/>
                <a:gd name="T6" fmla="*/ 26 w 113"/>
                <a:gd name="T7" fmla="*/ 129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29"/>
                <a:gd name="T14" fmla="*/ 113 w 11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29">
                  <a:moveTo>
                    <a:pt x="26" y="129"/>
                  </a:moveTo>
                  <a:lnTo>
                    <a:pt x="0" y="0"/>
                  </a:lnTo>
                  <a:cubicBezTo>
                    <a:pt x="31" y="28"/>
                    <a:pt x="73" y="39"/>
                    <a:pt x="113" y="31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5" name="Line 134"/>
            <p:cNvSpPr>
              <a:spLocks noChangeShapeType="1"/>
            </p:cNvSpPr>
            <p:nvPr/>
          </p:nvSpPr>
          <p:spPr bwMode="auto">
            <a:xfrm flipH="1">
              <a:off x="6342063" y="2608263"/>
              <a:ext cx="471487" cy="3778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135"/>
            <p:cNvSpPr>
              <a:spLocks/>
            </p:cNvSpPr>
            <p:nvPr/>
          </p:nvSpPr>
          <p:spPr bwMode="auto">
            <a:xfrm>
              <a:off x="6300788" y="2947988"/>
              <a:ext cx="76200" cy="71437"/>
            </a:xfrm>
            <a:custGeom>
              <a:avLst/>
              <a:gdLst>
                <a:gd name="T0" fmla="*/ 0 w 129"/>
                <a:gd name="T1" fmla="*/ 119 h 119"/>
                <a:gd name="T2" fmla="*/ 55 w 129"/>
                <a:gd name="T3" fmla="*/ 0 h 119"/>
                <a:gd name="T4" fmla="*/ 129 w 129"/>
                <a:gd name="T5" fmla="*/ 92 h 119"/>
                <a:gd name="T6" fmla="*/ 0 w 129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0" y="119"/>
                  </a:moveTo>
                  <a:lnTo>
                    <a:pt x="55" y="0"/>
                  </a:lnTo>
                  <a:cubicBezTo>
                    <a:pt x="64" y="40"/>
                    <a:pt x="91" y="74"/>
                    <a:pt x="129" y="92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7" name="Line 136"/>
            <p:cNvSpPr>
              <a:spLocks noChangeShapeType="1"/>
            </p:cNvSpPr>
            <p:nvPr/>
          </p:nvSpPr>
          <p:spPr bwMode="auto">
            <a:xfrm flipH="1">
              <a:off x="6140450" y="2374900"/>
              <a:ext cx="303213" cy="1555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137"/>
            <p:cNvSpPr>
              <a:spLocks/>
            </p:cNvSpPr>
            <p:nvPr/>
          </p:nvSpPr>
          <p:spPr bwMode="auto">
            <a:xfrm>
              <a:off x="6092825" y="2490788"/>
              <a:ext cx="79375" cy="63500"/>
            </a:xfrm>
            <a:custGeom>
              <a:avLst/>
              <a:gdLst>
                <a:gd name="T0" fmla="*/ 0 w 132"/>
                <a:gd name="T1" fmla="*/ 106 h 106"/>
                <a:gd name="T2" fmla="*/ 78 w 132"/>
                <a:gd name="T3" fmla="*/ 0 h 106"/>
                <a:gd name="T4" fmla="*/ 132 w 132"/>
                <a:gd name="T5" fmla="*/ 105 h 106"/>
                <a:gd name="T6" fmla="*/ 0 w 132"/>
                <a:gd name="T7" fmla="*/ 106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6"/>
                <a:gd name="T14" fmla="*/ 132 w 132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6">
                  <a:moveTo>
                    <a:pt x="0" y="106"/>
                  </a:moveTo>
                  <a:lnTo>
                    <a:pt x="78" y="0"/>
                  </a:lnTo>
                  <a:cubicBezTo>
                    <a:pt x="79" y="42"/>
                    <a:pt x="99" y="80"/>
                    <a:pt x="132" y="105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9" name="Line 138"/>
            <p:cNvSpPr>
              <a:spLocks noChangeShapeType="1"/>
            </p:cNvSpPr>
            <p:nvPr/>
          </p:nvSpPr>
          <p:spPr bwMode="auto">
            <a:xfrm flipH="1">
              <a:off x="6737350" y="2722563"/>
              <a:ext cx="80963" cy="3206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139"/>
            <p:cNvSpPr>
              <a:spLocks/>
            </p:cNvSpPr>
            <p:nvPr/>
          </p:nvSpPr>
          <p:spPr bwMode="auto">
            <a:xfrm>
              <a:off x="6780213" y="2671763"/>
              <a:ext cx="68262" cy="76200"/>
            </a:xfrm>
            <a:custGeom>
              <a:avLst/>
              <a:gdLst>
                <a:gd name="T0" fmla="*/ 86 w 114"/>
                <a:gd name="T1" fmla="*/ 0 h 129"/>
                <a:gd name="T2" fmla="*/ 114 w 114"/>
                <a:gd name="T3" fmla="*/ 129 h 129"/>
                <a:gd name="T4" fmla="*/ 0 w 114"/>
                <a:gd name="T5" fmla="*/ 99 h 129"/>
                <a:gd name="T6" fmla="*/ 86 w 114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9"/>
                <a:gd name="T14" fmla="*/ 114 w 114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9">
                  <a:moveTo>
                    <a:pt x="86" y="0"/>
                  </a:moveTo>
                  <a:lnTo>
                    <a:pt x="114" y="129"/>
                  </a:lnTo>
                  <a:cubicBezTo>
                    <a:pt x="83" y="101"/>
                    <a:pt x="40" y="91"/>
                    <a:pt x="0" y="99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1" name="Freeform 140"/>
            <p:cNvSpPr>
              <a:spLocks/>
            </p:cNvSpPr>
            <p:nvPr/>
          </p:nvSpPr>
          <p:spPr bwMode="auto">
            <a:xfrm>
              <a:off x="6707188" y="3017838"/>
              <a:ext cx="68262" cy="76200"/>
            </a:xfrm>
            <a:custGeom>
              <a:avLst/>
              <a:gdLst>
                <a:gd name="T0" fmla="*/ 28 w 114"/>
                <a:gd name="T1" fmla="*/ 128 h 128"/>
                <a:gd name="T2" fmla="*/ 0 w 114"/>
                <a:gd name="T3" fmla="*/ 0 h 128"/>
                <a:gd name="T4" fmla="*/ 114 w 114"/>
                <a:gd name="T5" fmla="*/ 29 h 128"/>
                <a:gd name="T6" fmla="*/ 28 w 114"/>
                <a:gd name="T7" fmla="*/ 128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8"/>
                <a:gd name="T14" fmla="*/ 114 w 114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8">
                  <a:moveTo>
                    <a:pt x="28" y="128"/>
                  </a:moveTo>
                  <a:lnTo>
                    <a:pt x="0" y="0"/>
                  </a:lnTo>
                  <a:cubicBezTo>
                    <a:pt x="31" y="27"/>
                    <a:pt x="73" y="38"/>
                    <a:pt x="114" y="29"/>
                  </a:cubicBezTo>
                  <a:lnTo>
                    <a:pt x="28" y="12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2" name="Line 141"/>
            <p:cNvSpPr>
              <a:spLocks noChangeShapeType="1"/>
            </p:cNvSpPr>
            <p:nvPr/>
          </p:nvSpPr>
          <p:spPr bwMode="auto">
            <a:xfrm flipV="1">
              <a:off x="6143625" y="3221038"/>
              <a:ext cx="466725" cy="1778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142"/>
            <p:cNvSpPr>
              <a:spLocks/>
            </p:cNvSpPr>
            <p:nvPr/>
          </p:nvSpPr>
          <p:spPr bwMode="auto">
            <a:xfrm>
              <a:off x="6092825" y="3360738"/>
              <a:ext cx="77788" cy="65087"/>
            </a:xfrm>
            <a:custGeom>
              <a:avLst/>
              <a:gdLst>
                <a:gd name="T0" fmla="*/ 0 w 131"/>
                <a:gd name="T1" fmla="*/ 97 h 110"/>
                <a:gd name="T2" fmla="*/ 89 w 131"/>
                <a:gd name="T3" fmla="*/ 0 h 110"/>
                <a:gd name="T4" fmla="*/ 131 w 131"/>
                <a:gd name="T5" fmla="*/ 110 h 110"/>
                <a:gd name="T6" fmla="*/ 131 w 131"/>
                <a:gd name="T7" fmla="*/ 110 h 110"/>
                <a:gd name="T8" fmla="*/ 0 w 131"/>
                <a:gd name="T9" fmla="*/ 9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10"/>
                <a:gd name="T17" fmla="*/ 131 w 1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10">
                  <a:moveTo>
                    <a:pt x="0" y="97"/>
                  </a:moveTo>
                  <a:lnTo>
                    <a:pt x="89" y="0"/>
                  </a:lnTo>
                  <a:cubicBezTo>
                    <a:pt x="85" y="41"/>
                    <a:pt x="101" y="82"/>
                    <a:pt x="131" y="110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4" name="Freeform 143"/>
            <p:cNvSpPr>
              <a:spLocks/>
            </p:cNvSpPr>
            <p:nvPr/>
          </p:nvSpPr>
          <p:spPr bwMode="auto">
            <a:xfrm>
              <a:off x="6583363" y="3194050"/>
              <a:ext cx="77787" cy="66675"/>
            </a:xfrm>
            <a:custGeom>
              <a:avLst/>
              <a:gdLst>
                <a:gd name="T0" fmla="*/ 131 w 131"/>
                <a:gd name="T1" fmla="*/ 13 h 110"/>
                <a:gd name="T2" fmla="*/ 41 w 131"/>
                <a:gd name="T3" fmla="*/ 110 h 110"/>
                <a:gd name="T4" fmla="*/ 0 w 131"/>
                <a:gd name="T5" fmla="*/ 0 h 110"/>
                <a:gd name="T6" fmla="*/ 131 w 131"/>
                <a:gd name="T7" fmla="*/ 13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131" y="13"/>
                  </a:moveTo>
                  <a:lnTo>
                    <a:pt x="41" y="110"/>
                  </a:lnTo>
                  <a:cubicBezTo>
                    <a:pt x="46" y="69"/>
                    <a:pt x="30" y="28"/>
                    <a:pt x="0" y="0"/>
                  </a:cubicBezTo>
                  <a:lnTo>
                    <a:pt x="131" y="1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5" name="Line 144"/>
            <p:cNvSpPr>
              <a:spLocks noChangeShapeType="1"/>
            </p:cNvSpPr>
            <p:nvPr/>
          </p:nvSpPr>
          <p:spPr bwMode="auto">
            <a:xfrm>
              <a:off x="6254750" y="3022600"/>
              <a:ext cx="311150" cy="1158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145"/>
            <p:cNvSpPr>
              <a:spLocks/>
            </p:cNvSpPr>
            <p:nvPr/>
          </p:nvSpPr>
          <p:spPr bwMode="auto">
            <a:xfrm>
              <a:off x="6537325" y="3100388"/>
              <a:ext cx="77788" cy="65087"/>
            </a:xfrm>
            <a:custGeom>
              <a:avLst/>
              <a:gdLst>
                <a:gd name="T0" fmla="*/ 131 w 131"/>
                <a:gd name="T1" fmla="*/ 96 h 110"/>
                <a:gd name="T2" fmla="*/ 0 w 131"/>
                <a:gd name="T3" fmla="*/ 110 h 110"/>
                <a:gd name="T4" fmla="*/ 42 w 131"/>
                <a:gd name="T5" fmla="*/ 0 h 110"/>
                <a:gd name="T6" fmla="*/ 131 w 131"/>
                <a:gd name="T7" fmla="*/ 96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131" y="96"/>
                  </a:moveTo>
                  <a:lnTo>
                    <a:pt x="0" y="110"/>
                  </a:lnTo>
                  <a:cubicBezTo>
                    <a:pt x="31" y="82"/>
                    <a:pt x="46" y="41"/>
                    <a:pt x="42" y="0"/>
                  </a:cubicBezTo>
                  <a:lnTo>
                    <a:pt x="131" y="9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" name="Line 146"/>
            <p:cNvSpPr>
              <a:spLocks noChangeShapeType="1"/>
            </p:cNvSpPr>
            <p:nvPr/>
          </p:nvSpPr>
          <p:spPr bwMode="auto">
            <a:xfrm>
              <a:off x="6470650" y="2374900"/>
              <a:ext cx="168275" cy="66833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147"/>
            <p:cNvSpPr>
              <a:spLocks/>
            </p:cNvSpPr>
            <p:nvPr/>
          </p:nvSpPr>
          <p:spPr bwMode="auto">
            <a:xfrm>
              <a:off x="6600825" y="3017838"/>
              <a:ext cx="66675" cy="76200"/>
            </a:xfrm>
            <a:custGeom>
              <a:avLst/>
              <a:gdLst>
                <a:gd name="T0" fmla="*/ 86 w 114"/>
                <a:gd name="T1" fmla="*/ 128 h 128"/>
                <a:gd name="T2" fmla="*/ 0 w 114"/>
                <a:gd name="T3" fmla="*/ 28 h 128"/>
                <a:gd name="T4" fmla="*/ 114 w 114"/>
                <a:gd name="T5" fmla="*/ 0 h 128"/>
                <a:gd name="T6" fmla="*/ 86 w 114"/>
                <a:gd name="T7" fmla="*/ 128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28"/>
                <a:gd name="T14" fmla="*/ 114 w 114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28">
                  <a:moveTo>
                    <a:pt x="86" y="128"/>
                  </a:moveTo>
                  <a:lnTo>
                    <a:pt x="0" y="28"/>
                  </a:lnTo>
                  <a:cubicBezTo>
                    <a:pt x="40" y="37"/>
                    <a:pt x="83" y="27"/>
                    <a:pt x="114" y="0"/>
                  </a:cubicBezTo>
                  <a:lnTo>
                    <a:pt x="86" y="12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" name="Line 148"/>
            <p:cNvSpPr>
              <a:spLocks noChangeShapeType="1"/>
            </p:cNvSpPr>
            <p:nvPr/>
          </p:nvSpPr>
          <p:spPr bwMode="auto">
            <a:xfrm>
              <a:off x="6038850" y="2544763"/>
              <a:ext cx="169863" cy="404812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0" name="Freeform 149"/>
            <p:cNvSpPr>
              <a:spLocks/>
            </p:cNvSpPr>
            <p:nvPr/>
          </p:nvSpPr>
          <p:spPr bwMode="auto">
            <a:xfrm>
              <a:off x="6169025" y="2919413"/>
              <a:ext cx="65088" cy="77787"/>
            </a:xfrm>
            <a:custGeom>
              <a:avLst/>
              <a:gdLst>
                <a:gd name="T0" fmla="*/ 100 w 109"/>
                <a:gd name="T1" fmla="*/ 131 h 131"/>
                <a:gd name="T2" fmla="*/ 0 w 109"/>
                <a:gd name="T3" fmla="*/ 45 h 131"/>
                <a:gd name="T4" fmla="*/ 109 w 109"/>
                <a:gd name="T5" fmla="*/ 0 h 131"/>
                <a:gd name="T6" fmla="*/ 109 w 109"/>
                <a:gd name="T7" fmla="*/ 0 h 131"/>
                <a:gd name="T8" fmla="*/ 100 w 109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31"/>
                <a:gd name="T17" fmla="*/ 109 w 109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31">
                  <a:moveTo>
                    <a:pt x="100" y="131"/>
                  </a:moveTo>
                  <a:lnTo>
                    <a:pt x="0" y="45"/>
                  </a:lnTo>
                  <a:cubicBezTo>
                    <a:pt x="42" y="48"/>
                    <a:pt x="82" y="31"/>
                    <a:pt x="109" y="0"/>
                  </a:cubicBezTo>
                  <a:lnTo>
                    <a:pt x="100" y="131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1" name="Oval 150"/>
            <p:cNvSpPr>
              <a:spLocks noChangeArrowheads="1"/>
            </p:cNvSpPr>
            <p:nvPr/>
          </p:nvSpPr>
          <p:spPr bwMode="auto">
            <a:xfrm>
              <a:off x="5283200" y="2274888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2" name="Oval 151"/>
            <p:cNvSpPr>
              <a:spLocks noChangeArrowheads="1"/>
            </p:cNvSpPr>
            <p:nvPr/>
          </p:nvSpPr>
          <p:spPr bwMode="auto">
            <a:xfrm>
              <a:off x="5283200" y="2274888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3" name="Oval 152"/>
            <p:cNvSpPr>
              <a:spLocks noChangeArrowheads="1"/>
            </p:cNvSpPr>
            <p:nvPr/>
          </p:nvSpPr>
          <p:spPr bwMode="auto">
            <a:xfrm>
              <a:off x="5734050" y="2149475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4" name="Oval 153"/>
            <p:cNvSpPr>
              <a:spLocks noChangeArrowheads="1"/>
            </p:cNvSpPr>
            <p:nvPr/>
          </p:nvSpPr>
          <p:spPr bwMode="auto">
            <a:xfrm>
              <a:off x="5734050" y="2149475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5" name="Oval 154"/>
            <p:cNvSpPr>
              <a:spLocks noChangeArrowheads="1"/>
            </p:cNvSpPr>
            <p:nvPr/>
          </p:nvSpPr>
          <p:spPr bwMode="auto">
            <a:xfrm>
              <a:off x="6381750" y="1960563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6" name="Oval 155"/>
            <p:cNvSpPr>
              <a:spLocks noChangeArrowheads="1"/>
            </p:cNvSpPr>
            <p:nvPr/>
          </p:nvSpPr>
          <p:spPr bwMode="auto">
            <a:xfrm>
              <a:off x="6381750" y="196056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7" name="Oval 156"/>
            <p:cNvSpPr>
              <a:spLocks noChangeArrowheads="1"/>
            </p:cNvSpPr>
            <p:nvPr/>
          </p:nvSpPr>
          <p:spPr bwMode="auto">
            <a:xfrm>
              <a:off x="6777038" y="2563813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8" name="Oval 157"/>
            <p:cNvSpPr>
              <a:spLocks noChangeArrowheads="1"/>
            </p:cNvSpPr>
            <p:nvPr/>
          </p:nvSpPr>
          <p:spPr bwMode="auto">
            <a:xfrm>
              <a:off x="6777038" y="256381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9" name="Oval 158"/>
            <p:cNvSpPr>
              <a:spLocks noChangeArrowheads="1"/>
            </p:cNvSpPr>
            <p:nvPr/>
          </p:nvSpPr>
          <p:spPr bwMode="auto">
            <a:xfrm>
              <a:off x="6642100" y="3113088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0" name="Oval 159"/>
            <p:cNvSpPr>
              <a:spLocks noChangeArrowheads="1"/>
            </p:cNvSpPr>
            <p:nvPr/>
          </p:nvSpPr>
          <p:spPr bwMode="auto">
            <a:xfrm>
              <a:off x="6642100" y="3113088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1" name="Oval 160"/>
            <p:cNvSpPr>
              <a:spLocks noChangeArrowheads="1"/>
            </p:cNvSpPr>
            <p:nvPr/>
          </p:nvSpPr>
          <p:spPr bwMode="auto">
            <a:xfrm>
              <a:off x="5994400" y="3382963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2" name="Oval 161"/>
            <p:cNvSpPr>
              <a:spLocks noChangeArrowheads="1"/>
            </p:cNvSpPr>
            <p:nvPr/>
          </p:nvSpPr>
          <p:spPr bwMode="auto">
            <a:xfrm>
              <a:off x="5994400" y="338296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3" name="Oval 162"/>
            <p:cNvSpPr>
              <a:spLocks noChangeArrowheads="1"/>
            </p:cNvSpPr>
            <p:nvPr/>
          </p:nvSpPr>
          <p:spPr bwMode="auto">
            <a:xfrm>
              <a:off x="5715000" y="3346450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4" name="Oval 163"/>
            <p:cNvSpPr>
              <a:spLocks noChangeArrowheads="1"/>
            </p:cNvSpPr>
            <p:nvPr/>
          </p:nvSpPr>
          <p:spPr bwMode="auto">
            <a:xfrm>
              <a:off x="5715000" y="334645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5" name="Oval 164"/>
            <p:cNvSpPr>
              <a:spLocks noChangeArrowheads="1"/>
            </p:cNvSpPr>
            <p:nvPr/>
          </p:nvSpPr>
          <p:spPr bwMode="auto">
            <a:xfrm>
              <a:off x="5715000" y="2914650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6" name="Oval 165"/>
            <p:cNvSpPr>
              <a:spLocks noChangeArrowheads="1"/>
            </p:cNvSpPr>
            <p:nvPr/>
          </p:nvSpPr>
          <p:spPr bwMode="auto">
            <a:xfrm>
              <a:off x="5715000" y="291465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7" name="Oval 166"/>
            <p:cNvSpPr>
              <a:spLocks noChangeArrowheads="1"/>
            </p:cNvSpPr>
            <p:nvPr/>
          </p:nvSpPr>
          <p:spPr bwMode="auto">
            <a:xfrm>
              <a:off x="6183313" y="2986088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8" name="Oval 167"/>
            <p:cNvSpPr>
              <a:spLocks noChangeArrowheads="1"/>
            </p:cNvSpPr>
            <p:nvPr/>
          </p:nvSpPr>
          <p:spPr bwMode="auto">
            <a:xfrm>
              <a:off x="6183313" y="2986088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9" name="Oval 168"/>
            <p:cNvSpPr>
              <a:spLocks noChangeArrowheads="1"/>
            </p:cNvSpPr>
            <p:nvPr/>
          </p:nvSpPr>
          <p:spPr bwMode="auto">
            <a:xfrm>
              <a:off x="6381750" y="2316163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0" name="Oval 169"/>
            <p:cNvSpPr>
              <a:spLocks noChangeArrowheads="1"/>
            </p:cNvSpPr>
            <p:nvPr/>
          </p:nvSpPr>
          <p:spPr bwMode="auto">
            <a:xfrm>
              <a:off x="6381750" y="231616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1" name="Oval 170"/>
            <p:cNvSpPr>
              <a:spLocks noChangeArrowheads="1"/>
            </p:cNvSpPr>
            <p:nvPr/>
          </p:nvSpPr>
          <p:spPr bwMode="auto">
            <a:xfrm>
              <a:off x="5976938" y="1673225"/>
              <a:ext cx="107950" cy="10636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2" name="Oval 171"/>
            <p:cNvSpPr>
              <a:spLocks noChangeArrowheads="1"/>
            </p:cNvSpPr>
            <p:nvPr/>
          </p:nvSpPr>
          <p:spPr bwMode="auto">
            <a:xfrm>
              <a:off x="5976938" y="1673225"/>
              <a:ext cx="107950" cy="106363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3" name="Oval 172"/>
            <p:cNvSpPr>
              <a:spLocks noChangeArrowheads="1"/>
            </p:cNvSpPr>
            <p:nvPr/>
          </p:nvSpPr>
          <p:spPr bwMode="auto">
            <a:xfrm>
              <a:off x="5211763" y="1941513"/>
              <a:ext cx="107950" cy="1095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4" name="Oval 173"/>
            <p:cNvSpPr>
              <a:spLocks noChangeArrowheads="1"/>
            </p:cNvSpPr>
            <p:nvPr/>
          </p:nvSpPr>
          <p:spPr bwMode="auto">
            <a:xfrm>
              <a:off x="5211763" y="1941513"/>
              <a:ext cx="107950" cy="109537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5" name="Oval 174"/>
            <p:cNvSpPr>
              <a:spLocks noChangeArrowheads="1"/>
            </p:cNvSpPr>
            <p:nvPr/>
          </p:nvSpPr>
          <p:spPr bwMode="auto">
            <a:xfrm>
              <a:off x="5984875" y="2482850"/>
              <a:ext cx="107950" cy="10795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6" name="Oval 175"/>
            <p:cNvSpPr>
              <a:spLocks noChangeArrowheads="1"/>
            </p:cNvSpPr>
            <p:nvPr/>
          </p:nvSpPr>
          <p:spPr bwMode="auto">
            <a:xfrm>
              <a:off x="5984875" y="248285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7" name="Line 176"/>
            <p:cNvSpPr>
              <a:spLocks noChangeShapeType="1"/>
            </p:cNvSpPr>
            <p:nvPr/>
          </p:nvSpPr>
          <p:spPr bwMode="auto">
            <a:xfrm flipV="1">
              <a:off x="5541963" y="3502025"/>
              <a:ext cx="168275" cy="357188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8" name="Freeform 177"/>
            <p:cNvSpPr>
              <a:spLocks/>
            </p:cNvSpPr>
            <p:nvPr/>
          </p:nvSpPr>
          <p:spPr bwMode="auto">
            <a:xfrm>
              <a:off x="5672138" y="3454400"/>
              <a:ext cx="61912" cy="77788"/>
            </a:xfrm>
            <a:custGeom>
              <a:avLst/>
              <a:gdLst>
                <a:gd name="T0" fmla="*/ 104 w 106"/>
                <a:gd name="T1" fmla="*/ 0 h 132"/>
                <a:gd name="T2" fmla="*/ 106 w 106"/>
                <a:gd name="T3" fmla="*/ 132 h 132"/>
                <a:gd name="T4" fmla="*/ 0 w 106"/>
                <a:gd name="T5" fmla="*/ 81 h 132"/>
                <a:gd name="T6" fmla="*/ 0 w 106"/>
                <a:gd name="T7" fmla="*/ 81 h 132"/>
                <a:gd name="T8" fmla="*/ 104 w 106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2"/>
                <a:gd name="T17" fmla="*/ 106 w 106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2">
                  <a:moveTo>
                    <a:pt x="104" y="0"/>
                  </a:moveTo>
                  <a:lnTo>
                    <a:pt x="106" y="132"/>
                  </a:lnTo>
                  <a:cubicBezTo>
                    <a:pt x="81" y="99"/>
                    <a:pt x="41" y="80"/>
                    <a:pt x="0" y="81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9" name="Line 178"/>
            <p:cNvSpPr>
              <a:spLocks noChangeShapeType="1"/>
            </p:cNvSpPr>
            <p:nvPr/>
          </p:nvSpPr>
          <p:spPr bwMode="auto">
            <a:xfrm flipV="1">
              <a:off x="4703763" y="3105150"/>
              <a:ext cx="285750" cy="5508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179"/>
            <p:cNvSpPr>
              <a:spLocks/>
            </p:cNvSpPr>
            <p:nvPr/>
          </p:nvSpPr>
          <p:spPr bwMode="auto">
            <a:xfrm>
              <a:off x="4949825" y="3059113"/>
              <a:ext cx="63500" cy="77787"/>
            </a:xfrm>
            <a:custGeom>
              <a:avLst/>
              <a:gdLst>
                <a:gd name="T0" fmla="*/ 106 w 106"/>
                <a:gd name="T1" fmla="*/ 0 h 132"/>
                <a:gd name="T2" fmla="*/ 104 w 106"/>
                <a:gd name="T3" fmla="*/ 132 h 132"/>
                <a:gd name="T4" fmla="*/ 0 w 106"/>
                <a:gd name="T5" fmla="*/ 77 h 132"/>
                <a:gd name="T6" fmla="*/ 0 w 106"/>
                <a:gd name="T7" fmla="*/ 77 h 132"/>
                <a:gd name="T8" fmla="*/ 106 w 106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2"/>
                <a:gd name="T17" fmla="*/ 106 w 106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2">
                  <a:moveTo>
                    <a:pt x="106" y="0"/>
                  </a:moveTo>
                  <a:lnTo>
                    <a:pt x="104" y="132"/>
                  </a:lnTo>
                  <a:cubicBezTo>
                    <a:pt x="80" y="98"/>
                    <a:pt x="41" y="78"/>
                    <a:pt x="0" y="77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1" name="Line 180"/>
            <p:cNvSpPr>
              <a:spLocks noChangeShapeType="1"/>
            </p:cNvSpPr>
            <p:nvPr/>
          </p:nvSpPr>
          <p:spPr bwMode="auto">
            <a:xfrm flipH="1" flipV="1">
              <a:off x="2757488" y="2081213"/>
              <a:ext cx="290512" cy="1270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181"/>
            <p:cNvSpPr>
              <a:spLocks/>
            </p:cNvSpPr>
            <p:nvPr/>
          </p:nvSpPr>
          <p:spPr bwMode="auto">
            <a:xfrm>
              <a:off x="3017838" y="2170113"/>
              <a:ext cx="77787" cy="63500"/>
            </a:xfrm>
            <a:custGeom>
              <a:avLst/>
              <a:gdLst>
                <a:gd name="T0" fmla="*/ 131 w 131"/>
                <a:gd name="T1" fmla="*/ 101 h 107"/>
                <a:gd name="T2" fmla="*/ 0 w 131"/>
                <a:gd name="T3" fmla="*/ 107 h 107"/>
                <a:gd name="T4" fmla="*/ 47 w 131"/>
                <a:gd name="T5" fmla="*/ 0 h 107"/>
                <a:gd name="T6" fmla="*/ 47 w 131"/>
                <a:gd name="T7" fmla="*/ 0 h 107"/>
                <a:gd name="T8" fmla="*/ 131 w 131"/>
                <a:gd name="T9" fmla="*/ 101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07"/>
                <a:gd name="T17" fmla="*/ 131 w 131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07">
                  <a:moveTo>
                    <a:pt x="131" y="101"/>
                  </a:moveTo>
                  <a:lnTo>
                    <a:pt x="0" y="107"/>
                  </a:lnTo>
                  <a:cubicBezTo>
                    <a:pt x="31" y="81"/>
                    <a:pt x="49" y="41"/>
                    <a:pt x="47" y="0"/>
                  </a:cubicBezTo>
                  <a:lnTo>
                    <a:pt x="131" y="10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3" name="Freeform 182"/>
            <p:cNvSpPr>
              <a:spLocks/>
            </p:cNvSpPr>
            <p:nvPr/>
          </p:nvSpPr>
          <p:spPr bwMode="auto">
            <a:xfrm>
              <a:off x="2709863" y="2055813"/>
              <a:ext cx="77787" cy="63500"/>
            </a:xfrm>
            <a:custGeom>
              <a:avLst/>
              <a:gdLst>
                <a:gd name="T0" fmla="*/ 0 w 131"/>
                <a:gd name="T1" fmla="*/ 6 h 107"/>
                <a:gd name="T2" fmla="*/ 131 w 131"/>
                <a:gd name="T3" fmla="*/ 0 h 107"/>
                <a:gd name="T4" fmla="*/ 84 w 131"/>
                <a:gd name="T5" fmla="*/ 107 h 107"/>
                <a:gd name="T6" fmla="*/ 0 w 131"/>
                <a:gd name="T7" fmla="*/ 6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07"/>
                <a:gd name="T14" fmla="*/ 131 w 131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07">
                  <a:moveTo>
                    <a:pt x="0" y="6"/>
                  </a:moveTo>
                  <a:lnTo>
                    <a:pt x="131" y="0"/>
                  </a:lnTo>
                  <a:cubicBezTo>
                    <a:pt x="100" y="26"/>
                    <a:pt x="82" y="66"/>
                    <a:pt x="84" y="107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4" name="Oval 183"/>
            <p:cNvSpPr>
              <a:spLocks noChangeArrowheads="1"/>
            </p:cNvSpPr>
            <p:nvPr/>
          </p:nvSpPr>
          <p:spPr bwMode="auto">
            <a:xfrm>
              <a:off x="2259013" y="2482850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5" name="Oval 184"/>
            <p:cNvSpPr>
              <a:spLocks noChangeArrowheads="1"/>
            </p:cNvSpPr>
            <p:nvPr/>
          </p:nvSpPr>
          <p:spPr bwMode="auto">
            <a:xfrm>
              <a:off x="2259013" y="248285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6" name="Oval 185"/>
            <p:cNvSpPr>
              <a:spLocks noChangeArrowheads="1"/>
            </p:cNvSpPr>
            <p:nvPr/>
          </p:nvSpPr>
          <p:spPr bwMode="auto">
            <a:xfrm>
              <a:off x="2362200" y="2941638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7" name="Freeform 186"/>
            <p:cNvSpPr>
              <a:spLocks/>
            </p:cNvSpPr>
            <p:nvPr/>
          </p:nvSpPr>
          <p:spPr bwMode="auto">
            <a:xfrm>
              <a:off x="2362200" y="2941638"/>
              <a:ext cx="107950" cy="107950"/>
            </a:xfrm>
            <a:custGeom>
              <a:avLst/>
              <a:gdLst>
                <a:gd name="T0" fmla="*/ 68 w 68"/>
                <a:gd name="T1" fmla="*/ 34 h 68"/>
                <a:gd name="T2" fmla="*/ 35 w 68"/>
                <a:gd name="T3" fmla="*/ 0 h 68"/>
                <a:gd name="T4" fmla="*/ 0 w 68"/>
                <a:gd name="T5" fmla="*/ 34 h 68"/>
                <a:gd name="T6" fmla="*/ 35 w 68"/>
                <a:gd name="T7" fmla="*/ 68 h 68"/>
                <a:gd name="T8" fmla="*/ 68 w 68"/>
                <a:gd name="T9" fmla="*/ 3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8"/>
                <a:gd name="T17" fmla="*/ 68 w 6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8">
                  <a:moveTo>
                    <a:pt x="68" y="34"/>
                  </a:moveTo>
                  <a:cubicBezTo>
                    <a:pt x="68" y="15"/>
                    <a:pt x="53" y="0"/>
                    <a:pt x="35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3"/>
                    <a:pt x="15" y="68"/>
                    <a:pt x="35" y="68"/>
                  </a:cubicBezTo>
                  <a:cubicBezTo>
                    <a:pt x="53" y="68"/>
                    <a:pt x="68" y="53"/>
                    <a:pt x="68" y="34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8" name="Oval 187"/>
            <p:cNvSpPr>
              <a:spLocks noChangeArrowheads="1"/>
            </p:cNvSpPr>
            <p:nvPr/>
          </p:nvSpPr>
          <p:spPr bwMode="auto">
            <a:xfrm>
              <a:off x="2744788" y="2752725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9" name="Oval 188"/>
            <p:cNvSpPr>
              <a:spLocks noChangeArrowheads="1"/>
            </p:cNvSpPr>
            <p:nvPr/>
          </p:nvSpPr>
          <p:spPr bwMode="auto">
            <a:xfrm>
              <a:off x="2744788" y="2752725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0" name="Line 189"/>
            <p:cNvSpPr>
              <a:spLocks noChangeShapeType="1"/>
            </p:cNvSpPr>
            <p:nvPr/>
          </p:nvSpPr>
          <p:spPr bwMode="auto">
            <a:xfrm flipV="1">
              <a:off x="2341563" y="2095500"/>
              <a:ext cx="233362" cy="3937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190"/>
            <p:cNvSpPr>
              <a:spLocks/>
            </p:cNvSpPr>
            <p:nvPr/>
          </p:nvSpPr>
          <p:spPr bwMode="auto">
            <a:xfrm>
              <a:off x="2535238" y="2051050"/>
              <a:ext cx="66675" cy="77788"/>
            </a:xfrm>
            <a:custGeom>
              <a:avLst/>
              <a:gdLst>
                <a:gd name="T0" fmla="*/ 111 w 111"/>
                <a:gd name="T1" fmla="*/ 0 h 131"/>
                <a:gd name="T2" fmla="*/ 101 w 111"/>
                <a:gd name="T3" fmla="*/ 131 h 131"/>
                <a:gd name="T4" fmla="*/ 0 w 111"/>
                <a:gd name="T5" fmla="*/ 71 h 131"/>
                <a:gd name="T6" fmla="*/ 111 w 111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31"/>
                <a:gd name="T14" fmla="*/ 111 w 111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31">
                  <a:moveTo>
                    <a:pt x="111" y="0"/>
                  </a:moveTo>
                  <a:lnTo>
                    <a:pt x="101" y="131"/>
                  </a:lnTo>
                  <a:cubicBezTo>
                    <a:pt x="79" y="96"/>
                    <a:pt x="41" y="74"/>
                    <a:pt x="0" y="71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2" name="Line 191"/>
            <p:cNvSpPr>
              <a:spLocks noChangeShapeType="1"/>
            </p:cNvSpPr>
            <p:nvPr/>
          </p:nvSpPr>
          <p:spPr bwMode="auto">
            <a:xfrm flipV="1">
              <a:off x="2673350" y="1782763"/>
              <a:ext cx="635000" cy="2492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192"/>
            <p:cNvSpPr>
              <a:spLocks/>
            </p:cNvSpPr>
            <p:nvPr/>
          </p:nvSpPr>
          <p:spPr bwMode="auto">
            <a:xfrm>
              <a:off x="3279775" y="1755775"/>
              <a:ext cx="77788" cy="65088"/>
            </a:xfrm>
            <a:custGeom>
              <a:avLst/>
              <a:gdLst>
                <a:gd name="T0" fmla="*/ 131 w 131"/>
                <a:gd name="T1" fmla="*/ 12 h 110"/>
                <a:gd name="T2" fmla="*/ 44 w 131"/>
                <a:gd name="T3" fmla="*/ 110 h 110"/>
                <a:gd name="T4" fmla="*/ 0 w 131"/>
                <a:gd name="T5" fmla="*/ 0 h 110"/>
                <a:gd name="T6" fmla="*/ 0 w 131"/>
                <a:gd name="T7" fmla="*/ 0 h 110"/>
                <a:gd name="T8" fmla="*/ 131 w 131"/>
                <a:gd name="T9" fmla="*/ 1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10"/>
                <a:gd name="T17" fmla="*/ 131 w 1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10">
                  <a:moveTo>
                    <a:pt x="131" y="12"/>
                  </a:moveTo>
                  <a:lnTo>
                    <a:pt x="44" y="110"/>
                  </a:lnTo>
                  <a:cubicBezTo>
                    <a:pt x="47" y="69"/>
                    <a:pt x="31" y="28"/>
                    <a:pt x="0" y="0"/>
                  </a:cubicBezTo>
                  <a:lnTo>
                    <a:pt x="131" y="1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4" name="Line 193"/>
            <p:cNvSpPr>
              <a:spLocks noChangeShapeType="1"/>
            </p:cNvSpPr>
            <p:nvPr/>
          </p:nvSpPr>
          <p:spPr bwMode="auto">
            <a:xfrm flipH="1" flipV="1">
              <a:off x="2330450" y="2635250"/>
              <a:ext cx="46038" cy="2635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194"/>
            <p:cNvSpPr>
              <a:spLocks/>
            </p:cNvSpPr>
            <p:nvPr/>
          </p:nvSpPr>
          <p:spPr bwMode="auto">
            <a:xfrm>
              <a:off x="2338388" y="2874963"/>
              <a:ext cx="69850" cy="76200"/>
            </a:xfrm>
            <a:custGeom>
              <a:avLst/>
              <a:gdLst>
                <a:gd name="T0" fmla="*/ 78 w 116"/>
                <a:gd name="T1" fmla="*/ 127 h 127"/>
                <a:gd name="T2" fmla="*/ 0 w 116"/>
                <a:gd name="T3" fmla="*/ 21 h 127"/>
                <a:gd name="T4" fmla="*/ 116 w 116"/>
                <a:gd name="T5" fmla="*/ 0 h 127"/>
                <a:gd name="T6" fmla="*/ 78 w 116"/>
                <a:gd name="T7" fmla="*/ 127 h 1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127"/>
                <a:gd name="T14" fmla="*/ 116 w 116"/>
                <a:gd name="T15" fmla="*/ 127 h 1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127">
                  <a:moveTo>
                    <a:pt x="78" y="127"/>
                  </a:moveTo>
                  <a:lnTo>
                    <a:pt x="0" y="21"/>
                  </a:lnTo>
                  <a:cubicBezTo>
                    <a:pt x="39" y="32"/>
                    <a:pt x="82" y="25"/>
                    <a:pt x="116" y="0"/>
                  </a:cubicBezTo>
                  <a:lnTo>
                    <a:pt x="78" y="12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6" name="Freeform 195"/>
            <p:cNvSpPr>
              <a:spLocks/>
            </p:cNvSpPr>
            <p:nvPr/>
          </p:nvSpPr>
          <p:spPr bwMode="auto">
            <a:xfrm>
              <a:off x="2298700" y="2582863"/>
              <a:ext cx="69850" cy="74612"/>
            </a:xfrm>
            <a:custGeom>
              <a:avLst/>
              <a:gdLst>
                <a:gd name="T0" fmla="*/ 38 w 116"/>
                <a:gd name="T1" fmla="*/ 0 h 126"/>
                <a:gd name="T2" fmla="*/ 116 w 116"/>
                <a:gd name="T3" fmla="*/ 106 h 126"/>
                <a:gd name="T4" fmla="*/ 0 w 116"/>
                <a:gd name="T5" fmla="*/ 126 h 126"/>
                <a:gd name="T6" fmla="*/ 0 w 116"/>
                <a:gd name="T7" fmla="*/ 126 h 126"/>
                <a:gd name="T8" fmla="*/ 38 w 11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26"/>
                <a:gd name="T17" fmla="*/ 116 w 11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26">
                  <a:moveTo>
                    <a:pt x="38" y="0"/>
                  </a:moveTo>
                  <a:lnTo>
                    <a:pt x="116" y="106"/>
                  </a:lnTo>
                  <a:cubicBezTo>
                    <a:pt x="76" y="94"/>
                    <a:pt x="33" y="102"/>
                    <a:pt x="0" y="126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7" name="Line 196"/>
            <p:cNvSpPr>
              <a:spLocks noChangeShapeType="1"/>
            </p:cNvSpPr>
            <p:nvPr/>
          </p:nvSpPr>
          <p:spPr bwMode="auto">
            <a:xfrm flipH="1">
              <a:off x="2417763" y="2427288"/>
              <a:ext cx="204787" cy="730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197"/>
            <p:cNvSpPr>
              <a:spLocks/>
            </p:cNvSpPr>
            <p:nvPr/>
          </p:nvSpPr>
          <p:spPr bwMode="auto">
            <a:xfrm>
              <a:off x="2595563" y="2400300"/>
              <a:ext cx="77787" cy="66675"/>
            </a:xfrm>
            <a:custGeom>
              <a:avLst/>
              <a:gdLst>
                <a:gd name="T0" fmla="*/ 130 w 130"/>
                <a:gd name="T1" fmla="*/ 16 h 111"/>
                <a:gd name="T2" fmla="*/ 39 w 130"/>
                <a:gd name="T3" fmla="*/ 111 h 111"/>
                <a:gd name="T4" fmla="*/ 0 w 130"/>
                <a:gd name="T5" fmla="*/ 0 h 111"/>
                <a:gd name="T6" fmla="*/ 130 w 130"/>
                <a:gd name="T7" fmla="*/ 16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1"/>
                <a:gd name="T14" fmla="*/ 130 w 130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1">
                  <a:moveTo>
                    <a:pt x="130" y="16"/>
                  </a:moveTo>
                  <a:lnTo>
                    <a:pt x="39" y="111"/>
                  </a:lnTo>
                  <a:cubicBezTo>
                    <a:pt x="44" y="70"/>
                    <a:pt x="30" y="29"/>
                    <a:pt x="0" y="0"/>
                  </a:cubicBezTo>
                  <a:lnTo>
                    <a:pt x="130" y="1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9" name="Freeform 198"/>
            <p:cNvSpPr>
              <a:spLocks/>
            </p:cNvSpPr>
            <p:nvPr/>
          </p:nvSpPr>
          <p:spPr bwMode="auto">
            <a:xfrm>
              <a:off x="2366963" y="2462213"/>
              <a:ext cx="77787" cy="65087"/>
            </a:xfrm>
            <a:custGeom>
              <a:avLst/>
              <a:gdLst>
                <a:gd name="T0" fmla="*/ 0 w 131"/>
                <a:gd name="T1" fmla="*/ 95 h 111"/>
                <a:gd name="T2" fmla="*/ 92 w 131"/>
                <a:gd name="T3" fmla="*/ 0 h 111"/>
                <a:gd name="T4" fmla="*/ 131 w 131"/>
                <a:gd name="T5" fmla="*/ 111 h 111"/>
                <a:gd name="T6" fmla="*/ 0 w 131"/>
                <a:gd name="T7" fmla="*/ 95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1"/>
                <a:gd name="T14" fmla="*/ 131 w 131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1">
                  <a:moveTo>
                    <a:pt x="0" y="95"/>
                  </a:moveTo>
                  <a:lnTo>
                    <a:pt x="92" y="0"/>
                  </a:lnTo>
                  <a:cubicBezTo>
                    <a:pt x="87" y="41"/>
                    <a:pt x="101" y="82"/>
                    <a:pt x="131" y="111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0" name="Line 199"/>
            <p:cNvSpPr>
              <a:spLocks noChangeShapeType="1"/>
            </p:cNvSpPr>
            <p:nvPr/>
          </p:nvSpPr>
          <p:spPr bwMode="auto">
            <a:xfrm flipH="1" flipV="1">
              <a:off x="2687638" y="2139950"/>
              <a:ext cx="22225" cy="2063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200"/>
            <p:cNvSpPr>
              <a:spLocks/>
            </p:cNvSpPr>
            <p:nvPr/>
          </p:nvSpPr>
          <p:spPr bwMode="auto">
            <a:xfrm>
              <a:off x="2654300" y="2085975"/>
              <a:ext cx="69850" cy="74613"/>
            </a:xfrm>
            <a:custGeom>
              <a:avLst/>
              <a:gdLst>
                <a:gd name="T0" fmla="*/ 47 w 118"/>
                <a:gd name="T1" fmla="*/ 0 h 124"/>
                <a:gd name="T2" fmla="*/ 118 w 118"/>
                <a:gd name="T3" fmla="*/ 111 h 124"/>
                <a:gd name="T4" fmla="*/ 0 w 118"/>
                <a:gd name="T5" fmla="*/ 124 h 124"/>
                <a:gd name="T6" fmla="*/ 0 w 118"/>
                <a:gd name="T7" fmla="*/ 124 h 124"/>
                <a:gd name="T8" fmla="*/ 47 w 118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24"/>
                <a:gd name="T17" fmla="*/ 118 w 11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24">
                  <a:moveTo>
                    <a:pt x="47" y="0"/>
                  </a:moveTo>
                  <a:lnTo>
                    <a:pt x="118" y="111"/>
                  </a:lnTo>
                  <a:cubicBezTo>
                    <a:pt x="79" y="97"/>
                    <a:pt x="35" y="101"/>
                    <a:pt x="0" y="12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2" name="Line 201"/>
            <p:cNvSpPr>
              <a:spLocks noChangeShapeType="1"/>
            </p:cNvSpPr>
            <p:nvPr/>
          </p:nvSpPr>
          <p:spPr bwMode="auto">
            <a:xfrm flipV="1">
              <a:off x="3575050" y="2698750"/>
              <a:ext cx="646113" cy="6461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202"/>
            <p:cNvSpPr>
              <a:spLocks/>
            </p:cNvSpPr>
            <p:nvPr/>
          </p:nvSpPr>
          <p:spPr bwMode="auto">
            <a:xfrm>
              <a:off x="3536950" y="3308350"/>
              <a:ext cx="74613" cy="74613"/>
            </a:xfrm>
            <a:custGeom>
              <a:avLst/>
              <a:gdLst>
                <a:gd name="T0" fmla="*/ 0 w 125"/>
                <a:gd name="T1" fmla="*/ 125 h 125"/>
                <a:gd name="T2" fmla="*/ 41 w 125"/>
                <a:gd name="T3" fmla="*/ 0 h 125"/>
                <a:gd name="T4" fmla="*/ 125 w 125"/>
                <a:gd name="T5" fmla="*/ 84 h 125"/>
                <a:gd name="T6" fmla="*/ 0 w 125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5"/>
                <a:gd name="T14" fmla="*/ 125 w 12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5">
                  <a:moveTo>
                    <a:pt x="0" y="125"/>
                  </a:moveTo>
                  <a:lnTo>
                    <a:pt x="41" y="0"/>
                  </a:lnTo>
                  <a:cubicBezTo>
                    <a:pt x="55" y="40"/>
                    <a:pt x="85" y="70"/>
                    <a:pt x="125" y="84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4" name="Line 203"/>
            <p:cNvSpPr>
              <a:spLocks noChangeShapeType="1"/>
            </p:cNvSpPr>
            <p:nvPr/>
          </p:nvSpPr>
          <p:spPr bwMode="auto">
            <a:xfrm>
              <a:off x="2744788" y="2022475"/>
              <a:ext cx="955675" cy="174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204"/>
            <p:cNvSpPr>
              <a:spLocks/>
            </p:cNvSpPr>
            <p:nvPr/>
          </p:nvSpPr>
          <p:spPr bwMode="auto">
            <a:xfrm>
              <a:off x="3683000" y="2005013"/>
              <a:ext cx="69850" cy="69850"/>
            </a:xfrm>
            <a:custGeom>
              <a:avLst/>
              <a:gdLst>
                <a:gd name="T0" fmla="*/ 119 w 119"/>
                <a:gd name="T1" fmla="*/ 61 h 117"/>
                <a:gd name="T2" fmla="*/ 0 w 119"/>
                <a:gd name="T3" fmla="*/ 117 h 117"/>
                <a:gd name="T4" fmla="*/ 2 w 119"/>
                <a:gd name="T5" fmla="*/ 0 h 117"/>
                <a:gd name="T6" fmla="*/ 119 w 119"/>
                <a:gd name="T7" fmla="*/ 61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17"/>
                <a:gd name="T14" fmla="*/ 119 w 119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17">
                  <a:moveTo>
                    <a:pt x="119" y="61"/>
                  </a:moveTo>
                  <a:lnTo>
                    <a:pt x="0" y="117"/>
                  </a:lnTo>
                  <a:cubicBezTo>
                    <a:pt x="19" y="81"/>
                    <a:pt x="20" y="37"/>
                    <a:pt x="2" y="0"/>
                  </a:cubicBezTo>
                  <a:lnTo>
                    <a:pt x="119" y="6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6" name="Line 206"/>
            <p:cNvSpPr>
              <a:spLocks noChangeShapeType="1"/>
            </p:cNvSpPr>
            <p:nvPr/>
          </p:nvSpPr>
          <p:spPr bwMode="auto">
            <a:xfrm flipV="1">
              <a:off x="2836863" y="1860550"/>
              <a:ext cx="447675" cy="4460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207"/>
            <p:cNvSpPr>
              <a:spLocks/>
            </p:cNvSpPr>
            <p:nvPr/>
          </p:nvSpPr>
          <p:spPr bwMode="auto">
            <a:xfrm>
              <a:off x="2798763" y="2270125"/>
              <a:ext cx="74612" cy="74613"/>
            </a:xfrm>
            <a:custGeom>
              <a:avLst/>
              <a:gdLst>
                <a:gd name="T0" fmla="*/ 0 w 125"/>
                <a:gd name="T1" fmla="*/ 125 h 125"/>
                <a:gd name="T2" fmla="*/ 42 w 125"/>
                <a:gd name="T3" fmla="*/ 0 h 125"/>
                <a:gd name="T4" fmla="*/ 125 w 125"/>
                <a:gd name="T5" fmla="*/ 83 h 125"/>
                <a:gd name="T6" fmla="*/ 0 w 125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5"/>
                <a:gd name="T14" fmla="*/ 125 w 12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5">
                  <a:moveTo>
                    <a:pt x="0" y="125"/>
                  </a:moveTo>
                  <a:lnTo>
                    <a:pt x="42" y="0"/>
                  </a:lnTo>
                  <a:cubicBezTo>
                    <a:pt x="55" y="39"/>
                    <a:pt x="86" y="70"/>
                    <a:pt x="125" y="83"/>
                  </a:cubicBez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8" name="Freeform 208"/>
            <p:cNvSpPr>
              <a:spLocks/>
            </p:cNvSpPr>
            <p:nvPr/>
          </p:nvSpPr>
          <p:spPr bwMode="auto">
            <a:xfrm>
              <a:off x="3246438" y="1822450"/>
              <a:ext cx="74612" cy="74613"/>
            </a:xfrm>
            <a:custGeom>
              <a:avLst/>
              <a:gdLst>
                <a:gd name="T0" fmla="*/ 125 w 125"/>
                <a:gd name="T1" fmla="*/ 0 h 125"/>
                <a:gd name="T2" fmla="*/ 83 w 125"/>
                <a:gd name="T3" fmla="*/ 125 h 125"/>
                <a:gd name="T4" fmla="*/ 0 w 125"/>
                <a:gd name="T5" fmla="*/ 41 h 125"/>
                <a:gd name="T6" fmla="*/ 0 w 125"/>
                <a:gd name="T7" fmla="*/ 41 h 125"/>
                <a:gd name="T8" fmla="*/ 125 w 12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125" y="0"/>
                  </a:moveTo>
                  <a:lnTo>
                    <a:pt x="83" y="125"/>
                  </a:lnTo>
                  <a:cubicBezTo>
                    <a:pt x="70" y="85"/>
                    <a:pt x="39" y="54"/>
                    <a:pt x="0" y="4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79" name="Line 209"/>
            <p:cNvSpPr>
              <a:spLocks noChangeShapeType="1"/>
            </p:cNvSpPr>
            <p:nvPr/>
          </p:nvSpPr>
          <p:spPr bwMode="auto">
            <a:xfrm flipV="1">
              <a:off x="3213100" y="1854200"/>
              <a:ext cx="160338" cy="3825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210"/>
            <p:cNvSpPr>
              <a:spLocks/>
            </p:cNvSpPr>
            <p:nvPr/>
          </p:nvSpPr>
          <p:spPr bwMode="auto">
            <a:xfrm>
              <a:off x="3333750" y="1804988"/>
              <a:ext cx="65088" cy="77787"/>
            </a:xfrm>
            <a:custGeom>
              <a:avLst/>
              <a:gdLst>
                <a:gd name="T0" fmla="*/ 100 w 109"/>
                <a:gd name="T1" fmla="*/ 0 h 132"/>
                <a:gd name="T2" fmla="*/ 109 w 109"/>
                <a:gd name="T3" fmla="*/ 132 h 132"/>
                <a:gd name="T4" fmla="*/ 0 w 109"/>
                <a:gd name="T5" fmla="*/ 86 h 132"/>
                <a:gd name="T6" fmla="*/ 100 w 109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32"/>
                <a:gd name="T14" fmla="*/ 109 w 109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32">
                  <a:moveTo>
                    <a:pt x="100" y="0"/>
                  </a:moveTo>
                  <a:lnTo>
                    <a:pt x="109" y="132"/>
                  </a:lnTo>
                  <a:cubicBezTo>
                    <a:pt x="82" y="100"/>
                    <a:pt x="42" y="84"/>
                    <a:pt x="0" y="8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1" name="Line 211"/>
            <p:cNvSpPr>
              <a:spLocks noChangeShapeType="1"/>
            </p:cNvSpPr>
            <p:nvPr/>
          </p:nvSpPr>
          <p:spPr bwMode="auto">
            <a:xfrm flipV="1">
              <a:off x="3429000" y="1804988"/>
              <a:ext cx="1588" cy="6667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212"/>
            <p:cNvSpPr>
              <a:spLocks/>
            </p:cNvSpPr>
            <p:nvPr/>
          </p:nvSpPr>
          <p:spPr bwMode="auto">
            <a:xfrm>
              <a:off x="3394075" y="2454275"/>
              <a:ext cx="69850" cy="69850"/>
            </a:xfrm>
            <a:custGeom>
              <a:avLst/>
              <a:gdLst>
                <a:gd name="T0" fmla="*/ 58 w 117"/>
                <a:gd name="T1" fmla="*/ 118 h 118"/>
                <a:gd name="T2" fmla="*/ 0 w 117"/>
                <a:gd name="T3" fmla="*/ 0 h 118"/>
                <a:gd name="T4" fmla="*/ 117 w 117"/>
                <a:gd name="T5" fmla="*/ 0 h 118"/>
                <a:gd name="T6" fmla="*/ 58 w 117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18"/>
                <a:gd name="T14" fmla="*/ 117 w 117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18">
                  <a:moveTo>
                    <a:pt x="58" y="118"/>
                  </a:moveTo>
                  <a:lnTo>
                    <a:pt x="0" y="0"/>
                  </a:lnTo>
                  <a:cubicBezTo>
                    <a:pt x="37" y="19"/>
                    <a:pt x="80" y="19"/>
                    <a:pt x="117" y="0"/>
                  </a:cubicBezTo>
                  <a:lnTo>
                    <a:pt x="58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3" name="Line 213"/>
            <p:cNvSpPr>
              <a:spLocks noChangeShapeType="1"/>
            </p:cNvSpPr>
            <p:nvPr/>
          </p:nvSpPr>
          <p:spPr bwMode="auto">
            <a:xfrm>
              <a:off x="3471863" y="1857375"/>
              <a:ext cx="173037" cy="12334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214"/>
            <p:cNvSpPr>
              <a:spLocks/>
            </p:cNvSpPr>
            <p:nvPr/>
          </p:nvSpPr>
          <p:spPr bwMode="auto">
            <a:xfrm>
              <a:off x="3440113" y="1804988"/>
              <a:ext cx="69850" cy="74612"/>
            </a:xfrm>
            <a:custGeom>
              <a:avLst/>
              <a:gdLst>
                <a:gd name="T0" fmla="*/ 42 w 116"/>
                <a:gd name="T1" fmla="*/ 0 h 125"/>
                <a:gd name="T2" fmla="*/ 116 w 116"/>
                <a:gd name="T3" fmla="*/ 109 h 125"/>
                <a:gd name="T4" fmla="*/ 0 w 116"/>
                <a:gd name="T5" fmla="*/ 125 h 125"/>
                <a:gd name="T6" fmla="*/ 42 w 116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6"/>
                <a:gd name="T13" fmla="*/ 0 h 125"/>
                <a:gd name="T14" fmla="*/ 116 w 116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6" h="125">
                  <a:moveTo>
                    <a:pt x="42" y="0"/>
                  </a:moveTo>
                  <a:lnTo>
                    <a:pt x="116" y="109"/>
                  </a:lnTo>
                  <a:cubicBezTo>
                    <a:pt x="77" y="96"/>
                    <a:pt x="34" y="102"/>
                    <a:pt x="0" y="125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5" name="Line 215"/>
            <p:cNvSpPr>
              <a:spLocks noChangeShapeType="1"/>
            </p:cNvSpPr>
            <p:nvPr/>
          </p:nvSpPr>
          <p:spPr bwMode="auto">
            <a:xfrm>
              <a:off x="3522663" y="1817688"/>
              <a:ext cx="209550" cy="5048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216"/>
            <p:cNvSpPr>
              <a:spLocks/>
            </p:cNvSpPr>
            <p:nvPr/>
          </p:nvSpPr>
          <p:spPr bwMode="auto">
            <a:xfrm>
              <a:off x="3495675" y="1768475"/>
              <a:ext cx="65088" cy="77788"/>
            </a:xfrm>
            <a:custGeom>
              <a:avLst/>
              <a:gdLst>
                <a:gd name="T0" fmla="*/ 9 w 109"/>
                <a:gd name="T1" fmla="*/ 0 h 131"/>
                <a:gd name="T2" fmla="*/ 109 w 109"/>
                <a:gd name="T3" fmla="*/ 86 h 131"/>
                <a:gd name="T4" fmla="*/ 0 w 109"/>
                <a:gd name="T5" fmla="*/ 131 h 131"/>
                <a:gd name="T6" fmla="*/ 9 w 109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31"/>
                <a:gd name="T14" fmla="*/ 109 w 109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31">
                  <a:moveTo>
                    <a:pt x="9" y="0"/>
                  </a:moveTo>
                  <a:lnTo>
                    <a:pt x="109" y="86"/>
                  </a:lnTo>
                  <a:cubicBezTo>
                    <a:pt x="68" y="83"/>
                    <a:pt x="27" y="100"/>
                    <a:pt x="0" y="13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7" name="Freeform 217"/>
            <p:cNvSpPr>
              <a:spLocks/>
            </p:cNvSpPr>
            <p:nvPr/>
          </p:nvSpPr>
          <p:spPr bwMode="auto">
            <a:xfrm>
              <a:off x="3694113" y="2293938"/>
              <a:ext cx="65087" cy="77787"/>
            </a:xfrm>
            <a:custGeom>
              <a:avLst/>
              <a:gdLst>
                <a:gd name="T0" fmla="*/ 100 w 109"/>
                <a:gd name="T1" fmla="*/ 131 h 131"/>
                <a:gd name="T2" fmla="*/ 0 w 109"/>
                <a:gd name="T3" fmla="*/ 45 h 131"/>
                <a:gd name="T4" fmla="*/ 109 w 109"/>
                <a:gd name="T5" fmla="*/ 0 h 131"/>
                <a:gd name="T6" fmla="*/ 100 w 109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31"/>
                <a:gd name="T14" fmla="*/ 109 w 109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31">
                  <a:moveTo>
                    <a:pt x="100" y="131"/>
                  </a:moveTo>
                  <a:lnTo>
                    <a:pt x="0" y="45"/>
                  </a:lnTo>
                  <a:cubicBezTo>
                    <a:pt x="41" y="48"/>
                    <a:pt x="82" y="31"/>
                    <a:pt x="109" y="0"/>
                  </a:cubicBezTo>
                  <a:lnTo>
                    <a:pt x="100" y="13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88" name="Line 218"/>
            <p:cNvSpPr>
              <a:spLocks noChangeShapeType="1"/>
            </p:cNvSpPr>
            <p:nvPr/>
          </p:nvSpPr>
          <p:spPr bwMode="auto">
            <a:xfrm flipH="1" flipV="1">
              <a:off x="3556000" y="1855788"/>
              <a:ext cx="204788" cy="1143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219"/>
            <p:cNvSpPr>
              <a:spLocks/>
            </p:cNvSpPr>
            <p:nvPr/>
          </p:nvSpPr>
          <p:spPr bwMode="auto">
            <a:xfrm>
              <a:off x="3729038" y="1931988"/>
              <a:ext cx="77787" cy="63500"/>
            </a:xfrm>
            <a:custGeom>
              <a:avLst/>
              <a:gdLst>
                <a:gd name="T0" fmla="*/ 131 w 131"/>
                <a:gd name="T1" fmla="*/ 108 h 108"/>
                <a:gd name="T2" fmla="*/ 0 w 131"/>
                <a:gd name="T3" fmla="*/ 103 h 108"/>
                <a:gd name="T4" fmla="*/ 57 w 131"/>
                <a:gd name="T5" fmla="*/ 0 h 108"/>
                <a:gd name="T6" fmla="*/ 57 w 131"/>
                <a:gd name="T7" fmla="*/ 0 h 108"/>
                <a:gd name="T8" fmla="*/ 131 w 131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08"/>
                <a:gd name="T17" fmla="*/ 131 w 131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08">
                  <a:moveTo>
                    <a:pt x="131" y="108"/>
                  </a:moveTo>
                  <a:lnTo>
                    <a:pt x="0" y="103"/>
                  </a:lnTo>
                  <a:cubicBezTo>
                    <a:pt x="34" y="79"/>
                    <a:pt x="55" y="41"/>
                    <a:pt x="57" y="0"/>
                  </a:cubicBezTo>
                  <a:lnTo>
                    <a:pt x="131" y="10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0" name="Line 220"/>
            <p:cNvSpPr>
              <a:spLocks noChangeShapeType="1"/>
            </p:cNvSpPr>
            <p:nvPr/>
          </p:nvSpPr>
          <p:spPr bwMode="auto">
            <a:xfrm flipH="1">
              <a:off x="2798763" y="2289175"/>
              <a:ext cx="292100" cy="920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221"/>
            <p:cNvSpPr>
              <a:spLocks/>
            </p:cNvSpPr>
            <p:nvPr/>
          </p:nvSpPr>
          <p:spPr bwMode="auto">
            <a:xfrm>
              <a:off x="3063875" y="2260600"/>
              <a:ext cx="77788" cy="66675"/>
            </a:xfrm>
            <a:custGeom>
              <a:avLst/>
              <a:gdLst>
                <a:gd name="T0" fmla="*/ 130 w 130"/>
                <a:gd name="T1" fmla="*/ 21 h 112"/>
                <a:gd name="T2" fmla="*/ 35 w 130"/>
                <a:gd name="T3" fmla="*/ 112 h 112"/>
                <a:gd name="T4" fmla="*/ 0 w 130"/>
                <a:gd name="T5" fmla="*/ 0 h 112"/>
                <a:gd name="T6" fmla="*/ 130 w 130"/>
                <a:gd name="T7" fmla="*/ 21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2"/>
                <a:gd name="T14" fmla="*/ 130 w 130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2">
                  <a:moveTo>
                    <a:pt x="130" y="21"/>
                  </a:moveTo>
                  <a:lnTo>
                    <a:pt x="35" y="112"/>
                  </a:lnTo>
                  <a:cubicBezTo>
                    <a:pt x="42" y="71"/>
                    <a:pt x="28" y="30"/>
                    <a:pt x="0" y="0"/>
                  </a:cubicBezTo>
                  <a:lnTo>
                    <a:pt x="130" y="2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2" name="Line 222"/>
            <p:cNvSpPr>
              <a:spLocks noChangeShapeType="1"/>
            </p:cNvSpPr>
            <p:nvPr/>
          </p:nvSpPr>
          <p:spPr bwMode="auto">
            <a:xfrm flipH="1">
              <a:off x="2497138" y="2492375"/>
              <a:ext cx="182562" cy="4159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223"/>
            <p:cNvSpPr>
              <a:spLocks/>
            </p:cNvSpPr>
            <p:nvPr/>
          </p:nvSpPr>
          <p:spPr bwMode="auto">
            <a:xfrm>
              <a:off x="2640013" y="2443163"/>
              <a:ext cx="63500" cy="79375"/>
            </a:xfrm>
            <a:custGeom>
              <a:avLst/>
              <a:gdLst>
                <a:gd name="T0" fmla="*/ 101 w 107"/>
                <a:gd name="T1" fmla="*/ 0 h 131"/>
                <a:gd name="T2" fmla="*/ 107 w 107"/>
                <a:gd name="T3" fmla="*/ 131 h 131"/>
                <a:gd name="T4" fmla="*/ 0 w 107"/>
                <a:gd name="T5" fmla="*/ 84 h 131"/>
                <a:gd name="T6" fmla="*/ 0 w 107"/>
                <a:gd name="T7" fmla="*/ 84 h 131"/>
                <a:gd name="T8" fmla="*/ 101 w 107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1"/>
                <a:gd name="T17" fmla="*/ 107 w 10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1">
                  <a:moveTo>
                    <a:pt x="101" y="0"/>
                  </a:moveTo>
                  <a:lnTo>
                    <a:pt x="107" y="131"/>
                  </a:lnTo>
                  <a:cubicBezTo>
                    <a:pt x="81" y="99"/>
                    <a:pt x="41" y="82"/>
                    <a:pt x="0" y="84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4" name="Freeform 224"/>
            <p:cNvSpPr>
              <a:spLocks/>
            </p:cNvSpPr>
            <p:nvPr/>
          </p:nvSpPr>
          <p:spPr bwMode="auto">
            <a:xfrm>
              <a:off x="2471738" y="2878138"/>
              <a:ext cx="63500" cy="79375"/>
            </a:xfrm>
            <a:custGeom>
              <a:avLst/>
              <a:gdLst>
                <a:gd name="T0" fmla="*/ 7 w 108"/>
                <a:gd name="T1" fmla="*/ 132 h 132"/>
                <a:gd name="T2" fmla="*/ 0 w 108"/>
                <a:gd name="T3" fmla="*/ 0 h 132"/>
                <a:gd name="T4" fmla="*/ 108 w 108"/>
                <a:gd name="T5" fmla="*/ 47 h 132"/>
                <a:gd name="T6" fmla="*/ 108 w 108"/>
                <a:gd name="T7" fmla="*/ 47 h 132"/>
                <a:gd name="T8" fmla="*/ 7 w 108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132"/>
                <a:gd name="T17" fmla="*/ 108 w 10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132">
                  <a:moveTo>
                    <a:pt x="7" y="132"/>
                  </a:moveTo>
                  <a:lnTo>
                    <a:pt x="0" y="0"/>
                  </a:lnTo>
                  <a:cubicBezTo>
                    <a:pt x="27" y="32"/>
                    <a:pt x="67" y="49"/>
                    <a:pt x="108" y="47"/>
                  </a:cubicBezTo>
                  <a:lnTo>
                    <a:pt x="7" y="13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5" name="Line 225"/>
            <p:cNvSpPr>
              <a:spLocks noChangeShapeType="1"/>
            </p:cNvSpPr>
            <p:nvPr/>
          </p:nvSpPr>
          <p:spPr bwMode="auto">
            <a:xfrm flipH="1">
              <a:off x="2493963" y="2874963"/>
              <a:ext cx="204787" cy="1174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226"/>
            <p:cNvSpPr>
              <a:spLocks/>
            </p:cNvSpPr>
            <p:nvPr/>
          </p:nvSpPr>
          <p:spPr bwMode="auto">
            <a:xfrm>
              <a:off x="2667000" y="2847975"/>
              <a:ext cx="77788" cy="66675"/>
            </a:xfrm>
            <a:custGeom>
              <a:avLst/>
              <a:gdLst>
                <a:gd name="T0" fmla="*/ 131 w 131"/>
                <a:gd name="T1" fmla="*/ 0 h 110"/>
                <a:gd name="T2" fmla="*/ 58 w 131"/>
                <a:gd name="T3" fmla="*/ 110 h 110"/>
                <a:gd name="T4" fmla="*/ 0 w 131"/>
                <a:gd name="T5" fmla="*/ 7 h 110"/>
                <a:gd name="T6" fmla="*/ 131 w 131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131" y="0"/>
                  </a:moveTo>
                  <a:lnTo>
                    <a:pt x="58" y="110"/>
                  </a:lnTo>
                  <a:cubicBezTo>
                    <a:pt x="56" y="68"/>
                    <a:pt x="34" y="30"/>
                    <a:pt x="0" y="7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7" name="Line 227"/>
            <p:cNvSpPr>
              <a:spLocks noChangeShapeType="1"/>
            </p:cNvSpPr>
            <p:nvPr/>
          </p:nvSpPr>
          <p:spPr bwMode="auto">
            <a:xfrm>
              <a:off x="2468563" y="3089275"/>
              <a:ext cx="588962" cy="3111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228"/>
            <p:cNvSpPr>
              <a:spLocks/>
            </p:cNvSpPr>
            <p:nvPr/>
          </p:nvSpPr>
          <p:spPr bwMode="auto">
            <a:xfrm>
              <a:off x="2420938" y="3065463"/>
              <a:ext cx="79375" cy="63500"/>
            </a:xfrm>
            <a:custGeom>
              <a:avLst/>
              <a:gdLst>
                <a:gd name="T0" fmla="*/ 0 w 132"/>
                <a:gd name="T1" fmla="*/ 0 h 107"/>
                <a:gd name="T2" fmla="*/ 132 w 132"/>
                <a:gd name="T3" fmla="*/ 3 h 107"/>
                <a:gd name="T4" fmla="*/ 77 w 132"/>
                <a:gd name="T5" fmla="*/ 107 h 107"/>
                <a:gd name="T6" fmla="*/ 0 w 132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7"/>
                <a:gd name="T14" fmla="*/ 132 w 132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7">
                  <a:moveTo>
                    <a:pt x="0" y="0"/>
                  </a:moveTo>
                  <a:lnTo>
                    <a:pt x="132" y="3"/>
                  </a:lnTo>
                  <a:cubicBezTo>
                    <a:pt x="98" y="27"/>
                    <a:pt x="78" y="65"/>
                    <a:pt x="77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99" name="Freeform 229"/>
            <p:cNvSpPr>
              <a:spLocks/>
            </p:cNvSpPr>
            <p:nvPr/>
          </p:nvSpPr>
          <p:spPr bwMode="auto">
            <a:xfrm>
              <a:off x="3027363" y="3360738"/>
              <a:ext cx="77787" cy="63500"/>
            </a:xfrm>
            <a:custGeom>
              <a:avLst/>
              <a:gdLst>
                <a:gd name="T0" fmla="*/ 131 w 131"/>
                <a:gd name="T1" fmla="*/ 107 h 107"/>
                <a:gd name="T2" fmla="*/ 0 w 131"/>
                <a:gd name="T3" fmla="*/ 104 h 107"/>
                <a:gd name="T4" fmla="*/ 54 w 131"/>
                <a:gd name="T5" fmla="*/ 0 h 107"/>
                <a:gd name="T6" fmla="*/ 131 w 131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07"/>
                <a:gd name="T14" fmla="*/ 131 w 131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07">
                  <a:moveTo>
                    <a:pt x="131" y="107"/>
                  </a:moveTo>
                  <a:lnTo>
                    <a:pt x="0" y="104"/>
                  </a:lnTo>
                  <a:cubicBezTo>
                    <a:pt x="33" y="80"/>
                    <a:pt x="53" y="41"/>
                    <a:pt x="54" y="0"/>
                  </a:cubicBezTo>
                  <a:lnTo>
                    <a:pt x="131" y="10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0" name="Line 230"/>
            <p:cNvSpPr>
              <a:spLocks noChangeShapeType="1"/>
            </p:cNvSpPr>
            <p:nvPr/>
          </p:nvSpPr>
          <p:spPr bwMode="auto">
            <a:xfrm>
              <a:off x="2546350" y="3028950"/>
              <a:ext cx="506413" cy="15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231"/>
            <p:cNvSpPr>
              <a:spLocks/>
            </p:cNvSpPr>
            <p:nvPr/>
          </p:nvSpPr>
          <p:spPr bwMode="auto">
            <a:xfrm>
              <a:off x="2493963" y="2994025"/>
              <a:ext cx="69850" cy="69850"/>
            </a:xfrm>
            <a:custGeom>
              <a:avLst/>
              <a:gdLst>
                <a:gd name="T0" fmla="*/ 0 w 118"/>
                <a:gd name="T1" fmla="*/ 58 h 117"/>
                <a:gd name="T2" fmla="*/ 118 w 118"/>
                <a:gd name="T3" fmla="*/ 0 h 117"/>
                <a:gd name="T4" fmla="*/ 118 w 118"/>
                <a:gd name="T5" fmla="*/ 117 h 117"/>
                <a:gd name="T6" fmla="*/ 118 w 118"/>
                <a:gd name="T7" fmla="*/ 117 h 117"/>
                <a:gd name="T8" fmla="*/ 0 w 118"/>
                <a:gd name="T9" fmla="*/ 58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7"/>
                <a:gd name="T17" fmla="*/ 118 w 118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7">
                  <a:moveTo>
                    <a:pt x="0" y="58"/>
                  </a:moveTo>
                  <a:lnTo>
                    <a:pt x="118" y="0"/>
                  </a:lnTo>
                  <a:cubicBezTo>
                    <a:pt x="99" y="37"/>
                    <a:pt x="99" y="80"/>
                    <a:pt x="118" y="117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2" name="Freeform 232"/>
            <p:cNvSpPr>
              <a:spLocks/>
            </p:cNvSpPr>
            <p:nvPr/>
          </p:nvSpPr>
          <p:spPr bwMode="auto">
            <a:xfrm>
              <a:off x="3035300" y="2994025"/>
              <a:ext cx="69850" cy="69850"/>
            </a:xfrm>
            <a:custGeom>
              <a:avLst/>
              <a:gdLst>
                <a:gd name="T0" fmla="*/ 118 w 118"/>
                <a:gd name="T1" fmla="*/ 58 h 117"/>
                <a:gd name="T2" fmla="*/ 0 w 118"/>
                <a:gd name="T3" fmla="*/ 117 h 117"/>
                <a:gd name="T4" fmla="*/ 0 w 118"/>
                <a:gd name="T5" fmla="*/ 0 h 117"/>
                <a:gd name="T6" fmla="*/ 0 w 118"/>
                <a:gd name="T7" fmla="*/ 0 h 117"/>
                <a:gd name="T8" fmla="*/ 118 w 118"/>
                <a:gd name="T9" fmla="*/ 58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17"/>
                <a:gd name="T17" fmla="*/ 118 w 118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17">
                  <a:moveTo>
                    <a:pt x="118" y="58"/>
                  </a:moveTo>
                  <a:lnTo>
                    <a:pt x="0" y="117"/>
                  </a:lnTo>
                  <a:cubicBezTo>
                    <a:pt x="19" y="80"/>
                    <a:pt x="19" y="37"/>
                    <a:pt x="0" y="0"/>
                  </a:cubicBezTo>
                  <a:lnTo>
                    <a:pt x="118" y="5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3" name="Line 233"/>
            <p:cNvSpPr>
              <a:spLocks noChangeShapeType="1"/>
            </p:cNvSpPr>
            <p:nvPr/>
          </p:nvSpPr>
          <p:spPr bwMode="auto">
            <a:xfrm>
              <a:off x="2870200" y="2905125"/>
              <a:ext cx="236538" cy="4413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234"/>
            <p:cNvSpPr>
              <a:spLocks/>
            </p:cNvSpPr>
            <p:nvPr/>
          </p:nvSpPr>
          <p:spPr bwMode="auto">
            <a:xfrm>
              <a:off x="2844800" y="2857500"/>
              <a:ext cx="63500" cy="79375"/>
            </a:xfrm>
            <a:custGeom>
              <a:avLst/>
              <a:gdLst>
                <a:gd name="T0" fmla="*/ 0 w 107"/>
                <a:gd name="T1" fmla="*/ 0 h 132"/>
                <a:gd name="T2" fmla="*/ 107 w 107"/>
                <a:gd name="T3" fmla="*/ 76 h 132"/>
                <a:gd name="T4" fmla="*/ 4 w 107"/>
                <a:gd name="T5" fmla="*/ 132 h 132"/>
                <a:gd name="T6" fmla="*/ 4 w 107"/>
                <a:gd name="T7" fmla="*/ 132 h 132"/>
                <a:gd name="T8" fmla="*/ 0 w 10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2"/>
                <a:gd name="T17" fmla="*/ 107 w 107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2">
                  <a:moveTo>
                    <a:pt x="0" y="0"/>
                  </a:moveTo>
                  <a:lnTo>
                    <a:pt x="107" y="76"/>
                  </a:lnTo>
                  <a:cubicBezTo>
                    <a:pt x="66" y="77"/>
                    <a:pt x="28" y="98"/>
                    <a:pt x="4" y="1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5" name="Freeform 235"/>
            <p:cNvSpPr>
              <a:spLocks/>
            </p:cNvSpPr>
            <p:nvPr/>
          </p:nvSpPr>
          <p:spPr bwMode="auto">
            <a:xfrm>
              <a:off x="3068638" y="3314700"/>
              <a:ext cx="63500" cy="77788"/>
            </a:xfrm>
            <a:custGeom>
              <a:avLst/>
              <a:gdLst>
                <a:gd name="T0" fmla="*/ 107 w 107"/>
                <a:gd name="T1" fmla="*/ 132 h 132"/>
                <a:gd name="T2" fmla="*/ 0 w 107"/>
                <a:gd name="T3" fmla="*/ 56 h 132"/>
                <a:gd name="T4" fmla="*/ 103 w 107"/>
                <a:gd name="T5" fmla="*/ 0 h 132"/>
                <a:gd name="T6" fmla="*/ 107 w 107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32"/>
                <a:gd name="T14" fmla="*/ 107 w 10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32">
                  <a:moveTo>
                    <a:pt x="107" y="132"/>
                  </a:moveTo>
                  <a:lnTo>
                    <a:pt x="0" y="56"/>
                  </a:lnTo>
                  <a:cubicBezTo>
                    <a:pt x="41" y="55"/>
                    <a:pt x="80" y="34"/>
                    <a:pt x="103" y="0"/>
                  </a:cubicBezTo>
                  <a:lnTo>
                    <a:pt x="107" y="13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6" name="Line 236"/>
            <p:cNvSpPr>
              <a:spLocks noChangeShapeType="1"/>
            </p:cNvSpPr>
            <p:nvPr/>
          </p:nvSpPr>
          <p:spPr bwMode="auto">
            <a:xfrm flipH="1" flipV="1">
              <a:off x="2414588" y="2652713"/>
              <a:ext cx="646112" cy="64611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237"/>
            <p:cNvSpPr>
              <a:spLocks/>
            </p:cNvSpPr>
            <p:nvPr/>
          </p:nvSpPr>
          <p:spPr bwMode="auto">
            <a:xfrm>
              <a:off x="2376488" y="2614613"/>
              <a:ext cx="74612" cy="74612"/>
            </a:xfrm>
            <a:custGeom>
              <a:avLst/>
              <a:gdLst>
                <a:gd name="T0" fmla="*/ 0 w 124"/>
                <a:gd name="T1" fmla="*/ 0 h 125"/>
                <a:gd name="T2" fmla="*/ 124 w 124"/>
                <a:gd name="T3" fmla="*/ 42 h 125"/>
                <a:gd name="T4" fmla="*/ 41 w 124"/>
                <a:gd name="T5" fmla="*/ 125 h 125"/>
                <a:gd name="T6" fmla="*/ 0 w 124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25"/>
                <a:gd name="T14" fmla="*/ 124 w 124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25">
                  <a:moveTo>
                    <a:pt x="0" y="0"/>
                  </a:moveTo>
                  <a:lnTo>
                    <a:pt x="124" y="42"/>
                  </a:lnTo>
                  <a:cubicBezTo>
                    <a:pt x="85" y="55"/>
                    <a:pt x="54" y="86"/>
                    <a:pt x="41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8" name="Line 238"/>
            <p:cNvSpPr>
              <a:spLocks noChangeShapeType="1"/>
            </p:cNvSpPr>
            <p:nvPr/>
          </p:nvSpPr>
          <p:spPr bwMode="auto">
            <a:xfrm>
              <a:off x="2376488" y="2579688"/>
              <a:ext cx="347662" cy="15716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239"/>
            <p:cNvSpPr>
              <a:spLocks/>
            </p:cNvSpPr>
            <p:nvPr/>
          </p:nvSpPr>
          <p:spPr bwMode="auto">
            <a:xfrm>
              <a:off x="2693988" y="2698750"/>
              <a:ext cx="77787" cy="63500"/>
            </a:xfrm>
            <a:custGeom>
              <a:avLst/>
              <a:gdLst>
                <a:gd name="T0" fmla="*/ 132 w 132"/>
                <a:gd name="T1" fmla="*/ 102 h 107"/>
                <a:gd name="T2" fmla="*/ 0 w 132"/>
                <a:gd name="T3" fmla="*/ 107 h 107"/>
                <a:gd name="T4" fmla="*/ 49 w 132"/>
                <a:gd name="T5" fmla="*/ 0 h 107"/>
                <a:gd name="T6" fmla="*/ 132 w 132"/>
                <a:gd name="T7" fmla="*/ 102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7"/>
                <a:gd name="T14" fmla="*/ 132 w 132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7">
                  <a:moveTo>
                    <a:pt x="132" y="102"/>
                  </a:moveTo>
                  <a:lnTo>
                    <a:pt x="0" y="107"/>
                  </a:lnTo>
                  <a:cubicBezTo>
                    <a:pt x="32" y="81"/>
                    <a:pt x="50" y="41"/>
                    <a:pt x="49" y="0"/>
                  </a:cubicBezTo>
                  <a:lnTo>
                    <a:pt x="132" y="10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0" name="Line 240"/>
            <p:cNvSpPr>
              <a:spLocks noChangeShapeType="1"/>
            </p:cNvSpPr>
            <p:nvPr/>
          </p:nvSpPr>
          <p:spPr bwMode="auto">
            <a:xfrm flipH="1" flipV="1">
              <a:off x="2727325" y="2422525"/>
              <a:ext cx="92075" cy="2762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241"/>
            <p:cNvSpPr>
              <a:spLocks/>
            </p:cNvSpPr>
            <p:nvPr/>
          </p:nvSpPr>
          <p:spPr bwMode="auto">
            <a:xfrm>
              <a:off x="2779713" y="2671763"/>
              <a:ext cx="66675" cy="77787"/>
            </a:xfrm>
            <a:custGeom>
              <a:avLst/>
              <a:gdLst>
                <a:gd name="T0" fmla="*/ 93 w 112"/>
                <a:gd name="T1" fmla="*/ 130 h 130"/>
                <a:gd name="T2" fmla="*/ 0 w 112"/>
                <a:gd name="T3" fmla="*/ 36 h 130"/>
                <a:gd name="T4" fmla="*/ 112 w 112"/>
                <a:gd name="T5" fmla="*/ 0 h 130"/>
                <a:gd name="T6" fmla="*/ 112 w 112"/>
                <a:gd name="T7" fmla="*/ 0 h 130"/>
                <a:gd name="T8" fmla="*/ 93 w 112"/>
                <a:gd name="T9" fmla="*/ 13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30"/>
                <a:gd name="T17" fmla="*/ 112 w 112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30">
                  <a:moveTo>
                    <a:pt x="93" y="130"/>
                  </a:moveTo>
                  <a:lnTo>
                    <a:pt x="0" y="36"/>
                  </a:lnTo>
                  <a:cubicBezTo>
                    <a:pt x="41" y="42"/>
                    <a:pt x="82" y="29"/>
                    <a:pt x="112" y="0"/>
                  </a:cubicBezTo>
                  <a:lnTo>
                    <a:pt x="93" y="13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2" name="Freeform 242"/>
            <p:cNvSpPr>
              <a:spLocks/>
            </p:cNvSpPr>
            <p:nvPr/>
          </p:nvSpPr>
          <p:spPr bwMode="auto">
            <a:xfrm>
              <a:off x="2794000" y="2495550"/>
              <a:ext cx="260350" cy="85725"/>
            </a:xfrm>
            <a:custGeom>
              <a:avLst/>
              <a:gdLst>
                <a:gd name="T0" fmla="*/ 164 w 164"/>
                <a:gd name="T1" fmla="*/ 0 h 54"/>
                <a:gd name="T2" fmla="*/ 164 w 164"/>
                <a:gd name="T3" fmla="*/ 0 h 54"/>
                <a:gd name="T4" fmla="*/ 0 w 164"/>
                <a:gd name="T5" fmla="*/ 54 h 54"/>
                <a:gd name="T6" fmla="*/ 0 w 164"/>
                <a:gd name="T7" fmla="*/ 54 h 54"/>
                <a:gd name="T8" fmla="*/ 164 w 16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54"/>
                <a:gd name="T17" fmla="*/ 164 w 16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54">
                  <a:moveTo>
                    <a:pt x="164" y="0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3" name="Line 243"/>
            <p:cNvSpPr>
              <a:spLocks noChangeShapeType="1"/>
            </p:cNvSpPr>
            <p:nvPr/>
          </p:nvSpPr>
          <p:spPr bwMode="auto">
            <a:xfrm flipV="1">
              <a:off x="2881313" y="2273300"/>
              <a:ext cx="295275" cy="4587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244"/>
            <p:cNvSpPr>
              <a:spLocks/>
            </p:cNvSpPr>
            <p:nvPr/>
          </p:nvSpPr>
          <p:spPr bwMode="auto">
            <a:xfrm>
              <a:off x="2852738" y="2698750"/>
              <a:ext cx="68262" cy="77788"/>
            </a:xfrm>
            <a:custGeom>
              <a:avLst/>
              <a:gdLst>
                <a:gd name="T0" fmla="*/ 0 w 113"/>
                <a:gd name="T1" fmla="*/ 131 h 131"/>
                <a:gd name="T2" fmla="*/ 14 w 113"/>
                <a:gd name="T3" fmla="*/ 0 h 131"/>
                <a:gd name="T4" fmla="*/ 113 w 113"/>
                <a:gd name="T5" fmla="*/ 64 h 131"/>
                <a:gd name="T6" fmla="*/ 0 w 113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31"/>
                <a:gd name="T14" fmla="*/ 113 w 113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31">
                  <a:moveTo>
                    <a:pt x="0" y="131"/>
                  </a:moveTo>
                  <a:lnTo>
                    <a:pt x="14" y="0"/>
                  </a:lnTo>
                  <a:cubicBezTo>
                    <a:pt x="35" y="36"/>
                    <a:pt x="72" y="60"/>
                    <a:pt x="113" y="64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5" name="Line 245"/>
            <p:cNvSpPr>
              <a:spLocks noChangeShapeType="1"/>
            </p:cNvSpPr>
            <p:nvPr/>
          </p:nvSpPr>
          <p:spPr bwMode="auto">
            <a:xfrm flipH="1" flipV="1">
              <a:off x="2900363" y="2836863"/>
              <a:ext cx="193675" cy="968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246"/>
            <p:cNvSpPr>
              <a:spLocks/>
            </p:cNvSpPr>
            <p:nvPr/>
          </p:nvSpPr>
          <p:spPr bwMode="auto">
            <a:xfrm>
              <a:off x="3062288" y="2894013"/>
              <a:ext cx="79375" cy="63500"/>
            </a:xfrm>
            <a:custGeom>
              <a:avLst/>
              <a:gdLst>
                <a:gd name="T0" fmla="*/ 132 w 132"/>
                <a:gd name="T1" fmla="*/ 106 h 106"/>
                <a:gd name="T2" fmla="*/ 0 w 132"/>
                <a:gd name="T3" fmla="*/ 106 h 106"/>
                <a:gd name="T4" fmla="*/ 53 w 132"/>
                <a:gd name="T5" fmla="*/ 0 h 106"/>
                <a:gd name="T6" fmla="*/ 53 w 132"/>
                <a:gd name="T7" fmla="*/ 0 h 106"/>
                <a:gd name="T8" fmla="*/ 132 w 132"/>
                <a:gd name="T9" fmla="*/ 106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6"/>
                <a:gd name="T17" fmla="*/ 132 w 132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6">
                  <a:moveTo>
                    <a:pt x="132" y="106"/>
                  </a:moveTo>
                  <a:lnTo>
                    <a:pt x="0" y="106"/>
                  </a:lnTo>
                  <a:cubicBezTo>
                    <a:pt x="33" y="81"/>
                    <a:pt x="53" y="42"/>
                    <a:pt x="53" y="0"/>
                  </a:cubicBezTo>
                  <a:lnTo>
                    <a:pt x="132" y="1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7" name="Freeform 247"/>
            <p:cNvSpPr>
              <a:spLocks/>
            </p:cNvSpPr>
            <p:nvPr/>
          </p:nvSpPr>
          <p:spPr bwMode="auto">
            <a:xfrm>
              <a:off x="2852738" y="2813050"/>
              <a:ext cx="79375" cy="61913"/>
            </a:xfrm>
            <a:custGeom>
              <a:avLst/>
              <a:gdLst>
                <a:gd name="T0" fmla="*/ 0 w 131"/>
                <a:gd name="T1" fmla="*/ 0 h 105"/>
                <a:gd name="T2" fmla="*/ 131 w 131"/>
                <a:gd name="T3" fmla="*/ 0 h 105"/>
                <a:gd name="T4" fmla="*/ 79 w 131"/>
                <a:gd name="T5" fmla="*/ 105 h 105"/>
                <a:gd name="T6" fmla="*/ 79 w 131"/>
                <a:gd name="T7" fmla="*/ 105 h 105"/>
                <a:gd name="T8" fmla="*/ 0 w 13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05"/>
                <a:gd name="T17" fmla="*/ 131 w 13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05">
                  <a:moveTo>
                    <a:pt x="0" y="0"/>
                  </a:moveTo>
                  <a:lnTo>
                    <a:pt x="131" y="0"/>
                  </a:lnTo>
                  <a:cubicBezTo>
                    <a:pt x="98" y="25"/>
                    <a:pt x="79" y="64"/>
                    <a:pt x="79" y="1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8" name="Line 248"/>
            <p:cNvSpPr>
              <a:spLocks noChangeShapeType="1"/>
            </p:cNvSpPr>
            <p:nvPr/>
          </p:nvSpPr>
          <p:spPr bwMode="auto">
            <a:xfrm>
              <a:off x="3159125" y="3127375"/>
              <a:ext cx="1588" cy="23812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9" name="Freeform 249"/>
            <p:cNvSpPr>
              <a:spLocks/>
            </p:cNvSpPr>
            <p:nvPr/>
          </p:nvSpPr>
          <p:spPr bwMode="auto">
            <a:xfrm>
              <a:off x="3124200" y="3073400"/>
              <a:ext cx="69850" cy="69850"/>
            </a:xfrm>
            <a:custGeom>
              <a:avLst/>
              <a:gdLst>
                <a:gd name="T0" fmla="*/ 59 w 118"/>
                <a:gd name="T1" fmla="*/ 0 h 118"/>
                <a:gd name="T2" fmla="*/ 118 w 118"/>
                <a:gd name="T3" fmla="*/ 118 h 118"/>
                <a:gd name="T4" fmla="*/ 0 w 118"/>
                <a:gd name="T5" fmla="*/ 118 h 118"/>
                <a:gd name="T6" fmla="*/ 59 w 118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8"/>
                <a:gd name="T14" fmla="*/ 118 w 118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8">
                  <a:moveTo>
                    <a:pt x="59" y="0"/>
                  </a:moveTo>
                  <a:lnTo>
                    <a:pt x="118" y="118"/>
                  </a:lnTo>
                  <a:cubicBezTo>
                    <a:pt x="81" y="99"/>
                    <a:pt x="37" y="99"/>
                    <a:pt x="0" y="11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" name="Line 250"/>
            <p:cNvSpPr>
              <a:spLocks noChangeShapeType="1"/>
            </p:cNvSpPr>
            <p:nvPr/>
          </p:nvSpPr>
          <p:spPr bwMode="auto">
            <a:xfrm flipH="1" flipV="1">
              <a:off x="3176588" y="3016250"/>
              <a:ext cx="192087" cy="36195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1" name="Freeform 251"/>
            <p:cNvSpPr>
              <a:spLocks/>
            </p:cNvSpPr>
            <p:nvPr/>
          </p:nvSpPr>
          <p:spPr bwMode="auto">
            <a:xfrm>
              <a:off x="3328988" y="3346450"/>
              <a:ext cx="65087" cy="77788"/>
            </a:xfrm>
            <a:custGeom>
              <a:avLst/>
              <a:gdLst>
                <a:gd name="T0" fmla="*/ 107 w 107"/>
                <a:gd name="T1" fmla="*/ 132 h 132"/>
                <a:gd name="T2" fmla="*/ 0 w 107"/>
                <a:gd name="T3" fmla="*/ 55 h 132"/>
                <a:gd name="T4" fmla="*/ 104 w 107"/>
                <a:gd name="T5" fmla="*/ 0 h 132"/>
                <a:gd name="T6" fmla="*/ 104 w 107"/>
                <a:gd name="T7" fmla="*/ 0 h 132"/>
                <a:gd name="T8" fmla="*/ 107 w 107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2"/>
                <a:gd name="T17" fmla="*/ 107 w 107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2">
                  <a:moveTo>
                    <a:pt x="107" y="132"/>
                  </a:moveTo>
                  <a:lnTo>
                    <a:pt x="0" y="55"/>
                  </a:lnTo>
                  <a:cubicBezTo>
                    <a:pt x="41" y="54"/>
                    <a:pt x="80" y="34"/>
                    <a:pt x="104" y="0"/>
                  </a:cubicBezTo>
                  <a:lnTo>
                    <a:pt x="107" y="13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2" name="Line 252"/>
            <p:cNvSpPr>
              <a:spLocks noChangeShapeType="1"/>
            </p:cNvSpPr>
            <p:nvPr/>
          </p:nvSpPr>
          <p:spPr bwMode="auto">
            <a:xfrm flipH="1">
              <a:off x="3465513" y="3176588"/>
              <a:ext cx="133350" cy="3206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253"/>
            <p:cNvSpPr>
              <a:spLocks/>
            </p:cNvSpPr>
            <p:nvPr/>
          </p:nvSpPr>
          <p:spPr bwMode="auto">
            <a:xfrm>
              <a:off x="3559175" y="3127375"/>
              <a:ext cx="65088" cy="77788"/>
            </a:xfrm>
            <a:custGeom>
              <a:avLst/>
              <a:gdLst>
                <a:gd name="T0" fmla="*/ 100 w 109"/>
                <a:gd name="T1" fmla="*/ 0 h 131"/>
                <a:gd name="T2" fmla="*/ 109 w 109"/>
                <a:gd name="T3" fmla="*/ 131 h 131"/>
                <a:gd name="T4" fmla="*/ 0 w 109"/>
                <a:gd name="T5" fmla="*/ 86 h 131"/>
                <a:gd name="T6" fmla="*/ 100 w 109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31"/>
                <a:gd name="T14" fmla="*/ 109 w 109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31">
                  <a:moveTo>
                    <a:pt x="100" y="0"/>
                  </a:moveTo>
                  <a:lnTo>
                    <a:pt x="109" y="131"/>
                  </a:lnTo>
                  <a:cubicBezTo>
                    <a:pt x="82" y="100"/>
                    <a:pt x="42" y="83"/>
                    <a:pt x="0" y="8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4" name="Line 254"/>
            <p:cNvSpPr>
              <a:spLocks noChangeShapeType="1"/>
            </p:cNvSpPr>
            <p:nvPr/>
          </p:nvSpPr>
          <p:spPr bwMode="auto">
            <a:xfrm flipH="1" flipV="1">
              <a:off x="3195638" y="3424238"/>
              <a:ext cx="147637" cy="539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255"/>
            <p:cNvSpPr>
              <a:spLocks/>
            </p:cNvSpPr>
            <p:nvPr/>
          </p:nvSpPr>
          <p:spPr bwMode="auto">
            <a:xfrm>
              <a:off x="3314700" y="3440113"/>
              <a:ext cx="79375" cy="65087"/>
            </a:xfrm>
            <a:custGeom>
              <a:avLst/>
              <a:gdLst>
                <a:gd name="T0" fmla="*/ 131 w 131"/>
                <a:gd name="T1" fmla="*/ 96 h 111"/>
                <a:gd name="T2" fmla="*/ 0 w 131"/>
                <a:gd name="T3" fmla="*/ 111 h 111"/>
                <a:gd name="T4" fmla="*/ 40 w 131"/>
                <a:gd name="T5" fmla="*/ 0 h 111"/>
                <a:gd name="T6" fmla="*/ 131 w 131"/>
                <a:gd name="T7" fmla="*/ 96 h 1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1"/>
                <a:gd name="T14" fmla="*/ 131 w 131"/>
                <a:gd name="T15" fmla="*/ 111 h 1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1">
                  <a:moveTo>
                    <a:pt x="131" y="96"/>
                  </a:moveTo>
                  <a:lnTo>
                    <a:pt x="0" y="111"/>
                  </a:lnTo>
                  <a:cubicBezTo>
                    <a:pt x="30" y="82"/>
                    <a:pt x="45" y="41"/>
                    <a:pt x="40" y="0"/>
                  </a:cubicBezTo>
                  <a:lnTo>
                    <a:pt x="131" y="9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6" name="Line 256"/>
            <p:cNvSpPr>
              <a:spLocks noChangeShapeType="1"/>
            </p:cNvSpPr>
            <p:nvPr/>
          </p:nvSpPr>
          <p:spPr bwMode="auto">
            <a:xfrm flipH="1">
              <a:off x="3273425" y="2122488"/>
              <a:ext cx="436563" cy="1016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257"/>
            <p:cNvSpPr>
              <a:spLocks/>
            </p:cNvSpPr>
            <p:nvPr/>
          </p:nvSpPr>
          <p:spPr bwMode="auto">
            <a:xfrm>
              <a:off x="3686175" y="2092325"/>
              <a:ext cx="76200" cy="68263"/>
            </a:xfrm>
            <a:custGeom>
              <a:avLst/>
              <a:gdLst>
                <a:gd name="T0" fmla="*/ 128 w 128"/>
                <a:gd name="T1" fmla="*/ 30 h 115"/>
                <a:gd name="T2" fmla="*/ 26 w 128"/>
                <a:gd name="T3" fmla="*/ 115 h 115"/>
                <a:gd name="T4" fmla="*/ 0 w 128"/>
                <a:gd name="T5" fmla="*/ 0 h 115"/>
                <a:gd name="T6" fmla="*/ 128 w 128"/>
                <a:gd name="T7" fmla="*/ 30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15"/>
                <a:gd name="T14" fmla="*/ 128 w 12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15">
                  <a:moveTo>
                    <a:pt x="128" y="30"/>
                  </a:moveTo>
                  <a:lnTo>
                    <a:pt x="26" y="115"/>
                  </a:lnTo>
                  <a:cubicBezTo>
                    <a:pt x="36" y="74"/>
                    <a:pt x="26" y="32"/>
                    <a:pt x="0" y="0"/>
                  </a:cubicBezTo>
                  <a:lnTo>
                    <a:pt x="128" y="3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8" name="Freeform 258"/>
            <p:cNvSpPr>
              <a:spLocks/>
            </p:cNvSpPr>
            <p:nvPr/>
          </p:nvSpPr>
          <p:spPr bwMode="auto">
            <a:xfrm>
              <a:off x="3222625" y="2185988"/>
              <a:ext cx="76200" cy="69850"/>
            </a:xfrm>
            <a:custGeom>
              <a:avLst/>
              <a:gdLst>
                <a:gd name="T0" fmla="*/ 0 w 128"/>
                <a:gd name="T1" fmla="*/ 84 h 115"/>
                <a:gd name="T2" fmla="*/ 101 w 128"/>
                <a:gd name="T3" fmla="*/ 0 h 115"/>
                <a:gd name="T4" fmla="*/ 128 w 128"/>
                <a:gd name="T5" fmla="*/ 115 h 115"/>
                <a:gd name="T6" fmla="*/ 0 w 128"/>
                <a:gd name="T7" fmla="*/ 84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115"/>
                <a:gd name="T14" fmla="*/ 128 w 12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115">
                  <a:moveTo>
                    <a:pt x="0" y="84"/>
                  </a:moveTo>
                  <a:lnTo>
                    <a:pt x="101" y="0"/>
                  </a:lnTo>
                  <a:cubicBezTo>
                    <a:pt x="91" y="40"/>
                    <a:pt x="101" y="83"/>
                    <a:pt x="128" y="115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9" name="Line 259"/>
            <p:cNvSpPr>
              <a:spLocks noChangeShapeType="1"/>
            </p:cNvSpPr>
            <p:nvPr/>
          </p:nvSpPr>
          <p:spPr bwMode="auto">
            <a:xfrm flipV="1">
              <a:off x="3178175" y="2354263"/>
              <a:ext cx="6350" cy="5492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260"/>
            <p:cNvSpPr>
              <a:spLocks/>
            </p:cNvSpPr>
            <p:nvPr/>
          </p:nvSpPr>
          <p:spPr bwMode="auto">
            <a:xfrm>
              <a:off x="3143250" y="2886075"/>
              <a:ext cx="69850" cy="71438"/>
            </a:xfrm>
            <a:custGeom>
              <a:avLst/>
              <a:gdLst>
                <a:gd name="T0" fmla="*/ 57 w 117"/>
                <a:gd name="T1" fmla="*/ 119 h 119"/>
                <a:gd name="T2" fmla="*/ 0 w 117"/>
                <a:gd name="T3" fmla="*/ 0 h 119"/>
                <a:gd name="T4" fmla="*/ 117 w 117"/>
                <a:gd name="T5" fmla="*/ 2 h 119"/>
                <a:gd name="T6" fmla="*/ 117 w 117"/>
                <a:gd name="T7" fmla="*/ 2 h 119"/>
                <a:gd name="T8" fmla="*/ 57 w 117"/>
                <a:gd name="T9" fmla="*/ 11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9"/>
                <a:gd name="T17" fmla="*/ 117 w 117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9">
                  <a:moveTo>
                    <a:pt x="57" y="119"/>
                  </a:moveTo>
                  <a:lnTo>
                    <a:pt x="0" y="0"/>
                  </a:lnTo>
                  <a:cubicBezTo>
                    <a:pt x="37" y="19"/>
                    <a:pt x="80" y="20"/>
                    <a:pt x="117" y="2"/>
                  </a:cubicBezTo>
                  <a:lnTo>
                    <a:pt x="57" y="11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1" name="Freeform 261"/>
            <p:cNvSpPr>
              <a:spLocks/>
            </p:cNvSpPr>
            <p:nvPr/>
          </p:nvSpPr>
          <p:spPr bwMode="auto">
            <a:xfrm>
              <a:off x="3149600" y="2300288"/>
              <a:ext cx="69850" cy="71437"/>
            </a:xfrm>
            <a:custGeom>
              <a:avLst/>
              <a:gdLst>
                <a:gd name="T0" fmla="*/ 60 w 118"/>
                <a:gd name="T1" fmla="*/ 0 h 119"/>
                <a:gd name="T2" fmla="*/ 118 w 118"/>
                <a:gd name="T3" fmla="*/ 119 h 119"/>
                <a:gd name="T4" fmla="*/ 0 w 118"/>
                <a:gd name="T5" fmla="*/ 117 h 119"/>
                <a:gd name="T6" fmla="*/ 60 w 118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19"/>
                <a:gd name="T14" fmla="*/ 118 w 118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19">
                  <a:moveTo>
                    <a:pt x="60" y="0"/>
                  </a:moveTo>
                  <a:lnTo>
                    <a:pt x="118" y="119"/>
                  </a:lnTo>
                  <a:cubicBezTo>
                    <a:pt x="81" y="100"/>
                    <a:pt x="37" y="99"/>
                    <a:pt x="0" y="117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2" name="Line 262"/>
            <p:cNvSpPr>
              <a:spLocks noChangeShapeType="1"/>
            </p:cNvSpPr>
            <p:nvPr/>
          </p:nvSpPr>
          <p:spPr bwMode="auto">
            <a:xfrm flipH="1" flipV="1">
              <a:off x="3151188" y="2273300"/>
              <a:ext cx="214312" cy="2143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263"/>
            <p:cNvSpPr>
              <a:spLocks/>
            </p:cNvSpPr>
            <p:nvPr/>
          </p:nvSpPr>
          <p:spPr bwMode="auto">
            <a:xfrm>
              <a:off x="3327400" y="2451100"/>
              <a:ext cx="74613" cy="73025"/>
            </a:xfrm>
            <a:custGeom>
              <a:avLst/>
              <a:gdLst>
                <a:gd name="T0" fmla="*/ 125 w 125"/>
                <a:gd name="T1" fmla="*/ 125 h 125"/>
                <a:gd name="T2" fmla="*/ 0 w 125"/>
                <a:gd name="T3" fmla="*/ 83 h 125"/>
                <a:gd name="T4" fmla="*/ 83 w 125"/>
                <a:gd name="T5" fmla="*/ 0 h 125"/>
                <a:gd name="T6" fmla="*/ 125 w 125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5"/>
                <a:gd name="T14" fmla="*/ 125 w 12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5">
                  <a:moveTo>
                    <a:pt x="125" y="125"/>
                  </a:moveTo>
                  <a:lnTo>
                    <a:pt x="0" y="83"/>
                  </a:lnTo>
                  <a:cubicBezTo>
                    <a:pt x="39" y="70"/>
                    <a:pt x="70" y="39"/>
                    <a:pt x="83" y="0"/>
                  </a:cubicBezTo>
                  <a:lnTo>
                    <a:pt x="125" y="12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4" name="Line 264"/>
            <p:cNvSpPr>
              <a:spLocks noChangeShapeType="1"/>
            </p:cNvSpPr>
            <p:nvPr/>
          </p:nvSpPr>
          <p:spPr bwMode="auto">
            <a:xfrm>
              <a:off x="2759075" y="2414588"/>
              <a:ext cx="314325" cy="4270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265"/>
            <p:cNvSpPr>
              <a:spLocks/>
            </p:cNvSpPr>
            <p:nvPr/>
          </p:nvSpPr>
          <p:spPr bwMode="auto">
            <a:xfrm>
              <a:off x="3035300" y="2808288"/>
              <a:ext cx="69850" cy="76200"/>
            </a:xfrm>
            <a:custGeom>
              <a:avLst/>
              <a:gdLst>
                <a:gd name="T0" fmla="*/ 117 w 117"/>
                <a:gd name="T1" fmla="*/ 130 h 130"/>
                <a:gd name="T2" fmla="*/ 0 w 117"/>
                <a:gd name="T3" fmla="*/ 70 h 130"/>
                <a:gd name="T4" fmla="*/ 95 w 117"/>
                <a:gd name="T5" fmla="*/ 0 h 130"/>
                <a:gd name="T6" fmla="*/ 117 w 117"/>
                <a:gd name="T7" fmla="*/ 13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30"/>
                <a:gd name="T14" fmla="*/ 117 w 117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30">
                  <a:moveTo>
                    <a:pt x="117" y="130"/>
                  </a:moveTo>
                  <a:lnTo>
                    <a:pt x="0" y="70"/>
                  </a:lnTo>
                  <a:cubicBezTo>
                    <a:pt x="41" y="63"/>
                    <a:pt x="76" y="37"/>
                    <a:pt x="95" y="0"/>
                  </a:cubicBezTo>
                  <a:lnTo>
                    <a:pt x="117" y="13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6" name="Line 266"/>
            <p:cNvSpPr>
              <a:spLocks noChangeShapeType="1"/>
            </p:cNvSpPr>
            <p:nvPr/>
          </p:nvSpPr>
          <p:spPr bwMode="auto">
            <a:xfrm flipH="1">
              <a:off x="3235325" y="2597150"/>
              <a:ext cx="158750" cy="34766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7" name="Freeform 267"/>
            <p:cNvSpPr>
              <a:spLocks/>
            </p:cNvSpPr>
            <p:nvPr/>
          </p:nvSpPr>
          <p:spPr bwMode="auto">
            <a:xfrm>
              <a:off x="3209925" y="2914650"/>
              <a:ext cx="65088" cy="77788"/>
            </a:xfrm>
            <a:custGeom>
              <a:avLst/>
              <a:gdLst>
                <a:gd name="T0" fmla="*/ 5 w 107"/>
                <a:gd name="T1" fmla="*/ 132 h 132"/>
                <a:gd name="T2" fmla="*/ 0 w 107"/>
                <a:gd name="T3" fmla="*/ 0 h 132"/>
                <a:gd name="T4" fmla="*/ 107 w 107"/>
                <a:gd name="T5" fmla="*/ 49 h 132"/>
                <a:gd name="T6" fmla="*/ 5 w 107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32"/>
                <a:gd name="T14" fmla="*/ 107 w 10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32">
                  <a:moveTo>
                    <a:pt x="5" y="132"/>
                  </a:moveTo>
                  <a:lnTo>
                    <a:pt x="0" y="0"/>
                  </a:lnTo>
                  <a:cubicBezTo>
                    <a:pt x="26" y="33"/>
                    <a:pt x="65" y="51"/>
                    <a:pt x="107" y="49"/>
                  </a:cubicBezTo>
                  <a:lnTo>
                    <a:pt x="5" y="132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8" name="Line 268"/>
            <p:cNvSpPr>
              <a:spLocks noChangeShapeType="1"/>
            </p:cNvSpPr>
            <p:nvPr/>
          </p:nvSpPr>
          <p:spPr bwMode="auto">
            <a:xfrm flipH="1">
              <a:off x="3213100" y="3167063"/>
              <a:ext cx="315913" cy="2222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269"/>
            <p:cNvSpPr>
              <a:spLocks/>
            </p:cNvSpPr>
            <p:nvPr/>
          </p:nvSpPr>
          <p:spPr bwMode="auto">
            <a:xfrm>
              <a:off x="3495675" y="3136900"/>
              <a:ext cx="77788" cy="68263"/>
            </a:xfrm>
            <a:custGeom>
              <a:avLst/>
              <a:gdLst>
                <a:gd name="T0" fmla="*/ 130 w 130"/>
                <a:gd name="T1" fmla="*/ 0 h 116"/>
                <a:gd name="T2" fmla="*/ 68 w 130"/>
                <a:gd name="T3" fmla="*/ 116 h 116"/>
                <a:gd name="T4" fmla="*/ 0 w 130"/>
                <a:gd name="T5" fmla="*/ 19 h 116"/>
                <a:gd name="T6" fmla="*/ 130 w 130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6"/>
                <a:gd name="T14" fmla="*/ 130 w 130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6">
                  <a:moveTo>
                    <a:pt x="130" y="0"/>
                  </a:moveTo>
                  <a:lnTo>
                    <a:pt x="68" y="116"/>
                  </a:lnTo>
                  <a:cubicBezTo>
                    <a:pt x="61" y="75"/>
                    <a:pt x="36" y="39"/>
                    <a:pt x="0" y="19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0" name="Line 270"/>
            <p:cNvSpPr>
              <a:spLocks noChangeShapeType="1"/>
            </p:cNvSpPr>
            <p:nvPr/>
          </p:nvSpPr>
          <p:spPr bwMode="auto">
            <a:xfrm flipV="1">
              <a:off x="3511550" y="2074863"/>
              <a:ext cx="277813" cy="44132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1" name="Freeform 271"/>
            <p:cNvSpPr>
              <a:spLocks/>
            </p:cNvSpPr>
            <p:nvPr/>
          </p:nvSpPr>
          <p:spPr bwMode="auto">
            <a:xfrm>
              <a:off x="3482975" y="2482850"/>
              <a:ext cx="68263" cy="77788"/>
            </a:xfrm>
            <a:custGeom>
              <a:avLst/>
              <a:gdLst>
                <a:gd name="T0" fmla="*/ 0 w 113"/>
                <a:gd name="T1" fmla="*/ 131 h 131"/>
                <a:gd name="T2" fmla="*/ 13 w 113"/>
                <a:gd name="T3" fmla="*/ 0 h 131"/>
                <a:gd name="T4" fmla="*/ 113 w 113"/>
                <a:gd name="T5" fmla="*/ 63 h 131"/>
                <a:gd name="T6" fmla="*/ 113 w 113"/>
                <a:gd name="T7" fmla="*/ 63 h 131"/>
                <a:gd name="T8" fmla="*/ 0 w 113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31"/>
                <a:gd name="T17" fmla="*/ 113 w 113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31">
                  <a:moveTo>
                    <a:pt x="0" y="131"/>
                  </a:moveTo>
                  <a:lnTo>
                    <a:pt x="13" y="0"/>
                  </a:lnTo>
                  <a:cubicBezTo>
                    <a:pt x="34" y="36"/>
                    <a:pt x="71" y="59"/>
                    <a:pt x="113" y="63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2" name="Line 272"/>
            <p:cNvSpPr>
              <a:spLocks noChangeShapeType="1"/>
            </p:cNvSpPr>
            <p:nvPr/>
          </p:nvSpPr>
          <p:spPr bwMode="auto">
            <a:xfrm>
              <a:off x="2832100" y="2430463"/>
              <a:ext cx="579438" cy="15716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273"/>
            <p:cNvSpPr>
              <a:spLocks/>
            </p:cNvSpPr>
            <p:nvPr/>
          </p:nvSpPr>
          <p:spPr bwMode="auto">
            <a:xfrm>
              <a:off x="2781300" y="2400300"/>
              <a:ext cx="76200" cy="68263"/>
            </a:xfrm>
            <a:custGeom>
              <a:avLst/>
              <a:gdLst>
                <a:gd name="T0" fmla="*/ 0 w 129"/>
                <a:gd name="T1" fmla="*/ 26 h 114"/>
                <a:gd name="T2" fmla="*/ 129 w 129"/>
                <a:gd name="T3" fmla="*/ 0 h 114"/>
                <a:gd name="T4" fmla="*/ 98 w 129"/>
                <a:gd name="T5" fmla="*/ 114 h 114"/>
                <a:gd name="T6" fmla="*/ 0 w 129"/>
                <a:gd name="T7" fmla="*/ 26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4"/>
                <a:gd name="T14" fmla="*/ 129 w 129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4">
                  <a:moveTo>
                    <a:pt x="0" y="26"/>
                  </a:moveTo>
                  <a:lnTo>
                    <a:pt x="129" y="0"/>
                  </a:lnTo>
                  <a:cubicBezTo>
                    <a:pt x="101" y="31"/>
                    <a:pt x="90" y="73"/>
                    <a:pt x="98" y="114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4" name="Line 274"/>
            <p:cNvSpPr>
              <a:spLocks noChangeShapeType="1"/>
            </p:cNvSpPr>
            <p:nvPr/>
          </p:nvSpPr>
          <p:spPr bwMode="auto">
            <a:xfrm>
              <a:off x="3897313" y="2147888"/>
              <a:ext cx="315912" cy="52070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5" name="Freeform 275"/>
            <p:cNvSpPr>
              <a:spLocks/>
            </p:cNvSpPr>
            <p:nvPr/>
          </p:nvSpPr>
          <p:spPr bwMode="auto">
            <a:xfrm>
              <a:off x="3870325" y="2101850"/>
              <a:ext cx="66675" cy="77788"/>
            </a:xfrm>
            <a:custGeom>
              <a:avLst/>
              <a:gdLst>
                <a:gd name="T0" fmla="*/ 0 w 111"/>
                <a:gd name="T1" fmla="*/ 0 h 132"/>
                <a:gd name="T2" fmla="*/ 111 w 111"/>
                <a:gd name="T3" fmla="*/ 71 h 132"/>
                <a:gd name="T4" fmla="*/ 11 w 111"/>
                <a:gd name="T5" fmla="*/ 132 h 132"/>
                <a:gd name="T6" fmla="*/ 0 w 111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32"/>
                <a:gd name="T14" fmla="*/ 111 w 111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32">
                  <a:moveTo>
                    <a:pt x="0" y="0"/>
                  </a:moveTo>
                  <a:lnTo>
                    <a:pt x="111" y="71"/>
                  </a:lnTo>
                  <a:cubicBezTo>
                    <a:pt x="70" y="74"/>
                    <a:pt x="33" y="97"/>
                    <a:pt x="11" y="1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6" name="Line 276"/>
            <p:cNvSpPr>
              <a:spLocks noChangeShapeType="1"/>
            </p:cNvSpPr>
            <p:nvPr/>
          </p:nvSpPr>
          <p:spPr bwMode="auto">
            <a:xfrm flipV="1">
              <a:off x="3825875" y="2101850"/>
              <a:ext cx="1588" cy="19843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277"/>
            <p:cNvSpPr>
              <a:spLocks/>
            </p:cNvSpPr>
            <p:nvPr/>
          </p:nvSpPr>
          <p:spPr bwMode="auto">
            <a:xfrm>
              <a:off x="3790950" y="2284413"/>
              <a:ext cx="69850" cy="69850"/>
            </a:xfrm>
            <a:custGeom>
              <a:avLst/>
              <a:gdLst>
                <a:gd name="T0" fmla="*/ 59 w 117"/>
                <a:gd name="T1" fmla="*/ 118 h 118"/>
                <a:gd name="T2" fmla="*/ 0 w 117"/>
                <a:gd name="T3" fmla="*/ 0 h 118"/>
                <a:gd name="T4" fmla="*/ 117 w 117"/>
                <a:gd name="T5" fmla="*/ 0 h 118"/>
                <a:gd name="T6" fmla="*/ 117 w 117"/>
                <a:gd name="T7" fmla="*/ 0 h 118"/>
                <a:gd name="T8" fmla="*/ 59 w 117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18"/>
                <a:gd name="T17" fmla="*/ 117 w 117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18">
                  <a:moveTo>
                    <a:pt x="59" y="118"/>
                  </a:moveTo>
                  <a:lnTo>
                    <a:pt x="0" y="0"/>
                  </a:lnTo>
                  <a:cubicBezTo>
                    <a:pt x="37" y="18"/>
                    <a:pt x="80" y="18"/>
                    <a:pt x="117" y="0"/>
                  </a:cubicBezTo>
                  <a:lnTo>
                    <a:pt x="59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8" name="Line 278"/>
            <p:cNvSpPr>
              <a:spLocks noChangeShapeType="1"/>
            </p:cNvSpPr>
            <p:nvPr/>
          </p:nvSpPr>
          <p:spPr bwMode="auto">
            <a:xfrm flipH="1" flipV="1">
              <a:off x="3309938" y="2295525"/>
              <a:ext cx="392112" cy="1079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279"/>
            <p:cNvSpPr>
              <a:spLocks/>
            </p:cNvSpPr>
            <p:nvPr/>
          </p:nvSpPr>
          <p:spPr bwMode="auto">
            <a:xfrm>
              <a:off x="3676650" y="2365375"/>
              <a:ext cx="76200" cy="66675"/>
            </a:xfrm>
            <a:custGeom>
              <a:avLst/>
              <a:gdLst>
                <a:gd name="T0" fmla="*/ 129 w 129"/>
                <a:gd name="T1" fmla="*/ 87 h 113"/>
                <a:gd name="T2" fmla="*/ 0 w 129"/>
                <a:gd name="T3" fmla="*/ 113 h 113"/>
                <a:gd name="T4" fmla="*/ 31 w 129"/>
                <a:gd name="T5" fmla="*/ 0 h 113"/>
                <a:gd name="T6" fmla="*/ 129 w 129"/>
                <a:gd name="T7" fmla="*/ 87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3"/>
                <a:gd name="T14" fmla="*/ 129 w 12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3">
                  <a:moveTo>
                    <a:pt x="129" y="87"/>
                  </a:moveTo>
                  <a:lnTo>
                    <a:pt x="0" y="113"/>
                  </a:lnTo>
                  <a:cubicBezTo>
                    <a:pt x="27" y="82"/>
                    <a:pt x="39" y="40"/>
                    <a:pt x="31" y="0"/>
                  </a:cubicBezTo>
                  <a:lnTo>
                    <a:pt x="129" y="8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0" name="Freeform 280"/>
            <p:cNvSpPr>
              <a:spLocks/>
            </p:cNvSpPr>
            <p:nvPr/>
          </p:nvSpPr>
          <p:spPr bwMode="auto">
            <a:xfrm>
              <a:off x="3257550" y="2266950"/>
              <a:ext cx="77788" cy="66675"/>
            </a:xfrm>
            <a:custGeom>
              <a:avLst/>
              <a:gdLst>
                <a:gd name="T0" fmla="*/ 0 w 129"/>
                <a:gd name="T1" fmla="*/ 26 h 113"/>
                <a:gd name="T2" fmla="*/ 129 w 129"/>
                <a:gd name="T3" fmla="*/ 0 h 113"/>
                <a:gd name="T4" fmla="*/ 98 w 129"/>
                <a:gd name="T5" fmla="*/ 113 h 113"/>
                <a:gd name="T6" fmla="*/ 98 w 129"/>
                <a:gd name="T7" fmla="*/ 113 h 113"/>
                <a:gd name="T8" fmla="*/ 0 w 129"/>
                <a:gd name="T9" fmla="*/ 26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3"/>
                <a:gd name="T17" fmla="*/ 129 w 12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3">
                  <a:moveTo>
                    <a:pt x="0" y="26"/>
                  </a:moveTo>
                  <a:lnTo>
                    <a:pt x="129" y="0"/>
                  </a:lnTo>
                  <a:cubicBezTo>
                    <a:pt x="102" y="31"/>
                    <a:pt x="90" y="73"/>
                    <a:pt x="98" y="113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1" name="Line 281"/>
            <p:cNvSpPr>
              <a:spLocks noChangeShapeType="1"/>
            </p:cNvSpPr>
            <p:nvPr/>
          </p:nvSpPr>
          <p:spPr bwMode="auto">
            <a:xfrm>
              <a:off x="3429000" y="2695575"/>
              <a:ext cx="1588" cy="7286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282"/>
            <p:cNvSpPr>
              <a:spLocks/>
            </p:cNvSpPr>
            <p:nvPr/>
          </p:nvSpPr>
          <p:spPr bwMode="auto">
            <a:xfrm>
              <a:off x="3394075" y="2641600"/>
              <a:ext cx="69850" cy="69850"/>
            </a:xfrm>
            <a:custGeom>
              <a:avLst/>
              <a:gdLst>
                <a:gd name="T0" fmla="*/ 58 w 117"/>
                <a:gd name="T1" fmla="*/ 0 h 118"/>
                <a:gd name="T2" fmla="*/ 117 w 117"/>
                <a:gd name="T3" fmla="*/ 118 h 118"/>
                <a:gd name="T4" fmla="*/ 0 w 117"/>
                <a:gd name="T5" fmla="*/ 118 h 118"/>
                <a:gd name="T6" fmla="*/ 58 w 117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18"/>
                <a:gd name="T14" fmla="*/ 117 w 117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18">
                  <a:moveTo>
                    <a:pt x="58" y="0"/>
                  </a:moveTo>
                  <a:lnTo>
                    <a:pt x="117" y="118"/>
                  </a:lnTo>
                  <a:cubicBezTo>
                    <a:pt x="80" y="100"/>
                    <a:pt x="37" y="100"/>
                    <a:pt x="0" y="118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3" name="Line 283"/>
            <p:cNvSpPr>
              <a:spLocks noChangeShapeType="1"/>
            </p:cNvSpPr>
            <p:nvPr/>
          </p:nvSpPr>
          <p:spPr bwMode="auto">
            <a:xfrm flipH="1" flipV="1">
              <a:off x="3213100" y="2997200"/>
              <a:ext cx="309563" cy="889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284"/>
            <p:cNvSpPr>
              <a:spLocks/>
            </p:cNvSpPr>
            <p:nvPr/>
          </p:nvSpPr>
          <p:spPr bwMode="auto">
            <a:xfrm>
              <a:off x="3495675" y="3048000"/>
              <a:ext cx="77788" cy="66675"/>
            </a:xfrm>
            <a:custGeom>
              <a:avLst/>
              <a:gdLst>
                <a:gd name="T0" fmla="*/ 129 w 129"/>
                <a:gd name="T1" fmla="*/ 89 h 114"/>
                <a:gd name="T2" fmla="*/ 0 w 129"/>
                <a:gd name="T3" fmla="*/ 114 h 114"/>
                <a:gd name="T4" fmla="*/ 32 w 129"/>
                <a:gd name="T5" fmla="*/ 0 h 114"/>
                <a:gd name="T6" fmla="*/ 32 w 129"/>
                <a:gd name="T7" fmla="*/ 0 h 114"/>
                <a:gd name="T8" fmla="*/ 129 w 129"/>
                <a:gd name="T9" fmla="*/ 8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4"/>
                <a:gd name="T17" fmla="*/ 129 w 12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4">
                  <a:moveTo>
                    <a:pt x="129" y="89"/>
                  </a:moveTo>
                  <a:lnTo>
                    <a:pt x="0" y="114"/>
                  </a:lnTo>
                  <a:cubicBezTo>
                    <a:pt x="28" y="83"/>
                    <a:pt x="40" y="41"/>
                    <a:pt x="32" y="0"/>
                  </a:cubicBezTo>
                  <a:lnTo>
                    <a:pt x="129" y="8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5" name="Line 285"/>
            <p:cNvSpPr>
              <a:spLocks noChangeShapeType="1"/>
            </p:cNvSpPr>
            <p:nvPr/>
          </p:nvSpPr>
          <p:spPr bwMode="auto">
            <a:xfrm>
              <a:off x="3503613" y="2633663"/>
              <a:ext cx="573087" cy="5746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286"/>
            <p:cNvSpPr>
              <a:spLocks/>
            </p:cNvSpPr>
            <p:nvPr/>
          </p:nvSpPr>
          <p:spPr bwMode="auto">
            <a:xfrm>
              <a:off x="3465513" y="2597150"/>
              <a:ext cx="74612" cy="74613"/>
            </a:xfrm>
            <a:custGeom>
              <a:avLst/>
              <a:gdLst>
                <a:gd name="T0" fmla="*/ 0 w 125"/>
                <a:gd name="T1" fmla="*/ 0 h 125"/>
                <a:gd name="T2" fmla="*/ 125 w 125"/>
                <a:gd name="T3" fmla="*/ 41 h 125"/>
                <a:gd name="T4" fmla="*/ 41 w 125"/>
                <a:gd name="T5" fmla="*/ 125 h 125"/>
                <a:gd name="T6" fmla="*/ 0 w 12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5"/>
                <a:gd name="T14" fmla="*/ 125 w 12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5">
                  <a:moveTo>
                    <a:pt x="0" y="0"/>
                  </a:moveTo>
                  <a:lnTo>
                    <a:pt x="125" y="41"/>
                  </a:lnTo>
                  <a:cubicBezTo>
                    <a:pt x="85" y="55"/>
                    <a:pt x="55" y="85"/>
                    <a:pt x="41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7" name="Line 287"/>
            <p:cNvSpPr>
              <a:spLocks noChangeShapeType="1"/>
            </p:cNvSpPr>
            <p:nvPr/>
          </p:nvSpPr>
          <p:spPr bwMode="auto">
            <a:xfrm flipH="1" flipV="1">
              <a:off x="3884613" y="2398713"/>
              <a:ext cx="231775" cy="23336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288"/>
            <p:cNvSpPr>
              <a:spLocks/>
            </p:cNvSpPr>
            <p:nvPr/>
          </p:nvSpPr>
          <p:spPr bwMode="auto">
            <a:xfrm>
              <a:off x="4079875" y="2593975"/>
              <a:ext cx="73025" cy="74613"/>
            </a:xfrm>
            <a:custGeom>
              <a:avLst/>
              <a:gdLst>
                <a:gd name="T0" fmla="*/ 125 w 125"/>
                <a:gd name="T1" fmla="*/ 125 h 125"/>
                <a:gd name="T2" fmla="*/ 0 w 125"/>
                <a:gd name="T3" fmla="*/ 83 h 125"/>
                <a:gd name="T4" fmla="*/ 84 w 125"/>
                <a:gd name="T5" fmla="*/ 0 h 125"/>
                <a:gd name="T6" fmla="*/ 84 w 125"/>
                <a:gd name="T7" fmla="*/ 0 h 125"/>
                <a:gd name="T8" fmla="*/ 125 w 125"/>
                <a:gd name="T9" fmla="*/ 12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125" y="125"/>
                  </a:moveTo>
                  <a:lnTo>
                    <a:pt x="0" y="83"/>
                  </a:lnTo>
                  <a:cubicBezTo>
                    <a:pt x="40" y="70"/>
                    <a:pt x="71" y="39"/>
                    <a:pt x="84" y="0"/>
                  </a:cubicBezTo>
                  <a:lnTo>
                    <a:pt x="125" y="125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9" name="Line 289"/>
            <p:cNvSpPr>
              <a:spLocks noChangeShapeType="1"/>
            </p:cNvSpPr>
            <p:nvPr/>
          </p:nvSpPr>
          <p:spPr bwMode="auto">
            <a:xfrm flipH="1">
              <a:off x="3695700" y="2513013"/>
              <a:ext cx="123825" cy="4635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290"/>
            <p:cNvSpPr>
              <a:spLocks/>
            </p:cNvSpPr>
            <p:nvPr/>
          </p:nvSpPr>
          <p:spPr bwMode="auto">
            <a:xfrm>
              <a:off x="3781425" y="2462213"/>
              <a:ext cx="68263" cy="76200"/>
            </a:xfrm>
            <a:custGeom>
              <a:avLst/>
              <a:gdLst>
                <a:gd name="T0" fmla="*/ 88 w 114"/>
                <a:gd name="T1" fmla="*/ 0 h 129"/>
                <a:gd name="T2" fmla="*/ 114 w 114"/>
                <a:gd name="T3" fmla="*/ 129 h 129"/>
                <a:gd name="T4" fmla="*/ 0 w 114"/>
                <a:gd name="T5" fmla="*/ 98 h 129"/>
                <a:gd name="T6" fmla="*/ 0 w 114"/>
                <a:gd name="T7" fmla="*/ 98 h 129"/>
                <a:gd name="T8" fmla="*/ 88 w 114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29"/>
                <a:gd name="T17" fmla="*/ 114 w 11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29">
                  <a:moveTo>
                    <a:pt x="88" y="0"/>
                  </a:moveTo>
                  <a:lnTo>
                    <a:pt x="114" y="129"/>
                  </a:lnTo>
                  <a:cubicBezTo>
                    <a:pt x="83" y="102"/>
                    <a:pt x="41" y="90"/>
                    <a:pt x="0" y="98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1" name="Freeform 291"/>
            <p:cNvSpPr>
              <a:spLocks/>
            </p:cNvSpPr>
            <p:nvPr/>
          </p:nvSpPr>
          <p:spPr bwMode="auto">
            <a:xfrm>
              <a:off x="3665538" y="2951163"/>
              <a:ext cx="68262" cy="77787"/>
            </a:xfrm>
            <a:custGeom>
              <a:avLst/>
              <a:gdLst>
                <a:gd name="T0" fmla="*/ 26 w 113"/>
                <a:gd name="T1" fmla="*/ 129 h 129"/>
                <a:gd name="T2" fmla="*/ 0 w 113"/>
                <a:gd name="T3" fmla="*/ 0 h 129"/>
                <a:gd name="T4" fmla="*/ 113 w 113"/>
                <a:gd name="T5" fmla="*/ 31 h 129"/>
                <a:gd name="T6" fmla="*/ 26 w 113"/>
                <a:gd name="T7" fmla="*/ 129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29"/>
                <a:gd name="T14" fmla="*/ 113 w 11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29">
                  <a:moveTo>
                    <a:pt x="26" y="129"/>
                  </a:moveTo>
                  <a:lnTo>
                    <a:pt x="0" y="0"/>
                  </a:lnTo>
                  <a:cubicBezTo>
                    <a:pt x="30" y="28"/>
                    <a:pt x="73" y="39"/>
                    <a:pt x="113" y="31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2" name="Line 292"/>
            <p:cNvSpPr>
              <a:spLocks noChangeShapeType="1"/>
            </p:cNvSpPr>
            <p:nvPr/>
          </p:nvSpPr>
          <p:spPr bwMode="auto">
            <a:xfrm flipH="1">
              <a:off x="3732213" y="2651125"/>
              <a:ext cx="471487" cy="3778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293"/>
            <p:cNvSpPr>
              <a:spLocks/>
            </p:cNvSpPr>
            <p:nvPr/>
          </p:nvSpPr>
          <p:spPr bwMode="auto">
            <a:xfrm>
              <a:off x="3690938" y="2990850"/>
              <a:ext cx="76200" cy="71438"/>
            </a:xfrm>
            <a:custGeom>
              <a:avLst/>
              <a:gdLst>
                <a:gd name="T0" fmla="*/ 0 w 129"/>
                <a:gd name="T1" fmla="*/ 120 h 120"/>
                <a:gd name="T2" fmla="*/ 55 w 129"/>
                <a:gd name="T3" fmla="*/ 0 h 120"/>
                <a:gd name="T4" fmla="*/ 129 w 129"/>
                <a:gd name="T5" fmla="*/ 92 h 120"/>
                <a:gd name="T6" fmla="*/ 0 w 129"/>
                <a:gd name="T7" fmla="*/ 12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20"/>
                <a:gd name="T14" fmla="*/ 129 w 129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20">
                  <a:moveTo>
                    <a:pt x="0" y="120"/>
                  </a:moveTo>
                  <a:lnTo>
                    <a:pt x="55" y="0"/>
                  </a:lnTo>
                  <a:cubicBezTo>
                    <a:pt x="64" y="41"/>
                    <a:pt x="91" y="75"/>
                    <a:pt x="129" y="92"/>
                  </a:cubicBezTo>
                  <a:lnTo>
                    <a:pt x="0" y="12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4" name="Line 294"/>
            <p:cNvSpPr>
              <a:spLocks noChangeShapeType="1"/>
            </p:cNvSpPr>
            <p:nvPr/>
          </p:nvSpPr>
          <p:spPr bwMode="auto">
            <a:xfrm flipH="1">
              <a:off x="3530600" y="2416175"/>
              <a:ext cx="303213" cy="1555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295"/>
            <p:cNvSpPr>
              <a:spLocks/>
            </p:cNvSpPr>
            <p:nvPr/>
          </p:nvSpPr>
          <p:spPr bwMode="auto">
            <a:xfrm>
              <a:off x="3482975" y="2533650"/>
              <a:ext cx="79375" cy="63500"/>
            </a:xfrm>
            <a:custGeom>
              <a:avLst/>
              <a:gdLst>
                <a:gd name="T0" fmla="*/ 0 w 132"/>
                <a:gd name="T1" fmla="*/ 106 h 106"/>
                <a:gd name="T2" fmla="*/ 78 w 132"/>
                <a:gd name="T3" fmla="*/ 0 h 106"/>
                <a:gd name="T4" fmla="*/ 132 w 132"/>
                <a:gd name="T5" fmla="*/ 104 h 106"/>
                <a:gd name="T6" fmla="*/ 0 w 132"/>
                <a:gd name="T7" fmla="*/ 106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6"/>
                <a:gd name="T14" fmla="*/ 132 w 132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6">
                  <a:moveTo>
                    <a:pt x="0" y="106"/>
                  </a:moveTo>
                  <a:lnTo>
                    <a:pt x="78" y="0"/>
                  </a:lnTo>
                  <a:cubicBezTo>
                    <a:pt x="78" y="41"/>
                    <a:pt x="98" y="80"/>
                    <a:pt x="132" y="104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6" name="Line 296"/>
            <p:cNvSpPr>
              <a:spLocks noChangeShapeType="1"/>
            </p:cNvSpPr>
            <p:nvPr/>
          </p:nvSpPr>
          <p:spPr bwMode="auto">
            <a:xfrm flipH="1">
              <a:off x="4125913" y="2765425"/>
              <a:ext cx="82550" cy="320675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7" name="Freeform 297"/>
            <p:cNvSpPr>
              <a:spLocks/>
            </p:cNvSpPr>
            <p:nvPr/>
          </p:nvSpPr>
          <p:spPr bwMode="auto">
            <a:xfrm>
              <a:off x="4170363" y="2713038"/>
              <a:ext cx="68262" cy="77787"/>
            </a:xfrm>
            <a:custGeom>
              <a:avLst/>
              <a:gdLst>
                <a:gd name="T0" fmla="*/ 86 w 114"/>
                <a:gd name="T1" fmla="*/ 0 h 129"/>
                <a:gd name="T2" fmla="*/ 114 w 114"/>
                <a:gd name="T3" fmla="*/ 129 h 129"/>
                <a:gd name="T4" fmla="*/ 0 w 114"/>
                <a:gd name="T5" fmla="*/ 100 h 129"/>
                <a:gd name="T6" fmla="*/ 0 w 114"/>
                <a:gd name="T7" fmla="*/ 100 h 129"/>
                <a:gd name="T8" fmla="*/ 86 w 114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29"/>
                <a:gd name="T17" fmla="*/ 114 w 11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29">
                  <a:moveTo>
                    <a:pt x="86" y="0"/>
                  </a:moveTo>
                  <a:lnTo>
                    <a:pt x="114" y="129"/>
                  </a:lnTo>
                  <a:cubicBezTo>
                    <a:pt x="82" y="102"/>
                    <a:pt x="40" y="91"/>
                    <a:pt x="0" y="100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8" name="Freeform 298"/>
            <p:cNvSpPr>
              <a:spLocks/>
            </p:cNvSpPr>
            <p:nvPr/>
          </p:nvSpPr>
          <p:spPr bwMode="auto">
            <a:xfrm>
              <a:off x="4095750" y="3060700"/>
              <a:ext cx="69850" cy="76200"/>
            </a:xfrm>
            <a:custGeom>
              <a:avLst/>
              <a:gdLst>
                <a:gd name="T0" fmla="*/ 28 w 115"/>
                <a:gd name="T1" fmla="*/ 129 h 129"/>
                <a:gd name="T2" fmla="*/ 0 w 115"/>
                <a:gd name="T3" fmla="*/ 0 h 129"/>
                <a:gd name="T4" fmla="*/ 115 w 115"/>
                <a:gd name="T5" fmla="*/ 29 h 129"/>
                <a:gd name="T6" fmla="*/ 115 w 115"/>
                <a:gd name="T7" fmla="*/ 29 h 129"/>
                <a:gd name="T8" fmla="*/ 28 w 115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9"/>
                <a:gd name="T17" fmla="*/ 115 w 11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9">
                  <a:moveTo>
                    <a:pt x="28" y="129"/>
                  </a:moveTo>
                  <a:lnTo>
                    <a:pt x="0" y="0"/>
                  </a:lnTo>
                  <a:cubicBezTo>
                    <a:pt x="32" y="27"/>
                    <a:pt x="74" y="38"/>
                    <a:pt x="115" y="29"/>
                  </a:cubicBezTo>
                  <a:lnTo>
                    <a:pt x="28" y="12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9" name="Line 299"/>
            <p:cNvSpPr>
              <a:spLocks noChangeShapeType="1"/>
            </p:cNvSpPr>
            <p:nvPr/>
          </p:nvSpPr>
          <p:spPr bwMode="auto">
            <a:xfrm flipV="1">
              <a:off x="3532188" y="3263900"/>
              <a:ext cx="468312" cy="1778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300"/>
            <p:cNvSpPr>
              <a:spLocks/>
            </p:cNvSpPr>
            <p:nvPr/>
          </p:nvSpPr>
          <p:spPr bwMode="auto">
            <a:xfrm>
              <a:off x="3482975" y="3403600"/>
              <a:ext cx="77788" cy="65088"/>
            </a:xfrm>
            <a:custGeom>
              <a:avLst/>
              <a:gdLst>
                <a:gd name="T0" fmla="*/ 0 w 131"/>
                <a:gd name="T1" fmla="*/ 97 h 110"/>
                <a:gd name="T2" fmla="*/ 89 w 131"/>
                <a:gd name="T3" fmla="*/ 0 h 110"/>
                <a:gd name="T4" fmla="*/ 131 w 131"/>
                <a:gd name="T5" fmla="*/ 110 h 110"/>
                <a:gd name="T6" fmla="*/ 0 w 131"/>
                <a:gd name="T7" fmla="*/ 97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0" y="97"/>
                  </a:moveTo>
                  <a:lnTo>
                    <a:pt x="89" y="0"/>
                  </a:lnTo>
                  <a:cubicBezTo>
                    <a:pt x="85" y="41"/>
                    <a:pt x="101" y="82"/>
                    <a:pt x="131" y="110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1" name="Freeform 301"/>
            <p:cNvSpPr>
              <a:spLocks/>
            </p:cNvSpPr>
            <p:nvPr/>
          </p:nvSpPr>
          <p:spPr bwMode="auto">
            <a:xfrm>
              <a:off x="3971925" y="3236913"/>
              <a:ext cx="79375" cy="65087"/>
            </a:xfrm>
            <a:custGeom>
              <a:avLst/>
              <a:gdLst>
                <a:gd name="T0" fmla="*/ 131 w 131"/>
                <a:gd name="T1" fmla="*/ 13 h 110"/>
                <a:gd name="T2" fmla="*/ 42 w 131"/>
                <a:gd name="T3" fmla="*/ 110 h 110"/>
                <a:gd name="T4" fmla="*/ 0 w 131"/>
                <a:gd name="T5" fmla="*/ 0 h 110"/>
                <a:gd name="T6" fmla="*/ 131 w 131"/>
                <a:gd name="T7" fmla="*/ 13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0"/>
                <a:gd name="T14" fmla="*/ 131 w 131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0">
                  <a:moveTo>
                    <a:pt x="131" y="13"/>
                  </a:moveTo>
                  <a:lnTo>
                    <a:pt x="42" y="110"/>
                  </a:lnTo>
                  <a:cubicBezTo>
                    <a:pt x="46" y="69"/>
                    <a:pt x="31" y="28"/>
                    <a:pt x="0" y="0"/>
                  </a:cubicBezTo>
                  <a:lnTo>
                    <a:pt x="131" y="1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2" name="Line 302"/>
            <p:cNvSpPr>
              <a:spLocks noChangeShapeType="1"/>
            </p:cNvSpPr>
            <p:nvPr/>
          </p:nvSpPr>
          <p:spPr bwMode="auto">
            <a:xfrm>
              <a:off x="3644900" y="3065463"/>
              <a:ext cx="311150" cy="11588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303"/>
            <p:cNvSpPr>
              <a:spLocks/>
            </p:cNvSpPr>
            <p:nvPr/>
          </p:nvSpPr>
          <p:spPr bwMode="auto">
            <a:xfrm>
              <a:off x="3927475" y="3141663"/>
              <a:ext cx="77788" cy="66675"/>
            </a:xfrm>
            <a:custGeom>
              <a:avLst/>
              <a:gdLst>
                <a:gd name="T0" fmla="*/ 131 w 131"/>
                <a:gd name="T1" fmla="*/ 97 h 111"/>
                <a:gd name="T2" fmla="*/ 0 w 131"/>
                <a:gd name="T3" fmla="*/ 111 h 111"/>
                <a:gd name="T4" fmla="*/ 41 w 131"/>
                <a:gd name="T5" fmla="*/ 0 h 111"/>
                <a:gd name="T6" fmla="*/ 41 w 131"/>
                <a:gd name="T7" fmla="*/ 0 h 111"/>
                <a:gd name="T8" fmla="*/ 131 w 131"/>
                <a:gd name="T9" fmla="*/ 97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11"/>
                <a:gd name="T17" fmla="*/ 131 w 131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11">
                  <a:moveTo>
                    <a:pt x="131" y="97"/>
                  </a:moveTo>
                  <a:lnTo>
                    <a:pt x="0" y="111"/>
                  </a:lnTo>
                  <a:cubicBezTo>
                    <a:pt x="30" y="82"/>
                    <a:pt x="46" y="41"/>
                    <a:pt x="41" y="0"/>
                  </a:cubicBezTo>
                  <a:lnTo>
                    <a:pt x="131" y="97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4" name="Line 304"/>
            <p:cNvSpPr>
              <a:spLocks noChangeShapeType="1"/>
            </p:cNvSpPr>
            <p:nvPr/>
          </p:nvSpPr>
          <p:spPr bwMode="auto">
            <a:xfrm>
              <a:off x="3860800" y="2416175"/>
              <a:ext cx="168275" cy="66833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305"/>
            <p:cNvSpPr>
              <a:spLocks/>
            </p:cNvSpPr>
            <p:nvPr/>
          </p:nvSpPr>
          <p:spPr bwMode="auto">
            <a:xfrm>
              <a:off x="3990975" y="3060700"/>
              <a:ext cx="66675" cy="76200"/>
            </a:xfrm>
            <a:custGeom>
              <a:avLst/>
              <a:gdLst>
                <a:gd name="T0" fmla="*/ 85 w 114"/>
                <a:gd name="T1" fmla="*/ 129 h 129"/>
                <a:gd name="T2" fmla="*/ 0 w 114"/>
                <a:gd name="T3" fmla="*/ 29 h 129"/>
                <a:gd name="T4" fmla="*/ 114 w 114"/>
                <a:gd name="T5" fmla="*/ 0 h 129"/>
                <a:gd name="T6" fmla="*/ 114 w 114"/>
                <a:gd name="T7" fmla="*/ 0 h 129"/>
                <a:gd name="T8" fmla="*/ 85 w 114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29"/>
                <a:gd name="T17" fmla="*/ 114 w 114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29">
                  <a:moveTo>
                    <a:pt x="85" y="129"/>
                  </a:moveTo>
                  <a:lnTo>
                    <a:pt x="0" y="29"/>
                  </a:lnTo>
                  <a:cubicBezTo>
                    <a:pt x="40" y="38"/>
                    <a:pt x="83" y="27"/>
                    <a:pt x="114" y="0"/>
                  </a:cubicBezTo>
                  <a:lnTo>
                    <a:pt x="85" y="129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6" name="Line 306"/>
            <p:cNvSpPr>
              <a:spLocks noChangeShapeType="1"/>
            </p:cNvSpPr>
            <p:nvPr/>
          </p:nvSpPr>
          <p:spPr bwMode="auto">
            <a:xfrm>
              <a:off x="3429000" y="2587625"/>
              <a:ext cx="168275" cy="4032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307"/>
            <p:cNvSpPr>
              <a:spLocks/>
            </p:cNvSpPr>
            <p:nvPr/>
          </p:nvSpPr>
          <p:spPr bwMode="auto">
            <a:xfrm>
              <a:off x="3559175" y="2962275"/>
              <a:ext cx="65088" cy="77788"/>
            </a:xfrm>
            <a:custGeom>
              <a:avLst/>
              <a:gdLst>
                <a:gd name="T0" fmla="*/ 100 w 109"/>
                <a:gd name="T1" fmla="*/ 131 h 131"/>
                <a:gd name="T2" fmla="*/ 0 w 109"/>
                <a:gd name="T3" fmla="*/ 45 h 131"/>
                <a:gd name="T4" fmla="*/ 109 w 109"/>
                <a:gd name="T5" fmla="*/ 0 h 131"/>
                <a:gd name="T6" fmla="*/ 100 w 109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31"/>
                <a:gd name="T14" fmla="*/ 109 w 109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31">
                  <a:moveTo>
                    <a:pt x="100" y="131"/>
                  </a:moveTo>
                  <a:lnTo>
                    <a:pt x="0" y="45"/>
                  </a:lnTo>
                  <a:cubicBezTo>
                    <a:pt x="41" y="48"/>
                    <a:pt x="82" y="31"/>
                    <a:pt x="109" y="0"/>
                  </a:cubicBezTo>
                  <a:lnTo>
                    <a:pt x="100" y="131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8" name="Oval 308"/>
            <p:cNvSpPr>
              <a:spLocks noChangeArrowheads="1"/>
            </p:cNvSpPr>
            <p:nvPr/>
          </p:nvSpPr>
          <p:spPr bwMode="auto">
            <a:xfrm>
              <a:off x="2673350" y="2317750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9" name="Oval 309"/>
            <p:cNvSpPr>
              <a:spLocks noChangeArrowheads="1"/>
            </p:cNvSpPr>
            <p:nvPr/>
          </p:nvSpPr>
          <p:spPr bwMode="auto">
            <a:xfrm>
              <a:off x="2673350" y="231775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0" name="Oval 310"/>
            <p:cNvSpPr>
              <a:spLocks noChangeArrowheads="1"/>
            </p:cNvSpPr>
            <p:nvPr/>
          </p:nvSpPr>
          <p:spPr bwMode="auto">
            <a:xfrm>
              <a:off x="3122613" y="2192338"/>
              <a:ext cx="109537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1" name="Oval 311"/>
            <p:cNvSpPr>
              <a:spLocks noChangeArrowheads="1"/>
            </p:cNvSpPr>
            <p:nvPr/>
          </p:nvSpPr>
          <p:spPr bwMode="auto">
            <a:xfrm>
              <a:off x="3122613" y="2192338"/>
              <a:ext cx="109537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2" name="Oval 312"/>
            <p:cNvSpPr>
              <a:spLocks noChangeArrowheads="1"/>
            </p:cNvSpPr>
            <p:nvPr/>
          </p:nvSpPr>
          <p:spPr bwMode="auto">
            <a:xfrm>
              <a:off x="3771900" y="2003425"/>
              <a:ext cx="107950" cy="106363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3" name="Oval 313"/>
            <p:cNvSpPr>
              <a:spLocks noChangeArrowheads="1"/>
            </p:cNvSpPr>
            <p:nvPr/>
          </p:nvSpPr>
          <p:spPr bwMode="auto">
            <a:xfrm>
              <a:off x="3771900" y="2003425"/>
              <a:ext cx="107950" cy="106363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4" name="Oval 314"/>
            <p:cNvSpPr>
              <a:spLocks noChangeArrowheads="1"/>
            </p:cNvSpPr>
            <p:nvPr/>
          </p:nvSpPr>
          <p:spPr bwMode="auto">
            <a:xfrm>
              <a:off x="4167188" y="2605088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5" name="Oval 315"/>
            <p:cNvSpPr>
              <a:spLocks noChangeArrowheads="1"/>
            </p:cNvSpPr>
            <p:nvPr/>
          </p:nvSpPr>
          <p:spPr bwMode="auto">
            <a:xfrm>
              <a:off x="4167188" y="2605088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6" name="Oval 316"/>
            <p:cNvSpPr>
              <a:spLocks noChangeArrowheads="1"/>
            </p:cNvSpPr>
            <p:nvPr/>
          </p:nvSpPr>
          <p:spPr bwMode="auto">
            <a:xfrm>
              <a:off x="4032250" y="3154363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7" name="Oval 317"/>
            <p:cNvSpPr>
              <a:spLocks noChangeArrowheads="1"/>
            </p:cNvSpPr>
            <p:nvPr/>
          </p:nvSpPr>
          <p:spPr bwMode="auto">
            <a:xfrm>
              <a:off x="4032250" y="315436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8" name="Oval 318"/>
            <p:cNvSpPr>
              <a:spLocks noChangeArrowheads="1"/>
            </p:cNvSpPr>
            <p:nvPr/>
          </p:nvSpPr>
          <p:spPr bwMode="auto">
            <a:xfrm>
              <a:off x="3384550" y="3424238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9" name="Oval 319"/>
            <p:cNvSpPr>
              <a:spLocks noChangeArrowheads="1"/>
            </p:cNvSpPr>
            <p:nvPr/>
          </p:nvSpPr>
          <p:spPr bwMode="auto">
            <a:xfrm>
              <a:off x="3384550" y="3424238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0" name="Oval 320"/>
            <p:cNvSpPr>
              <a:spLocks noChangeArrowheads="1"/>
            </p:cNvSpPr>
            <p:nvPr/>
          </p:nvSpPr>
          <p:spPr bwMode="auto">
            <a:xfrm>
              <a:off x="3105150" y="3389313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1" name="Oval 321"/>
            <p:cNvSpPr>
              <a:spLocks noChangeArrowheads="1"/>
            </p:cNvSpPr>
            <p:nvPr/>
          </p:nvSpPr>
          <p:spPr bwMode="auto">
            <a:xfrm>
              <a:off x="3105150" y="338931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2" name="Oval 322"/>
            <p:cNvSpPr>
              <a:spLocks noChangeArrowheads="1"/>
            </p:cNvSpPr>
            <p:nvPr/>
          </p:nvSpPr>
          <p:spPr bwMode="auto">
            <a:xfrm>
              <a:off x="3105150" y="2957513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3" name="Oval 323"/>
            <p:cNvSpPr>
              <a:spLocks noChangeArrowheads="1"/>
            </p:cNvSpPr>
            <p:nvPr/>
          </p:nvSpPr>
          <p:spPr bwMode="auto">
            <a:xfrm>
              <a:off x="3105150" y="2957513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4" name="Oval 324"/>
            <p:cNvSpPr>
              <a:spLocks noChangeArrowheads="1"/>
            </p:cNvSpPr>
            <p:nvPr/>
          </p:nvSpPr>
          <p:spPr bwMode="auto">
            <a:xfrm>
              <a:off x="3573463" y="3028950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5" name="Oval 325"/>
            <p:cNvSpPr>
              <a:spLocks noChangeArrowheads="1"/>
            </p:cNvSpPr>
            <p:nvPr/>
          </p:nvSpPr>
          <p:spPr bwMode="auto">
            <a:xfrm>
              <a:off x="3573463" y="302895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6" name="Oval 326"/>
            <p:cNvSpPr>
              <a:spLocks noChangeArrowheads="1"/>
            </p:cNvSpPr>
            <p:nvPr/>
          </p:nvSpPr>
          <p:spPr bwMode="auto">
            <a:xfrm>
              <a:off x="3771900" y="2357438"/>
              <a:ext cx="107950" cy="109537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7" name="Oval 327"/>
            <p:cNvSpPr>
              <a:spLocks noChangeArrowheads="1"/>
            </p:cNvSpPr>
            <p:nvPr/>
          </p:nvSpPr>
          <p:spPr bwMode="auto">
            <a:xfrm>
              <a:off x="3771900" y="2357438"/>
              <a:ext cx="107950" cy="109537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8" name="Oval 328"/>
            <p:cNvSpPr>
              <a:spLocks noChangeArrowheads="1"/>
            </p:cNvSpPr>
            <p:nvPr/>
          </p:nvSpPr>
          <p:spPr bwMode="auto">
            <a:xfrm>
              <a:off x="3367088" y="1714500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9" name="Oval 329"/>
            <p:cNvSpPr>
              <a:spLocks noChangeArrowheads="1"/>
            </p:cNvSpPr>
            <p:nvPr/>
          </p:nvSpPr>
          <p:spPr bwMode="auto">
            <a:xfrm>
              <a:off x="3367088" y="1714500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0" name="Oval 330"/>
            <p:cNvSpPr>
              <a:spLocks noChangeArrowheads="1"/>
            </p:cNvSpPr>
            <p:nvPr/>
          </p:nvSpPr>
          <p:spPr bwMode="auto">
            <a:xfrm>
              <a:off x="2601913" y="1984375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1" name="Oval 331"/>
            <p:cNvSpPr>
              <a:spLocks noChangeArrowheads="1"/>
            </p:cNvSpPr>
            <p:nvPr/>
          </p:nvSpPr>
          <p:spPr bwMode="auto">
            <a:xfrm>
              <a:off x="2601913" y="1984375"/>
              <a:ext cx="107950" cy="107950"/>
            </a:xfrm>
            <a:prstGeom prst="ellips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2" name="Oval 332"/>
            <p:cNvSpPr>
              <a:spLocks noChangeArrowheads="1"/>
            </p:cNvSpPr>
            <p:nvPr/>
          </p:nvSpPr>
          <p:spPr bwMode="auto">
            <a:xfrm>
              <a:off x="3375025" y="2524125"/>
              <a:ext cx="107950" cy="107950"/>
            </a:xfrm>
            <a:prstGeom prst="ellipse">
              <a:avLst/>
            </a:prstGeom>
            <a:solidFill>
              <a:srgbClr val="0000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3" name="Freeform 333"/>
            <p:cNvSpPr>
              <a:spLocks/>
            </p:cNvSpPr>
            <p:nvPr/>
          </p:nvSpPr>
          <p:spPr bwMode="auto">
            <a:xfrm>
              <a:off x="3375025" y="2524125"/>
              <a:ext cx="107950" cy="107950"/>
            </a:xfrm>
            <a:custGeom>
              <a:avLst/>
              <a:gdLst>
                <a:gd name="T0" fmla="*/ 68 w 68"/>
                <a:gd name="T1" fmla="*/ 35 h 68"/>
                <a:gd name="T2" fmla="*/ 34 w 68"/>
                <a:gd name="T3" fmla="*/ 0 h 68"/>
                <a:gd name="T4" fmla="*/ 0 w 68"/>
                <a:gd name="T5" fmla="*/ 35 h 68"/>
                <a:gd name="T6" fmla="*/ 34 w 68"/>
                <a:gd name="T7" fmla="*/ 68 h 68"/>
                <a:gd name="T8" fmla="*/ 68 w 68"/>
                <a:gd name="T9" fmla="*/ 35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8"/>
                <a:gd name="T17" fmla="*/ 68 w 6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8">
                  <a:moveTo>
                    <a:pt x="68" y="35"/>
                  </a:move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53" y="68"/>
                    <a:pt x="68" y="53"/>
                    <a:pt x="68" y="35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4" name="Line 334"/>
            <p:cNvSpPr>
              <a:spLocks noChangeShapeType="1"/>
            </p:cNvSpPr>
            <p:nvPr/>
          </p:nvSpPr>
          <p:spPr bwMode="auto">
            <a:xfrm>
              <a:off x="4714875" y="3705225"/>
              <a:ext cx="723900" cy="158750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5" name="Freeform 335"/>
            <p:cNvSpPr>
              <a:spLocks/>
            </p:cNvSpPr>
            <p:nvPr/>
          </p:nvSpPr>
          <p:spPr bwMode="auto">
            <a:xfrm>
              <a:off x="4662488" y="3675063"/>
              <a:ext cx="76200" cy="68262"/>
            </a:xfrm>
            <a:custGeom>
              <a:avLst/>
              <a:gdLst>
                <a:gd name="T0" fmla="*/ 0 w 127"/>
                <a:gd name="T1" fmla="*/ 32 h 115"/>
                <a:gd name="T2" fmla="*/ 127 w 127"/>
                <a:gd name="T3" fmla="*/ 0 h 115"/>
                <a:gd name="T4" fmla="*/ 102 w 127"/>
                <a:gd name="T5" fmla="*/ 115 h 115"/>
                <a:gd name="T6" fmla="*/ 102 w 127"/>
                <a:gd name="T7" fmla="*/ 115 h 115"/>
                <a:gd name="T8" fmla="*/ 0 w 127"/>
                <a:gd name="T9" fmla="*/ 32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15"/>
                <a:gd name="T17" fmla="*/ 127 w 127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15">
                  <a:moveTo>
                    <a:pt x="0" y="32"/>
                  </a:moveTo>
                  <a:lnTo>
                    <a:pt x="127" y="0"/>
                  </a:lnTo>
                  <a:cubicBezTo>
                    <a:pt x="101" y="32"/>
                    <a:pt x="92" y="75"/>
                    <a:pt x="102" y="115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6" name="Freeform 336"/>
            <p:cNvSpPr>
              <a:spLocks/>
            </p:cNvSpPr>
            <p:nvPr/>
          </p:nvSpPr>
          <p:spPr bwMode="auto">
            <a:xfrm>
              <a:off x="5414963" y="3825875"/>
              <a:ext cx="74612" cy="68263"/>
            </a:xfrm>
            <a:custGeom>
              <a:avLst/>
              <a:gdLst>
                <a:gd name="T0" fmla="*/ 127 w 127"/>
                <a:gd name="T1" fmla="*/ 83 h 115"/>
                <a:gd name="T2" fmla="*/ 0 w 127"/>
                <a:gd name="T3" fmla="*/ 115 h 115"/>
                <a:gd name="T4" fmla="*/ 25 w 127"/>
                <a:gd name="T5" fmla="*/ 0 h 115"/>
                <a:gd name="T6" fmla="*/ 25 w 127"/>
                <a:gd name="T7" fmla="*/ 0 h 115"/>
                <a:gd name="T8" fmla="*/ 127 w 127"/>
                <a:gd name="T9" fmla="*/ 83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15"/>
                <a:gd name="T17" fmla="*/ 127 w 127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15">
                  <a:moveTo>
                    <a:pt x="127" y="83"/>
                  </a:moveTo>
                  <a:lnTo>
                    <a:pt x="0" y="115"/>
                  </a:lnTo>
                  <a:cubicBezTo>
                    <a:pt x="26" y="83"/>
                    <a:pt x="35" y="40"/>
                    <a:pt x="25" y="0"/>
                  </a:cubicBezTo>
                  <a:lnTo>
                    <a:pt x="127" y="83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7" name="Line 337"/>
            <p:cNvSpPr>
              <a:spLocks noChangeShapeType="1"/>
            </p:cNvSpPr>
            <p:nvPr/>
          </p:nvSpPr>
          <p:spPr bwMode="auto">
            <a:xfrm>
              <a:off x="5145088" y="4851400"/>
              <a:ext cx="314325" cy="381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338"/>
            <p:cNvSpPr>
              <a:spLocks/>
            </p:cNvSpPr>
            <p:nvPr/>
          </p:nvSpPr>
          <p:spPr bwMode="auto">
            <a:xfrm>
              <a:off x="5091113" y="4818063"/>
              <a:ext cx="74612" cy="69850"/>
            </a:xfrm>
            <a:custGeom>
              <a:avLst/>
              <a:gdLst>
                <a:gd name="T0" fmla="*/ 0 w 124"/>
                <a:gd name="T1" fmla="*/ 45 h 117"/>
                <a:gd name="T2" fmla="*/ 124 w 124"/>
                <a:gd name="T3" fmla="*/ 0 h 117"/>
                <a:gd name="T4" fmla="*/ 110 w 124"/>
                <a:gd name="T5" fmla="*/ 117 h 117"/>
                <a:gd name="T6" fmla="*/ 0 w 124"/>
                <a:gd name="T7" fmla="*/ 45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17"/>
                <a:gd name="T14" fmla="*/ 124 w 124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17">
                  <a:moveTo>
                    <a:pt x="0" y="45"/>
                  </a:moveTo>
                  <a:lnTo>
                    <a:pt x="124" y="0"/>
                  </a:lnTo>
                  <a:cubicBezTo>
                    <a:pt x="101" y="35"/>
                    <a:pt x="96" y="78"/>
                    <a:pt x="110" y="117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9" name="Freeform 339"/>
            <p:cNvSpPr>
              <a:spLocks/>
            </p:cNvSpPr>
            <p:nvPr/>
          </p:nvSpPr>
          <p:spPr bwMode="auto">
            <a:xfrm>
              <a:off x="5438775" y="4851400"/>
              <a:ext cx="73025" cy="69850"/>
            </a:xfrm>
            <a:custGeom>
              <a:avLst/>
              <a:gdLst>
                <a:gd name="T0" fmla="*/ 124 w 124"/>
                <a:gd name="T1" fmla="*/ 72 h 117"/>
                <a:gd name="T2" fmla="*/ 0 w 124"/>
                <a:gd name="T3" fmla="*/ 117 h 117"/>
                <a:gd name="T4" fmla="*/ 14 w 124"/>
                <a:gd name="T5" fmla="*/ 0 h 117"/>
                <a:gd name="T6" fmla="*/ 124 w 124"/>
                <a:gd name="T7" fmla="*/ 72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17"/>
                <a:gd name="T14" fmla="*/ 124 w 124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17">
                  <a:moveTo>
                    <a:pt x="124" y="72"/>
                  </a:moveTo>
                  <a:lnTo>
                    <a:pt x="0" y="117"/>
                  </a:lnTo>
                  <a:cubicBezTo>
                    <a:pt x="23" y="82"/>
                    <a:pt x="28" y="39"/>
                    <a:pt x="14" y="0"/>
                  </a:cubicBezTo>
                  <a:lnTo>
                    <a:pt x="124" y="7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0" name="Freeform 340"/>
            <p:cNvSpPr>
              <a:spLocks/>
            </p:cNvSpPr>
            <p:nvPr/>
          </p:nvSpPr>
          <p:spPr bwMode="auto">
            <a:xfrm>
              <a:off x="5691188" y="4262438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9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4"/>
                    <a:pt x="203" y="123"/>
                    <a:pt x="189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1" name="Freeform 341"/>
            <p:cNvSpPr>
              <a:spLocks/>
            </p:cNvSpPr>
            <p:nvPr/>
          </p:nvSpPr>
          <p:spPr bwMode="auto">
            <a:xfrm>
              <a:off x="5691188" y="4262438"/>
              <a:ext cx="120650" cy="120650"/>
            </a:xfrm>
            <a:custGeom>
              <a:avLst/>
              <a:gdLst>
                <a:gd name="T0" fmla="*/ 5 w 76"/>
                <a:gd name="T1" fmla="*/ 48 h 76"/>
                <a:gd name="T2" fmla="*/ 48 w 76"/>
                <a:gd name="T3" fmla="*/ 71 h 76"/>
                <a:gd name="T4" fmla="*/ 71 w 76"/>
                <a:gd name="T5" fmla="*/ 28 h 76"/>
                <a:gd name="T6" fmla="*/ 28 w 76"/>
                <a:gd name="T7" fmla="*/ 6 h 76"/>
                <a:gd name="T8" fmla="*/ 5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8"/>
                  </a:moveTo>
                  <a:cubicBezTo>
                    <a:pt x="11" y="66"/>
                    <a:pt x="30" y="76"/>
                    <a:pt x="48" y="71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5" y="10"/>
                    <a:pt x="46" y="0"/>
                    <a:pt x="28" y="6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2" name="Freeform 342"/>
            <p:cNvSpPr>
              <a:spLocks/>
            </p:cNvSpPr>
            <p:nvPr/>
          </p:nvSpPr>
          <p:spPr bwMode="auto">
            <a:xfrm>
              <a:off x="5457825" y="3854450"/>
              <a:ext cx="120650" cy="120650"/>
            </a:xfrm>
            <a:custGeom>
              <a:avLst/>
              <a:gdLst>
                <a:gd name="T0" fmla="*/ 14 w 203"/>
                <a:gd name="T1" fmla="*/ 127 h 202"/>
                <a:gd name="T2" fmla="*/ 128 w 203"/>
                <a:gd name="T3" fmla="*/ 188 h 202"/>
                <a:gd name="T4" fmla="*/ 188 w 203"/>
                <a:gd name="T5" fmla="*/ 74 h 202"/>
                <a:gd name="T6" fmla="*/ 75 w 203"/>
                <a:gd name="T7" fmla="*/ 14 h 202"/>
                <a:gd name="T8" fmla="*/ 14 w 203"/>
                <a:gd name="T9" fmla="*/ 127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2"/>
                <a:gd name="T17" fmla="*/ 203 w 203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2">
                  <a:moveTo>
                    <a:pt x="14" y="127"/>
                  </a:moveTo>
                  <a:cubicBezTo>
                    <a:pt x="29" y="175"/>
                    <a:pt x="80" y="202"/>
                    <a:pt x="128" y="188"/>
                  </a:cubicBezTo>
                  <a:cubicBezTo>
                    <a:pt x="176" y="173"/>
                    <a:pt x="203" y="122"/>
                    <a:pt x="188" y="74"/>
                  </a:cubicBezTo>
                  <a:cubicBezTo>
                    <a:pt x="173" y="26"/>
                    <a:pt x="123" y="0"/>
                    <a:pt x="75" y="14"/>
                  </a:cubicBezTo>
                  <a:cubicBezTo>
                    <a:pt x="27" y="29"/>
                    <a:pt x="0" y="80"/>
                    <a:pt x="14" y="127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3" name="Freeform 343"/>
            <p:cNvSpPr>
              <a:spLocks/>
            </p:cNvSpPr>
            <p:nvPr/>
          </p:nvSpPr>
          <p:spPr bwMode="auto">
            <a:xfrm>
              <a:off x="5457825" y="3854450"/>
              <a:ext cx="120650" cy="120650"/>
            </a:xfrm>
            <a:custGeom>
              <a:avLst/>
              <a:gdLst>
                <a:gd name="T0" fmla="*/ 5 w 76"/>
                <a:gd name="T1" fmla="*/ 47 h 76"/>
                <a:gd name="T2" fmla="*/ 48 w 76"/>
                <a:gd name="T3" fmla="*/ 70 h 76"/>
                <a:gd name="T4" fmla="*/ 71 w 76"/>
                <a:gd name="T5" fmla="*/ 28 h 76"/>
                <a:gd name="T6" fmla="*/ 28 w 76"/>
                <a:gd name="T7" fmla="*/ 5 h 76"/>
                <a:gd name="T8" fmla="*/ 5 w 76"/>
                <a:gd name="T9" fmla="*/ 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7"/>
                  </a:moveTo>
                  <a:cubicBezTo>
                    <a:pt x="11" y="65"/>
                    <a:pt x="30" y="76"/>
                    <a:pt x="48" y="70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5" y="10"/>
                    <a:pt x="46" y="0"/>
                    <a:pt x="28" y="5"/>
                  </a:cubicBezTo>
                  <a:cubicBezTo>
                    <a:pt x="10" y="11"/>
                    <a:pt x="0" y="30"/>
                    <a:pt x="5" y="47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4" name="Freeform 344"/>
            <p:cNvSpPr>
              <a:spLocks/>
            </p:cNvSpPr>
            <p:nvPr/>
          </p:nvSpPr>
          <p:spPr bwMode="auto">
            <a:xfrm>
              <a:off x="5146675" y="4146550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8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29" y="176"/>
                    <a:pt x="80" y="203"/>
                    <a:pt x="128" y="188"/>
                  </a:cubicBezTo>
                  <a:cubicBezTo>
                    <a:pt x="176" y="173"/>
                    <a:pt x="203" y="123"/>
                    <a:pt x="188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5" name="Freeform 345"/>
            <p:cNvSpPr>
              <a:spLocks/>
            </p:cNvSpPr>
            <p:nvPr/>
          </p:nvSpPr>
          <p:spPr bwMode="auto">
            <a:xfrm>
              <a:off x="5146675" y="4146550"/>
              <a:ext cx="120650" cy="120650"/>
            </a:xfrm>
            <a:custGeom>
              <a:avLst/>
              <a:gdLst>
                <a:gd name="T0" fmla="*/ 6 w 76"/>
                <a:gd name="T1" fmla="*/ 48 h 76"/>
                <a:gd name="T2" fmla="*/ 48 w 76"/>
                <a:gd name="T3" fmla="*/ 70 h 76"/>
                <a:gd name="T4" fmla="*/ 71 w 76"/>
                <a:gd name="T5" fmla="*/ 28 h 76"/>
                <a:gd name="T6" fmla="*/ 28 w 76"/>
                <a:gd name="T7" fmla="*/ 6 h 76"/>
                <a:gd name="T8" fmla="*/ 6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6" y="48"/>
                  </a:moveTo>
                  <a:cubicBezTo>
                    <a:pt x="11" y="66"/>
                    <a:pt x="30" y="76"/>
                    <a:pt x="48" y="70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6" y="10"/>
                    <a:pt x="46" y="0"/>
                    <a:pt x="28" y="6"/>
                  </a:cubicBezTo>
                  <a:cubicBezTo>
                    <a:pt x="10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6" name="Line 346"/>
            <p:cNvSpPr>
              <a:spLocks noChangeShapeType="1"/>
            </p:cNvSpPr>
            <p:nvPr/>
          </p:nvSpPr>
          <p:spPr bwMode="auto">
            <a:xfrm flipH="1">
              <a:off x="5630863" y="4375150"/>
              <a:ext cx="107950" cy="44450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7" name="Freeform 347"/>
            <p:cNvSpPr>
              <a:spLocks/>
            </p:cNvSpPr>
            <p:nvPr/>
          </p:nvSpPr>
          <p:spPr bwMode="auto">
            <a:xfrm>
              <a:off x="5600700" y="4795838"/>
              <a:ext cx="68263" cy="76200"/>
            </a:xfrm>
            <a:custGeom>
              <a:avLst/>
              <a:gdLst>
                <a:gd name="T0" fmla="*/ 30 w 115"/>
                <a:gd name="T1" fmla="*/ 129 h 129"/>
                <a:gd name="T2" fmla="*/ 0 w 115"/>
                <a:gd name="T3" fmla="*/ 0 h 129"/>
                <a:gd name="T4" fmla="*/ 115 w 115"/>
                <a:gd name="T5" fmla="*/ 28 h 129"/>
                <a:gd name="T6" fmla="*/ 30 w 115"/>
                <a:gd name="T7" fmla="*/ 129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29"/>
                <a:gd name="T14" fmla="*/ 115 w 115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29">
                  <a:moveTo>
                    <a:pt x="30" y="129"/>
                  </a:moveTo>
                  <a:lnTo>
                    <a:pt x="0" y="0"/>
                  </a:lnTo>
                  <a:cubicBezTo>
                    <a:pt x="32" y="27"/>
                    <a:pt x="75" y="37"/>
                    <a:pt x="115" y="28"/>
                  </a:cubicBezTo>
                  <a:lnTo>
                    <a:pt x="30" y="129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8" name="Line 348"/>
            <p:cNvSpPr>
              <a:spLocks noChangeShapeType="1"/>
            </p:cNvSpPr>
            <p:nvPr/>
          </p:nvSpPr>
          <p:spPr bwMode="auto">
            <a:xfrm flipH="1">
              <a:off x="5021263" y="4910138"/>
              <a:ext cx="533400" cy="4254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349"/>
            <p:cNvSpPr>
              <a:spLocks/>
            </p:cNvSpPr>
            <p:nvPr/>
          </p:nvSpPr>
          <p:spPr bwMode="auto">
            <a:xfrm>
              <a:off x="4979988" y="5297488"/>
              <a:ext cx="76200" cy="69850"/>
            </a:xfrm>
            <a:custGeom>
              <a:avLst/>
              <a:gdLst>
                <a:gd name="T0" fmla="*/ 0 w 129"/>
                <a:gd name="T1" fmla="*/ 119 h 119"/>
                <a:gd name="T2" fmla="*/ 55 w 129"/>
                <a:gd name="T3" fmla="*/ 0 h 119"/>
                <a:gd name="T4" fmla="*/ 129 w 129"/>
                <a:gd name="T5" fmla="*/ 92 h 119"/>
                <a:gd name="T6" fmla="*/ 129 w 129"/>
                <a:gd name="T7" fmla="*/ 92 h 119"/>
                <a:gd name="T8" fmla="*/ 0 w 129"/>
                <a:gd name="T9" fmla="*/ 11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9"/>
                <a:gd name="T17" fmla="*/ 129 w 12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9">
                  <a:moveTo>
                    <a:pt x="0" y="119"/>
                  </a:moveTo>
                  <a:lnTo>
                    <a:pt x="55" y="0"/>
                  </a:lnTo>
                  <a:cubicBezTo>
                    <a:pt x="64" y="41"/>
                    <a:pt x="91" y="75"/>
                    <a:pt x="129" y="92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0" name="Line 350"/>
            <p:cNvSpPr>
              <a:spLocks noChangeShapeType="1"/>
            </p:cNvSpPr>
            <p:nvPr/>
          </p:nvSpPr>
          <p:spPr bwMode="auto">
            <a:xfrm>
              <a:off x="5584825" y="3995738"/>
              <a:ext cx="120650" cy="2381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351"/>
            <p:cNvSpPr>
              <a:spLocks/>
            </p:cNvSpPr>
            <p:nvPr/>
          </p:nvSpPr>
          <p:spPr bwMode="auto">
            <a:xfrm>
              <a:off x="5561013" y="3948113"/>
              <a:ext cx="63500" cy="77787"/>
            </a:xfrm>
            <a:custGeom>
              <a:avLst/>
              <a:gdLst>
                <a:gd name="T0" fmla="*/ 0 w 106"/>
                <a:gd name="T1" fmla="*/ 0 h 131"/>
                <a:gd name="T2" fmla="*/ 106 w 106"/>
                <a:gd name="T3" fmla="*/ 78 h 131"/>
                <a:gd name="T4" fmla="*/ 0 w 106"/>
                <a:gd name="T5" fmla="*/ 131 h 131"/>
                <a:gd name="T6" fmla="*/ 0 w 106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131"/>
                <a:gd name="T14" fmla="*/ 106 w 106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131">
                  <a:moveTo>
                    <a:pt x="0" y="0"/>
                  </a:moveTo>
                  <a:lnTo>
                    <a:pt x="106" y="78"/>
                  </a:lnTo>
                  <a:cubicBezTo>
                    <a:pt x="64" y="78"/>
                    <a:pt x="25" y="98"/>
                    <a:pt x="0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" name="Freeform 352"/>
            <p:cNvSpPr>
              <a:spLocks/>
            </p:cNvSpPr>
            <p:nvPr/>
          </p:nvSpPr>
          <p:spPr bwMode="auto">
            <a:xfrm>
              <a:off x="5667375" y="4202113"/>
              <a:ext cx="61913" cy="79375"/>
            </a:xfrm>
            <a:custGeom>
              <a:avLst/>
              <a:gdLst>
                <a:gd name="T0" fmla="*/ 105 w 105"/>
                <a:gd name="T1" fmla="*/ 132 h 132"/>
                <a:gd name="T2" fmla="*/ 0 w 105"/>
                <a:gd name="T3" fmla="*/ 53 h 132"/>
                <a:gd name="T4" fmla="*/ 105 w 105"/>
                <a:gd name="T5" fmla="*/ 0 h 132"/>
                <a:gd name="T6" fmla="*/ 105 w 105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132"/>
                <a:gd name="T14" fmla="*/ 105 w 105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132">
                  <a:moveTo>
                    <a:pt x="105" y="132"/>
                  </a:moveTo>
                  <a:lnTo>
                    <a:pt x="0" y="53"/>
                  </a:lnTo>
                  <a:cubicBezTo>
                    <a:pt x="41" y="53"/>
                    <a:pt x="80" y="34"/>
                    <a:pt x="105" y="0"/>
                  </a:cubicBezTo>
                  <a:lnTo>
                    <a:pt x="105" y="13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3" name="Line 353"/>
            <p:cNvSpPr>
              <a:spLocks noChangeShapeType="1"/>
            </p:cNvSpPr>
            <p:nvPr/>
          </p:nvSpPr>
          <p:spPr bwMode="auto">
            <a:xfrm flipV="1">
              <a:off x="5486400" y="4387850"/>
              <a:ext cx="176213" cy="1301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354"/>
            <p:cNvSpPr>
              <a:spLocks/>
            </p:cNvSpPr>
            <p:nvPr/>
          </p:nvSpPr>
          <p:spPr bwMode="auto">
            <a:xfrm>
              <a:off x="5443538" y="4478338"/>
              <a:ext cx="77787" cy="69850"/>
            </a:xfrm>
            <a:custGeom>
              <a:avLst/>
              <a:gdLst>
                <a:gd name="T0" fmla="*/ 0 w 130"/>
                <a:gd name="T1" fmla="*/ 118 h 118"/>
                <a:gd name="T2" fmla="*/ 60 w 130"/>
                <a:gd name="T3" fmla="*/ 0 h 118"/>
                <a:gd name="T4" fmla="*/ 130 w 130"/>
                <a:gd name="T5" fmla="*/ 95 h 118"/>
                <a:gd name="T6" fmla="*/ 0 w 130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8"/>
                <a:gd name="T14" fmla="*/ 130 w 13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8">
                  <a:moveTo>
                    <a:pt x="0" y="118"/>
                  </a:moveTo>
                  <a:lnTo>
                    <a:pt x="60" y="0"/>
                  </a:lnTo>
                  <a:cubicBezTo>
                    <a:pt x="67" y="41"/>
                    <a:pt x="93" y="76"/>
                    <a:pt x="130" y="95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5" name="Freeform 355"/>
            <p:cNvSpPr>
              <a:spLocks/>
            </p:cNvSpPr>
            <p:nvPr/>
          </p:nvSpPr>
          <p:spPr bwMode="auto">
            <a:xfrm>
              <a:off x="5627688" y="4356100"/>
              <a:ext cx="77787" cy="69850"/>
            </a:xfrm>
            <a:custGeom>
              <a:avLst/>
              <a:gdLst>
                <a:gd name="T0" fmla="*/ 130 w 130"/>
                <a:gd name="T1" fmla="*/ 0 h 117"/>
                <a:gd name="T2" fmla="*/ 70 w 130"/>
                <a:gd name="T3" fmla="*/ 117 h 117"/>
                <a:gd name="T4" fmla="*/ 0 w 130"/>
                <a:gd name="T5" fmla="*/ 22 h 117"/>
                <a:gd name="T6" fmla="*/ 0 w 130"/>
                <a:gd name="T7" fmla="*/ 22 h 117"/>
                <a:gd name="T8" fmla="*/ 130 w 130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17"/>
                <a:gd name="T17" fmla="*/ 130 w 13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17">
                  <a:moveTo>
                    <a:pt x="130" y="0"/>
                  </a:moveTo>
                  <a:lnTo>
                    <a:pt x="70" y="117"/>
                  </a:lnTo>
                  <a:cubicBezTo>
                    <a:pt x="63" y="76"/>
                    <a:pt x="37" y="41"/>
                    <a:pt x="0" y="2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6" name="Line 356"/>
            <p:cNvSpPr>
              <a:spLocks noChangeShapeType="1"/>
            </p:cNvSpPr>
            <p:nvPr/>
          </p:nvSpPr>
          <p:spPr bwMode="auto">
            <a:xfrm>
              <a:off x="5427663" y="4621213"/>
              <a:ext cx="80962" cy="1905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357"/>
            <p:cNvSpPr>
              <a:spLocks/>
            </p:cNvSpPr>
            <p:nvPr/>
          </p:nvSpPr>
          <p:spPr bwMode="auto">
            <a:xfrm>
              <a:off x="5470525" y="4783138"/>
              <a:ext cx="63500" cy="77787"/>
            </a:xfrm>
            <a:custGeom>
              <a:avLst/>
              <a:gdLst>
                <a:gd name="T0" fmla="*/ 100 w 108"/>
                <a:gd name="T1" fmla="*/ 132 h 132"/>
                <a:gd name="T2" fmla="*/ 0 w 108"/>
                <a:gd name="T3" fmla="*/ 46 h 132"/>
                <a:gd name="T4" fmla="*/ 108 w 108"/>
                <a:gd name="T5" fmla="*/ 0 h 132"/>
                <a:gd name="T6" fmla="*/ 100 w 108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32"/>
                <a:gd name="T14" fmla="*/ 108 w 108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32">
                  <a:moveTo>
                    <a:pt x="100" y="132"/>
                  </a:moveTo>
                  <a:lnTo>
                    <a:pt x="0" y="46"/>
                  </a:lnTo>
                  <a:cubicBezTo>
                    <a:pt x="41" y="49"/>
                    <a:pt x="81" y="32"/>
                    <a:pt x="108" y="0"/>
                  </a:cubicBezTo>
                  <a:lnTo>
                    <a:pt x="100" y="13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8" name="Line 358"/>
            <p:cNvSpPr>
              <a:spLocks noChangeShapeType="1"/>
            </p:cNvSpPr>
            <p:nvPr/>
          </p:nvSpPr>
          <p:spPr bwMode="auto">
            <a:xfrm flipH="1">
              <a:off x="3879850" y="3917950"/>
              <a:ext cx="428625" cy="80803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359"/>
            <p:cNvSpPr>
              <a:spLocks/>
            </p:cNvSpPr>
            <p:nvPr/>
          </p:nvSpPr>
          <p:spPr bwMode="auto">
            <a:xfrm>
              <a:off x="4270375" y="3871913"/>
              <a:ext cx="63500" cy="77787"/>
            </a:xfrm>
            <a:custGeom>
              <a:avLst/>
              <a:gdLst>
                <a:gd name="T0" fmla="*/ 107 w 107"/>
                <a:gd name="T1" fmla="*/ 0 h 131"/>
                <a:gd name="T2" fmla="*/ 104 w 107"/>
                <a:gd name="T3" fmla="*/ 131 h 131"/>
                <a:gd name="T4" fmla="*/ 0 w 107"/>
                <a:gd name="T5" fmla="*/ 76 h 131"/>
                <a:gd name="T6" fmla="*/ 0 w 107"/>
                <a:gd name="T7" fmla="*/ 76 h 131"/>
                <a:gd name="T8" fmla="*/ 107 w 107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31"/>
                <a:gd name="T17" fmla="*/ 107 w 10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31">
                  <a:moveTo>
                    <a:pt x="107" y="0"/>
                  </a:moveTo>
                  <a:lnTo>
                    <a:pt x="104" y="131"/>
                  </a:lnTo>
                  <a:cubicBezTo>
                    <a:pt x="80" y="97"/>
                    <a:pt x="41" y="77"/>
                    <a:pt x="0" y="7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0" name="Line 360"/>
            <p:cNvSpPr>
              <a:spLocks noChangeShapeType="1"/>
            </p:cNvSpPr>
            <p:nvPr/>
          </p:nvSpPr>
          <p:spPr bwMode="auto">
            <a:xfrm flipH="1">
              <a:off x="4570413" y="4940300"/>
              <a:ext cx="917575" cy="261938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1" name="Freeform 361"/>
            <p:cNvSpPr>
              <a:spLocks/>
            </p:cNvSpPr>
            <p:nvPr/>
          </p:nvSpPr>
          <p:spPr bwMode="auto">
            <a:xfrm>
              <a:off x="4519613" y="5164138"/>
              <a:ext cx="76200" cy="68262"/>
            </a:xfrm>
            <a:custGeom>
              <a:avLst/>
              <a:gdLst>
                <a:gd name="T0" fmla="*/ 0 w 129"/>
                <a:gd name="T1" fmla="*/ 89 h 113"/>
                <a:gd name="T2" fmla="*/ 97 w 129"/>
                <a:gd name="T3" fmla="*/ 0 h 113"/>
                <a:gd name="T4" fmla="*/ 129 w 129"/>
                <a:gd name="T5" fmla="*/ 113 h 113"/>
                <a:gd name="T6" fmla="*/ 0 w 129"/>
                <a:gd name="T7" fmla="*/ 89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3"/>
                <a:gd name="T14" fmla="*/ 129 w 12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3">
                  <a:moveTo>
                    <a:pt x="0" y="89"/>
                  </a:moveTo>
                  <a:lnTo>
                    <a:pt x="97" y="0"/>
                  </a:lnTo>
                  <a:cubicBezTo>
                    <a:pt x="89" y="41"/>
                    <a:pt x="101" y="82"/>
                    <a:pt x="129" y="113"/>
                  </a:cubicBezTo>
                  <a:lnTo>
                    <a:pt x="0" y="89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2" name="Line 362"/>
            <p:cNvSpPr>
              <a:spLocks noChangeShapeType="1"/>
            </p:cNvSpPr>
            <p:nvPr/>
          </p:nvSpPr>
          <p:spPr bwMode="auto">
            <a:xfrm flipH="1">
              <a:off x="5022850" y="4700588"/>
              <a:ext cx="296863" cy="5588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363"/>
            <p:cNvSpPr>
              <a:spLocks/>
            </p:cNvSpPr>
            <p:nvPr/>
          </p:nvSpPr>
          <p:spPr bwMode="auto">
            <a:xfrm>
              <a:off x="5280025" y="4654550"/>
              <a:ext cx="63500" cy="77788"/>
            </a:xfrm>
            <a:custGeom>
              <a:avLst/>
              <a:gdLst>
                <a:gd name="T0" fmla="*/ 107 w 107"/>
                <a:gd name="T1" fmla="*/ 0 h 132"/>
                <a:gd name="T2" fmla="*/ 104 w 107"/>
                <a:gd name="T3" fmla="*/ 132 h 132"/>
                <a:gd name="T4" fmla="*/ 0 w 107"/>
                <a:gd name="T5" fmla="*/ 76 h 132"/>
                <a:gd name="T6" fmla="*/ 107 w 107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32"/>
                <a:gd name="T14" fmla="*/ 107 w 10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32">
                  <a:moveTo>
                    <a:pt x="107" y="0"/>
                  </a:moveTo>
                  <a:lnTo>
                    <a:pt x="104" y="132"/>
                  </a:lnTo>
                  <a:cubicBezTo>
                    <a:pt x="80" y="98"/>
                    <a:pt x="42" y="78"/>
                    <a:pt x="0" y="7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4" name="Freeform 364"/>
            <p:cNvSpPr>
              <a:spLocks/>
            </p:cNvSpPr>
            <p:nvPr/>
          </p:nvSpPr>
          <p:spPr bwMode="auto">
            <a:xfrm>
              <a:off x="4997450" y="5227638"/>
              <a:ext cx="63500" cy="77787"/>
            </a:xfrm>
            <a:custGeom>
              <a:avLst/>
              <a:gdLst>
                <a:gd name="T0" fmla="*/ 0 w 107"/>
                <a:gd name="T1" fmla="*/ 132 h 132"/>
                <a:gd name="T2" fmla="*/ 4 w 107"/>
                <a:gd name="T3" fmla="*/ 0 h 132"/>
                <a:gd name="T4" fmla="*/ 107 w 107"/>
                <a:gd name="T5" fmla="*/ 56 h 132"/>
                <a:gd name="T6" fmla="*/ 0 w 107"/>
                <a:gd name="T7" fmla="*/ 132 h 1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32"/>
                <a:gd name="T14" fmla="*/ 107 w 107"/>
                <a:gd name="T15" fmla="*/ 132 h 1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32">
                  <a:moveTo>
                    <a:pt x="0" y="132"/>
                  </a:moveTo>
                  <a:lnTo>
                    <a:pt x="4" y="0"/>
                  </a:lnTo>
                  <a:cubicBezTo>
                    <a:pt x="28" y="34"/>
                    <a:pt x="66" y="55"/>
                    <a:pt x="107" y="56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" name="Line 365"/>
            <p:cNvSpPr>
              <a:spLocks noChangeShapeType="1"/>
            </p:cNvSpPr>
            <p:nvPr/>
          </p:nvSpPr>
          <p:spPr bwMode="auto">
            <a:xfrm flipH="1">
              <a:off x="4938713" y="4878388"/>
              <a:ext cx="41275" cy="4127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366"/>
            <p:cNvSpPr>
              <a:spLocks/>
            </p:cNvSpPr>
            <p:nvPr/>
          </p:nvSpPr>
          <p:spPr bwMode="auto">
            <a:xfrm>
              <a:off x="4905375" y="5270500"/>
              <a:ext cx="71438" cy="73025"/>
            </a:xfrm>
            <a:custGeom>
              <a:avLst/>
              <a:gdLst>
                <a:gd name="T0" fmla="*/ 47 w 118"/>
                <a:gd name="T1" fmla="*/ 123 h 123"/>
                <a:gd name="T2" fmla="*/ 0 w 118"/>
                <a:gd name="T3" fmla="*/ 0 h 123"/>
                <a:gd name="T4" fmla="*/ 118 w 118"/>
                <a:gd name="T5" fmla="*/ 12 h 123"/>
                <a:gd name="T6" fmla="*/ 47 w 118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23"/>
                <a:gd name="T14" fmla="*/ 118 w 118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23">
                  <a:moveTo>
                    <a:pt x="47" y="123"/>
                  </a:moveTo>
                  <a:lnTo>
                    <a:pt x="0" y="0"/>
                  </a:lnTo>
                  <a:cubicBezTo>
                    <a:pt x="35" y="22"/>
                    <a:pt x="79" y="27"/>
                    <a:pt x="118" y="12"/>
                  </a:cubicBezTo>
                  <a:lnTo>
                    <a:pt x="47" y="123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" name="Line 367"/>
            <p:cNvSpPr>
              <a:spLocks noChangeShapeType="1"/>
            </p:cNvSpPr>
            <p:nvPr/>
          </p:nvSpPr>
          <p:spPr bwMode="auto">
            <a:xfrm>
              <a:off x="4705350" y="4718050"/>
              <a:ext cx="195263" cy="6365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368"/>
            <p:cNvSpPr>
              <a:spLocks/>
            </p:cNvSpPr>
            <p:nvPr/>
          </p:nvSpPr>
          <p:spPr bwMode="auto">
            <a:xfrm>
              <a:off x="4676775" y="4665663"/>
              <a:ext cx="66675" cy="77787"/>
            </a:xfrm>
            <a:custGeom>
              <a:avLst/>
              <a:gdLst>
                <a:gd name="T0" fmla="*/ 22 w 113"/>
                <a:gd name="T1" fmla="*/ 0 h 130"/>
                <a:gd name="T2" fmla="*/ 113 w 113"/>
                <a:gd name="T3" fmla="*/ 96 h 130"/>
                <a:gd name="T4" fmla="*/ 0 w 113"/>
                <a:gd name="T5" fmla="*/ 130 h 130"/>
                <a:gd name="T6" fmla="*/ 22 w 113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30"/>
                <a:gd name="T14" fmla="*/ 113 w 113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30">
                  <a:moveTo>
                    <a:pt x="22" y="0"/>
                  </a:moveTo>
                  <a:lnTo>
                    <a:pt x="113" y="96"/>
                  </a:lnTo>
                  <a:cubicBezTo>
                    <a:pt x="72" y="89"/>
                    <a:pt x="30" y="102"/>
                    <a:pt x="0" y="130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" name="Line 369"/>
            <p:cNvSpPr>
              <a:spLocks noChangeShapeType="1"/>
            </p:cNvSpPr>
            <p:nvPr/>
          </p:nvSpPr>
          <p:spPr bwMode="auto">
            <a:xfrm flipH="1" flipV="1">
              <a:off x="4318000" y="4187825"/>
              <a:ext cx="525463" cy="11303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370"/>
            <p:cNvSpPr>
              <a:spLocks/>
            </p:cNvSpPr>
            <p:nvPr/>
          </p:nvSpPr>
          <p:spPr bwMode="auto">
            <a:xfrm>
              <a:off x="4803775" y="5286375"/>
              <a:ext cx="63500" cy="79375"/>
            </a:xfrm>
            <a:custGeom>
              <a:avLst/>
              <a:gdLst>
                <a:gd name="T0" fmla="*/ 103 w 106"/>
                <a:gd name="T1" fmla="*/ 132 h 132"/>
                <a:gd name="T2" fmla="*/ 0 w 106"/>
                <a:gd name="T3" fmla="*/ 50 h 132"/>
                <a:gd name="T4" fmla="*/ 106 w 106"/>
                <a:gd name="T5" fmla="*/ 0 h 132"/>
                <a:gd name="T6" fmla="*/ 106 w 106"/>
                <a:gd name="T7" fmla="*/ 0 h 132"/>
                <a:gd name="T8" fmla="*/ 103 w 106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32"/>
                <a:gd name="T17" fmla="*/ 106 w 106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32">
                  <a:moveTo>
                    <a:pt x="103" y="132"/>
                  </a:moveTo>
                  <a:lnTo>
                    <a:pt x="0" y="50"/>
                  </a:lnTo>
                  <a:cubicBezTo>
                    <a:pt x="41" y="51"/>
                    <a:pt x="81" y="33"/>
                    <a:pt x="106" y="0"/>
                  </a:cubicBezTo>
                  <a:lnTo>
                    <a:pt x="103" y="13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" name="Line 371"/>
            <p:cNvSpPr>
              <a:spLocks noChangeShapeType="1"/>
            </p:cNvSpPr>
            <p:nvPr/>
          </p:nvSpPr>
          <p:spPr bwMode="auto">
            <a:xfrm flipH="1" flipV="1">
              <a:off x="4457700" y="4948238"/>
              <a:ext cx="350838" cy="4222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372"/>
            <p:cNvSpPr>
              <a:spLocks/>
            </p:cNvSpPr>
            <p:nvPr/>
          </p:nvSpPr>
          <p:spPr bwMode="auto">
            <a:xfrm>
              <a:off x="4770438" y="5334000"/>
              <a:ext cx="71437" cy="76200"/>
            </a:xfrm>
            <a:custGeom>
              <a:avLst/>
              <a:gdLst>
                <a:gd name="T0" fmla="*/ 121 w 121"/>
                <a:gd name="T1" fmla="*/ 128 h 128"/>
                <a:gd name="T2" fmla="*/ 0 w 121"/>
                <a:gd name="T3" fmla="*/ 75 h 128"/>
                <a:gd name="T4" fmla="*/ 91 w 121"/>
                <a:gd name="T5" fmla="*/ 0 h 128"/>
                <a:gd name="T6" fmla="*/ 121 w 121"/>
                <a:gd name="T7" fmla="*/ 128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128"/>
                <a:gd name="T14" fmla="*/ 121 w 12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128">
                  <a:moveTo>
                    <a:pt x="121" y="128"/>
                  </a:moveTo>
                  <a:lnTo>
                    <a:pt x="0" y="75"/>
                  </a:lnTo>
                  <a:cubicBezTo>
                    <a:pt x="40" y="66"/>
                    <a:pt x="74" y="38"/>
                    <a:pt x="91" y="0"/>
                  </a:cubicBezTo>
                  <a:lnTo>
                    <a:pt x="121" y="128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3" name="Freeform 373"/>
            <p:cNvSpPr>
              <a:spLocks/>
            </p:cNvSpPr>
            <p:nvPr/>
          </p:nvSpPr>
          <p:spPr bwMode="auto">
            <a:xfrm>
              <a:off x="4424363" y="4906963"/>
              <a:ext cx="71437" cy="77787"/>
            </a:xfrm>
            <a:custGeom>
              <a:avLst/>
              <a:gdLst>
                <a:gd name="T0" fmla="*/ 0 w 120"/>
                <a:gd name="T1" fmla="*/ 0 h 129"/>
                <a:gd name="T2" fmla="*/ 120 w 120"/>
                <a:gd name="T3" fmla="*/ 53 h 129"/>
                <a:gd name="T4" fmla="*/ 30 w 120"/>
                <a:gd name="T5" fmla="*/ 129 h 129"/>
                <a:gd name="T6" fmla="*/ 0 w 120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129"/>
                <a:gd name="T14" fmla="*/ 120 w 120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129">
                  <a:moveTo>
                    <a:pt x="0" y="0"/>
                  </a:moveTo>
                  <a:lnTo>
                    <a:pt x="120" y="53"/>
                  </a:lnTo>
                  <a:cubicBezTo>
                    <a:pt x="80" y="63"/>
                    <a:pt x="46" y="91"/>
                    <a:pt x="3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4" name="Line 374"/>
            <p:cNvSpPr>
              <a:spLocks noChangeShapeType="1"/>
            </p:cNvSpPr>
            <p:nvPr/>
          </p:nvSpPr>
          <p:spPr bwMode="auto">
            <a:xfrm>
              <a:off x="4533900" y="5294313"/>
              <a:ext cx="230188" cy="4921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375"/>
            <p:cNvSpPr>
              <a:spLocks/>
            </p:cNvSpPr>
            <p:nvPr/>
          </p:nvSpPr>
          <p:spPr bwMode="auto">
            <a:xfrm>
              <a:off x="4483100" y="5262563"/>
              <a:ext cx="74613" cy="69850"/>
            </a:xfrm>
            <a:custGeom>
              <a:avLst/>
              <a:gdLst>
                <a:gd name="T0" fmla="*/ 0 w 127"/>
                <a:gd name="T1" fmla="*/ 33 h 115"/>
                <a:gd name="T2" fmla="*/ 127 w 127"/>
                <a:gd name="T3" fmla="*/ 0 h 115"/>
                <a:gd name="T4" fmla="*/ 102 w 127"/>
                <a:gd name="T5" fmla="*/ 115 h 115"/>
                <a:gd name="T6" fmla="*/ 0 w 127"/>
                <a:gd name="T7" fmla="*/ 33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15"/>
                <a:gd name="T14" fmla="*/ 127 w 127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15">
                  <a:moveTo>
                    <a:pt x="0" y="33"/>
                  </a:moveTo>
                  <a:lnTo>
                    <a:pt x="127" y="0"/>
                  </a:lnTo>
                  <a:cubicBezTo>
                    <a:pt x="101" y="32"/>
                    <a:pt x="92" y="75"/>
                    <a:pt x="102" y="115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6" name="Line 376"/>
            <p:cNvSpPr>
              <a:spLocks noChangeShapeType="1"/>
            </p:cNvSpPr>
            <p:nvPr/>
          </p:nvSpPr>
          <p:spPr bwMode="auto">
            <a:xfrm flipV="1">
              <a:off x="5081588" y="4619625"/>
              <a:ext cx="252412" cy="17303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377"/>
            <p:cNvSpPr>
              <a:spLocks/>
            </p:cNvSpPr>
            <p:nvPr/>
          </p:nvSpPr>
          <p:spPr bwMode="auto">
            <a:xfrm>
              <a:off x="5038725" y="4754563"/>
              <a:ext cx="77788" cy="68262"/>
            </a:xfrm>
            <a:custGeom>
              <a:avLst/>
              <a:gdLst>
                <a:gd name="T0" fmla="*/ 0 w 131"/>
                <a:gd name="T1" fmla="*/ 115 h 115"/>
                <a:gd name="T2" fmla="*/ 64 w 131"/>
                <a:gd name="T3" fmla="*/ 0 h 115"/>
                <a:gd name="T4" fmla="*/ 131 w 131"/>
                <a:gd name="T5" fmla="*/ 97 h 115"/>
                <a:gd name="T6" fmla="*/ 0 w 131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15"/>
                <a:gd name="T14" fmla="*/ 131 w 13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15">
                  <a:moveTo>
                    <a:pt x="0" y="115"/>
                  </a:moveTo>
                  <a:lnTo>
                    <a:pt x="64" y="0"/>
                  </a:lnTo>
                  <a:cubicBezTo>
                    <a:pt x="70" y="41"/>
                    <a:pt x="94" y="77"/>
                    <a:pt x="131" y="97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8" name="Line 378"/>
            <p:cNvSpPr>
              <a:spLocks noChangeShapeType="1"/>
            </p:cNvSpPr>
            <p:nvPr/>
          </p:nvSpPr>
          <p:spPr bwMode="auto">
            <a:xfrm flipV="1">
              <a:off x="5416550" y="4027488"/>
              <a:ext cx="52388" cy="4508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379"/>
            <p:cNvSpPr>
              <a:spLocks/>
            </p:cNvSpPr>
            <p:nvPr/>
          </p:nvSpPr>
          <p:spPr bwMode="auto">
            <a:xfrm>
              <a:off x="5383213" y="4457700"/>
              <a:ext cx="69850" cy="73025"/>
            </a:xfrm>
            <a:custGeom>
              <a:avLst/>
              <a:gdLst>
                <a:gd name="T0" fmla="*/ 45 w 117"/>
                <a:gd name="T1" fmla="*/ 124 h 124"/>
                <a:gd name="T2" fmla="*/ 0 w 117"/>
                <a:gd name="T3" fmla="*/ 0 h 124"/>
                <a:gd name="T4" fmla="*/ 117 w 117"/>
                <a:gd name="T5" fmla="*/ 13 h 124"/>
                <a:gd name="T6" fmla="*/ 117 w 117"/>
                <a:gd name="T7" fmla="*/ 13 h 124"/>
                <a:gd name="T8" fmla="*/ 45 w 117"/>
                <a:gd name="T9" fmla="*/ 124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4"/>
                <a:gd name="T17" fmla="*/ 117 w 11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4">
                  <a:moveTo>
                    <a:pt x="45" y="124"/>
                  </a:moveTo>
                  <a:lnTo>
                    <a:pt x="0" y="0"/>
                  </a:lnTo>
                  <a:cubicBezTo>
                    <a:pt x="35" y="22"/>
                    <a:pt x="78" y="27"/>
                    <a:pt x="117" y="13"/>
                  </a:cubicBezTo>
                  <a:lnTo>
                    <a:pt x="45" y="124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0" name="Freeform 380"/>
            <p:cNvSpPr>
              <a:spLocks/>
            </p:cNvSpPr>
            <p:nvPr/>
          </p:nvSpPr>
          <p:spPr bwMode="auto">
            <a:xfrm>
              <a:off x="5432425" y="3975100"/>
              <a:ext cx="69850" cy="73025"/>
            </a:xfrm>
            <a:custGeom>
              <a:avLst/>
              <a:gdLst>
                <a:gd name="T0" fmla="*/ 72 w 117"/>
                <a:gd name="T1" fmla="*/ 0 h 124"/>
                <a:gd name="T2" fmla="*/ 117 w 117"/>
                <a:gd name="T3" fmla="*/ 124 h 124"/>
                <a:gd name="T4" fmla="*/ 0 w 117"/>
                <a:gd name="T5" fmla="*/ 110 h 124"/>
                <a:gd name="T6" fmla="*/ 0 w 117"/>
                <a:gd name="T7" fmla="*/ 110 h 124"/>
                <a:gd name="T8" fmla="*/ 72 w 11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4"/>
                <a:gd name="T17" fmla="*/ 117 w 11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4">
                  <a:moveTo>
                    <a:pt x="72" y="0"/>
                  </a:moveTo>
                  <a:lnTo>
                    <a:pt x="117" y="124"/>
                  </a:lnTo>
                  <a:cubicBezTo>
                    <a:pt x="82" y="101"/>
                    <a:pt x="39" y="96"/>
                    <a:pt x="0" y="11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1" name="Line 381"/>
            <p:cNvSpPr>
              <a:spLocks noChangeShapeType="1"/>
            </p:cNvSpPr>
            <p:nvPr/>
          </p:nvSpPr>
          <p:spPr bwMode="auto">
            <a:xfrm flipV="1">
              <a:off x="5284788" y="3944938"/>
              <a:ext cx="163512" cy="1730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382"/>
            <p:cNvSpPr>
              <a:spLocks/>
            </p:cNvSpPr>
            <p:nvPr/>
          </p:nvSpPr>
          <p:spPr bwMode="auto">
            <a:xfrm>
              <a:off x="5248275" y="4081463"/>
              <a:ext cx="74613" cy="74612"/>
            </a:xfrm>
            <a:custGeom>
              <a:avLst/>
              <a:gdLst>
                <a:gd name="T0" fmla="*/ 0 w 123"/>
                <a:gd name="T1" fmla="*/ 126 h 126"/>
                <a:gd name="T2" fmla="*/ 37 w 123"/>
                <a:gd name="T3" fmla="*/ 0 h 126"/>
                <a:gd name="T4" fmla="*/ 123 w 123"/>
                <a:gd name="T5" fmla="*/ 81 h 126"/>
                <a:gd name="T6" fmla="*/ 0 w 123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"/>
                <a:gd name="T13" fmla="*/ 0 h 126"/>
                <a:gd name="T14" fmla="*/ 123 w 123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" h="126">
                  <a:moveTo>
                    <a:pt x="0" y="126"/>
                  </a:moveTo>
                  <a:lnTo>
                    <a:pt x="37" y="0"/>
                  </a:lnTo>
                  <a:cubicBezTo>
                    <a:pt x="52" y="39"/>
                    <a:pt x="83" y="69"/>
                    <a:pt x="123" y="81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3" name="Line 383"/>
            <p:cNvSpPr>
              <a:spLocks noChangeShapeType="1"/>
            </p:cNvSpPr>
            <p:nvPr/>
          </p:nvSpPr>
          <p:spPr bwMode="auto">
            <a:xfrm flipH="1">
              <a:off x="4902200" y="3925888"/>
              <a:ext cx="484188" cy="1492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384"/>
            <p:cNvSpPr>
              <a:spLocks/>
            </p:cNvSpPr>
            <p:nvPr/>
          </p:nvSpPr>
          <p:spPr bwMode="auto">
            <a:xfrm>
              <a:off x="5359400" y="3897313"/>
              <a:ext cx="77788" cy="68262"/>
            </a:xfrm>
            <a:custGeom>
              <a:avLst/>
              <a:gdLst>
                <a:gd name="T0" fmla="*/ 130 w 130"/>
                <a:gd name="T1" fmla="*/ 22 h 113"/>
                <a:gd name="T2" fmla="*/ 35 w 130"/>
                <a:gd name="T3" fmla="*/ 113 h 113"/>
                <a:gd name="T4" fmla="*/ 0 w 130"/>
                <a:gd name="T5" fmla="*/ 0 h 113"/>
                <a:gd name="T6" fmla="*/ 130 w 130"/>
                <a:gd name="T7" fmla="*/ 22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3"/>
                <a:gd name="T14" fmla="*/ 130 w 130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3">
                  <a:moveTo>
                    <a:pt x="130" y="22"/>
                  </a:moveTo>
                  <a:lnTo>
                    <a:pt x="35" y="113"/>
                  </a:lnTo>
                  <a:cubicBezTo>
                    <a:pt x="42" y="72"/>
                    <a:pt x="29" y="30"/>
                    <a:pt x="0" y="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5" name="Freeform 385"/>
            <p:cNvSpPr>
              <a:spLocks/>
            </p:cNvSpPr>
            <p:nvPr/>
          </p:nvSpPr>
          <p:spPr bwMode="auto">
            <a:xfrm>
              <a:off x="4851400" y="4035425"/>
              <a:ext cx="77788" cy="68263"/>
            </a:xfrm>
            <a:custGeom>
              <a:avLst/>
              <a:gdLst>
                <a:gd name="T0" fmla="*/ 0 w 130"/>
                <a:gd name="T1" fmla="*/ 91 h 113"/>
                <a:gd name="T2" fmla="*/ 95 w 130"/>
                <a:gd name="T3" fmla="*/ 0 h 113"/>
                <a:gd name="T4" fmla="*/ 130 w 130"/>
                <a:gd name="T5" fmla="*/ 113 h 113"/>
                <a:gd name="T6" fmla="*/ 0 w 130"/>
                <a:gd name="T7" fmla="*/ 91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3"/>
                <a:gd name="T14" fmla="*/ 130 w 130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3">
                  <a:moveTo>
                    <a:pt x="0" y="91"/>
                  </a:moveTo>
                  <a:lnTo>
                    <a:pt x="95" y="0"/>
                  </a:lnTo>
                  <a:cubicBezTo>
                    <a:pt x="88" y="41"/>
                    <a:pt x="101" y="83"/>
                    <a:pt x="130" y="113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6" name="Line 386"/>
            <p:cNvSpPr>
              <a:spLocks noChangeShapeType="1"/>
            </p:cNvSpPr>
            <p:nvPr/>
          </p:nvSpPr>
          <p:spPr bwMode="auto">
            <a:xfrm flipH="1" flipV="1">
              <a:off x="4757738" y="3786188"/>
              <a:ext cx="355600" cy="3524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387"/>
            <p:cNvSpPr>
              <a:spLocks/>
            </p:cNvSpPr>
            <p:nvPr/>
          </p:nvSpPr>
          <p:spPr bwMode="auto">
            <a:xfrm>
              <a:off x="5076825" y="4102100"/>
              <a:ext cx="74613" cy="74613"/>
            </a:xfrm>
            <a:custGeom>
              <a:avLst/>
              <a:gdLst>
                <a:gd name="T0" fmla="*/ 125 w 125"/>
                <a:gd name="T1" fmla="*/ 125 h 125"/>
                <a:gd name="T2" fmla="*/ 0 w 125"/>
                <a:gd name="T3" fmla="*/ 84 h 125"/>
                <a:gd name="T4" fmla="*/ 83 w 125"/>
                <a:gd name="T5" fmla="*/ 0 h 125"/>
                <a:gd name="T6" fmla="*/ 125 w 125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25"/>
                <a:gd name="T14" fmla="*/ 125 w 125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25">
                  <a:moveTo>
                    <a:pt x="125" y="125"/>
                  </a:moveTo>
                  <a:lnTo>
                    <a:pt x="0" y="84"/>
                  </a:lnTo>
                  <a:cubicBezTo>
                    <a:pt x="39" y="71"/>
                    <a:pt x="70" y="40"/>
                    <a:pt x="83" y="0"/>
                  </a:cubicBezTo>
                  <a:lnTo>
                    <a:pt x="125" y="125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8" name="Freeform 388"/>
            <p:cNvSpPr>
              <a:spLocks/>
            </p:cNvSpPr>
            <p:nvPr/>
          </p:nvSpPr>
          <p:spPr bwMode="auto">
            <a:xfrm>
              <a:off x="4719638" y="3749675"/>
              <a:ext cx="74612" cy="74613"/>
            </a:xfrm>
            <a:custGeom>
              <a:avLst/>
              <a:gdLst>
                <a:gd name="T0" fmla="*/ 0 w 125"/>
                <a:gd name="T1" fmla="*/ 0 h 125"/>
                <a:gd name="T2" fmla="*/ 125 w 125"/>
                <a:gd name="T3" fmla="*/ 41 h 125"/>
                <a:gd name="T4" fmla="*/ 42 w 125"/>
                <a:gd name="T5" fmla="*/ 125 h 125"/>
                <a:gd name="T6" fmla="*/ 42 w 125"/>
                <a:gd name="T7" fmla="*/ 125 h 125"/>
                <a:gd name="T8" fmla="*/ 0 w 12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0" y="0"/>
                  </a:moveTo>
                  <a:lnTo>
                    <a:pt x="125" y="41"/>
                  </a:lnTo>
                  <a:cubicBezTo>
                    <a:pt x="86" y="55"/>
                    <a:pt x="55" y="86"/>
                    <a:pt x="42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59" name="Line 389"/>
            <p:cNvSpPr>
              <a:spLocks noChangeShapeType="1"/>
            </p:cNvSpPr>
            <p:nvPr/>
          </p:nvSpPr>
          <p:spPr bwMode="auto">
            <a:xfrm>
              <a:off x="4800600" y="3733800"/>
              <a:ext cx="822325" cy="51435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0" name="Freeform 390"/>
            <p:cNvSpPr>
              <a:spLocks/>
            </p:cNvSpPr>
            <p:nvPr/>
          </p:nvSpPr>
          <p:spPr bwMode="auto">
            <a:xfrm>
              <a:off x="5591175" y="4208463"/>
              <a:ext cx="79375" cy="63500"/>
            </a:xfrm>
            <a:custGeom>
              <a:avLst/>
              <a:gdLst>
                <a:gd name="T0" fmla="*/ 131 w 131"/>
                <a:gd name="T1" fmla="*/ 108 h 108"/>
                <a:gd name="T2" fmla="*/ 0 w 131"/>
                <a:gd name="T3" fmla="*/ 104 h 108"/>
                <a:gd name="T4" fmla="*/ 55 w 131"/>
                <a:gd name="T5" fmla="*/ 0 h 108"/>
                <a:gd name="T6" fmla="*/ 131 w 131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08"/>
                <a:gd name="T14" fmla="*/ 131 w 131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08">
                  <a:moveTo>
                    <a:pt x="131" y="108"/>
                  </a:moveTo>
                  <a:lnTo>
                    <a:pt x="0" y="104"/>
                  </a:lnTo>
                  <a:cubicBezTo>
                    <a:pt x="33" y="80"/>
                    <a:pt x="54" y="42"/>
                    <a:pt x="55" y="0"/>
                  </a:cubicBezTo>
                  <a:lnTo>
                    <a:pt x="131" y="108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1" name="Line 391"/>
            <p:cNvSpPr>
              <a:spLocks noChangeShapeType="1"/>
            </p:cNvSpPr>
            <p:nvPr/>
          </p:nvSpPr>
          <p:spPr bwMode="auto">
            <a:xfrm flipH="1" flipV="1">
              <a:off x="5302250" y="4257675"/>
              <a:ext cx="377825" cy="492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392"/>
            <p:cNvSpPr>
              <a:spLocks/>
            </p:cNvSpPr>
            <p:nvPr/>
          </p:nvSpPr>
          <p:spPr bwMode="auto">
            <a:xfrm>
              <a:off x="5248275" y="4224338"/>
              <a:ext cx="74613" cy="69850"/>
            </a:xfrm>
            <a:custGeom>
              <a:avLst/>
              <a:gdLst>
                <a:gd name="T0" fmla="*/ 0 w 125"/>
                <a:gd name="T1" fmla="*/ 43 h 116"/>
                <a:gd name="T2" fmla="*/ 125 w 125"/>
                <a:gd name="T3" fmla="*/ 0 h 116"/>
                <a:gd name="T4" fmla="*/ 110 w 125"/>
                <a:gd name="T5" fmla="*/ 116 h 116"/>
                <a:gd name="T6" fmla="*/ 0 w 125"/>
                <a:gd name="T7" fmla="*/ 43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"/>
                <a:gd name="T13" fmla="*/ 0 h 116"/>
                <a:gd name="T14" fmla="*/ 125 w 125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" h="116">
                  <a:moveTo>
                    <a:pt x="0" y="43"/>
                  </a:moveTo>
                  <a:lnTo>
                    <a:pt x="125" y="0"/>
                  </a:lnTo>
                  <a:cubicBezTo>
                    <a:pt x="102" y="34"/>
                    <a:pt x="96" y="77"/>
                    <a:pt x="110" y="116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3" name="Line 393"/>
            <p:cNvSpPr>
              <a:spLocks noChangeShapeType="1"/>
            </p:cNvSpPr>
            <p:nvPr/>
          </p:nvSpPr>
          <p:spPr bwMode="auto">
            <a:xfrm>
              <a:off x="5222875" y="4321175"/>
              <a:ext cx="168275" cy="2381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394"/>
            <p:cNvSpPr>
              <a:spLocks/>
            </p:cNvSpPr>
            <p:nvPr/>
          </p:nvSpPr>
          <p:spPr bwMode="auto">
            <a:xfrm>
              <a:off x="5191125" y="4276725"/>
              <a:ext cx="69850" cy="77788"/>
            </a:xfrm>
            <a:custGeom>
              <a:avLst/>
              <a:gdLst>
                <a:gd name="T0" fmla="*/ 0 w 116"/>
                <a:gd name="T1" fmla="*/ 0 h 130"/>
                <a:gd name="T2" fmla="*/ 116 w 116"/>
                <a:gd name="T3" fmla="*/ 62 h 130"/>
                <a:gd name="T4" fmla="*/ 20 w 116"/>
                <a:gd name="T5" fmla="*/ 130 h 130"/>
                <a:gd name="T6" fmla="*/ 20 w 116"/>
                <a:gd name="T7" fmla="*/ 130 h 130"/>
                <a:gd name="T8" fmla="*/ 0 w 116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30"/>
                <a:gd name="T17" fmla="*/ 116 w 11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30">
                  <a:moveTo>
                    <a:pt x="0" y="0"/>
                  </a:moveTo>
                  <a:lnTo>
                    <a:pt x="116" y="62"/>
                  </a:lnTo>
                  <a:cubicBezTo>
                    <a:pt x="75" y="69"/>
                    <a:pt x="39" y="94"/>
                    <a:pt x="20" y="1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5" name="Freeform 395"/>
            <p:cNvSpPr>
              <a:spLocks/>
            </p:cNvSpPr>
            <p:nvPr/>
          </p:nvSpPr>
          <p:spPr bwMode="auto">
            <a:xfrm>
              <a:off x="5056188" y="4425950"/>
              <a:ext cx="223837" cy="158750"/>
            </a:xfrm>
            <a:custGeom>
              <a:avLst/>
              <a:gdLst>
                <a:gd name="T0" fmla="*/ 0 w 141"/>
                <a:gd name="T1" fmla="*/ 100 h 100"/>
                <a:gd name="T2" fmla="*/ 0 w 141"/>
                <a:gd name="T3" fmla="*/ 100 h 100"/>
                <a:gd name="T4" fmla="*/ 141 w 141"/>
                <a:gd name="T5" fmla="*/ 0 h 100"/>
                <a:gd name="T6" fmla="*/ 141 w 141"/>
                <a:gd name="T7" fmla="*/ 0 h 100"/>
                <a:gd name="T8" fmla="*/ 0 w 141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00"/>
                <a:gd name="T17" fmla="*/ 141 w 141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00">
                  <a:moveTo>
                    <a:pt x="0" y="100"/>
                  </a:moveTo>
                  <a:lnTo>
                    <a:pt x="0" y="100"/>
                  </a:lnTo>
                  <a:lnTo>
                    <a:pt x="14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6" name="Line 396"/>
            <p:cNvSpPr>
              <a:spLocks noChangeShapeType="1"/>
            </p:cNvSpPr>
            <p:nvPr/>
          </p:nvSpPr>
          <p:spPr bwMode="auto">
            <a:xfrm flipH="1">
              <a:off x="5003800" y="4308475"/>
              <a:ext cx="147638" cy="5254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397"/>
            <p:cNvSpPr>
              <a:spLocks/>
            </p:cNvSpPr>
            <p:nvPr/>
          </p:nvSpPr>
          <p:spPr bwMode="auto">
            <a:xfrm>
              <a:off x="5113338" y="4257675"/>
              <a:ext cx="68262" cy="76200"/>
            </a:xfrm>
            <a:custGeom>
              <a:avLst/>
              <a:gdLst>
                <a:gd name="T0" fmla="*/ 88 w 113"/>
                <a:gd name="T1" fmla="*/ 0 h 129"/>
                <a:gd name="T2" fmla="*/ 113 w 113"/>
                <a:gd name="T3" fmla="*/ 129 h 129"/>
                <a:gd name="T4" fmla="*/ 0 w 113"/>
                <a:gd name="T5" fmla="*/ 97 h 129"/>
                <a:gd name="T6" fmla="*/ 88 w 11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29"/>
                <a:gd name="T14" fmla="*/ 113 w 11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29">
                  <a:moveTo>
                    <a:pt x="88" y="0"/>
                  </a:moveTo>
                  <a:lnTo>
                    <a:pt x="113" y="129"/>
                  </a:lnTo>
                  <a:cubicBezTo>
                    <a:pt x="83" y="101"/>
                    <a:pt x="41" y="89"/>
                    <a:pt x="0" y="97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8" name="Line 398"/>
            <p:cNvSpPr>
              <a:spLocks noChangeShapeType="1"/>
            </p:cNvSpPr>
            <p:nvPr/>
          </p:nvSpPr>
          <p:spPr bwMode="auto">
            <a:xfrm>
              <a:off x="4891088" y="4178300"/>
              <a:ext cx="212725" cy="349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399"/>
            <p:cNvSpPr>
              <a:spLocks/>
            </p:cNvSpPr>
            <p:nvPr/>
          </p:nvSpPr>
          <p:spPr bwMode="auto">
            <a:xfrm>
              <a:off x="4838700" y="4146550"/>
              <a:ext cx="74613" cy="68263"/>
            </a:xfrm>
            <a:custGeom>
              <a:avLst/>
              <a:gdLst>
                <a:gd name="T0" fmla="*/ 0 w 126"/>
                <a:gd name="T1" fmla="*/ 38 h 116"/>
                <a:gd name="T2" fmla="*/ 126 w 126"/>
                <a:gd name="T3" fmla="*/ 0 h 116"/>
                <a:gd name="T4" fmla="*/ 107 w 126"/>
                <a:gd name="T5" fmla="*/ 116 h 116"/>
                <a:gd name="T6" fmla="*/ 107 w 126"/>
                <a:gd name="T7" fmla="*/ 116 h 116"/>
                <a:gd name="T8" fmla="*/ 0 w 126"/>
                <a:gd name="T9" fmla="*/ 38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16"/>
                <a:gd name="T17" fmla="*/ 126 w 126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16">
                  <a:moveTo>
                    <a:pt x="0" y="38"/>
                  </a:moveTo>
                  <a:lnTo>
                    <a:pt x="126" y="0"/>
                  </a:lnTo>
                  <a:cubicBezTo>
                    <a:pt x="102" y="33"/>
                    <a:pt x="95" y="76"/>
                    <a:pt x="107" y="116"/>
                  </a:cubicBezTo>
                  <a:lnTo>
                    <a:pt x="0" y="38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0" name="Freeform 400"/>
            <p:cNvSpPr>
              <a:spLocks/>
            </p:cNvSpPr>
            <p:nvPr/>
          </p:nvSpPr>
          <p:spPr bwMode="auto">
            <a:xfrm>
              <a:off x="5081588" y="4176713"/>
              <a:ext cx="74612" cy="68262"/>
            </a:xfrm>
            <a:custGeom>
              <a:avLst/>
              <a:gdLst>
                <a:gd name="T0" fmla="*/ 126 w 126"/>
                <a:gd name="T1" fmla="*/ 78 h 116"/>
                <a:gd name="T2" fmla="*/ 0 w 126"/>
                <a:gd name="T3" fmla="*/ 116 h 116"/>
                <a:gd name="T4" fmla="*/ 19 w 126"/>
                <a:gd name="T5" fmla="*/ 0 h 116"/>
                <a:gd name="T6" fmla="*/ 126 w 126"/>
                <a:gd name="T7" fmla="*/ 78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16"/>
                <a:gd name="T14" fmla="*/ 126 w 126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16">
                  <a:moveTo>
                    <a:pt x="126" y="78"/>
                  </a:moveTo>
                  <a:lnTo>
                    <a:pt x="0" y="116"/>
                  </a:lnTo>
                  <a:cubicBezTo>
                    <a:pt x="24" y="83"/>
                    <a:pt x="32" y="40"/>
                    <a:pt x="19" y="0"/>
                  </a:cubicBezTo>
                  <a:lnTo>
                    <a:pt x="126" y="78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1" name="Line 401"/>
            <p:cNvSpPr>
              <a:spLocks noChangeShapeType="1"/>
            </p:cNvSpPr>
            <p:nvPr/>
          </p:nvSpPr>
          <p:spPr bwMode="auto">
            <a:xfrm flipH="1" flipV="1">
              <a:off x="4702175" y="3784600"/>
              <a:ext cx="69850" cy="2270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402"/>
            <p:cNvSpPr>
              <a:spLocks/>
            </p:cNvSpPr>
            <p:nvPr/>
          </p:nvSpPr>
          <p:spPr bwMode="auto">
            <a:xfrm>
              <a:off x="4732338" y="3984625"/>
              <a:ext cx="68262" cy="77788"/>
            </a:xfrm>
            <a:custGeom>
              <a:avLst/>
              <a:gdLst>
                <a:gd name="T0" fmla="*/ 91 w 113"/>
                <a:gd name="T1" fmla="*/ 130 h 130"/>
                <a:gd name="T2" fmla="*/ 0 w 113"/>
                <a:gd name="T3" fmla="*/ 35 h 130"/>
                <a:gd name="T4" fmla="*/ 113 w 113"/>
                <a:gd name="T5" fmla="*/ 0 h 130"/>
                <a:gd name="T6" fmla="*/ 91 w 113"/>
                <a:gd name="T7" fmla="*/ 13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30"/>
                <a:gd name="T14" fmla="*/ 113 w 113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30">
                  <a:moveTo>
                    <a:pt x="91" y="130"/>
                  </a:moveTo>
                  <a:lnTo>
                    <a:pt x="0" y="35"/>
                  </a:lnTo>
                  <a:cubicBezTo>
                    <a:pt x="41" y="41"/>
                    <a:pt x="83" y="29"/>
                    <a:pt x="113" y="0"/>
                  </a:cubicBezTo>
                  <a:lnTo>
                    <a:pt x="91" y="13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3" name="Line 403"/>
            <p:cNvSpPr>
              <a:spLocks noChangeShapeType="1"/>
            </p:cNvSpPr>
            <p:nvPr/>
          </p:nvSpPr>
          <p:spPr bwMode="auto">
            <a:xfrm>
              <a:off x="4498975" y="3832225"/>
              <a:ext cx="287338" cy="2905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404"/>
            <p:cNvSpPr>
              <a:spLocks/>
            </p:cNvSpPr>
            <p:nvPr/>
          </p:nvSpPr>
          <p:spPr bwMode="auto">
            <a:xfrm>
              <a:off x="4460875" y="3795713"/>
              <a:ext cx="74613" cy="74612"/>
            </a:xfrm>
            <a:custGeom>
              <a:avLst/>
              <a:gdLst>
                <a:gd name="T0" fmla="*/ 0 w 125"/>
                <a:gd name="T1" fmla="*/ 0 h 125"/>
                <a:gd name="T2" fmla="*/ 125 w 125"/>
                <a:gd name="T3" fmla="*/ 42 h 125"/>
                <a:gd name="T4" fmla="*/ 41 w 125"/>
                <a:gd name="T5" fmla="*/ 125 h 125"/>
                <a:gd name="T6" fmla="*/ 41 w 125"/>
                <a:gd name="T7" fmla="*/ 125 h 125"/>
                <a:gd name="T8" fmla="*/ 0 w 125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5"/>
                <a:gd name="T17" fmla="*/ 125 w 125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5">
                  <a:moveTo>
                    <a:pt x="0" y="0"/>
                  </a:moveTo>
                  <a:lnTo>
                    <a:pt x="125" y="42"/>
                  </a:lnTo>
                  <a:cubicBezTo>
                    <a:pt x="85" y="55"/>
                    <a:pt x="54" y="86"/>
                    <a:pt x="41" y="1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5" name="Line 405"/>
            <p:cNvSpPr>
              <a:spLocks noChangeShapeType="1"/>
            </p:cNvSpPr>
            <p:nvPr/>
          </p:nvSpPr>
          <p:spPr bwMode="auto">
            <a:xfrm flipV="1">
              <a:off x="4337050" y="3748088"/>
              <a:ext cx="33338" cy="34448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407"/>
            <p:cNvSpPr>
              <a:spLocks/>
            </p:cNvSpPr>
            <p:nvPr/>
          </p:nvSpPr>
          <p:spPr bwMode="auto">
            <a:xfrm>
              <a:off x="4303713" y="3989388"/>
              <a:ext cx="69850" cy="73025"/>
            </a:xfrm>
            <a:custGeom>
              <a:avLst/>
              <a:gdLst>
                <a:gd name="T0" fmla="*/ 47 w 117"/>
                <a:gd name="T1" fmla="*/ 123 h 123"/>
                <a:gd name="T2" fmla="*/ 0 w 117"/>
                <a:gd name="T3" fmla="*/ 0 h 123"/>
                <a:gd name="T4" fmla="*/ 117 w 117"/>
                <a:gd name="T5" fmla="*/ 11 h 123"/>
                <a:gd name="T6" fmla="*/ 47 w 11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23"/>
                <a:gd name="T14" fmla="*/ 117 w 11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23">
                  <a:moveTo>
                    <a:pt x="47" y="123"/>
                  </a:moveTo>
                  <a:lnTo>
                    <a:pt x="0" y="0"/>
                  </a:lnTo>
                  <a:cubicBezTo>
                    <a:pt x="35" y="22"/>
                    <a:pt x="78" y="26"/>
                    <a:pt x="117" y="11"/>
                  </a:cubicBezTo>
                  <a:lnTo>
                    <a:pt x="47" y="123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7" name="Line 408"/>
            <p:cNvSpPr>
              <a:spLocks noChangeShapeType="1"/>
            </p:cNvSpPr>
            <p:nvPr/>
          </p:nvSpPr>
          <p:spPr bwMode="auto">
            <a:xfrm>
              <a:off x="4492625" y="3646488"/>
              <a:ext cx="157163" cy="7937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8" name="Freeform 409"/>
            <p:cNvSpPr>
              <a:spLocks/>
            </p:cNvSpPr>
            <p:nvPr/>
          </p:nvSpPr>
          <p:spPr bwMode="auto">
            <a:xfrm>
              <a:off x="4438650" y="3613150"/>
              <a:ext cx="73025" cy="69850"/>
            </a:xfrm>
            <a:custGeom>
              <a:avLst/>
              <a:gdLst>
                <a:gd name="T0" fmla="*/ 0 w 121"/>
                <a:gd name="T1" fmla="*/ 52 h 117"/>
                <a:gd name="T2" fmla="*/ 121 w 121"/>
                <a:gd name="T3" fmla="*/ 0 h 117"/>
                <a:gd name="T4" fmla="*/ 115 w 121"/>
                <a:gd name="T5" fmla="*/ 117 h 117"/>
                <a:gd name="T6" fmla="*/ 115 w 121"/>
                <a:gd name="T7" fmla="*/ 117 h 117"/>
                <a:gd name="T8" fmla="*/ 0 w 121"/>
                <a:gd name="T9" fmla="*/ 52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17"/>
                <a:gd name="T17" fmla="*/ 121 w 12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17">
                  <a:moveTo>
                    <a:pt x="0" y="52"/>
                  </a:moveTo>
                  <a:lnTo>
                    <a:pt x="121" y="0"/>
                  </a:lnTo>
                  <a:cubicBezTo>
                    <a:pt x="101" y="36"/>
                    <a:pt x="98" y="79"/>
                    <a:pt x="115" y="117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9" name="Line 410"/>
            <p:cNvSpPr>
              <a:spLocks noChangeShapeType="1"/>
            </p:cNvSpPr>
            <p:nvPr/>
          </p:nvSpPr>
          <p:spPr bwMode="auto">
            <a:xfrm flipV="1">
              <a:off x="4537075" y="4865688"/>
              <a:ext cx="388938" cy="2238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411"/>
            <p:cNvSpPr>
              <a:spLocks/>
            </p:cNvSpPr>
            <p:nvPr/>
          </p:nvSpPr>
          <p:spPr bwMode="auto">
            <a:xfrm>
              <a:off x="4491038" y="5011738"/>
              <a:ext cx="79375" cy="65087"/>
            </a:xfrm>
            <a:custGeom>
              <a:avLst/>
              <a:gdLst>
                <a:gd name="T0" fmla="*/ 0 w 132"/>
                <a:gd name="T1" fmla="*/ 110 h 110"/>
                <a:gd name="T2" fmla="*/ 73 w 132"/>
                <a:gd name="T3" fmla="*/ 0 h 110"/>
                <a:gd name="T4" fmla="*/ 132 w 132"/>
                <a:gd name="T5" fmla="*/ 102 h 110"/>
                <a:gd name="T6" fmla="*/ 0 w 132"/>
                <a:gd name="T7" fmla="*/ 11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10"/>
                <a:gd name="T14" fmla="*/ 132 w 132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10">
                  <a:moveTo>
                    <a:pt x="0" y="110"/>
                  </a:moveTo>
                  <a:lnTo>
                    <a:pt x="73" y="0"/>
                  </a:lnTo>
                  <a:cubicBezTo>
                    <a:pt x="75" y="41"/>
                    <a:pt x="97" y="79"/>
                    <a:pt x="132" y="102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1" name="Freeform 412"/>
            <p:cNvSpPr>
              <a:spLocks/>
            </p:cNvSpPr>
            <p:nvPr/>
          </p:nvSpPr>
          <p:spPr bwMode="auto">
            <a:xfrm>
              <a:off x="4894263" y="4799013"/>
              <a:ext cx="77787" cy="65087"/>
            </a:xfrm>
            <a:custGeom>
              <a:avLst/>
              <a:gdLst>
                <a:gd name="T0" fmla="*/ 131 w 131"/>
                <a:gd name="T1" fmla="*/ 0 h 110"/>
                <a:gd name="T2" fmla="*/ 59 w 131"/>
                <a:gd name="T3" fmla="*/ 110 h 110"/>
                <a:gd name="T4" fmla="*/ 0 w 131"/>
                <a:gd name="T5" fmla="*/ 9 h 110"/>
                <a:gd name="T6" fmla="*/ 0 w 131"/>
                <a:gd name="T7" fmla="*/ 9 h 110"/>
                <a:gd name="T8" fmla="*/ 131 w 131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10"/>
                <a:gd name="T17" fmla="*/ 131 w 13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10">
                  <a:moveTo>
                    <a:pt x="131" y="0"/>
                  </a:moveTo>
                  <a:lnTo>
                    <a:pt x="59" y="110"/>
                  </a:lnTo>
                  <a:cubicBezTo>
                    <a:pt x="56" y="69"/>
                    <a:pt x="34" y="31"/>
                    <a:pt x="0" y="9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2" name="Line 413"/>
            <p:cNvSpPr>
              <a:spLocks noChangeShapeType="1"/>
            </p:cNvSpPr>
            <p:nvPr/>
          </p:nvSpPr>
          <p:spPr bwMode="auto">
            <a:xfrm>
              <a:off x="4819650" y="4148138"/>
              <a:ext cx="152400" cy="5270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414"/>
            <p:cNvSpPr>
              <a:spLocks/>
            </p:cNvSpPr>
            <p:nvPr/>
          </p:nvSpPr>
          <p:spPr bwMode="auto">
            <a:xfrm>
              <a:off x="4789488" y="4097338"/>
              <a:ext cx="68262" cy="76200"/>
            </a:xfrm>
            <a:custGeom>
              <a:avLst/>
              <a:gdLst>
                <a:gd name="T0" fmla="*/ 24 w 113"/>
                <a:gd name="T1" fmla="*/ 0 h 129"/>
                <a:gd name="T2" fmla="*/ 113 w 113"/>
                <a:gd name="T3" fmla="*/ 96 h 129"/>
                <a:gd name="T4" fmla="*/ 0 w 113"/>
                <a:gd name="T5" fmla="*/ 129 h 129"/>
                <a:gd name="T6" fmla="*/ 0 w 113"/>
                <a:gd name="T7" fmla="*/ 129 h 129"/>
                <a:gd name="T8" fmla="*/ 24 w 113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29"/>
                <a:gd name="T17" fmla="*/ 113 w 113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29">
                  <a:moveTo>
                    <a:pt x="24" y="0"/>
                  </a:moveTo>
                  <a:lnTo>
                    <a:pt x="113" y="96"/>
                  </a:lnTo>
                  <a:cubicBezTo>
                    <a:pt x="72" y="89"/>
                    <a:pt x="30" y="101"/>
                    <a:pt x="0" y="129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4" name="Freeform 415"/>
            <p:cNvSpPr>
              <a:spLocks/>
            </p:cNvSpPr>
            <p:nvPr/>
          </p:nvSpPr>
          <p:spPr bwMode="auto">
            <a:xfrm>
              <a:off x="4933950" y="4649788"/>
              <a:ext cx="68263" cy="76200"/>
            </a:xfrm>
            <a:custGeom>
              <a:avLst/>
              <a:gdLst>
                <a:gd name="T0" fmla="*/ 90 w 114"/>
                <a:gd name="T1" fmla="*/ 130 h 130"/>
                <a:gd name="T2" fmla="*/ 0 w 114"/>
                <a:gd name="T3" fmla="*/ 33 h 130"/>
                <a:gd name="T4" fmla="*/ 114 w 114"/>
                <a:gd name="T5" fmla="*/ 0 h 130"/>
                <a:gd name="T6" fmla="*/ 90 w 114"/>
                <a:gd name="T7" fmla="*/ 13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30"/>
                <a:gd name="T14" fmla="*/ 114 w 114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30">
                  <a:moveTo>
                    <a:pt x="90" y="130"/>
                  </a:moveTo>
                  <a:lnTo>
                    <a:pt x="0" y="33"/>
                  </a:lnTo>
                  <a:cubicBezTo>
                    <a:pt x="41" y="41"/>
                    <a:pt x="83" y="29"/>
                    <a:pt x="114" y="0"/>
                  </a:cubicBezTo>
                  <a:lnTo>
                    <a:pt x="90" y="13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5" name="Line 416"/>
            <p:cNvSpPr>
              <a:spLocks noChangeShapeType="1"/>
            </p:cNvSpPr>
            <p:nvPr/>
          </p:nvSpPr>
          <p:spPr bwMode="auto">
            <a:xfrm>
              <a:off x="4762500" y="4600575"/>
              <a:ext cx="266700" cy="1428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417"/>
            <p:cNvSpPr>
              <a:spLocks/>
            </p:cNvSpPr>
            <p:nvPr/>
          </p:nvSpPr>
          <p:spPr bwMode="auto">
            <a:xfrm>
              <a:off x="4714875" y="4575175"/>
              <a:ext cx="79375" cy="65088"/>
            </a:xfrm>
            <a:custGeom>
              <a:avLst/>
              <a:gdLst>
                <a:gd name="T0" fmla="*/ 0 w 132"/>
                <a:gd name="T1" fmla="*/ 0 h 107"/>
                <a:gd name="T2" fmla="*/ 132 w 132"/>
                <a:gd name="T3" fmla="*/ 3 h 107"/>
                <a:gd name="T4" fmla="*/ 77 w 132"/>
                <a:gd name="T5" fmla="*/ 107 h 107"/>
                <a:gd name="T6" fmla="*/ 77 w 132"/>
                <a:gd name="T7" fmla="*/ 107 h 107"/>
                <a:gd name="T8" fmla="*/ 0 w 132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7"/>
                <a:gd name="T17" fmla="*/ 132 w 13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7">
                  <a:moveTo>
                    <a:pt x="0" y="0"/>
                  </a:moveTo>
                  <a:lnTo>
                    <a:pt x="132" y="3"/>
                  </a:lnTo>
                  <a:cubicBezTo>
                    <a:pt x="98" y="27"/>
                    <a:pt x="78" y="66"/>
                    <a:pt x="77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7" name="Line 418"/>
            <p:cNvSpPr>
              <a:spLocks noChangeShapeType="1"/>
            </p:cNvSpPr>
            <p:nvPr/>
          </p:nvSpPr>
          <p:spPr bwMode="auto">
            <a:xfrm flipH="1" flipV="1">
              <a:off x="4937125" y="4216400"/>
              <a:ext cx="425450" cy="31591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Freeform 419"/>
            <p:cNvSpPr>
              <a:spLocks/>
            </p:cNvSpPr>
            <p:nvPr/>
          </p:nvSpPr>
          <p:spPr bwMode="auto">
            <a:xfrm>
              <a:off x="4894263" y="4144963"/>
              <a:ext cx="76200" cy="69850"/>
            </a:xfrm>
            <a:custGeom>
              <a:avLst/>
              <a:gdLst>
                <a:gd name="T0" fmla="*/ 0 w 129"/>
                <a:gd name="T1" fmla="*/ 0 h 117"/>
                <a:gd name="T2" fmla="*/ 129 w 129"/>
                <a:gd name="T3" fmla="*/ 23 h 117"/>
                <a:gd name="T4" fmla="*/ 59 w 129"/>
                <a:gd name="T5" fmla="*/ 117 h 117"/>
                <a:gd name="T6" fmla="*/ 59 w 129"/>
                <a:gd name="T7" fmla="*/ 117 h 117"/>
                <a:gd name="T8" fmla="*/ 0 w 129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17"/>
                <a:gd name="T17" fmla="*/ 129 w 129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17">
                  <a:moveTo>
                    <a:pt x="0" y="0"/>
                  </a:moveTo>
                  <a:lnTo>
                    <a:pt x="129" y="23"/>
                  </a:lnTo>
                  <a:cubicBezTo>
                    <a:pt x="92" y="42"/>
                    <a:pt x="66" y="77"/>
                    <a:pt x="59" y="1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9" name="Line 420"/>
            <p:cNvSpPr>
              <a:spLocks noChangeShapeType="1"/>
            </p:cNvSpPr>
            <p:nvPr/>
          </p:nvSpPr>
          <p:spPr bwMode="auto">
            <a:xfrm flipV="1">
              <a:off x="4702175" y="4125913"/>
              <a:ext cx="50800" cy="3778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421"/>
            <p:cNvSpPr>
              <a:spLocks/>
            </p:cNvSpPr>
            <p:nvPr/>
          </p:nvSpPr>
          <p:spPr bwMode="auto">
            <a:xfrm>
              <a:off x="4714875" y="4073525"/>
              <a:ext cx="69850" cy="73025"/>
            </a:xfrm>
            <a:custGeom>
              <a:avLst/>
              <a:gdLst>
                <a:gd name="T0" fmla="*/ 74 w 117"/>
                <a:gd name="T1" fmla="*/ 0 h 124"/>
                <a:gd name="T2" fmla="*/ 117 w 117"/>
                <a:gd name="T3" fmla="*/ 124 h 124"/>
                <a:gd name="T4" fmla="*/ 0 w 117"/>
                <a:gd name="T5" fmla="*/ 109 h 124"/>
                <a:gd name="T6" fmla="*/ 0 w 117"/>
                <a:gd name="T7" fmla="*/ 109 h 124"/>
                <a:gd name="T8" fmla="*/ 74 w 117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4"/>
                <a:gd name="T17" fmla="*/ 117 w 11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4">
                  <a:moveTo>
                    <a:pt x="74" y="0"/>
                  </a:moveTo>
                  <a:lnTo>
                    <a:pt x="117" y="124"/>
                  </a:lnTo>
                  <a:cubicBezTo>
                    <a:pt x="83" y="101"/>
                    <a:pt x="40" y="95"/>
                    <a:pt x="0" y="109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1" name="Line 422"/>
            <p:cNvSpPr>
              <a:spLocks noChangeShapeType="1"/>
            </p:cNvSpPr>
            <p:nvPr/>
          </p:nvSpPr>
          <p:spPr bwMode="auto">
            <a:xfrm flipV="1">
              <a:off x="4405313" y="3733800"/>
              <a:ext cx="238125" cy="3048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423"/>
            <p:cNvSpPr>
              <a:spLocks/>
            </p:cNvSpPr>
            <p:nvPr/>
          </p:nvSpPr>
          <p:spPr bwMode="auto">
            <a:xfrm>
              <a:off x="4371975" y="3963988"/>
              <a:ext cx="71438" cy="76200"/>
            </a:xfrm>
            <a:custGeom>
              <a:avLst/>
              <a:gdLst>
                <a:gd name="T0" fmla="*/ 0 w 119"/>
                <a:gd name="T1" fmla="*/ 129 h 129"/>
                <a:gd name="T2" fmla="*/ 26 w 119"/>
                <a:gd name="T3" fmla="*/ 0 h 129"/>
                <a:gd name="T4" fmla="*/ 119 w 119"/>
                <a:gd name="T5" fmla="*/ 72 h 129"/>
                <a:gd name="T6" fmla="*/ 119 w 119"/>
                <a:gd name="T7" fmla="*/ 72 h 129"/>
                <a:gd name="T8" fmla="*/ 0 w 119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29"/>
                <a:gd name="T17" fmla="*/ 119 w 119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29">
                  <a:moveTo>
                    <a:pt x="0" y="129"/>
                  </a:moveTo>
                  <a:lnTo>
                    <a:pt x="26" y="0"/>
                  </a:lnTo>
                  <a:cubicBezTo>
                    <a:pt x="44" y="37"/>
                    <a:pt x="78" y="64"/>
                    <a:pt x="119" y="72"/>
                  </a:cubicBezTo>
                  <a:lnTo>
                    <a:pt x="0" y="129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3" name="Line 424"/>
            <p:cNvSpPr>
              <a:spLocks noChangeShapeType="1"/>
            </p:cNvSpPr>
            <p:nvPr/>
          </p:nvSpPr>
          <p:spPr bwMode="auto">
            <a:xfrm flipH="1">
              <a:off x="4476750" y="4656138"/>
              <a:ext cx="136525" cy="5032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425"/>
            <p:cNvSpPr>
              <a:spLocks/>
            </p:cNvSpPr>
            <p:nvPr/>
          </p:nvSpPr>
          <p:spPr bwMode="auto">
            <a:xfrm>
              <a:off x="4575175" y="4565650"/>
              <a:ext cx="66675" cy="76200"/>
            </a:xfrm>
            <a:custGeom>
              <a:avLst/>
              <a:gdLst>
                <a:gd name="T0" fmla="*/ 88 w 113"/>
                <a:gd name="T1" fmla="*/ 0 h 129"/>
                <a:gd name="T2" fmla="*/ 113 w 113"/>
                <a:gd name="T3" fmla="*/ 129 h 129"/>
                <a:gd name="T4" fmla="*/ 0 w 113"/>
                <a:gd name="T5" fmla="*/ 98 h 129"/>
                <a:gd name="T6" fmla="*/ 88 w 11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29"/>
                <a:gd name="T14" fmla="*/ 113 w 11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29">
                  <a:moveTo>
                    <a:pt x="88" y="0"/>
                  </a:moveTo>
                  <a:lnTo>
                    <a:pt x="113" y="129"/>
                  </a:lnTo>
                  <a:cubicBezTo>
                    <a:pt x="83" y="102"/>
                    <a:pt x="40" y="90"/>
                    <a:pt x="0" y="98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5" name="Line 426"/>
            <p:cNvSpPr>
              <a:spLocks noChangeShapeType="1"/>
            </p:cNvSpPr>
            <p:nvPr/>
          </p:nvSpPr>
          <p:spPr bwMode="auto">
            <a:xfrm flipH="1">
              <a:off x="4687888" y="4538663"/>
              <a:ext cx="600075" cy="190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427"/>
            <p:cNvSpPr>
              <a:spLocks/>
            </p:cNvSpPr>
            <p:nvPr/>
          </p:nvSpPr>
          <p:spPr bwMode="auto">
            <a:xfrm>
              <a:off x="5268913" y="4465638"/>
              <a:ext cx="71437" cy="69850"/>
            </a:xfrm>
            <a:custGeom>
              <a:avLst/>
              <a:gdLst>
                <a:gd name="T0" fmla="*/ 120 w 120"/>
                <a:gd name="T1" fmla="*/ 55 h 117"/>
                <a:gd name="T2" fmla="*/ 4 w 120"/>
                <a:gd name="T3" fmla="*/ 117 h 117"/>
                <a:gd name="T4" fmla="*/ 0 w 120"/>
                <a:gd name="T5" fmla="*/ 0 h 117"/>
                <a:gd name="T6" fmla="*/ 0 w 120"/>
                <a:gd name="T7" fmla="*/ 0 h 117"/>
                <a:gd name="T8" fmla="*/ 120 w 120"/>
                <a:gd name="T9" fmla="*/ 55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17"/>
                <a:gd name="T17" fmla="*/ 120 w 12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17">
                  <a:moveTo>
                    <a:pt x="120" y="55"/>
                  </a:moveTo>
                  <a:lnTo>
                    <a:pt x="4" y="117"/>
                  </a:lnTo>
                  <a:cubicBezTo>
                    <a:pt x="21" y="80"/>
                    <a:pt x="20" y="36"/>
                    <a:pt x="0" y="0"/>
                  </a:cubicBezTo>
                  <a:lnTo>
                    <a:pt x="120" y="55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7" name="Line 428"/>
            <p:cNvSpPr>
              <a:spLocks noChangeShapeType="1"/>
            </p:cNvSpPr>
            <p:nvPr/>
          </p:nvSpPr>
          <p:spPr bwMode="auto">
            <a:xfrm flipH="1" flipV="1">
              <a:off x="3898900" y="4675188"/>
              <a:ext cx="452438" cy="406400"/>
            </a:xfrm>
            <a:prstGeom prst="line">
              <a:avLst/>
            </a:prstGeom>
            <a:ln>
              <a:prstDash val="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8" name="Freeform 429"/>
            <p:cNvSpPr>
              <a:spLocks/>
            </p:cNvSpPr>
            <p:nvPr/>
          </p:nvSpPr>
          <p:spPr bwMode="auto">
            <a:xfrm>
              <a:off x="4314825" y="5045075"/>
              <a:ext cx="76200" cy="73025"/>
            </a:xfrm>
            <a:custGeom>
              <a:avLst/>
              <a:gdLst>
                <a:gd name="T0" fmla="*/ 127 w 127"/>
                <a:gd name="T1" fmla="*/ 123 h 123"/>
                <a:gd name="T2" fmla="*/ 0 w 127"/>
                <a:gd name="T3" fmla="*/ 88 h 123"/>
                <a:gd name="T4" fmla="*/ 79 w 127"/>
                <a:gd name="T5" fmla="*/ 0 h 123"/>
                <a:gd name="T6" fmla="*/ 127 w 127"/>
                <a:gd name="T7" fmla="*/ 123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123"/>
                <a:gd name="T14" fmla="*/ 127 w 127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123">
                  <a:moveTo>
                    <a:pt x="127" y="123"/>
                  </a:moveTo>
                  <a:lnTo>
                    <a:pt x="0" y="88"/>
                  </a:lnTo>
                  <a:cubicBezTo>
                    <a:pt x="39" y="72"/>
                    <a:pt x="68" y="40"/>
                    <a:pt x="79" y="0"/>
                  </a:cubicBezTo>
                  <a:lnTo>
                    <a:pt x="127" y="123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9" name="Line 430"/>
            <p:cNvSpPr>
              <a:spLocks noChangeShapeType="1"/>
            </p:cNvSpPr>
            <p:nvPr/>
          </p:nvSpPr>
          <p:spPr bwMode="auto">
            <a:xfrm>
              <a:off x="4376738" y="4913313"/>
              <a:ext cx="57150" cy="1905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431"/>
            <p:cNvSpPr>
              <a:spLocks/>
            </p:cNvSpPr>
            <p:nvPr/>
          </p:nvSpPr>
          <p:spPr bwMode="auto">
            <a:xfrm>
              <a:off x="4348163" y="4864100"/>
              <a:ext cx="66675" cy="76200"/>
            </a:xfrm>
            <a:custGeom>
              <a:avLst/>
              <a:gdLst>
                <a:gd name="T0" fmla="*/ 22 w 113"/>
                <a:gd name="T1" fmla="*/ 0 h 129"/>
                <a:gd name="T2" fmla="*/ 113 w 113"/>
                <a:gd name="T3" fmla="*/ 95 h 129"/>
                <a:gd name="T4" fmla="*/ 0 w 113"/>
                <a:gd name="T5" fmla="*/ 129 h 129"/>
                <a:gd name="T6" fmla="*/ 22 w 11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29"/>
                <a:gd name="T14" fmla="*/ 113 w 11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29">
                  <a:moveTo>
                    <a:pt x="22" y="0"/>
                  </a:moveTo>
                  <a:lnTo>
                    <a:pt x="113" y="95"/>
                  </a:lnTo>
                  <a:cubicBezTo>
                    <a:pt x="72" y="88"/>
                    <a:pt x="30" y="101"/>
                    <a:pt x="0" y="12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1" name="Line 432"/>
            <p:cNvSpPr>
              <a:spLocks noChangeShapeType="1"/>
            </p:cNvSpPr>
            <p:nvPr/>
          </p:nvSpPr>
          <p:spPr bwMode="auto">
            <a:xfrm flipV="1">
              <a:off x="4464050" y="4808538"/>
              <a:ext cx="406400" cy="1111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433"/>
            <p:cNvSpPr>
              <a:spLocks/>
            </p:cNvSpPr>
            <p:nvPr/>
          </p:nvSpPr>
          <p:spPr bwMode="auto">
            <a:xfrm>
              <a:off x="4411663" y="4745038"/>
              <a:ext cx="69850" cy="69850"/>
            </a:xfrm>
            <a:custGeom>
              <a:avLst/>
              <a:gdLst>
                <a:gd name="T0" fmla="*/ 0 w 119"/>
                <a:gd name="T1" fmla="*/ 62 h 117"/>
                <a:gd name="T2" fmla="*/ 115 w 119"/>
                <a:gd name="T3" fmla="*/ 0 h 117"/>
                <a:gd name="T4" fmla="*/ 119 w 119"/>
                <a:gd name="T5" fmla="*/ 117 h 117"/>
                <a:gd name="T6" fmla="*/ 0 w 119"/>
                <a:gd name="T7" fmla="*/ 62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17"/>
                <a:gd name="T14" fmla="*/ 119 w 119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17">
                  <a:moveTo>
                    <a:pt x="0" y="62"/>
                  </a:moveTo>
                  <a:lnTo>
                    <a:pt x="115" y="0"/>
                  </a:lnTo>
                  <a:cubicBezTo>
                    <a:pt x="98" y="37"/>
                    <a:pt x="99" y="81"/>
                    <a:pt x="119" y="117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3" name="Freeform 434"/>
            <p:cNvSpPr>
              <a:spLocks/>
            </p:cNvSpPr>
            <p:nvPr/>
          </p:nvSpPr>
          <p:spPr bwMode="auto">
            <a:xfrm>
              <a:off x="4852988" y="4773613"/>
              <a:ext cx="71437" cy="69850"/>
            </a:xfrm>
            <a:custGeom>
              <a:avLst/>
              <a:gdLst>
                <a:gd name="T0" fmla="*/ 119 w 119"/>
                <a:gd name="T1" fmla="*/ 55 h 117"/>
                <a:gd name="T2" fmla="*/ 3 w 119"/>
                <a:gd name="T3" fmla="*/ 117 h 117"/>
                <a:gd name="T4" fmla="*/ 0 w 119"/>
                <a:gd name="T5" fmla="*/ 0 h 117"/>
                <a:gd name="T6" fmla="*/ 0 w 119"/>
                <a:gd name="T7" fmla="*/ 0 h 117"/>
                <a:gd name="T8" fmla="*/ 119 w 119"/>
                <a:gd name="T9" fmla="*/ 55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7"/>
                <a:gd name="T17" fmla="*/ 119 w 119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7">
                  <a:moveTo>
                    <a:pt x="119" y="55"/>
                  </a:moveTo>
                  <a:lnTo>
                    <a:pt x="3" y="117"/>
                  </a:lnTo>
                  <a:cubicBezTo>
                    <a:pt x="20" y="80"/>
                    <a:pt x="19" y="36"/>
                    <a:pt x="0" y="0"/>
                  </a:cubicBezTo>
                  <a:lnTo>
                    <a:pt x="119" y="55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4" name="Line 435"/>
            <p:cNvSpPr>
              <a:spLocks noChangeShapeType="1"/>
            </p:cNvSpPr>
            <p:nvPr/>
          </p:nvSpPr>
          <p:spPr bwMode="auto">
            <a:xfrm flipH="1" flipV="1">
              <a:off x="4425950" y="3798888"/>
              <a:ext cx="212725" cy="6985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436"/>
            <p:cNvSpPr>
              <a:spLocks/>
            </p:cNvSpPr>
            <p:nvPr/>
          </p:nvSpPr>
          <p:spPr bwMode="auto">
            <a:xfrm>
              <a:off x="4600575" y="4394200"/>
              <a:ext cx="66675" cy="77788"/>
            </a:xfrm>
            <a:custGeom>
              <a:avLst/>
              <a:gdLst>
                <a:gd name="T0" fmla="*/ 91 w 112"/>
                <a:gd name="T1" fmla="*/ 129 h 129"/>
                <a:gd name="T2" fmla="*/ 0 w 112"/>
                <a:gd name="T3" fmla="*/ 34 h 129"/>
                <a:gd name="T4" fmla="*/ 112 w 112"/>
                <a:gd name="T5" fmla="*/ 0 h 129"/>
                <a:gd name="T6" fmla="*/ 91 w 112"/>
                <a:gd name="T7" fmla="*/ 129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29"/>
                <a:gd name="T14" fmla="*/ 112 w 112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29">
                  <a:moveTo>
                    <a:pt x="91" y="129"/>
                  </a:moveTo>
                  <a:lnTo>
                    <a:pt x="0" y="34"/>
                  </a:lnTo>
                  <a:cubicBezTo>
                    <a:pt x="41" y="41"/>
                    <a:pt x="82" y="28"/>
                    <a:pt x="112" y="0"/>
                  </a:cubicBezTo>
                  <a:lnTo>
                    <a:pt x="91" y="129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6" name="Line 437"/>
            <p:cNvSpPr>
              <a:spLocks noChangeShapeType="1"/>
            </p:cNvSpPr>
            <p:nvPr/>
          </p:nvSpPr>
          <p:spPr bwMode="auto">
            <a:xfrm flipV="1">
              <a:off x="4437063" y="4144963"/>
              <a:ext cx="320675" cy="4762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438"/>
            <p:cNvSpPr>
              <a:spLocks/>
            </p:cNvSpPr>
            <p:nvPr/>
          </p:nvSpPr>
          <p:spPr bwMode="auto">
            <a:xfrm>
              <a:off x="4383088" y="4038600"/>
              <a:ext cx="71437" cy="69850"/>
            </a:xfrm>
            <a:custGeom>
              <a:avLst/>
              <a:gdLst>
                <a:gd name="T0" fmla="*/ 0 w 119"/>
                <a:gd name="T1" fmla="*/ 61 h 118"/>
                <a:gd name="T2" fmla="*/ 116 w 119"/>
                <a:gd name="T3" fmla="*/ 0 h 118"/>
                <a:gd name="T4" fmla="*/ 119 w 119"/>
                <a:gd name="T5" fmla="*/ 118 h 118"/>
                <a:gd name="T6" fmla="*/ 0 w 119"/>
                <a:gd name="T7" fmla="*/ 61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118"/>
                <a:gd name="T14" fmla="*/ 119 w 119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118">
                  <a:moveTo>
                    <a:pt x="0" y="61"/>
                  </a:moveTo>
                  <a:lnTo>
                    <a:pt x="116" y="0"/>
                  </a:lnTo>
                  <a:cubicBezTo>
                    <a:pt x="99" y="37"/>
                    <a:pt x="99" y="81"/>
                    <a:pt x="119" y="11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8" name="Line 439"/>
            <p:cNvSpPr>
              <a:spLocks noChangeShapeType="1"/>
            </p:cNvSpPr>
            <p:nvPr/>
          </p:nvSpPr>
          <p:spPr bwMode="auto">
            <a:xfrm flipH="1" flipV="1">
              <a:off x="3870325" y="4119563"/>
              <a:ext cx="715963" cy="38100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440"/>
            <p:cNvSpPr>
              <a:spLocks/>
            </p:cNvSpPr>
            <p:nvPr/>
          </p:nvSpPr>
          <p:spPr bwMode="auto">
            <a:xfrm>
              <a:off x="4556125" y="4460875"/>
              <a:ext cx="77788" cy="65088"/>
            </a:xfrm>
            <a:custGeom>
              <a:avLst/>
              <a:gdLst>
                <a:gd name="T0" fmla="*/ 132 w 132"/>
                <a:gd name="T1" fmla="*/ 107 h 107"/>
                <a:gd name="T2" fmla="*/ 0 w 132"/>
                <a:gd name="T3" fmla="*/ 104 h 107"/>
                <a:gd name="T4" fmla="*/ 55 w 132"/>
                <a:gd name="T5" fmla="*/ 0 h 107"/>
                <a:gd name="T6" fmla="*/ 132 w 132"/>
                <a:gd name="T7" fmla="*/ 107 h 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2"/>
                <a:gd name="T13" fmla="*/ 0 h 107"/>
                <a:gd name="T14" fmla="*/ 132 w 132"/>
                <a:gd name="T15" fmla="*/ 107 h 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2" h="107">
                  <a:moveTo>
                    <a:pt x="132" y="107"/>
                  </a:moveTo>
                  <a:lnTo>
                    <a:pt x="0" y="104"/>
                  </a:lnTo>
                  <a:cubicBezTo>
                    <a:pt x="34" y="80"/>
                    <a:pt x="54" y="42"/>
                    <a:pt x="55" y="0"/>
                  </a:cubicBezTo>
                  <a:lnTo>
                    <a:pt x="132" y="107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0" name="Line 441"/>
            <p:cNvSpPr>
              <a:spLocks noChangeShapeType="1"/>
            </p:cNvSpPr>
            <p:nvPr/>
          </p:nvSpPr>
          <p:spPr bwMode="auto">
            <a:xfrm>
              <a:off x="4000500" y="4683125"/>
              <a:ext cx="290513" cy="153988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442"/>
            <p:cNvSpPr>
              <a:spLocks/>
            </p:cNvSpPr>
            <p:nvPr/>
          </p:nvSpPr>
          <p:spPr bwMode="auto">
            <a:xfrm>
              <a:off x="3954463" y="4657725"/>
              <a:ext cx="77787" cy="63500"/>
            </a:xfrm>
            <a:custGeom>
              <a:avLst/>
              <a:gdLst>
                <a:gd name="T0" fmla="*/ 0 w 132"/>
                <a:gd name="T1" fmla="*/ 0 h 107"/>
                <a:gd name="T2" fmla="*/ 132 w 132"/>
                <a:gd name="T3" fmla="*/ 3 h 107"/>
                <a:gd name="T4" fmla="*/ 77 w 132"/>
                <a:gd name="T5" fmla="*/ 107 h 107"/>
                <a:gd name="T6" fmla="*/ 77 w 132"/>
                <a:gd name="T7" fmla="*/ 107 h 107"/>
                <a:gd name="T8" fmla="*/ 0 w 132"/>
                <a:gd name="T9" fmla="*/ 0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07"/>
                <a:gd name="T17" fmla="*/ 132 w 132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07">
                  <a:moveTo>
                    <a:pt x="0" y="0"/>
                  </a:moveTo>
                  <a:lnTo>
                    <a:pt x="132" y="3"/>
                  </a:lnTo>
                  <a:cubicBezTo>
                    <a:pt x="98" y="27"/>
                    <a:pt x="78" y="66"/>
                    <a:pt x="77" y="1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2" name="Line 443"/>
            <p:cNvSpPr>
              <a:spLocks noChangeShapeType="1"/>
            </p:cNvSpPr>
            <p:nvPr/>
          </p:nvSpPr>
          <p:spPr bwMode="auto">
            <a:xfrm flipH="1" flipV="1">
              <a:off x="4303713" y="4229100"/>
              <a:ext cx="14287" cy="4794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444"/>
            <p:cNvSpPr>
              <a:spLocks/>
            </p:cNvSpPr>
            <p:nvPr/>
          </p:nvSpPr>
          <p:spPr bwMode="auto">
            <a:xfrm>
              <a:off x="4283075" y="4691063"/>
              <a:ext cx="69850" cy="71437"/>
            </a:xfrm>
            <a:custGeom>
              <a:avLst/>
              <a:gdLst>
                <a:gd name="T0" fmla="*/ 62 w 117"/>
                <a:gd name="T1" fmla="*/ 120 h 120"/>
                <a:gd name="T2" fmla="*/ 0 w 117"/>
                <a:gd name="T3" fmla="*/ 4 h 120"/>
                <a:gd name="T4" fmla="*/ 117 w 117"/>
                <a:gd name="T5" fmla="*/ 0 h 120"/>
                <a:gd name="T6" fmla="*/ 117 w 117"/>
                <a:gd name="T7" fmla="*/ 0 h 120"/>
                <a:gd name="T8" fmla="*/ 62 w 117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0"/>
                <a:gd name="T17" fmla="*/ 117 w 117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0">
                  <a:moveTo>
                    <a:pt x="62" y="120"/>
                  </a:moveTo>
                  <a:lnTo>
                    <a:pt x="0" y="4"/>
                  </a:lnTo>
                  <a:cubicBezTo>
                    <a:pt x="37" y="21"/>
                    <a:pt x="81" y="20"/>
                    <a:pt x="117" y="0"/>
                  </a:cubicBezTo>
                  <a:lnTo>
                    <a:pt x="62" y="12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4" name="Freeform 445"/>
            <p:cNvSpPr>
              <a:spLocks/>
            </p:cNvSpPr>
            <p:nvPr/>
          </p:nvSpPr>
          <p:spPr bwMode="auto">
            <a:xfrm>
              <a:off x="4268788" y="4175125"/>
              <a:ext cx="69850" cy="71438"/>
            </a:xfrm>
            <a:custGeom>
              <a:avLst/>
              <a:gdLst>
                <a:gd name="T0" fmla="*/ 55 w 117"/>
                <a:gd name="T1" fmla="*/ 0 h 119"/>
                <a:gd name="T2" fmla="*/ 117 w 117"/>
                <a:gd name="T3" fmla="*/ 115 h 119"/>
                <a:gd name="T4" fmla="*/ 0 w 117"/>
                <a:gd name="T5" fmla="*/ 119 h 119"/>
                <a:gd name="T6" fmla="*/ 55 w 117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19"/>
                <a:gd name="T14" fmla="*/ 117 w 117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19">
                  <a:moveTo>
                    <a:pt x="55" y="0"/>
                  </a:moveTo>
                  <a:lnTo>
                    <a:pt x="117" y="115"/>
                  </a:lnTo>
                  <a:cubicBezTo>
                    <a:pt x="80" y="98"/>
                    <a:pt x="36" y="99"/>
                    <a:pt x="0" y="119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5" name="Line 446"/>
            <p:cNvSpPr>
              <a:spLocks noChangeShapeType="1"/>
            </p:cNvSpPr>
            <p:nvPr/>
          </p:nvSpPr>
          <p:spPr bwMode="auto">
            <a:xfrm flipV="1">
              <a:off x="3913188" y="4230688"/>
              <a:ext cx="339725" cy="4984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447"/>
            <p:cNvSpPr>
              <a:spLocks/>
            </p:cNvSpPr>
            <p:nvPr/>
          </p:nvSpPr>
          <p:spPr bwMode="auto">
            <a:xfrm>
              <a:off x="4214813" y="4146550"/>
              <a:ext cx="68262" cy="77788"/>
            </a:xfrm>
            <a:custGeom>
              <a:avLst/>
              <a:gdLst>
                <a:gd name="T0" fmla="*/ 115 w 115"/>
                <a:gd name="T1" fmla="*/ 0 h 130"/>
                <a:gd name="T2" fmla="*/ 97 w 115"/>
                <a:gd name="T3" fmla="*/ 130 h 130"/>
                <a:gd name="T4" fmla="*/ 0 w 115"/>
                <a:gd name="T5" fmla="*/ 64 h 130"/>
                <a:gd name="T6" fmla="*/ 115 w 115"/>
                <a:gd name="T7" fmla="*/ 0 h 1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30"/>
                <a:gd name="T14" fmla="*/ 115 w 115"/>
                <a:gd name="T15" fmla="*/ 130 h 1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30">
                  <a:moveTo>
                    <a:pt x="115" y="0"/>
                  </a:moveTo>
                  <a:lnTo>
                    <a:pt x="97" y="130"/>
                  </a:lnTo>
                  <a:cubicBezTo>
                    <a:pt x="77" y="94"/>
                    <a:pt x="41" y="70"/>
                    <a:pt x="0" y="64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7" name="Line 448"/>
            <p:cNvSpPr>
              <a:spLocks noChangeShapeType="1"/>
            </p:cNvSpPr>
            <p:nvPr/>
          </p:nvSpPr>
          <p:spPr bwMode="auto">
            <a:xfrm flipV="1">
              <a:off x="4333875" y="4606925"/>
              <a:ext cx="244475" cy="23812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449"/>
            <p:cNvSpPr>
              <a:spLocks/>
            </p:cNvSpPr>
            <p:nvPr/>
          </p:nvSpPr>
          <p:spPr bwMode="auto">
            <a:xfrm>
              <a:off x="4541838" y="4530725"/>
              <a:ext cx="74612" cy="74613"/>
            </a:xfrm>
            <a:custGeom>
              <a:avLst/>
              <a:gdLst>
                <a:gd name="T0" fmla="*/ 126 w 126"/>
                <a:gd name="T1" fmla="*/ 0 h 125"/>
                <a:gd name="T2" fmla="*/ 82 w 126"/>
                <a:gd name="T3" fmla="*/ 125 h 125"/>
                <a:gd name="T4" fmla="*/ 0 w 126"/>
                <a:gd name="T5" fmla="*/ 40 h 125"/>
                <a:gd name="T6" fmla="*/ 0 w 126"/>
                <a:gd name="T7" fmla="*/ 40 h 125"/>
                <a:gd name="T8" fmla="*/ 126 w 126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5"/>
                <a:gd name="T17" fmla="*/ 126 w 126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5">
                  <a:moveTo>
                    <a:pt x="126" y="0"/>
                  </a:moveTo>
                  <a:lnTo>
                    <a:pt x="82" y="125"/>
                  </a:lnTo>
                  <a:cubicBezTo>
                    <a:pt x="70" y="85"/>
                    <a:pt x="39" y="54"/>
                    <a:pt x="0" y="4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9" name="Line 450"/>
            <p:cNvSpPr>
              <a:spLocks noChangeShapeType="1"/>
            </p:cNvSpPr>
            <p:nvPr/>
          </p:nvSpPr>
          <p:spPr bwMode="auto">
            <a:xfrm flipH="1" flipV="1">
              <a:off x="3859213" y="4251325"/>
              <a:ext cx="15875" cy="33020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0" name="Freeform 451"/>
            <p:cNvSpPr>
              <a:spLocks/>
            </p:cNvSpPr>
            <p:nvPr/>
          </p:nvSpPr>
          <p:spPr bwMode="auto">
            <a:xfrm>
              <a:off x="3838575" y="4562475"/>
              <a:ext cx="69850" cy="73025"/>
            </a:xfrm>
            <a:custGeom>
              <a:avLst/>
              <a:gdLst>
                <a:gd name="T0" fmla="*/ 64 w 117"/>
                <a:gd name="T1" fmla="*/ 121 h 121"/>
                <a:gd name="T2" fmla="*/ 0 w 117"/>
                <a:gd name="T3" fmla="*/ 6 h 121"/>
                <a:gd name="T4" fmla="*/ 117 w 117"/>
                <a:gd name="T5" fmla="*/ 0 h 121"/>
                <a:gd name="T6" fmla="*/ 64 w 117"/>
                <a:gd name="T7" fmla="*/ 121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121"/>
                <a:gd name="T14" fmla="*/ 117 w 117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121">
                  <a:moveTo>
                    <a:pt x="64" y="121"/>
                  </a:moveTo>
                  <a:lnTo>
                    <a:pt x="0" y="6"/>
                  </a:lnTo>
                  <a:cubicBezTo>
                    <a:pt x="37" y="23"/>
                    <a:pt x="81" y="21"/>
                    <a:pt x="117" y="0"/>
                  </a:cubicBezTo>
                  <a:lnTo>
                    <a:pt x="64" y="121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1" name="Freeform 452"/>
            <p:cNvSpPr>
              <a:spLocks/>
            </p:cNvSpPr>
            <p:nvPr/>
          </p:nvSpPr>
          <p:spPr bwMode="auto">
            <a:xfrm>
              <a:off x="3824288" y="4198938"/>
              <a:ext cx="69850" cy="71437"/>
            </a:xfrm>
            <a:custGeom>
              <a:avLst/>
              <a:gdLst>
                <a:gd name="T0" fmla="*/ 54 w 118"/>
                <a:gd name="T1" fmla="*/ 0 h 121"/>
                <a:gd name="T2" fmla="*/ 118 w 118"/>
                <a:gd name="T3" fmla="*/ 115 h 121"/>
                <a:gd name="T4" fmla="*/ 0 w 118"/>
                <a:gd name="T5" fmla="*/ 121 h 121"/>
                <a:gd name="T6" fmla="*/ 0 w 118"/>
                <a:gd name="T7" fmla="*/ 121 h 121"/>
                <a:gd name="T8" fmla="*/ 54 w 118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21"/>
                <a:gd name="T17" fmla="*/ 118 w 118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21">
                  <a:moveTo>
                    <a:pt x="54" y="0"/>
                  </a:moveTo>
                  <a:lnTo>
                    <a:pt x="118" y="115"/>
                  </a:lnTo>
                  <a:cubicBezTo>
                    <a:pt x="80" y="98"/>
                    <a:pt x="36" y="100"/>
                    <a:pt x="0" y="12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2" name="Line 453"/>
            <p:cNvSpPr>
              <a:spLocks noChangeShapeType="1"/>
            </p:cNvSpPr>
            <p:nvPr/>
          </p:nvSpPr>
          <p:spPr bwMode="auto">
            <a:xfrm flipH="1">
              <a:off x="3925888" y="3776663"/>
              <a:ext cx="396875" cy="307975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454"/>
            <p:cNvSpPr>
              <a:spLocks/>
            </p:cNvSpPr>
            <p:nvPr/>
          </p:nvSpPr>
          <p:spPr bwMode="auto">
            <a:xfrm>
              <a:off x="4286250" y="3703638"/>
              <a:ext cx="77788" cy="71437"/>
            </a:xfrm>
            <a:custGeom>
              <a:avLst/>
              <a:gdLst>
                <a:gd name="T0" fmla="*/ 130 w 130"/>
                <a:gd name="T1" fmla="*/ 0 h 119"/>
                <a:gd name="T2" fmla="*/ 73 w 130"/>
                <a:gd name="T3" fmla="*/ 119 h 119"/>
                <a:gd name="T4" fmla="*/ 0 w 130"/>
                <a:gd name="T5" fmla="*/ 26 h 119"/>
                <a:gd name="T6" fmla="*/ 130 w 130"/>
                <a:gd name="T7" fmla="*/ 0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9"/>
                <a:gd name="T14" fmla="*/ 130 w 130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9">
                  <a:moveTo>
                    <a:pt x="130" y="0"/>
                  </a:moveTo>
                  <a:lnTo>
                    <a:pt x="73" y="119"/>
                  </a:lnTo>
                  <a:cubicBezTo>
                    <a:pt x="65" y="78"/>
                    <a:pt x="38" y="44"/>
                    <a:pt x="0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4" name="Freeform 455"/>
            <p:cNvSpPr>
              <a:spLocks/>
            </p:cNvSpPr>
            <p:nvPr/>
          </p:nvSpPr>
          <p:spPr bwMode="auto">
            <a:xfrm>
              <a:off x="3884613" y="4006850"/>
              <a:ext cx="76200" cy="69850"/>
            </a:xfrm>
            <a:custGeom>
              <a:avLst/>
              <a:gdLst>
                <a:gd name="T0" fmla="*/ 0 w 129"/>
                <a:gd name="T1" fmla="*/ 119 h 119"/>
                <a:gd name="T2" fmla="*/ 57 w 129"/>
                <a:gd name="T3" fmla="*/ 0 h 119"/>
                <a:gd name="T4" fmla="*/ 129 w 129"/>
                <a:gd name="T5" fmla="*/ 93 h 119"/>
                <a:gd name="T6" fmla="*/ 0 w 129"/>
                <a:gd name="T7" fmla="*/ 119 h 1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119"/>
                <a:gd name="T14" fmla="*/ 129 w 129"/>
                <a:gd name="T15" fmla="*/ 119 h 1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119">
                  <a:moveTo>
                    <a:pt x="0" y="119"/>
                  </a:moveTo>
                  <a:lnTo>
                    <a:pt x="57" y="0"/>
                  </a:lnTo>
                  <a:cubicBezTo>
                    <a:pt x="65" y="41"/>
                    <a:pt x="92" y="75"/>
                    <a:pt x="129" y="93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5" name="Line 456"/>
            <p:cNvSpPr>
              <a:spLocks noChangeShapeType="1"/>
            </p:cNvSpPr>
            <p:nvPr/>
          </p:nvSpPr>
          <p:spPr bwMode="auto">
            <a:xfrm flipH="1" flipV="1">
              <a:off x="3994150" y="4110038"/>
              <a:ext cx="330200" cy="20637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457"/>
            <p:cNvSpPr>
              <a:spLocks/>
            </p:cNvSpPr>
            <p:nvPr/>
          </p:nvSpPr>
          <p:spPr bwMode="auto">
            <a:xfrm>
              <a:off x="3941763" y="4076700"/>
              <a:ext cx="71437" cy="69850"/>
            </a:xfrm>
            <a:custGeom>
              <a:avLst/>
              <a:gdLst>
                <a:gd name="T0" fmla="*/ 0 w 121"/>
                <a:gd name="T1" fmla="*/ 51 h 117"/>
                <a:gd name="T2" fmla="*/ 121 w 121"/>
                <a:gd name="T3" fmla="*/ 0 h 117"/>
                <a:gd name="T4" fmla="*/ 114 w 121"/>
                <a:gd name="T5" fmla="*/ 117 h 117"/>
                <a:gd name="T6" fmla="*/ 114 w 121"/>
                <a:gd name="T7" fmla="*/ 117 h 117"/>
                <a:gd name="T8" fmla="*/ 0 w 121"/>
                <a:gd name="T9" fmla="*/ 51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17"/>
                <a:gd name="T17" fmla="*/ 121 w 121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17">
                  <a:moveTo>
                    <a:pt x="0" y="51"/>
                  </a:moveTo>
                  <a:lnTo>
                    <a:pt x="121" y="0"/>
                  </a:lnTo>
                  <a:cubicBezTo>
                    <a:pt x="101" y="35"/>
                    <a:pt x="98" y="79"/>
                    <a:pt x="114" y="117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7" name="Line 458"/>
            <p:cNvSpPr>
              <a:spLocks noChangeShapeType="1"/>
            </p:cNvSpPr>
            <p:nvPr/>
          </p:nvSpPr>
          <p:spPr bwMode="auto">
            <a:xfrm flipH="1" flipV="1">
              <a:off x="3952875" y="4262438"/>
              <a:ext cx="355600" cy="590550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459"/>
            <p:cNvSpPr>
              <a:spLocks/>
            </p:cNvSpPr>
            <p:nvPr/>
          </p:nvSpPr>
          <p:spPr bwMode="auto">
            <a:xfrm>
              <a:off x="3924300" y="4178300"/>
              <a:ext cx="66675" cy="77788"/>
            </a:xfrm>
            <a:custGeom>
              <a:avLst/>
              <a:gdLst>
                <a:gd name="T0" fmla="*/ 0 w 111"/>
                <a:gd name="T1" fmla="*/ 0 h 131"/>
                <a:gd name="T2" fmla="*/ 111 w 111"/>
                <a:gd name="T3" fmla="*/ 70 h 131"/>
                <a:gd name="T4" fmla="*/ 11 w 111"/>
                <a:gd name="T5" fmla="*/ 131 h 131"/>
                <a:gd name="T6" fmla="*/ 0 w 111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"/>
                <a:gd name="T13" fmla="*/ 0 h 131"/>
                <a:gd name="T14" fmla="*/ 111 w 111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" h="131">
                  <a:moveTo>
                    <a:pt x="0" y="0"/>
                  </a:moveTo>
                  <a:lnTo>
                    <a:pt x="111" y="70"/>
                  </a:lnTo>
                  <a:cubicBezTo>
                    <a:pt x="70" y="74"/>
                    <a:pt x="33" y="96"/>
                    <a:pt x="11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29" name="Line 460"/>
            <p:cNvSpPr>
              <a:spLocks noChangeShapeType="1"/>
            </p:cNvSpPr>
            <p:nvPr/>
          </p:nvSpPr>
          <p:spPr bwMode="auto">
            <a:xfrm flipH="1" flipV="1">
              <a:off x="4391025" y="4187825"/>
              <a:ext cx="279400" cy="334963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461"/>
            <p:cNvSpPr>
              <a:spLocks/>
            </p:cNvSpPr>
            <p:nvPr/>
          </p:nvSpPr>
          <p:spPr bwMode="auto">
            <a:xfrm>
              <a:off x="4357688" y="4146550"/>
              <a:ext cx="71437" cy="76200"/>
            </a:xfrm>
            <a:custGeom>
              <a:avLst/>
              <a:gdLst>
                <a:gd name="T0" fmla="*/ 0 w 121"/>
                <a:gd name="T1" fmla="*/ 0 h 128"/>
                <a:gd name="T2" fmla="*/ 121 w 121"/>
                <a:gd name="T3" fmla="*/ 53 h 128"/>
                <a:gd name="T4" fmla="*/ 30 w 121"/>
                <a:gd name="T5" fmla="*/ 128 h 128"/>
                <a:gd name="T6" fmla="*/ 0 w 121"/>
                <a:gd name="T7" fmla="*/ 0 h 1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128"/>
                <a:gd name="T14" fmla="*/ 121 w 121"/>
                <a:gd name="T15" fmla="*/ 128 h 1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128">
                  <a:moveTo>
                    <a:pt x="0" y="0"/>
                  </a:moveTo>
                  <a:lnTo>
                    <a:pt x="121" y="53"/>
                  </a:lnTo>
                  <a:cubicBezTo>
                    <a:pt x="80" y="62"/>
                    <a:pt x="47" y="90"/>
                    <a:pt x="30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1" name="Freeform 462"/>
            <p:cNvSpPr>
              <a:spLocks/>
            </p:cNvSpPr>
            <p:nvPr/>
          </p:nvSpPr>
          <p:spPr bwMode="auto">
            <a:xfrm>
              <a:off x="5345113" y="4464050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9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4"/>
                    <a:pt x="203" y="123"/>
                    <a:pt x="189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2" name="Freeform 463"/>
            <p:cNvSpPr>
              <a:spLocks/>
            </p:cNvSpPr>
            <p:nvPr/>
          </p:nvSpPr>
          <p:spPr bwMode="auto">
            <a:xfrm>
              <a:off x="5345113" y="4464050"/>
              <a:ext cx="120650" cy="120650"/>
            </a:xfrm>
            <a:custGeom>
              <a:avLst/>
              <a:gdLst>
                <a:gd name="T0" fmla="*/ 5 w 76"/>
                <a:gd name="T1" fmla="*/ 48 h 76"/>
                <a:gd name="T2" fmla="*/ 48 w 76"/>
                <a:gd name="T3" fmla="*/ 71 h 76"/>
                <a:gd name="T4" fmla="*/ 71 w 76"/>
                <a:gd name="T5" fmla="*/ 28 h 76"/>
                <a:gd name="T6" fmla="*/ 28 w 76"/>
                <a:gd name="T7" fmla="*/ 6 h 76"/>
                <a:gd name="T8" fmla="*/ 5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8"/>
                  </a:moveTo>
                  <a:cubicBezTo>
                    <a:pt x="11" y="66"/>
                    <a:pt x="30" y="76"/>
                    <a:pt x="48" y="71"/>
                  </a:cubicBezTo>
                  <a:cubicBezTo>
                    <a:pt x="66" y="66"/>
                    <a:pt x="76" y="46"/>
                    <a:pt x="71" y="28"/>
                  </a:cubicBezTo>
                  <a:cubicBezTo>
                    <a:pt x="65" y="10"/>
                    <a:pt x="46" y="0"/>
                    <a:pt x="28" y="6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3" name="Freeform 464"/>
            <p:cNvSpPr>
              <a:spLocks/>
            </p:cNvSpPr>
            <p:nvPr/>
          </p:nvSpPr>
          <p:spPr bwMode="auto">
            <a:xfrm>
              <a:off x="4951413" y="4716463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9 h 203"/>
                <a:gd name="T4" fmla="*/ 189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9"/>
                  </a:cubicBezTo>
                  <a:cubicBezTo>
                    <a:pt x="176" y="174"/>
                    <a:pt x="203" y="123"/>
                    <a:pt x="189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30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4" name="Freeform 465"/>
            <p:cNvSpPr>
              <a:spLocks/>
            </p:cNvSpPr>
            <p:nvPr/>
          </p:nvSpPr>
          <p:spPr bwMode="auto">
            <a:xfrm>
              <a:off x="4951413" y="4716463"/>
              <a:ext cx="120650" cy="120650"/>
            </a:xfrm>
            <a:custGeom>
              <a:avLst/>
              <a:gdLst>
                <a:gd name="T0" fmla="*/ 6 w 76"/>
                <a:gd name="T1" fmla="*/ 48 h 76"/>
                <a:gd name="T2" fmla="*/ 48 w 76"/>
                <a:gd name="T3" fmla="*/ 71 h 76"/>
                <a:gd name="T4" fmla="*/ 71 w 76"/>
                <a:gd name="T5" fmla="*/ 28 h 76"/>
                <a:gd name="T6" fmla="*/ 28 w 76"/>
                <a:gd name="T7" fmla="*/ 6 h 76"/>
                <a:gd name="T8" fmla="*/ 6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6" y="48"/>
                  </a:moveTo>
                  <a:cubicBezTo>
                    <a:pt x="11" y="66"/>
                    <a:pt x="30" y="76"/>
                    <a:pt x="48" y="71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5" y="10"/>
                    <a:pt x="46" y="0"/>
                    <a:pt x="28" y="6"/>
                  </a:cubicBezTo>
                  <a:cubicBezTo>
                    <a:pt x="10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5" name="Freeform 466"/>
            <p:cNvSpPr>
              <a:spLocks/>
            </p:cNvSpPr>
            <p:nvPr/>
          </p:nvSpPr>
          <p:spPr bwMode="auto">
            <a:xfrm>
              <a:off x="4386263" y="5086350"/>
              <a:ext cx="122237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8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4"/>
                    <a:pt x="203" y="123"/>
                    <a:pt x="188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30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6" name="Freeform 467"/>
            <p:cNvSpPr>
              <a:spLocks/>
            </p:cNvSpPr>
            <p:nvPr/>
          </p:nvSpPr>
          <p:spPr bwMode="auto">
            <a:xfrm>
              <a:off x="4386263" y="5086350"/>
              <a:ext cx="122237" cy="120650"/>
            </a:xfrm>
            <a:custGeom>
              <a:avLst/>
              <a:gdLst>
                <a:gd name="T0" fmla="*/ 6 w 77"/>
                <a:gd name="T1" fmla="*/ 48 h 76"/>
                <a:gd name="T2" fmla="*/ 48 w 77"/>
                <a:gd name="T3" fmla="*/ 71 h 76"/>
                <a:gd name="T4" fmla="*/ 71 w 77"/>
                <a:gd name="T5" fmla="*/ 28 h 76"/>
                <a:gd name="T6" fmla="*/ 29 w 77"/>
                <a:gd name="T7" fmla="*/ 6 h 76"/>
                <a:gd name="T8" fmla="*/ 6 w 77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6"/>
                <a:gd name="T17" fmla="*/ 77 w 7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6">
                  <a:moveTo>
                    <a:pt x="6" y="48"/>
                  </a:moveTo>
                  <a:cubicBezTo>
                    <a:pt x="12" y="66"/>
                    <a:pt x="30" y="76"/>
                    <a:pt x="48" y="71"/>
                  </a:cubicBezTo>
                  <a:cubicBezTo>
                    <a:pt x="66" y="65"/>
                    <a:pt x="77" y="46"/>
                    <a:pt x="71" y="28"/>
                  </a:cubicBezTo>
                  <a:cubicBezTo>
                    <a:pt x="66" y="10"/>
                    <a:pt x="47" y="0"/>
                    <a:pt x="29" y="6"/>
                  </a:cubicBezTo>
                  <a:cubicBezTo>
                    <a:pt x="11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7" name="Freeform 468"/>
            <p:cNvSpPr>
              <a:spLocks/>
            </p:cNvSpPr>
            <p:nvPr/>
          </p:nvSpPr>
          <p:spPr bwMode="auto">
            <a:xfrm>
              <a:off x="3832225" y="4625975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8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29" y="176"/>
                    <a:pt x="80" y="203"/>
                    <a:pt x="128" y="188"/>
                  </a:cubicBezTo>
                  <a:cubicBezTo>
                    <a:pt x="176" y="174"/>
                    <a:pt x="203" y="123"/>
                    <a:pt x="188" y="75"/>
                  </a:cubicBezTo>
                  <a:cubicBezTo>
                    <a:pt x="173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469"/>
            <p:cNvSpPr>
              <a:spLocks/>
            </p:cNvSpPr>
            <p:nvPr/>
          </p:nvSpPr>
          <p:spPr bwMode="auto">
            <a:xfrm>
              <a:off x="3832225" y="4625975"/>
              <a:ext cx="120650" cy="120650"/>
            </a:xfrm>
            <a:custGeom>
              <a:avLst/>
              <a:gdLst>
                <a:gd name="T0" fmla="*/ 6 w 76"/>
                <a:gd name="T1" fmla="*/ 48 h 76"/>
                <a:gd name="T2" fmla="*/ 48 w 76"/>
                <a:gd name="T3" fmla="*/ 70 h 76"/>
                <a:gd name="T4" fmla="*/ 70 w 76"/>
                <a:gd name="T5" fmla="*/ 28 h 76"/>
                <a:gd name="T6" fmla="*/ 28 w 76"/>
                <a:gd name="T7" fmla="*/ 6 h 76"/>
                <a:gd name="T8" fmla="*/ 6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6" y="48"/>
                  </a:moveTo>
                  <a:cubicBezTo>
                    <a:pt x="11" y="66"/>
                    <a:pt x="30" y="76"/>
                    <a:pt x="48" y="70"/>
                  </a:cubicBezTo>
                  <a:cubicBezTo>
                    <a:pt x="66" y="65"/>
                    <a:pt x="76" y="46"/>
                    <a:pt x="70" y="28"/>
                  </a:cubicBezTo>
                  <a:cubicBezTo>
                    <a:pt x="65" y="10"/>
                    <a:pt x="46" y="0"/>
                    <a:pt x="28" y="6"/>
                  </a:cubicBezTo>
                  <a:cubicBezTo>
                    <a:pt x="10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9" name="Freeform 470"/>
            <p:cNvSpPr>
              <a:spLocks/>
            </p:cNvSpPr>
            <p:nvPr/>
          </p:nvSpPr>
          <p:spPr bwMode="auto">
            <a:xfrm>
              <a:off x="3800475" y="4060825"/>
              <a:ext cx="120650" cy="122238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8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3"/>
                    <a:pt x="203" y="123"/>
                    <a:pt x="188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0" name="Freeform 471"/>
            <p:cNvSpPr>
              <a:spLocks/>
            </p:cNvSpPr>
            <p:nvPr/>
          </p:nvSpPr>
          <p:spPr bwMode="auto">
            <a:xfrm>
              <a:off x="3800475" y="4060825"/>
              <a:ext cx="120650" cy="122238"/>
            </a:xfrm>
            <a:custGeom>
              <a:avLst/>
              <a:gdLst>
                <a:gd name="T0" fmla="*/ 6 w 76"/>
                <a:gd name="T1" fmla="*/ 48 h 77"/>
                <a:gd name="T2" fmla="*/ 48 w 76"/>
                <a:gd name="T3" fmla="*/ 71 h 77"/>
                <a:gd name="T4" fmla="*/ 71 w 76"/>
                <a:gd name="T5" fmla="*/ 29 h 77"/>
                <a:gd name="T6" fmla="*/ 28 w 76"/>
                <a:gd name="T7" fmla="*/ 6 h 77"/>
                <a:gd name="T8" fmla="*/ 6 w 76"/>
                <a:gd name="T9" fmla="*/ 48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7"/>
                <a:gd name="T17" fmla="*/ 76 w 7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7">
                  <a:moveTo>
                    <a:pt x="6" y="48"/>
                  </a:moveTo>
                  <a:cubicBezTo>
                    <a:pt x="11" y="66"/>
                    <a:pt x="30" y="77"/>
                    <a:pt x="48" y="71"/>
                  </a:cubicBezTo>
                  <a:cubicBezTo>
                    <a:pt x="66" y="65"/>
                    <a:pt x="76" y="47"/>
                    <a:pt x="71" y="29"/>
                  </a:cubicBezTo>
                  <a:cubicBezTo>
                    <a:pt x="65" y="11"/>
                    <a:pt x="46" y="0"/>
                    <a:pt x="28" y="6"/>
                  </a:cubicBezTo>
                  <a:cubicBezTo>
                    <a:pt x="10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1" name="Freeform 472"/>
            <p:cNvSpPr>
              <a:spLocks/>
            </p:cNvSpPr>
            <p:nvPr/>
          </p:nvSpPr>
          <p:spPr bwMode="auto">
            <a:xfrm>
              <a:off x="4341813" y="3613150"/>
              <a:ext cx="120650" cy="122238"/>
            </a:xfrm>
            <a:custGeom>
              <a:avLst/>
              <a:gdLst>
                <a:gd name="T0" fmla="*/ 14 w 202"/>
                <a:gd name="T1" fmla="*/ 128 h 203"/>
                <a:gd name="T2" fmla="*/ 127 w 202"/>
                <a:gd name="T3" fmla="*/ 188 h 203"/>
                <a:gd name="T4" fmla="*/ 188 w 202"/>
                <a:gd name="T5" fmla="*/ 75 h 203"/>
                <a:gd name="T6" fmla="*/ 74 w 202"/>
                <a:gd name="T7" fmla="*/ 15 h 203"/>
                <a:gd name="T8" fmla="*/ 14 w 202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03"/>
                <a:gd name="T17" fmla="*/ 202 w 202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03">
                  <a:moveTo>
                    <a:pt x="14" y="128"/>
                  </a:moveTo>
                  <a:cubicBezTo>
                    <a:pt x="29" y="176"/>
                    <a:pt x="80" y="203"/>
                    <a:pt x="127" y="188"/>
                  </a:cubicBezTo>
                  <a:cubicBezTo>
                    <a:pt x="175" y="173"/>
                    <a:pt x="202" y="123"/>
                    <a:pt x="188" y="75"/>
                  </a:cubicBezTo>
                  <a:cubicBezTo>
                    <a:pt x="173" y="27"/>
                    <a:pt x="122" y="0"/>
                    <a:pt x="74" y="15"/>
                  </a:cubicBezTo>
                  <a:cubicBezTo>
                    <a:pt x="27" y="29"/>
                    <a:pt x="0" y="80"/>
                    <a:pt x="14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2" name="Freeform 473"/>
            <p:cNvSpPr>
              <a:spLocks/>
            </p:cNvSpPr>
            <p:nvPr/>
          </p:nvSpPr>
          <p:spPr bwMode="auto">
            <a:xfrm>
              <a:off x="4341813" y="3652838"/>
              <a:ext cx="120650" cy="122237"/>
            </a:xfrm>
            <a:custGeom>
              <a:avLst/>
              <a:gdLst>
                <a:gd name="T0" fmla="*/ 5 w 76"/>
                <a:gd name="T1" fmla="*/ 48 h 77"/>
                <a:gd name="T2" fmla="*/ 48 w 76"/>
                <a:gd name="T3" fmla="*/ 71 h 77"/>
                <a:gd name="T4" fmla="*/ 70 w 76"/>
                <a:gd name="T5" fmla="*/ 29 h 77"/>
                <a:gd name="T6" fmla="*/ 28 w 76"/>
                <a:gd name="T7" fmla="*/ 6 h 77"/>
                <a:gd name="T8" fmla="*/ 5 w 76"/>
                <a:gd name="T9" fmla="*/ 48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7"/>
                <a:gd name="T17" fmla="*/ 76 w 76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7">
                  <a:moveTo>
                    <a:pt x="5" y="48"/>
                  </a:moveTo>
                  <a:cubicBezTo>
                    <a:pt x="11" y="66"/>
                    <a:pt x="30" y="77"/>
                    <a:pt x="48" y="71"/>
                  </a:cubicBezTo>
                  <a:cubicBezTo>
                    <a:pt x="66" y="65"/>
                    <a:pt x="76" y="47"/>
                    <a:pt x="70" y="29"/>
                  </a:cubicBezTo>
                  <a:cubicBezTo>
                    <a:pt x="65" y="11"/>
                    <a:pt x="46" y="0"/>
                    <a:pt x="28" y="6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3" name="Freeform 474"/>
            <p:cNvSpPr>
              <a:spLocks/>
            </p:cNvSpPr>
            <p:nvPr/>
          </p:nvSpPr>
          <p:spPr bwMode="auto">
            <a:xfrm>
              <a:off x="4618038" y="3567113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9 w 203"/>
                <a:gd name="T5" fmla="*/ 75 h 203"/>
                <a:gd name="T6" fmla="*/ 75 w 203"/>
                <a:gd name="T7" fmla="*/ 14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3"/>
                    <a:pt x="203" y="123"/>
                    <a:pt x="189" y="75"/>
                  </a:cubicBezTo>
                  <a:cubicBezTo>
                    <a:pt x="174" y="27"/>
                    <a:pt x="123" y="0"/>
                    <a:pt x="75" y="14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4" name="Freeform 475"/>
            <p:cNvSpPr>
              <a:spLocks/>
            </p:cNvSpPr>
            <p:nvPr/>
          </p:nvSpPr>
          <p:spPr bwMode="auto">
            <a:xfrm>
              <a:off x="4618038" y="3567113"/>
              <a:ext cx="120650" cy="120650"/>
            </a:xfrm>
            <a:custGeom>
              <a:avLst/>
              <a:gdLst>
                <a:gd name="T0" fmla="*/ 6 w 76"/>
                <a:gd name="T1" fmla="*/ 48 h 76"/>
                <a:gd name="T2" fmla="*/ 48 w 76"/>
                <a:gd name="T3" fmla="*/ 70 h 76"/>
                <a:gd name="T4" fmla="*/ 71 w 76"/>
                <a:gd name="T5" fmla="*/ 28 h 76"/>
                <a:gd name="T6" fmla="*/ 28 w 76"/>
                <a:gd name="T7" fmla="*/ 5 h 76"/>
                <a:gd name="T8" fmla="*/ 6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6" y="48"/>
                  </a:moveTo>
                  <a:cubicBezTo>
                    <a:pt x="12" y="66"/>
                    <a:pt x="30" y="76"/>
                    <a:pt x="48" y="70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6" y="10"/>
                    <a:pt x="46" y="0"/>
                    <a:pt x="28" y="5"/>
                  </a:cubicBezTo>
                  <a:cubicBezTo>
                    <a:pt x="10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5" name="Freeform 476"/>
            <p:cNvSpPr>
              <a:spLocks/>
            </p:cNvSpPr>
            <p:nvPr/>
          </p:nvSpPr>
          <p:spPr bwMode="auto">
            <a:xfrm>
              <a:off x="4745038" y="3979863"/>
              <a:ext cx="120650" cy="120650"/>
            </a:xfrm>
            <a:custGeom>
              <a:avLst/>
              <a:gdLst>
                <a:gd name="T0" fmla="*/ 14 w 202"/>
                <a:gd name="T1" fmla="*/ 128 h 203"/>
                <a:gd name="T2" fmla="*/ 128 w 202"/>
                <a:gd name="T3" fmla="*/ 188 h 203"/>
                <a:gd name="T4" fmla="*/ 188 w 202"/>
                <a:gd name="T5" fmla="*/ 75 h 203"/>
                <a:gd name="T6" fmla="*/ 74 w 202"/>
                <a:gd name="T7" fmla="*/ 14 h 203"/>
                <a:gd name="T8" fmla="*/ 14 w 202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03"/>
                <a:gd name="T17" fmla="*/ 202 w 202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03">
                  <a:moveTo>
                    <a:pt x="14" y="128"/>
                  </a:moveTo>
                  <a:cubicBezTo>
                    <a:pt x="29" y="176"/>
                    <a:pt x="80" y="203"/>
                    <a:pt x="128" y="188"/>
                  </a:cubicBezTo>
                  <a:cubicBezTo>
                    <a:pt x="175" y="173"/>
                    <a:pt x="202" y="122"/>
                    <a:pt x="188" y="75"/>
                  </a:cubicBezTo>
                  <a:cubicBezTo>
                    <a:pt x="173" y="27"/>
                    <a:pt x="122" y="0"/>
                    <a:pt x="74" y="14"/>
                  </a:cubicBezTo>
                  <a:cubicBezTo>
                    <a:pt x="27" y="29"/>
                    <a:pt x="0" y="80"/>
                    <a:pt x="14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6" name="Freeform 477"/>
            <p:cNvSpPr>
              <a:spLocks/>
            </p:cNvSpPr>
            <p:nvPr/>
          </p:nvSpPr>
          <p:spPr bwMode="auto">
            <a:xfrm>
              <a:off x="4745038" y="3979863"/>
              <a:ext cx="120650" cy="120650"/>
            </a:xfrm>
            <a:custGeom>
              <a:avLst/>
              <a:gdLst>
                <a:gd name="T0" fmla="*/ 5 w 76"/>
                <a:gd name="T1" fmla="*/ 48 h 76"/>
                <a:gd name="T2" fmla="*/ 48 w 76"/>
                <a:gd name="T3" fmla="*/ 71 h 76"/>
                <a:gd name="T4" fmla="*/ 71 w 76"/>
                <a:gd name="T5" fmla="*/ 28 h 76"/>
                <a:gd name="T6" fmla="*/ 28 w 76"/>
                <a:gd name="T7" fmla="*/ 5 h 76"/>
                <a:gd name="T8" fmla="*/ 5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8"/>
                  </a:moveTo>
                  <a:cubicBezTo>
                    <a:pt x="11" y="66"/>
                    <a:pt x="30" y="76"/>
                    <a:pt x="48" y="71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5" y="10"/>
                    <a:pt x="46" y="0"/>
                    <a:pt x="28" y="5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7" name="Freeform 478"/>
            <p:cNvSpPr>
              <a:spLocks/>
            </p:cNvSpPr>
            <p:nvPr/>
          </p:nvSpPr>
          <p:spPr bwMode="auto">
            <a:xfrm>
              <a:off x="4276725" y="4048125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9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3"/>
                    <a:pt x="203" y="123"/>
                    <a:pt x="189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8" name="Freeform 479"/>
            <p:cNvSpPr>
              <a:spLocks/>
            </p:cNvSpPr>
            <p:nvPr/>
          </p:nvSpPr>
          <p:spPr bwMode="auto">
            <a:xfrm>
              <a:off x="4276725" y="4048125"/>
              <a:ext cx="120650" cy="120650"/>
            </a:xfrm>
            <a:custGeom>
              <a:avLst/>
              <a:gdLst>
                <a:gd name="T0" fmla="*/ 5 w 76"/>
                <a:gd name="T1" fmla="*/ 48 h 76"/>
                <a:gd name="T2" fmla="*/ 48 w 76"/>
                <a:gd name="T3" fmla="*/ 70 h 76"/>
                <a:gd name="T4" fmla="*/ 71 w 76"/>
                <a:gd name="T5" fmla="*/ 28 h 76"/>
                <a:gd name="T6" fmla="*/ 28 w 76"/>
                <a:gd name="T7" fmla="*/ 5 h 76"/>
                <a:gd name="T8" fmla="*/ 5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8"/>
                  </a:moveTo>
                  <a:cubicBezTo>
                    <a:pt x="11" y="66"/>
                    <a:pt x="30" y="76"/>
                    <a:pt x="48" y="70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5" y="10"/>
                    <a:pt x="46" y="0"/>
                    <a:pt x="28" y="5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49" name="Freeform 480"/>
            <p:cNvSpPr>
              <a:spLocks/>
            </p:cNvSpPr>
            <p:nvPr/>
          </p:nvSpPr>
          <p:spPr bwMode="auto">
            <a:xfrm>
              <a:off x="4283075" y="4746625"/>
              <a:ext cx="120650" cy="120650"/>
            </a:xfrm>
            <a:custGeom>
              <a:avLst/>
              <a:gdLst>
                <a:gd name="T0" fmla="*/ 14 w 202"/>
                <a:gd name="T1" fmla="*/ 128 h 203"/>
                <a:gd name="T2" fmla="*/ 128 w 202"/>
                <a:gd name="T3" fmla="*/ 188 h 203"/>
                <a:gd name="T4" fmla="*/ 188 w 202"/>
                <a:gd name="T5" fmla="*/ 75 h 203"/>
                <a:gd name="T6" fmla="*/ 75 w 202"/>
                <a:gd name="T7" fmla="*/ 15 h 203"/>
                <a:gd name="T8" fmla="*/ 14 w 202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03"/>
                <a:gd name="T17" fmla="*/ 202 w 202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03">
                  <a:moveTo>
                    <a:pt x="14" y="128"/>
                  </a:moveTo>
                  <a:cubicBezTo>
                    <a:pt x="29" y="176"/>
                    <a:pt x="80" y="203"/>
                    <a:pt x="128" y="188"/>
                  </a:cubicBezTo>
                  <a:cubicBezTo>
                    <a:pt x="176" y="174"/>
                    <a:pt x="202" y="123"/>
                    <a:pt x="188" y="75"/>
                  </a:cubicBezTo>
                  <a:cubicBezTo>
                    <a:pt x="173" y="27"/>
                    <a:pt x="122" y="0"/>
                    <a:pt x="75" y="15"/>
                  </a:cubicBezTo>
                  <a:cubicBezTo>
                    <a:pt x="27" y="30"/>
                    <a:pt x="0" y="80"/>
                    <a:pt x="14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0" name="Freeform 481"/>
            <p:cNvSpPr>
              <a:spLocks/>
            </p:cNvSpPr>
            <p:nvPr/>
          </p:nvSpPr>
          <p:spPr bwMode="auto">
            <a:xfrm>
              <a:off x="4283075" y="4746625"/>
              <a:ext cx="120650" cy="120650"/>
            </a:xfrm>
            <a:custGeom>
              <a:avLst/>
              <a:gdLst>
                <a:gd name="T0" fmla="*/ 5 w 76"/>
                <a:gd name="T1" fmla="*/ 48 h 76"/>
                <a:gd name="T2" fmla="*/ 48 w 76"/>
                <a:gd name="T3" fmla="*/ 71 h 76"/>
                <a:gd name="T4" fmla="*/ 71 w 76"/>
                <a:gd name="T5" fmla="*/ 28 h 76"/>
                <a:gd name="T6" fmla="*/ 28 w 76"/>
                <a:gd name="T7" fmla="*/ 6 h 76"/>
                <a:gd name="T8" fmla="*/ 5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8"/>
                  </a:moveTo>
                  <a:cubicBezTo>
                    <a:pt x="11" y="66"/>
                    <a:pt x="30" y="76"/>
                    <a:pt x="48" y="71"/>
                  </a:cubicBezTo>
                  <a:cubicBezTo>
                    <a:pt x="66" y="65"/>
                    <a:pt x="76" y="46"/>
                    <a:pt x="71" y="28"/>
                  </a:cubicBezTo>
                  <a:cubicBezTo>
                    <a:pt x="65" y="10"/>
                    <a:pt x="46" y="0"/>
                    <a:pt x="28" y="6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1" name="Freeform 482"/>
            <p:cNvSpPr>
              <a:spLocks/>
            </p:cNvSpPr>
            <p:nvPr/>
          </p:nvSpPr>
          <p:spPr bwMode="auto">
            <a:xfrm>
              <a:off x="4857750" y="5243513"/>
              <a:ext cx="122238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8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30" y="176"/>
                    <a:pt x="80" y="203"/>
                    <a:pt x="128" y="188"/>
                  </a:cubicBezTo>
                  <a:cubicBezTo>
                    <a:pt x="176" y="174"/>
                    <a:pt x="203" y="123"/>
                    <a:pt x="188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29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2" name="Freeform 483"/>
            <p:cNvSpPr>
              <a:spLocks/>
            </p:cNvSpPr>
            <p:nvPr/>
          </p:nvSpPr>
          <p:spPr bwMode="auto">
            <a:xfrm>
              <a:off x="4857750" y="5243513"/>
              <a:ext cx="122238" cy="120650"/>
            </a:xfrm>
            <a:custGeom>
              <a:avLst/>
              <a:gdLst>
                <a:gd name="T0" fmla="*/ 6 w 77"/>
                <a:gd name="T1" fmla="*/ 48 h 76"/>
                <a:gd name="T2" fmla="*/ 48 w 77"/>
                <a:gd name="T3" fmla="*/ 71 h 76"/>
                <a:gd name="T4" fmla="*/ 71 w 77"/>
                <a:gd name="T5" fmla="*/ 28 h 76"/>
                <a:gd name="T6" fmla="*/ 29 w 77"/>
                <a:gd name="T7" fmla="*/ 6 h 76"/>
                <a:gd name="T8" fmla="*/ 6 w 77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6"/>
                <a:gd name="T17" fmla="*/ 77 w 77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6">
                  <a:moveTo>
                    <a:pt x="6" y="48"/>
                  </a:moveTo>
                  <a:cubicBezTo>
                    <a:pt x="12" y="66"/>
                    <a:pt x="30" y="76"/>
                    <a:pt x="48" y="71"/>
                  </a:cubicBezTo>
                  <a:cubicBezTo>
                    <a:pt x="66" y="65"/>
                    <a:pt x="77" y="46"/>
                    <a:pt x="71" y="28"/>
                  </a:cubicBezTo>
                  <a:cubicBezTo>
                    <a:pt x="66" y="10"/>
                    <a:pt x="47" y="0"/>
                    <a:pt x="29" y="6"/>
                  </a:cubicBezTo>
                  <a:cubicBezTo>
                    <a:pt x="11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3" name="Freeform 484"/>
            <p:cNvSpPr>
              <a:spLocks/>
            </p:cNvSpPr>
            <p:nvPr/>
          </p:nvSpPr>
          <p:spPr bwMode="auto">
            <a:xfrm>
              <a:off x="5511800" y="4762500"/>
              <a:ext cx="120650" cy="120650"/>
            </a:xfrm>
            <a:custGeom>
              <a:avLst/>
              <a:gdLst>
                <a:gd name="T0" fmla="*/ 14 w 202"/>
                <a:gd name="T1" fmla="*/ 128 h 202"/>
                <a:gd name="T2" fmla="*/ 128 w 202"/>
                <a:gd name="T3" fmla="*/ 188 h 202"/>
                <a:gd name="T4" fmla="*/ 188 w 202"/>
                <a:gd name="T5" fmla="*/ 74 h 202"/>
                <a:gd name="T6" fmla="*/ 74 w 202"/>
                <a:gd name="T7" fmla="*/ 14 h 202"/>
                <a:gd name="T8" fmla="*/ 14 w 202"/>
                <a:gd name="T9" fmla="*/ 128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02"/>
                <a:gd name="T17" fmla="*/ 202 w 202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02">
                  <a:moveTo>
                    <a:pt x="14" y="128"/>
                  </a:moveTo>
                  <a:cubicBezTo>
                    <a:pt x="29" y="175"/>
                    <a:pt x="80" y="202"/>
                    <a:pt x="128" y="188"/>
                  </a:cubicBezTo>
                  <a:cubicBezTo>
                    <a:pt x="175" y="173"/>
                    <a:pt x="202" y="122"/>
                    <a:pt x="188" y="74"/>
                  </a:cubicBezTo>
                  <a:cubicBezTo>
                    <a:pt x="173" y="27"/>
                    <a:pt x="122" y="0"/>
                    <a:pt x="74" y="14"/>
                  </a:cubicBezTo>
                  <a:cubicBezTo>
                    <a:pt x="27" y="29"/>
                    <a:pt x="0" y="80"/>
                    <a:pt x="14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4" name="Freeform 485"/>
            <p:cNvSpPr>
              <a:spLocks/>
            </p:cNvSpPr>
            <p:nvPr/>
          </p:nvSpPr>
          <p:spPr bwMode="auto">
            <a:xfrm>
              <a:off x="5511800" y="4762500"/>
              <a:ext cx="120650" cy="120650"/>
            </a:xfrm>
            <a:custGeom>
              <a:avLst/>
              <a:gdLst>
                <a:gd name="T0" fmla="*/ 5 w 76"/>
                <a:gd name="T1" fmla="*/ 48 h 76"/>
                <a:gd name="T2" fmla="*/ 48 w 76"/>
                <a:gd name="T3" fmla="*/ 70 h 76"/>
                <a:gd name="T4" fmla="*/ 70 w 76"/>
                <a:gd name="T5" fmla="*/ 28 h 76"/>
                <a:gd name="T6" fmla="*/ 28 w 76"/>
                <a:gd name="T7" fmla="*/ 5 h 76"/>
                <a:gd name="T8" fmla="*/ 5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5" y="48"/>
                  </a:moveTo>
                  <a:cubicBezTo>
                    <a:pt x="11" y="65"/>
                    <a:pt x="30" y="76"/>
                    <a:pt x="48" y="70"/>
                  </a:cubicBezTo>
                  <a:cubicBezTo>
                    <a:pt x="65" y="65"/>
                    <a:pt x="76" y="46"/>
                    <a:pt x="70" y="28"/>
                  </a:cubicBezTo>
                  <a:cubicBezTo>
                    <a:pt x="65" y="10"/>
                    <a:pt x="46" y="0"/>
                    <a:pt x="28" y="5"/>
                  </a:cubicBezTo>
                  <a:cubicBezTo>
                    <a:pt x="10" y="11"/>
                    <a:pt x="0" y="30"/>
                    <a:pt x="5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5" name="Freeform 486"/>
            <p:cNvSpPr>
              <a:spLocks/>
            </p:cNvSpPr>
            <p:nvPr/>
          </p:nvSpPr>
          <p:spPr bwMode="auto">
            <a:xfrm>
              <a:off x="4613275" y="4471988"/>
              <a:ext cx="120650" cy="120650"/>
            </a:xfrm>
            <a:custGeom>
              <a:avLst/>
              <a:gdLst>
                <a:gd name="T0" fmla="*/ 15 w 203"/>
                <a:gd name="T1" fmla="*/ 128 h 203"/>
                <a:gd name="T2" fmla="*/ 128 w 203"/>
                <a:gd name="T3" fmla="*/ 188 h 203"/>
                <a:gd name="T4" fmla="*/ 188 w 203"/>
                <a:gd name="T5" fmla="*/ 75 h 203"/>
                <a:gd name="T6" fmla="*/ 75 w 203"/>
                <a:gd name="T7" fmla="*/ 15 h 203"/>
                <a:gd name="T8" fmla="*/ 15 w 203"/>
                <a:gd name="T9" fmla="*/ 128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3"/>
                <a:gd name="T16" fmla="*/ 0 h 203"/>
                <a:gd name="T17" fmla="*/ 203 w 203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3" h="203">
                  <a:moveTo>
                    <a:pt x="15" y="128"/>
                  </a:moveTo>
                  <a:cubicBezTo>
                    <a:pt x="29" y="176"/>
                    <a:pt x="80" y="203"/>
                    <a:pt x="128" y="188"/>
                  </a:cubicBezTo>
                  <a:cubicBezTo>
                    <a:pt x="176" y="174"/>
                    <a:pt x="203" y="123"/>
                    <a:pt x="188" y="75"/>
                  </a:cubicBezTo>
                  <a:cubicBezTo>
                    <a:pt x="174" y="27"/>
                    <a:pt x="123" y="0"/>
                    <a:pt x="75" y="15"/>
                  </a:cubicBezTo>
                  <a:cubicBezTo>
                    <a:pt x="27" y="30"/>
                    <a:pt x="0" y="80"/>
                    <a:pt x="15" y="128"/>
                  </a:cubicBezTo>
                </a:path>
              </a:pathLst>
            </a:custGeom>
            <a:solidFill>
              <a:srgbClr val="009900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6" name="Freeform 487"/>
            <p:cNvSpPr>
              <a:spLocks/>
            </p:cNvSpPr>
            <p:nvPr/>
          </p:nvSpPr>
          <p:spPr bwMode="auto">
            <a:xfrm>
              <a:off x="4613275" y="4471988"/>
              <a:ext cx="120650" cy="120650"/>
            </a:xfrm>
            <a:custGeom>
              <a:avLst/>
              <a:gdLst>
                <a:gd name="T0" fmla="*/ 6 w 76"/>
                <a:gd name="T1" fmla="*/ 48 h 76"/>
                <a:gd name="T2" fmla="*/ 48 w 76"/>
                <a:gd name="T3" fmla="*/ 70 h 76"/>
                <a:gd name="T4" fmla="*/ 70 w 76"/>
                <a:gd name="T5" fmla="*/ 28 h 76"/>
                <a:gd name="T6" fmla="*/ 28 w 76"/>
                <a:gd name="T7" fmla="*/ 5 h 76"/>
                <a:gd name="T8" fmla="*/ 6 w 76"/>
                <a:gd name="T9" fmla="*/ 4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76"/>
                <a:gd name="T17" fmla="*/ 76 w 76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76">
                  <a:moveTo>
                    <a:pt x="6" y="48"/>
                  </a:moveTo>
                  <a:cubicBezTo>
                    <a:pt x="11" y="66"/>
                    <a:pt x="30" y="76"/>
                    <a:pt x="48" y="70"/>
                  </a:cubicBezTo>
                  <a:cubicBezTo>
                    <a:pt x="66" y="65"/>
                    <a:pt x="76" y="46"/>
                    <a:pt x="70" y="28"/>
                  </a:cubicBezTo>
                  <a:cubicBezTo>
                    <a:pt x="65" y="10"/>
                    <a:pt x="46" y="0"/>
                    <a:pt x="28" y="5"/>
                  </a:cubicBezTo>
                  <a:cubicBezTo>
                    <a:pt x="10" y="11"/>
                    <a:pt x="0" y="30"/>
                    <a:pt x="6" y="48"/>
                  </a:cubicBezTo>
                </a:path>
              </a:pathLst>
            </a:custGeom>
            <a:noFill/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7" name="Freeform 489"/>
            <p:cNvSpPr>
              <a:spLocks/>
            </p:cNvSpPr>
            <p:nvPr/>
          </p:nvSpPr>
          <p:spPr bwMode="auto">
            <a:xfrm>
              <a:off x="3897313" y="1814513"/>
              <a:ext cx="141287" cy="141287"/>
            </a:xfrm>
            <a:custGeom>
              <a:avLst/>
              <a:gdLst>
                <a:gd name="T0" fmla="*/ 89 w 89"/>
                <a:gd name="T1" fmla="*/ 44 h 89"/>
                <a:gd name="T2" fmla="*/ 0 w 89"/>
                <a:gd name="T3" fmla="*/ 89 h 89"/>
                <a:gd name="T4" fmla="*/ 45 w 89"/>
                <a:gd name="T5" fmla="*/ 0 h 89"/>
                <a:gd name="T6" fmla="*/ 89 w 89"/>
                <a:gd name="T7" fmla="*/ 44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9"/>
                <a:gd name="T13" fmla="*/ 0 h 89"/>
                <a:gd name="T14" fmla="*/ 89 w 89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" h="89">
                  <a:moveTo>
                    <a:pt x="89" y="44"/>
                  </a:moveTo>
                  <a:lnTo>
                    <a:pt x="0" y="89"/>
                  </a:lnTo>
                  <a:lnTo>
                    <a:pt x="45" y="0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058" name="Group 532"/>
            <p:cNvGrpSpPr>
              <a:grpSpLocks/>
            </p:cNvGrpSpPr>
            <p:nvPr/>
          </p:nvGrpSpPr>
          <p:grpSpPr bwMode="auto">
            <a:xfrm>
              <a:off x="3833819" y="1447800"/>
              <a:ext cx="598488" cy="411163"/>
              <a:chOff x="3833813" y="1447800"/>
              <a:chExt cx="598488" cy="411163"/>
            </a:xfrm>
          </p:grpSpPr>
          <p:sp>
            <p:nvSpPr>
              <p:cNvPr id="1102" name="Line 488"/>
              <p:cNvSpPr>
                <a:spLocks noChangeShapeType="1"/>
              </p:cNvSpPr>
              <p:nvPr/>
            </p:nvSpPr>
            <p:spPr bwMode="auto">
              <a:xfrm flipH="1">
                <a:off x="3995738" y="1766888"/>
                <a:ext cx="90488" cy="92075"/>
              </a:xfrm>
              <a:prstGeom prst="line">
                <a:avLst/>
              </a:prstGeom>
              <a:noFill/>
              <a:ln w="26988" cap="rnd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Rectangle 490"/>
              <p:cNvSpPr>
                <a:spLocks noChangeArrowheads="1"/>
              </p:cNvSpPr>
              <p:nvPr/>
            </p:nvSpPr>
            <p:spPr bwMode="auto">
              <a:xfrm>
                <a:off x="3833813" y="1500188"/>
                <a:ext cx="85725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US"/>
              </a:p>
            </p:txBody>
          </p:sp>
          <p:grpSp>
            <p:nvGrpSpPr>
              <p:cNvPr id="1104" name="Group 493"/>
              <p:cNvGrpSpPr>
                <a:grpSpLocks/>
              </p:cNvGrpSpPr>
              <p:nvPr/>
            </p:nvGrpSpPr>
            <p:grpSpPr bwMode="auto">
              <a:xfrm>
                <a:off x="3836988" y="1447800"/>
                <a:ext cx="595313" cy="260350"/>
                <a:chOff x="2417" y="948"/>
                <a:chExt cx="375" cy="164"/>
              </a:xfrm>
            </p:grpSpPr>
            <p:pic>
              <p:nvPicPr>
                <p:cNvPr id="1107" name="Picture 49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17" y="948"/>
                  <a:ext cx="375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08" name="Freeform 492"/>
                <p:cNvSpPr>
                  <a:spLocks/>
                </p:cNvSpPr>
                <p:nvPr/>
              </p:nvSpPr>
              <p:spPr bwMode="auto">
                <a:xfrm>
                  <a:off x="2417" y="948"/>
                  <a:ext cx="374" cy="163"/>
                </a:xfrm>
                <a:custGeom>
                  <a:avLst/>
                  <a:gdLst>
                    <a:gd name="T0" fmla="*/ 617 w 8200"/>
                    <a:gd name="T1" fmla="*/ 0 h 3700"/>
                    <a:gd name="T2" fmla="*/ 0 w 8200"/>
                    <a:gd name="T3" fmla="*/ 617 h 3700"/>
                    <a:gd name="T4" fmla="*/ 0 w 8200"/>
                    <a:gd name="T5" fmla="*/ 3084 h 3700"/>
                    <a:gd name="T6" fmla="*/ 617 w 8200"/>
                    <a:gd name="T7" fmla="*/ 3700 h 3700"/>
                    <a:gd name="T8" fmla="*/ 7584 w 8200"/>
                    <a:gd name="T9" fmla="*/ 3700 h 3700"/>
                    <a:gd name="T10" fmla="*/ 8200 w 8200"/>
                    <a:gd name="T11" fmla="*/ 3084 h 3700"/>
                    <a:gd name="T12" fmla="*/ 8200 w 8200"/>
                    <a:gd name="T13" fmla="*/ 617 h 3700"/>
                    <a:gd name="T14" fmla="*/ 7584 w 8200"/>
                    <a:gd name="T15" fmla="*/ 0 h 3700"/>
                    <a:gd name="T16" fmla="*/ 617 w 8200"/>
                    <a:gd name="T17" fmla="*/ 0 h 37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00"/>
                    <a:gd name="T28" fmla="*/ 0 h 3700"/>
                    <a:gd name="T29" fmla="*/ 8200 w 8200"/>
                    <a:gd name="T30" fmla="*/ 3700 h 37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00" h="3700">
                      <a:moveTo>
                        <a:pt x="617" y="0"/>
                      </a:moveTo>
                      <a:cubicBezTo>
                        <a:pt x="277" y="0"/>
                        <a:pt x="0" y="277"/>
                        <a:pt x="0" y="617"/>
                      </a:cubicBezTo>
                      <a:lnTo>
                        <a:pt x="0" y="3084"/>
                      </a:lnTo>
                      <a:cubicBezTo>
                        <a:pt x="0" y="3424"/>
                        <a:pt x="277" y="3700"/>
                        <a:pt x="617" y="3700"/>
                      </a:cubicBezTo>
                      <a:lnTo>
                        <a:pt x="7584" y="3700"/>
                      </a:lnTo>
                      <a:cubicBezTo>
                        <a:pt x="7924" y="3700"/>
                        <a:pt x="8200" y="3424"/>
                        <a:pt x="8200" y="3084"/>
                      </a:cubicBezTo>
                      <a:lnTo>
                        <a:pt x="8200" y="617"/>
                      </a:lnTo>
                      <a:cubicBezTo>
                        <a:pt x="8200" y="277"/>
                        <a:pt x="7924" y="0"/>
                        <a:pt x="7584" y="0"/>
                      </a:cubicBezTo>
                      <a:lnTo>
                        <a:pt x="617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1105" name="Rectangle 494"/>
              <p:cNvSpPr>
                <a:spLocks noChangeArrowheads="1"/>
              </p:cNvSpPr>
              <p:nvPr/>
            </p:nvSpPr>
            <p:spPr bwMode="auto">
              <a:xfrm>
                <a:off x="3962400" y="1511300"/>
                <a:ext cx="293688" cy="153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pitchFamily="2" charset="0"/>
                  </a:rPr>
                  <a:t>PMU</a:t>
                </a:r>
                <a:endParaRPr lang="en-US" sz="1000">
                  <a:latin typeface="Times" pitchFamily="2" charset="0"/>
                </a:endParaRPr>
              </a:p>
            </p:txBody>
          </p:sp>
          <p:sp>
            <p:nvSpPr>
              <p:cNvPr id="1106" name="Rectangle 495"/>
              <p:cNvSpPr>
                <a:spLocks noChangeArrowheads="1"/>
              </p:cNvSpPr>
              <p:nvPr/>
            </p:nvSpPr>
            <p:spPr bwMode="auto">
              <a:xfrm>
                <a:off x="4262438" y="1568450"/>
                <a:ext cx="79375" cy="15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Garamond" pitchFamily="18" charset="0"/>
                  </a:rPr>
                  <a:t> </a:t>
                </a:r>
                <a:endParaRPr lang="en-US"/>
              </a:p>
            </p:txBody>
          </p:sp>
        </p:grpSp>
        <p:grpSp>
          <p:nvGrpSpPr>
            <p:cNvPr id="1059" name="Group 534"/>
            <p:cNvGrpSpPr>
              <a:grpSpLocks/>
            </p:cNvGrpSpPr>
            <p:nvPr/>
          </p:nvGrpSpPr>
          <p:grpSpPr bwMode="auto">
            <a:xfrm>
              <a:off x="5786448" y="3709988"/>
              <a:ext cx="598488" cy="293687"/>
              <a:chOff x="5786438" y="3709988"/>
              <a:chExt cx="598488" cy="293687"/>
            </a:xfrm>
          </p:grpSpPr>
          <p:sp>
            <p:nvSpPr>
              <p:cNvPr id="1095" name="Rectangle 509"/>
              <p:cNvSpPr>
                <a:spLocks noChangeArrowheads="1"/>
              </p:cNvSpPr>
              <p:nvPr/>
            </p:nvSpPr>
            <p:spPr bwMode="auto">
              <a:xfrm>
                <a:off x="5786438" y="3709988"/>
                <a:ext cx="84138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US"/>
              </a:p>
            </p:txBody>
          </p:sp>
          <p:grpSp>
            <p:nvGrpSpPr>
              <p:cNvPr id="1096" name="Group 515"/>
              <p:cNvGrpSpPr>
                <a:grpSpLocks/>
              </p:cNvGrpSpPr>
              <p:nvPr/>
            </p:nvGrpSpPr>
            <p:grpSpPr bwMode="auto">
              <a:xfrm>
                <a:off x="5789613" y="3733800"/>
                <a:ext cx="595313" cy="269875"/>
                <a:chOff x="3647" y="2340"/>
                <a:chExt cx="375" cy="170"/>
              </a:xfrm>
            </p:grpSpPr>
            <p:grpSp>
              <p:nvGrpSpPr>
                <p:cNvPr id="1098" name="Group 512"/>
                <p:cNvGrpSpPr>
                  <a:grpSpLocks/>
                </p:cNvGrpSpPr>
                <p:nvPr/>
              </p:nvGrpSpPr>
              <p:grpSpPr bwMode="auto">
                <a:xfrm>
                  <a:off x="3647" y="2340"/>
                  <a:ext cx="375" cy="170"/>
                  <a:chOff x="3647" y="2340"/>
                  <a:chExt cx="375" cy="170"/>
                </a:xfrm>
              </p:grpSpPr>
              <p:pic>
                <p:nvPicPr>
                  <p:cNvPr id="1100" name="Picture 510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647" y="2340"/>
                    <a:ext cx="375" cy="17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01" name="Freeform 511"/>
                  <p:cNvSpPr>
                    <a:spLocks/>
                  </p:cNvSpPr>
                  <p:nvPr/>
                </p:nvSpPr>
                <p:spPr bwMode="auto">
                  <a:xfrm>
                    <a:off x="3647" y="2340"/>
                    <a:ext cx="374" cy="169"/>
                  </a:xfrm>
                  <a:custGeom>
                    <a:avLst/>
                    <a:gdLst>
                      <a:gd name="T0" fmla="*/ 617 w 8200"/>
                      <a:gd name="T1" fmla="*/ 0 h 3700"/>
                      <a:gd name="T2" fmla="*/ 0 w 8200"/>
                      <a:gd name="T3" fmla="*/ 617 h 3700"/>
                      <a:gd name="T4" fmla="*/ 0 w 8200"/>
                      <a:gd name="T5" fmla="*/ 3084 h 3700"/>
                      <a:gd name="T6" fmla="*/ 617 w 8200"/>
                      <a:gd name="T7" fmla="*/ 3700 h 3700"/>
                      <a:gd name="T8" fmla="*/ 7584 w 8200"/>
                      <a:gd name="T9" fmla="*/ 3700 h 3700"/>
                      <a:gd name="T10" fmla="*/ 8200 w 8200"/>
                      <a:gd name="T11" fmla="*/ 3084 h 3700"/>
                      <a:gd name="T12" fmla="*/ 8200 w 8200"/>
                      <a:gd name="T13" fmla="*/ 617 h 3700"/>
                      <a:gd name="T14" fmla="*/ 7584 w 8200"/>
                      <a:gd name="T15" fmla="*/ 0 h 3700"/>
                      <a:gd name="T16" fmla="*/ 617 w 8200"/>
                      <a:gd name="T17" fmla="*/ 0 h 37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200"/>
                      <a:gd name="T28" fmla="*/ 0 h 3700"/>
                      <a:gd name="T29" fmla="*/ 8200 w 8200"/>
                      <a:gd name="T30" fmla="*/ 3700 h 37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200" h="3700">
                        <a:moveTo>
                          <a:pt x="617" y="0"/>
                        </a:moveTo>
                        <a:cubicBezTo>
                          <a:pt x="277" y="0"/>
                          <a:pt x="0" y="277"/>
                          <a:pt x="0" y="617"/>
                        </a:cubicBezTo>
                        <a:lnTo>
                          <a:pt x="0" y="3084"/>
                        </a:lnTo>
                        <a:cubicBezTo>
                          <a:pt x="0" y="3424"/>
                          <a:pt x="277" y="3700"/>
                          <a:pt x="617" y="3700"/>
                        </a:cubicBezTo>
                        <a:lnTo>
                          <a:pt x="7584" y="3700"/>
                        </a:lnTo>
                        <a:cubicBezTo>
                          <a:pt x="7924" y="3700"/>
                          <a:pt x="8200" y="3424"/>
                          <a:pt x="8200" y="3084"/>
                        </a:cubicBezTo>
                        <a:lnTo>
                          <a:pt x="8200" y="617"/>
                        </a:lnTo>
                        <a:cubicBezTo>
                          <a:pt x="8200" y="277"/>
                          <a:pt x="7924" y="0"/>
                          <a:pt x="7584" y="0"/>
                        </a:cubicBezTo>
                        <a:lnTo>
                          <a:pt x="617" y="0"/>
                        </a:ln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99" name="Rectangle 514"/>
                <p:cNvSpPr>
                  <a:spLocks noChangeArrowheads="1"/>
                </p:cNvSpPr>
                <p:nvPr/>
              </p:nvSpPr>
              <p:spPr bwMode="auto">
                <a:xfrm>
                  <a:off x="3915" y="2389"/>
                  <a:ext cx="5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  <a:latin typeface="Garamond" pitchFamily="18" charset="0"/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1097" name="Rectangle 494"/>
              <p:cNvSpPr>
                <a:spLocks noChangeArrowheads="1"/>
              </p:cNvSpPr>
              <p:nvPr/>
            </p:nvSpPr>
            <p:spPr bwMode="auto">
              <a:xfrm>
                <a:off x="5943600" y="3808512"/>
                <a:ext cx="293350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pitchFamily="2" charset="0"/>
                  </a:rPr>
                  <a:t>PMU</a:t>
                </a:r>
                <a:endParaRPr lang="en-US" sz="1000">
                  <a:latin typeface="Times" pitchFamily="2" charset="0"/>
                </a:endParaRPr>
              </a:p>
            </p:txBody>
          </p:sp>
        </p:grpSp>
        <p:grpSp>
          <p:nvGrpSpPr>
            <p:cNvPr id="1060" name="Group 535"/>
            <p:cNvGrpSpPr>
              <a:grpSpLocks/>
            </p:cNvGrpSpPr>
            <p:nvPr/>
          </p:nvGrpSpPr>
          <p:grpSpPr bwMode="auto">
            <a:xfrm>
              <a:off x="5557838" y="4995863"/>
              <a:ext cx="614362" cy="301625"/>
              <a:chOff x="5557838" y="4995863"/>
              <a:chExt cx="614362" cy="301625"/>
            </a:xfrm>
          </p:grpSpPr>
          <p:sp>
            <p:nvSpPr>
              <p:cNvPr id="1091" name="Freeform 505"/>
              <p:cNvSpPr>
                <a:spLocks/>
              </p:cNvSpPr>
              <p:nvPr/>
            </p:nvSpPr>
            <p:spPr bwMode="auto">
              <a:xfrm>
                <a:off x="5578475" y="5029200"/>
                <a:ext cx="593725" cy="268288"/>
              </a:xfrm>
              <a:custGeom>
                <a:avLst/>
                <a:gdLst>
                  <a:gd name="T0" fmla="*/ 617 w 8200"/>
                  <a:gd name="T1" fmla="*/ 0 h 3700"/>
                  <a:gd name="T2" fmla="*/ 0 w 8200"/>
                  <a:gd name="T3" fmla="*/ 617 h 3700"/>
                  <a:gd name="T4" fmla="*/ 0 w 8200"/>
                  <a:gd name="T5" fmla="*/ 3084 h 3700"/>
                  <a:gd name="T6" fmla="*/ 617 w 8200"/>
                  <a:gd name="T7" fmla="*/ 3700 h 3700"/>
                  <a:gd name="T8" fmla="*/ 7584 w 8200"/>
                  <a:gd name="T9" fmla="*/ 3700 h 3700"/>
                  <a:gd name="T10" fmla="*/ 8200 w 8200"/>
                  <a:gd name="T11" fmla="*/ 3084 h 3700"/>
                  <a:gd name="T12" fmla="*/ 8200 w 8200"/>
                  <a:gd name="T13" fmla="*/ 617 h 3700"/>
                  <a:gd name="T14" fmla="*/ 7584 w 8200"/>
                  <a:gd name="T15" fmla="*/ 0 h 3700"/>
                  <a:gd name="T16" fmla="*/ 617 w 8200"/>
                  <a:gd name="T17" fmla="*/ 0 h 3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00"/>
                  <a:gd name="T28" fmla="*/ 0 h 3700"/>
                  <a:gd name="T29" fmla="*/ 8200 w 8200"/>
                  <a:gd name="T30" fmla="*/ 3700 h 37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00" h="3700">
                    <a:moveTo>
                      <a:pt x="617" y="0"/>
                    </a:moveTo>
                    <a:cubicBezTo>
                      <a:pt x="277" y="0"/>
                      <a:pt x="0" y="277"/>
                      <a:pt x="0" y="617"/>
                    </a:cubicBezTo>
                    <a:lnTo>
                      <a:pt x="0" y="3084"/>
                    </a:lnTo>
                    <a:cubicBezTo>
                      <a:pt x="0" y="3424"/>
                      <a:pt x="277" y="3700"/>
                      <a:pt x="617" y="3700"/>
                    </a:cubicBezTo>
                    <a:lnTo>
                      <a:pt x="7584" y="3700"/>
                    </a:lnTo>
                    <a:cubicBezTo>
                      <a:pt x="7924" y="3700"/>
                      <a:pt x="8200" y="3424"/>
                      <a:pt x="8200" y="3084"/>
                    </a:cubicBezTo>
                    <a:lnTo>
                      <a:pt x="8200" y="617"/>
                    </a:lnTo>
                    <a:cubicBezTo>
                      <a:pt x="8200" y="277"/>
                      <a:pt x="7924" y="0"/>
                      <a:pt x="7584" y="0"/>
                    </a:cubicBez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3D9818"/>
              </a:solidFill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92" name="Rectangle 516"/>
              <p:cNvSpPr>
                <a:spLocks noChangeArrowheads="1"/>
              </p:cNvSpPr>
              <p:nvPr/>
            </p:nvSpPr>
            <p:spPr bwMode="auto">
              <a:xfrm>
                <a:off x="5557838" y="4995863"/>
                <a:ext cx="8413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US"/>
              </a:p>
            </p:txBody>
          </p:sp>
          <p:sp>
            <p:nvSpPr>
              <p:cNvPr id="1093" name="Rectangle 518"/>
              <p:cNvSpPr>
                <a:spLocks noChangeArrowheads="1"/>
              </p:cNvSpPr>
              <p:nvPr/>
            </p:nvSpPr>
            <p:spPr bwMode="auto">
              <a:xfrm>
                <a:off x="5986464" y="5078413"/>
                <a:ext cx="77788" cy="15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Garamond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1094" name="Rectangle 494"/>
              <p:cNvSpPr>
                <a:spLocks noChangeArrowheads="1"/>
              </p:cNvSpPr>
              <p:nvPr/>
            </p:nvSpPr>
            <p:spPr bwMode="auto">
              <a:xfrm>
                <a:off x="5715000" y="5103912"/>
                <a:ext cx="293350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pitchFamily="2" charset="0"/>
                  </a:rPr>
                  <a:t>PMU</a:t>
                </a:r>
                <a:endParaRPr lang="en-US" sz="1000">
                  <a:latin typeface="Times" pitchFamily="2" charset="0"/>
                </a:endParaRPr>
              </a:p>
            </p:txBody>
          </p:sp>
        </p:grpSp>
        <p:grpSp>
          <p:nvGrpSpPr>
            <p:cNvPr id="1061" name="Group 536"/>
            <p:cNvGrpSpPr>
              <a:grpSpLocks/>
            </p:cNvGrpSpPr>
            <p:nvPr/>
          </p:nvGrpSpPr>
          <p:grpSpPr bwMode="auto">
            <a:xfrm>
              <a:off x="3576638" y="4995863"/>
              <a:ext cx="598487" cy="301625"/>
              <a:chOff x="3576638" y="4995863"/>
              <a:chExt cx="598487" cy="301625"/>
            </a:xfrm>
          </p:grpSpPr>
          <p:sp>
            <p:nvSpPr>
              <p:cNvPr id="1087" name="Freeform 505"/>
              <p:cNvSpPr>
                <a:spLocks/>
              </p:cNvSpPr>
              <p:nvPr/>
            </p:nvSpPr>
            <p:spPr bwMode="auto">
              <a:xfrm>
                <a:off x="3581400" y="5029200"/>
                <a:ext cx="593725" cy="268288"/>
              </a:xfrm>
              <a:custGeom>
                <a:avLst/>
                <a:gdLst>
                  <a:gd name="T0" fmla="*/ 617 w 8200"/>
                  <a:gd name="T1" fmla="*/ 0 h 3700"/>
                  <a:gd name="T2" fmla="*/ 0 w 8200"/>
                  <a:gd name="T3" fmla="*/ 617 h 3700"/>
                  <a:gd name="T4" fmla="*/ 0 w 8200"/>
                  <a:gd name="T5" fmla="*/ 3084 h 3700"/>
                  <a:gd name="T6" fmla="*/ 617 w 8200"/>
                  <a:gd name="T7" fmla="*/ 3700 h 3700"/>
                  <a:gd name="T8" fmla="*/ 7584 w 8200"/>
                  <a:gd name="T9" fmla="*/ 3700 h 3700"/>
                  <a:gd name="T10" fmla="*/ 8200 w 8200"/>
                  <a:gd name="T11" fmla="*/ 3084 h 3700"/>
                  <a:gd name="T12" fmla="*/ 8200 w 8200"/>
                  <a:gd name="T13" fmla="*/ 617 h 3700"/>
                  <a:gd name="T14" fmla="*/ 7584 w 8200"/>
                  <a:gd name="T15" fmla="*/ 0 h 3700"/>
                  <a:gd name="T16" fmla="*/ 617 w 8200"/>
                  <a:gd name="T17" fmla="*/ 0 h 37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200"/>
                  <a:gd name="T28" fmla="*/ 0 h 3700"/>
                  <a:gd name="T29" fmla="*/ 8200 w 8200"/>
                  <a:gd name="T30" fmla="*/ 3700 h 37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200" h="3700">
                    <a:moveTo>
                      <a:pt x="617" y="0"/>
                    </a:moveTo>
                    <a:cubicBezTo>
                      <a:pt x="277" y="0"/>
                      <a:pt x="0" y="277"/>
                      <a:pt x="0" y="617"/>
                    </a:cubicBezTo>
                    <a:lnTo>
                      <a:pt x="0" y="3084"/>
                    </a:lnTo>
                    <a:cubicBezTo>
                      <a:pt x="0" y="3424"/>
                      <a:pt x="277" y="3700"/>
                      <a:pt x="617" y="3700"/>
                    </a:cubicBezTo>
                    <a:lnTo>
                      <a:pt x="7584" y="3700"/>
                    </a:lnTo>
                    <a:cubicBezTo>
                      <a:pt x="7924" y="3700"/>
                      <a:pt x="8200" y="3424"/>
                      <a:pt x="8200" y="3084"/>
                    </a:cubicBezTo>
                    <a:lnTo>
                      <a:pt x="8200" y="617"/>
                    </a:lnTo>
                    <a:cubicBezTo>
                      <a:pt x="8200" y="277"/>
                      <a:pt x="7924" y="0"/>
                      <a:pt x="7584" y="0"/>
                    </a:cubicBez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3D9818"/>
              </a:solidFill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88" name="Rectangle 520"/>
              <p:cNvSpPr>
                <a:spLocks noChangeArrowheads="1"/>
              </p:cNvSpPr>
              <p:nvPr/>
            </p:nvSpPr>
            <p:spPr bwMode="auto">
              <a:xfrm>
                <a:off x="3576638" y="4995863"/>
                <a:ext cx="8255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US"/>
              </a:p>
            </p:txBody>
          </p:sp>
          <p:sp>
            <p:nvSpPr>
              <p:cNvPr id="1089" name="Rectangle 522"/>
              <p:cNvSpPr>
                <a:spLocks noChangeArrowheads="1"/>
              </p:cNvSpPr>
              <p:nvPr/>
            </p:nvSpPr>
            <p:spPr bwMode="auto">
              <a:xfrm>
                <a:off x="4005264" y="5078413"/>
                <a:ext cx="77788" cy="15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rgbClr val="000000"/>
                    </a:solidFill>
                    <a:latin typeface="Garamond" pitchFamily="18" charset="0"/>
                  </a:rPr>
                  <a:t> </a:t>
                </a:r>
                <a:endParaRPr lang="en-US"/>
              </a:p>
            </p:txBody>
          </p:sp>
          <p:sp>
            <p:nvSpPr>
              <p:cNvPr id="1090" name="Rectangle 494"/>
              <p:cNvSpPr>
                <a:spLocks noChangeArrowheads="1"/>
              </p:cNvSpPr>
              <p:nvPr/>
            </p:nvSpPr>
            <p:spPr bwMode="auto">
              <a:xfrm>
                <a:off x="3733800" y="5105400"/>
                <a:ext cx="293350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pitchFamily="2" charset="0"/>
                  </a:rPr>
                  <a:t>PMU</a:t>
                </a:r>
                <a:endParaRPr lang="en-US" sz="1000">
                  <a:latin typeface="Times" pitchFamily="2" charset="0"/>
                </a:endParaRPr>
              </a:p>
            </p:txBody>
          </p:sp>
        </p:grpSp>
        <p:grpSp>
          <p:nvGrpSpPr>
            <p:cNvPr id="1062" name="Group 537"/>
            <p:cNvGrpSpPr>
              <a:grpSpLocks/>
            </p:cNvGrpSpPr>
            <p:nvPr/>
          </p:nvGrpSpPr>
          <p:grpSpPr bwMode="auto">
            <a:xfrm>
              <a:off x="2843213" y="3729038"/>
              <a:ext cx="596900" cy="273050"/>
              <a:chOff x="2843213" y="3729038"/>
              <a:chExt cx="596900" cy="273050"/>
            </a:xfrm>
          </p:grpSpPr>
          <p:sp>
            <p:nvSpPr>
              <p:cNvPr id="1082" name="Rectangle 504"/>
              <p:cNvSpPr>
                <a:spLocks noChangeArrowheads="1"/>
              </p:cNvSpPr>
              <p:nvPr/>
            </p:nvSpPr>
            <p:spPr bwMode="auto">
              <a:xfrm>
                <a:off x="2843213" y="3729038"/>
                <a:ext cx="82550" cy="171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US"/>
              </a:p>
            </p:txBody>
          </p:sp>
          <p:grpSp>
            <p:nvGrpSpPr>
              <p:cNvPr id="1083" name="Group 508"/>
              <p:cNvGrpSpPr>
                <a:grpSpLocks/>
              </p:cNvGrpSpPr>
              <p:nvPr/>
            </p:nvGrpSpPr>
            <p:grpSpPr bwMode="auto">
              <a:xfrm>
                <a:off x="2846388" y="3733800"/>
                <a:ext cx="593725" cy="268288"/>
                <a:chOff x="1793" y="2352"/>
                <a:chExt cx="374" cy="169"/>
              </a:xfrm>
            </p:grpSpPr>
            <p:sp>
              <p:nvSpPr>
                <p:cNvPr id="1085" name="Freeform 505"/>
                <p:cNvSpPr>
                  <a:spLocks/>
                </p:cNvSpPr>
                <p:nvPr/>
              </p:nvSpPr>
              <p:spPr bwMode="auto">
                <a:xfrm>
                  <a:off x="1793" y="2352"/>
                  <a:ext cx="374" cy="169"/>
                </a:xfrm>
                <a:custGeom>
                  <a:avLst/>
                  <a:gdLst>
                    <a:gd name="T0" fmla="*/ 617 w 8200"/>
                    <a:gd name="T1" fmla="*/ 0 h 3700"/>
                    <a:gd name="T2" fmla="*/ 0 w 8200"/>
                    <a:gd name="T3" fmla="*/ 617 h 3700"/>
                    <a:gd name="T4" fmla="*/ 0 w 8200"/>
                    <a:gd name="T5" fmla="*/ 3084 h 3700"/>
                    <a:gd name="T6" fmla="*/ 617 w 8200"/>
                    <a:gd name="T7" fmla="*/ 3700 h 3700"/>
                    <a:gd name="T8" fmla="*/ 7584 w 8200"/>
                    <a:gd name="T9" fmla="*/ 3700 h 3700"/>
                    <a:gd name="T10" fmla="*/ 8200 w 8200"/>
                    <a:gd name="T11" fmla="*/ 3084 h 3700"/>
                    <a:gd name="T12" fmla="*/ 8200 w 8200"/>
                    <a:gd name="T13" fmla="*/ 617 h 3700"/>
                    <a:gd name="T14" fmla="*/ 7584 w 8200"/>
                    <a:gd name="T15" fmla="*/ 0 h 3700"/>
                    <a:gd name="T16" fmla="*/ 617 w 8200"/>
                    <a:gd name="T17" fmla="*/ 0 h 37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00"/>
                    <a:gd name="T28" fmla="*/ 0 h 3700"/>
                    <a:gd name="T29" fmla="*/ 8200 w 8200"/>
                    <a:gd name="T30" fmla="*/ 3700 h 37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00" h="3700">
                      <a:moveTo>
                        <a:pt x="617" y="0"/>
                      </a:moveTo>
                      <a:cubicBezTo>
                        <a:pt x="277" y="0"/>
                        <a:pt x="0" y="277"/>
                        <a:pt x="0" y="617"/>
                      </a:cubicBezTo>
                      <a:lnTo>
                        <a:pt x="0" y="3084"/>
                      </a:lnTo>
                      <a:cubicBezTo>
                        <a:pt x="0" y="3424"/>
                        <a:pt x="277" y="3700"/>
                        <a:pt x="617" y="3700"/>
                      </a:cubicBezTo>
                      <a:lnTo>
                        <a:pt x="7584" y="3700"/>
                      </a:lnTo>
                      <a:cubicBezTo>
                        <a:pt x="7924" y="3700"/>
                        <a:pt x="8200" y="3424"/>
                        <a:pt x="8200" y="3084"/>
                      </a:cubicBezTo>
                      <a:lnTo>
                        <a:pt x="8200" y="617"/>
                      </a:lnTo>
                      <a:cubicBezTo>
                        <a:pt x="8200" y="277"/>
                        <a:pt x="7924" y="0"/>
                        <a:pt x="7584" y="0"/>
                      </a:cubicBezTo>
                      <a:lnTo>
                        <a:pt x="617" y="0"/>
                      </a:lnTo>
                      <a:close/>
                    </a:path>
                  </a:pathLst>
                </a:custGeom>
                <a:solidFill>
                  <a:srgbClr val="3D9818"/>
                </a:solidFill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86" name="Rectangle 507"/>
                <p:cNvSpPr>
                  <a:spLocks noChangeArrowheads="1"/>
                </p:cNvSpPr>
                <p:nvPr/>
              </p:nvSpPr>
              <p:spPr bwMode="auto">
                <a:xfrm>
                  <a:off x="2061" y="2401"/>
                  <a:ext cx="50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  <a:latin typeface="Garamond" pitchFamily="18" charset="0"/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1084" name="Rectangle 494"/>
              <p:cNvSpPr>
                <a:spLocks noChangeArrowheads="1"/>
              </p:cNvSpPr>
              <p:nvPr/>
            </p:nvSpPr>
            <p:spPr bwMode="auto">
              <a:xfrm>
                <a:off x="2983250" y="3810000"/>
                <a:ext cx="293350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pitchFamily="2" charset="0"/>
                  </a:rPr>
                  <a:t>PMU</a:t>
                </a:r>
                <a:endParaRPr lang="en-US" sz="1000">
                  <a:latin typeface="Times" pitchFamily="2" charset="0"/>
                </a:endParaRPr>
              </a:p>
            </p:txBody>
          </p:sp>
        </p:grpSp>
        <p:grpSp>
          <p:nvGrpSpPr>
            <p:cNvPr id="1063" name="Group 533"/>
            <p:cNvGrpSpPr>
              <a:grpSpLocks/>
            </p:cNvGrpSpPr>
            <p:nvPr/>
          </p:nvGrpSpPr>
          <p:grpSpPr bwMode="auto">
            <a:xfrm>
              <a:off x="4672021" y="1447800"/>
              <a:ext cx="608013" cy="260350"/>
              <a:chOff x="4672013" y="1447800"/>
              <a:chExt cx="608013" cy="260350"/>
            </a:xfrm>
          </p:grpSpPr>
          <p:sp>
            <p:nvSpPr>
              <p:cNvPr id="1075" name="Rectangle 497"/>
              <p:cNvSpPr>
                <a:spLocks noChangeArrowheads="1"/>
              </p:cNvSpPr>
              <p:nvPr/>
            </p:nvSpPr>
            <p:spPr bwMode="auto">
              <a:xfrm>
                <a:off x="4672013" y="1500188"/>
                <a:ext cx="8890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US"/>
              </a:p>
            </p:txBody>
          </p:sp>
          <p:grpSp>
            <p:nvGrpSpPr>
              <p:cNvPr id="1076" name="Group 1075"/>
              <p:cNvGrpSpPr>
                <a:grpSpLocks/>
              </p:cNvGrpSpPr>
              <p:nvPr/>
            </p:nvGrpSpPr>
            <p:grpSpPr bwMode="auto">
              <a:xfrm>
                <a:off x="4675188" y="1447800"/>
                <a:ext cx="604838" cy="260350"/>
                <a:chOff x="2945" y="948"/>
                <a:chExt cx="381" cy="164"/>
              </a:xfrm>
            </p:grpSpPr>
            <p:grpSp>
              <p:nvGrpSpPr>
                <p:cNvPr id="1078" name="Group 500"/>
                <p:cNvGrpSpPr>
                  <a:grpSpLocks/>
                </p:cNvGrpSpPr>
                <p:nvPr/>
              </p:nvGrpSpPr>
              <p:grpSpPr bwMode="auto">
                <a:xfrm>
                  <a:off x="2945" y="948"/>
                  <a:ext cx="381" cy="164"/>
                  <a:chOff x="2945" y="948"/>
                  <a:chExt cx="381" cy="164"/>
                </a:xfrm>
              </p:grpSpPr>
              <p:pic>
                <p:nvPicPr>
                  <p:cNvPr id="1080" name="Picture 498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945" y="948"/>
                    <a:ext cx="381" cy="1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81" name="Freeform 499"/>
                  <p:cNvSpPr>
                    <a:spLocks/>
                  </p:cNvSpPr>
                  <p:nvPr/>
                </p:nvSpPr>
                <p:spPr bwMode="auto">
                  <a:xfrm>
                    <a:off x="2945" y="948"/>
                    <a:ext cx="380" cy="163"/>
                  </a:xfrm>
                  <a:custGeom>
                    <a:avLst/>
                    <a:gdLst>
                      <a:gd name="T0" fmla="*/ 617 w 8200"/>
                      <a:gd name="T1" fmla="*/ 0 h 3700"/>
                      <a:gd name="T2" fmla="*/ 0 w 8200"/>
                      <a:gd name="T3" fmla="*/ 617 h 3700"/>
                      <a:gd name="T4" fmla="*/ 0 w 8200"/>
                      <a:gd name="T5" fmla="*/ 3084 h 3700"/>
                      <a:gd name="T6" fmla="*/ 617 w 8200"/>
                      <a:gd name="T7" fmla="*/ 3700 h 3700"/>
                      <a:gd name="T8" fmla="*/ 7584 w 8200"/>
                      <a:gd name="T9" fmla="*/ 3700 h 3700"/>
                      <a:gd name="T10" fmla="*/ 8200 w 8200"/>
                      <a:gd name="T11" fmla="*/ 3084 h 3700"/>
                      <a:gd name="T12" fmla="*/ 8200 w 8200"/>
                      <a:gd name="T13" fmla="*/ 617 h 3700"/>
                      <a:gd name="T14" fmla="*/ 7584 w 8200"/>
                      <a:gd name="T15" fmla="*/ 0 h 3700"/>
                      <a:gd name="T16" fmla="*/ 617 w 8200"/>
                      <a:gd name="T17" fmla="*/ 0 h 37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200"/>
                      <a:gd name="T28" fmla="*/ 0 h 3700"/>
                      <a:gd name="T29" fmla="*/ 8200 w 8200"/>
                      <a:gd name="T30" fmla="*/ 3700 h 37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200" h="3700">
                        <a:moveTo>
                          <a:pt x="617" y="0"/>
                        </a:moveTo>
                        <a:cubicBezTo>
                          <a:pt x="277" y="0"/>
                          <a:pt x="0" y="277"/>
                          <a:pt x="0" y="617"/>
                        </a:cubicBezTo>
                        <a:lnTo>
                          <a:pt x="0" y="3084"/>
                        </a:lnTo>
                        <a:cubicBezTo>
                          <a:pt x="0" y="3424"/>
                          <a:pt x="277" y="3700"/>
                          <a:pt x="617" y="3700"/>
                        </a:cubicBezTo>
                        <a:lnTo>
                          <a:pt x="7584" y="3700"/>
                        </a:lnTo>
                        <a:cubicBezTo>
                          <a:pt x="7924" y="3700"/>
                          <a:pt x="8200" y="3424"/>
                          <a:pt x="8200" y="3084"/>
                        </a:cubicBezTo>
                        <a:lnTo>
                          <a:pt x="8200" y="617"/>
                        </a:lnTo>
                        <a:cubicBezTo>
                          <a:pt x="8200" y="277"/>
                          <a:pt x="7924" y="0"/>
                          <a:pt x="7584" y="0"/>
                        </a:cubicBezTo>
                        <a:lnTo>
                          <a:pt x="617" y="0"/>
                        </a:lnTo>
                        <a:close/>
                      </a:path>
                    </a:pathLst>
                  </a:custGeom>
                  <a:noFill/>
                  <a:ln w="7938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79" name="Rectangle 502"/>
                <p:cNvSpPr>
                  <a:spLocks noChangeArrowheads="1"/>
                </p:cNvSpPr>
                <p:nvPr/>
              </p:nvSpPr>
              <p:spPr bwMode="auto">
                <a:xfrm>
                  <a:off x="3218" y="996"/>
                  <a:ext cx="52" cy="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b="1">
                      <a:solidFill>
                        <a:srgbClr val="000000"/>
                      </a:solidFill>
                      <a:latin typeface="Garamond" pitchFamily="18" charset="0"/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1077" name="Rectangle 494"/>
              <p:cNvSpPr>
                <a:spLocks noChangeArrowheads="1"/>
              </p:cNvSpPr>
              <p:nvPr/>
            </p:nvSpPr>
            <p:spPr bwMode="auto">
              <a:xfrm>
                <a:off x="4800600" y="1522412"/>
                <a:ext cx="293688" cy="153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000000"/>
                    </a:solidFill>
                    <a:latin typeface="Times" pitchFamily="2" charset="0"/>
                  </a:rPr>
                  <a:t>PMU</a:t>
                </a:r>
                <a:endParaRPr lang="en-US" sz="1000">
                  <a:latin typeface="Times" pitchFamily="2" charset="0"/>
                </a:endParaRPr>
              </a:p>
            </p:txBody>
          </p:sp>
        </p:grpSp>
        <p:sp>
          <p:nvSpPr>
            <p:cNvPr id="1064" name="Oval 1063"/>
            <p:cNvSpPr/>
            <p:nvPr/>
          </p:nvSpPr>
          <p:spPr>
            <a:xfrm>
              <a:off x="2438400" y="1295400"/>
              <a:ext cx="4495800" cy="4191000"/>
            </a:xfrm>
            <a:prstGeom prst="ellipse">
              <a:avLst/>
            </a:prstGeom>
            <a:noFill/>
            <a:ln w="38100">
              <a:solidFill>
                <a:srgbClr val="C002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65" name="Straight Connector 1064"/>
            <p:cNvCxnSpPr/>
            <p:nvPr/>
          </p:nvCxnSpPr>
          <p:spPr>
            <a:xfrm rot="16200000" flipH="1">
              <a:off x="4762500" y="5676900"/>
              <a:ext cx="457200" cy="76200"/>
            </a:xfrm>
            <a:prstGeom prst="line">
              <a:avLst/>
            </a:prstGeom>
            <a:ln w="38100">
              <a:solidFill>
                <a:srgbClr val="C00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Connector 1065"/>
            <p:cNvCxnSpPr>
              <a:endCxn id="742" idx="7"/>
            </p:cNvCxnSpPr>
            <p:nvPr/>
          </p:nvCxnSpPr>
          <p:spPr>
            <a:xfrm rot="5400000">
              <a:off x="6038057" y="1402556"/>
              <a:ext cx="317500" cy="255587"/>
            </a:xfrm>
            <a:prstGeom prst="line">
              <a:avLst/>
            </a:prstGeom>
            <a:ln w="38100">
              <a:solidFill>
                <a:srgbClr val="C00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/>
            <p:cNvCxnSpPr/>
            <p:nvPr/>
          </p:nvCxnSpPr>
          <p:spPr>
            <a:xfrm rot="10800000" flipV="1">
              <a:off x="6781800" y="2362200"/>
              <a:ext cx="381000" cy="241300"/>
            </a:xfrm>
            <a:prstGeom prst="line">
              <a:avLst/>
            </a:prstGeom>
            <a:ln w="38100">
              <a:solidFill>
                <a:srgbClr val="C00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/>
            <p:cNvCxnSpPr/>
            <p:nvPr/>
          </p:nvCxnSpPr>
          <p:spPr>
            <a:xfrm rot="5400000">
              <a:off x="6394450" y="1682750"/>
              <a:ext cx="317500" cy="304800"/>
            </a:xfrm>
            <a:prstGeom prst="line">
              <a:avLst/>
            </a:prstGeom>
            <a:ln w="38100">
              <a:solidFill>
                <a:srgbClr val="C00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/>
            <p:cNvCxnSpPr/>
            <p:nvPr/>
          </p:nvCxnSpPr>
          <p:spPr>
            <a:xfrm>
              <a:off x="2362200" y="2133600"/>
              <a:ext cx="381000" cy="228600"/>
            </a:xfrm>
            <a:prstGeom prst="line">
              <a:avLst/>
            </a:prstGeom>
            <a:ln w="38100">
              <a:solidFill>
                <a:srgbClr val="C00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Connector 1069"/>
            <p:cNvCxnSpPr/>
            <p:nvPr/>
          </p:nvCxnSpPr>
          <p:spPr>
            <a:xfrm rot="16200000" flipH="1">
              <a:off x="3086100" y="1409700"/>
              <a:ext cx="304800" cy="228600"/>
            </a:xfrm>
            <a:prstGeom prst="line">
              <a:avLst/>
            </a:prstGeom>
            <a:ln w="38100">
              <a:solidFill>
                <a:srgbClr val="C00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1" name="Freeform 532"/>
            <p:cNvSpPr>
              <a:spLocks/>
            </p:cNvSpPr>
            <p:nvPr/>
          </p:nvSpPr>
          <p:spPr bwMode="auto">
            <a:xfrm>
              <a:off x="2093913" y="2286000"/>
              <a:ext cx="2935287" cy="3505200"/>
            </a:xfrm>
            <a:custGeom>
              <a:avLst/>
              <a:gdLst/>
              <a:ahLst/>
              <a:cxnLst>
                <a:cxn ang="0">
                  <a:pos x="1849" y="2208"/>
                </a:cxn>
                <a:cxn ang="0">
                  <a:pos x="549" y="1851"/>
                </a:cxn>
                <a:cxn ang="0">
                  <a:pos x="39" y="815"/>
                </a:cxn>
                <a:cxn ang="0">
                  <a:pos x="313" y="0"/>
                </a:cxn>
              </a:cxnLst>
              <a:rect l="0" t="0" r="r" b="b"/>
              <a:pathLst>
                <a:path w="1849" h="2208">
                  <a:moveTo>
                    <a:pt x="1849" y="2208"/>
                  </a:moveTo>
                  <a:cubicBezTo>
                    <a:pt x="1632" y="2149"/>
                    <a:pt x="851" y="2083"/>
                    <a:pt x="549" y="1851"/>
                  </a:cubicBezTo>
                  <a:cubicBezTo>
                    <a:pt x="247" y="1619"/>
                    <a:pt x="78" y="1123"/>
                    <a:pt x="39" y="815"/>
                  </a:cubicBezTo>
                  <a:cubicBezTo>
                    <a:pt x="0" y="507"/>
                    <a:pt x="256" y="170"/>
                    <a:pt x="31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533"/>
            <p:cNvSpPr>
              <a:spLocks/>
            </p:cNvSpPr>
            <p:nvPr/>
          </p:nvSpPr>
          <p:spPr bwMode="auto">
            <a:xfrm>
              <a:off x="2514600" y="939800"/>
              <a:ext cx="3657600" cy="1270000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624" y="176"/>
                </a:cxn>
                <a:cxn ang="0">
                  <a:pos x="1680" y="32"/>
                </a:cxn>
                <a:cxn ang="0">
                  <a:pos x="2304" y="368"/>
                </a:cxn>
              </a:cxnLst>
              <a:rect l="0" t="0" r="r" b="b"/>
              <a:pathLst>
                <a:path w="2304" h="800">
                  <a:moveTo>
                    <a:pt x="0" y="800"/>
                  </a:moveTo>
                  <a:cubicBezTo>
                    <a:pt x="172" y="552"/>
                    <a:pt x="344" y="304"/>
                    <a:pt x="624" y="176"/>
                  </a:cubicBezTo>
                  <a:cubicBezTo>
                    <a:pt x="904" y="48"/>
                    <a:pt x="1400" y="0"/>
                    <a:pt x="1680" y="32"/>
                  </a:cubicBezTo>
                  <a:cubicBezTo>
                    <a:pt x="1960" y="64"/>
                    <a:pt x="2132" y="216"/>
                    <a:pt x="2304" y="36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534"/>
            <p:cNvSpPr>
              <a:spLocks/>
            </p:cNvSpPr>
            <p:nvPr/>
          </p:nvSpPr>
          <p:spPr bwMode="auto">
            <a:xfrm>
              <a:off x="6248400" y="1524000"/>
              <a:ext cx="304800" cy="228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44"/>
                </a:cxn>
              </a:cxnLst>
              <a:rect l="0" t="0" r="r" b="b"/>
              <a:pathLst>
                <a:path w="192" h="144">
                  <a:moveTo>
                    <a:pt x="0" y="0"/>
                  </a:moveTo>
                  <a:cubicBezTo>
                    <a:pt x="80" y="60"/>
                    <a:pt x="160" y="120"/>
                    <a:pt x="192" y="14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535"/>
            <p:cNvSpPr>
              <a:spLocks/>
            </p:cNvSpPr>
            <p:nvPr/>
          </p:nvSpPr>
          <p:spPr bwMode="auto">
            <a:xfrm>
              <a:off x="6553200" y="1828800"/>
              <a:ext cx="3810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192"/>
                </a:cxn>
                <a:cxn ang="0">
                  <a:pos x="240" y="384"/>
                </a:cxn>
              </a:cxnLst>
              <a:rect l="0" t="0" r="r" b="b"/>
              <a:pathLst>
                <a:path w="240" h="384">
                  <a:moveTo>
                    <a:pt x="0" y="0"/>
                  </a:moveTo>
                  <a:cubicBezTo>
                    <a:pt x="52" y="64"/>
                    <a:pt x="104" y="128"/>
                    <a:pt x="144" y="192"/>
                  </a:cubicBezTo>
                  <a:cubicBezTo>
                    <a:pt x="184" y="256"/>
                    <a:pt x="224" y="352"/>
                    <a:pt x="240" y="384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2" descr="http://www.life.illinois.edu/index/assets/UIUC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420" y="1259502"/>
            <a:ext cx="1953553" cy="253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4731" y="4249749"/>
            <a:ext cx="4726521" cy="15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-76200" y="0"/>
            <a:ext cx="40827960" cy="33375600"/>
          </a:xfrm>
          <a:prstGeom prst="frame">
            <a:avLst>
              <a:gd name="adj1" fmla="val 216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0" y="0"/>
            <a:ext cx="40233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86845"/>
              </p:ext>
            </p:extLst>
          </p:nvPr>
        </p:nvGraphicFramePr>
        <p:xfrm>
          <a:off x="5620407" y="10282375"/>
          <a:ext cx="6225277" cy="658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Visio" r:id="rId9" imgW="7541718" imgH="6971412" progId="">
                  <p:embed/>
                </p:oleObj>
              </mc:Choice>
              <mc:Fallback>
                <p:oleObj name="Visio" r:id="rId9" imgW="7541718" imgH="6971412" progId="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07" y="10282375"/>
                        <a:ext cx="6225277" cy="6585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" name="Rectangle 1109"/>
          <p:cNvSpPr/>
          <p:nvPr/>
        </p:nvSpPr>
        <p:spPr>
          <a:xfrm>
            <a:off x="940676" y="7272278"/>
            <a:ext cx="10413124" cy="2862322"/>
          </a:xfrm>
          <a:prstGeom prst="rect">
            <a:avLst/>
          </a:prstGeom>
        </p:spPr>
        <p:txBody>
          <a:bodyPr wrap="square" lIns="274320" rIns="365760">
            <a:spAutoFit/>
          </a:bodyPr>
          <a:lstStyle/>
          <a:p>
            <a:pPr algn="just"/>
            <a:r>
              <a:rPr lang="en-US" sz="3600" dirty="0" smtClean="0"/>
              <a:t>To translate current state-of-art centralized processing algorithms for wide-area monitoring of large power grids using large volumes of Synchrophasor data to a completely distributed cyber-physical architecture</a:t>
            </a:r>
            <a:r>
              <a:rPr lang="en-US" sz="3600" dirty="0"/>
              <a:t>.</a:t>
            </a:r>
            <a:endParaRPr lang="en-US" sz="3600" dirty="0" smtClean="0"/>
          </a:p>
        </p:txBody>
      </p:sp>
      <p:sp>
        <p:nvSpPr>
          <p:cNvPr id="1111" name="Rectangle 1110"/>
          <p:cNvSpPr/>
          <p:nvPr/>
        </p:nvSpPr>
        <p:spPr>
          <a:xfrm>
            <a:off x="931217" y="10575973"/>
            <a:ext cx="5248866" cy="6494085"/>
          </a:xfrm>
          <a:prstGeom prst="rect">
            <a:avLst/>
          </a:prstGeom>
        </p:spPr>
        <p:txBody>
          <a:bodyPr wrap="square" lIns="274320" rIns="365760">
            <a:spAutoFit/>
          </a:bodyPr>
          <a:lstStyle/>
          <a:p>
            <a:r>
              <a:rPr lang="en-US" sz="3200" b="1" u="sng" dirty="0" smtClean="0"/>
              <a:t>Intellectual Merits: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Distributed oscillation monitoring</a:t>
            </a:r>
          </a:p>
          <a:p>
            <a:pPr marL="514350" indent="-514350">
              <a:buAutoNum type="arabicPeriod" startAt="2"/>
            </a:pPr>
            <a:r>
              <a:rPr lang="en-US" sz="3200" dirty="0" smtClean="0"/>
              <a:t>Distributed voltage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monitoring</a:t>
            </a:r>
          </a:p>
          <a:p>
            <a:r>
              <a:rPr lang="en-US" sz="3200" dirty="0" smtClean="0"/>
              <a:t>3.  Distributed middleware</a:t>
            </a:r>
          </a:p>
          <a:p>
            <a:r>
              <a:rPr lang="en-US" sz="3200" dirty="0" smtClean="0"/>
              <a:t>4.   Fault-tolerance</a:t>
            </a:r>
          </a:p>
          <a:p>
            <a:pPr marL="514350" indent="-514350">
              <a:buAutoNum type="arabicPeriod" startAt="5"/>
            </a:pPr>
            <a:r>
              <a:rPr lang="en-US" sz="3200" dirty="0" smtClean="0"/>
              <a:t>Experimental verification using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</a:t>
            </a:r>
            <a:r>
              <a:rPr lang="en-US" sz="3200" dirty="0" err="1" smtClean="0"/>
              <a:t>Exo</a:t>
            </a:r>
            <a:r>
              <a:rPr lang="en-US" sz="3200" dirty="0" smtClean="0"/>
              <a:t>-GENI network</a:t>
            </a:r>
          </a:p>
          <a:p>
            <a:r>
              <a:rPr lang="en-US" sz="3200" dirty="0" smtClean="0"/>
              <a:t>6. Real-time testing of </a:t>
            </a:r>
            <a:r>
              <a:rPr lang="en-US" sz="3200" dirty="0" err="1" smtClean="0"/>
              <a:t>QoS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  and cyber-security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</p:txBody>
      </p:sp>
      <p:sp>
        <p:nvSpPr>
          <p:cNvPr id="1115" name="Rectangle 1114"/>
          <p:cNvSpPr/>
          <p:nvPr/>
        </p:nvSpPr>
        <p:spPr>
          <a:xfrm>
            <a:off x="990600" y="18211800"/>
            <a:ext cx="9448800" cy="1200329"/>
          </a:xfrm>
          <a:prstGeom prst="rect">
            <a:avLst/>
          </a:prstGeom>
        </p:spPr>
        <p:txBody>
          <a:bodyPr wrap="square" lIns="274320" rIns="365760">
            <a:spAutoFit/>
          </a:bodyPr>
          <a:lstStyle/>
          <a:p>
            <a:r>
              <a:rPr lang="en-US" sz="3600" dirty="0" smtClean="0"/>
              <a:t>Proposed Distributed Cyber-Physical Architecture for PMU-PDC Communication:</a:t>
            </a:r>
          </a:p>
        </p:txBody>
      </p:sp>
      <p:sp>
        <p:nvSpPr>
          <p:cNvPr id="1116" name="Rectangle 1115"/>
          <p:cNvSpPr/>
          <p:nvPr/>
        </p:nvSpPr>
        <p:spPr>
          <a:xfrm>
            <a:off x="6651733" y="19795153"/>
            <a:ext cx="4778267" cy="4893647"/>
          </a:xfrm>
          <a:prstGeom prst="rect">
            <a:avLst/>
          </a:prstGeom>
        </p:spPr>
        <p:txBody>
          <a:bodyPr wrap="square" lIns="274320" rIns="36576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Dynamic Rate Control Problem (DRCP):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2400" dirty="0" smtClean="0"/>
              <a:t>Find optimal PMU data exporting rates, and  frequency of information exchange between local PDCs and inter-regional PDCs to minimize computation error between centralized and distributed estimation</a:t>
            </a:r>
          </a:p>
        </p:txBody>
      </p:sp>
      <p:sp>
        <p:nvSpPr>
          <p:cNvPr id="1117" name="Rectangle 1116"/>
          <p:cNvSpPr/>
          <p:nvPr/>
        </p:nvSpPr>
        <p:spPr>
          <a:xfrm>
            <a:off x="6705600" y="25586353"/>
            <a:ext cx="4669619" cy="4893647"/>
          </a:xfrm>
          <a:prstGeom prst="rect">
            <a:avLst/>
          </a:prstGeom>
        </p:spPr>
        <p:txBody>
          <a:bodyPr wrap="square" lIns="274320" rIns="36576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Dynamic Link Assignment Problem (DLAP):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- </a:t>
            </a:r>
            <a:r>
              <a:rPr lang="en-US" sz="2400" dirty="0" smtClean="0"/>
              <a:t>Find optimal communication topologies in real-time connecting local and inter-regional PDCs to maximize computational speed for the overall global estimation/monitoring/control problem.</a:t>
            </a:r>
          </a:p>
        </p:txBody>
      </p:sp>
      <p:sp>
        <p:nvSpPr>
          <p:cNvPr id="1190" name="Rectangle 1189"/>
          <p:cNvSpPr/>
          <p:nvPr/>
        </p:nvSpPr>
        <p:spPr>
          <a:xfrm>
            <a:off x="11734800" y="7154882"/>
            <a:ext cx="11254706" cy="3416320"/>
          </a:xfrm>
          <a:prstGeom prst="rect">
            <a:avLst/>
          </a:prstGeom>
        </p:spPr>
        <p:txBody>
          <a:bodyPr wrap="square" lIns="274320" rIns="365760">
            <a:spAutoFit/>
          </a:bodyPr>
          <a:lstStyle/>
          <a:p>
            <a:pPr algn="just"/>
            <a:r>
              <a:rPr lang="en-US" sz="3600" dirty="0" smtClean="0"/>
              <a:t>Problem statement: Compute power flow oscillation frequencies (eigenvalues), mode shapes (eigenvectors), damping, and residue from PMU measurements </a:t>
            </a:r>
            <a:r>
              <a:rPr lang="en-US" sz="3600" i="1" dirty="0" smtClean="0"/>
              <a:t>using distributed algorithms</a:t>
            </a:r>
            <a:r>
              <a:rPr lang="en-US" sz="3600" dirty="0" smtClean="0"/>
              <a:t> implemented via DRCP and DLAP.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smtClean="0"/>
              <a:t>Power System Dynamic Model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926801" y="16472338"/>
            <a:ext cx="153486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wo </a:t>
            </a:r>
            <a:r>
              <a:rPr lang="en-US" sz="3600" dirty="0" smtClean="0"/>
              <a:t>types of consensus algorithms in the presence of faults. These </a:t>
            </a:r>
            <a:r>
              <a:rPr lang="en-US" sz="3600" dirty="0" smtClean="0"/>
              <a:t>algorithms </a:t>
            </a:r>
            <a:r>
              <a:rPr lang="en-US" sz="3600" dirty="0" smtClean="0"/>
              <a:t>are useful for coordinating agents in a </a:t>
            </a:r>
            <a:r>
              <a:rPr lang="en-US" sz="3600" dirty="0" smtClean="0"/>
              <a:t>distributed manner:</a:t>
            </a:r>
            <a:endParaRPr lang="en-US" sz="3600" dirty="0" smtClean="0"/>
          </a:p>
          <a:p>
            <a:pPr marL="571500" indent="-571500"/>
            <a:r>
              <a:rPr lang="en-US" sz="3600" dirty="0" smtClean="0"/>
              <a:t> </a:t>
            </a:r>
            <a:r>
              <a:rPr lang="en-US" sz="3600" dirty="0" smtClean="0"/>
              <a:t>	-  </a:t>
            </a:r>
            <a:r>
              <a:rPr lang="en-US" sz="3600" dirty="0" smtClean="0"/>
              <a:t>Iterative approximate consensus </a:t>
            </a:r>
            <a:r>
              <a:rPr lang="en-US" sz="3600" dirty="0" smtClean="0"/>
              <a:t>under</a:t>
            </a:r>
            <a:br>
              <a:rPr lang="en-US" sz="3600" dirty="0" smtClean="0"/>
            </a:br>
            <a:r>
              <a:rPr lang="en-US" sz="3600" dirty="0" smtClean="0"/>
              <a:t>    Byzantine</a:t>
            </a:r>
            <a:r>
              <a:rPr lang="en-US" sz="3600" dirty="0" smtClean="0"/>
              <a:t> </a:t>
            </a:r>
            <a:r>
              <a:rPr lang="en-US" sz="3600" dirty="0" smtClean="0"/>
              <a:t>link </a:t>
            </a:r>
            <a:r>
              <a:rPr lang="en-US" sz="3600" dirty="0" smtClean="0"/>
              <a:t>faults </a:t>
            </a:r>
          </a:p>
          <a:p>
            <a:pPr marL="571500" indent="-571500"/>
            <a:r>
              <a:rPr lang="en-US" sz="3600" dirty="0" smtClean="0"/>
              <a:t> </a:t>
            </a:r>
            <a:r>
              <a:rPr lang="en-US" sz="3600" dirty="0" smtClean="0"/>
              <a:t>	-  </a:t>
            </a:r>
            <a:r>
              <a:rPr lang="en-US" sz="3600" dirty="0" smtClean="0"/>
              <a:t>Iterative convex hull consensus under crash and </a:t>
            </a:r>
          </a:p>
          <a:p>
            <a:pPr marL="571500" indent="-571500"/>
            <a:r>
              <a:rPr lang="en-US" sz="3600" dirty="0" smtClean="0"/>
              <a:t>       </a:t>
            </a:r>
            <a:r>
              <a:rPr lang="en-US" sz="3600" dirty="0" smtClean="0"/>
              <a:t>  Byzantine </a:t>
            </a:r>
            <a:r>
              <a:rPr lang="en-US" sz="3600" dirty="0" smtClean="0"/>
              <a:t>node faults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Evaluation of the impact of Byzantine failures</a:t>
            </a:r>
            <a:br>
              <a:rPr lang="en-US" sz="3600" dirty="0" smtClean="0"/>
            </a:br>
            <a:r>
              <a:rPr lang="en-US" sz="3600" dirty="0" smtClean="0"/>
              <a:t>on ADMM, and exploration of potential</a:t>
            </a:r>
            <a:br>
              <a:rPr lang="en-US" sz="3600" dirty="0" smtClean="0"/>
            </a:br>
            <a:r>
              <a:rPr lang="en-US" sz="3600" dirty="0" smtClean="0"/>
              <a:t>mitigation mechanisms</a:t>
            </a:r>
            <a:endParaRPr lang="en-US" sz="3600" dirty="0"/>
          </a:p>
        </p:txBody>
      </p:sp>
      <p:sp>
        <p:nvSpPr>
          <p:cNvPr id="1198" name="Snip and Round Single Corner Rectangle 1197"/>
          <p:cNvSpPr/>
          <p:nvPr/>
        </p:nvSpPr>
        <p:spPr>
          <a:xfrm>
            <a:off x="23707245" y="28686433"/>
            <a:ext cx="4105755" cy="60803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Broader Impacts</a:t>
            </a:r>
            <a:endParaRPr lang="en-US" sz="3600" b="1" dirty="0"/>
          </a:p>
        </p:txBody>
      </p:sp>
      <p:sp>
        <p:nvSpPr>
          <p:cNvPr id="1199" name="Rectangle 1198"/>
          <p:cNvSpPr/>
          <p:nvPr/>
        </p:nvSpPr>
        <p:spPr>
          <a:xfrm>
            <a:off x="23796152" y="29294471"/>
            <a:ext cx="15728394" cy="301752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1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0" y="23850600"/>
            <a:ext cx="6045885" cy="3884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1" name="Rectangle 1200"/>
          <p:cNvSpPr/>
          <p:nvPr/>
        </p:nvSpPr>
        <p:spPr>
          <a:xfrm>
            <a:off x="30048885" y="23842682"/>
            <a:ext cx="92265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Participated in Smart America Challenge 2014 Initiative of NIST and US White House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Federated </a:t>
            </a:r>
            <a:r>
              <a:rPr lang="en-US" sz="3600" i="1" dirty="0" smtClean="0"/>
              <a:t>BEN-WAMS</a:t>
            </a:r>
            <a:r>
              <a:rPr lang="en-US" sz="3600" dirty="0" smtClean="0"/>
              <a:t>: Multi-vendor PMU-based hardware-in-loop simulation testbed at NCSU and </a:t>
            </a:r>
            <a:r>
              <a:rPr lang="en-US" sz="3600" dirty="0" err="1" smtClean="0"/>
              <a:t>DETERLab</a:t>
            </a:r>
            <a:r>
              <a:rPr lang="en-US" sz="3600" dirty="0" smtClean="0"/>
              <a:t> at </a:t>
            </a:r>
            <a:r>
              <a:rPr lang="en-US" sz="3600" dirty="0" err="1" smtClean="0"/>
              <a:t>Uniiv</a:t>
            </a:r>
            <a:r>
              <a:rPr lang="en-US" sz="3600" dirty="0" smtClean="0"/>
              <a:t>. of Southern California to showcase resiliency of ADMM based wide-area oscillation monitoring</a:t>
            </a:r>
          </a:p>
        </p:txBody>
      </p:sp>
      <p:sp>
        <p:nvSpPr>
          <p:cNvPr id="1202" name="Rectangle 1201"/>
          <p:cNvSpPr/>
          <p:nvPr/>
        </p:nvSpPr>
        <p:spPr>
          <a:xfrm>
            <a:off x="24003000" y="29394807"/>
            <a:ext cx="1569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Smart America Challenge 2014 and US Ignite 2014 demos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Undergraduate, K-12 and minority education via Science House and FREEDM ERC programs at  NC State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Undergraduate summer internship at Information Trust Institute at UIUC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Industry collaborations with power utilities and vendors such as SCE</a:t>
            </a:r>
          </a:p>
        </p:txBody>
      </p:sp>
      <p:grpSp>
        <p:nvGrpSpPr>
          <p:cNvPr id="1113" name="Group 1112"/>
          <p:cNvGrpSpPr/>
          <p:nvPr/>
        </p:nvGrpSpPr>
        <p:grpSpPr>
          <a:xfrm>
            <a:off x="11898362" y="19631623"/>
            <a:ext cx="11030911" cy="12219977"/>
            <a:chOff x="22573289" y="18592800"/>
            <a:chExt cx="11030911" cy="12219977"/>
          </a:xfrm>
        </p:grpSpPr>
        <p:pic>
          <p:nvPicPr>
            <p:cNvPr id="1119" name="Picture 1118" descr="Screen Shot 2014-06-06 at 2.56.07 PM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7600" y="27508200"/>
              <a:ext cx="10744200" cy="3304577"/>
            </a:xfrm>
            <a:prstGeom prst="rect">
              <a:avLst/>
            </a:prstGeom>
          </p:spPr>
        </p:pic>
        <p:pic>
          <p:nvPicPr>
            <p:cNvPr id="1120" name="Picture 1119" descr="Screen Shot 2014-06-06 at 2.53.12 PM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3289" y="23238491"/>
              <a:ext cx="3334711" cy="3837036"/>
            </a:xfrm>
            <a:prstGeom prst="rect">
              <a:avLst/>
            </a:prstGeom>
          </p:spPr>
        </p:pic>
        <p:pic>
          <p:nvPicPr>
            <p:cNvPr id="1121" name="Picture 1120" descr="Screen Shot 2014-06-06 at 2.53.30 PM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0650" y="23210783"/>
              <a:ext cx="3337350" cy="3834016"/>
            </a:xfrm>
            <a:prstGeom prst="rect">
              <a:avLst/>
            </a:prstGeom>
          </p:spPr>
        </p:pic>
        <p:pic>
          <p:nvPicPr>
            <p:cNvPr id="1122" name="Picture 1121" descr="Screen Shot 2014-06-06 at 2.55.45 PM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4863" y="23210783"/>
              <a:ext cx="3309337" cy="3793193"/>
            </a:xfrm>
            <a:prstGeom prst="rect">
              <a:avLst/>
            </a:prstGeom>
          </p:spPr>
        </p:pic>
        <p:grpSp>
          <p:nvGrpSpPr>
            <p:cNvPr id="1123" name="Group 1122"/>
            <p:cNvGrpSpPr/>
            <p:nvPr/>
          </p:nvGrpSpPr>
          <p:grpSpPr>
            <a:xfrm>
              <a:off x="24003000" y="18592800"/>
              <a:ext cx="9296400" cy="3313112"/>
              <a:chOff x="24003000" y="18592800"/>
              <a:chExt cx="9296400" cy="3313112"/>
            </a:xfrm>
          </p:grpSpPr>
          <p:grpSp>
            <p:nvGrpSpPr>
              <p:cNvPr id="1130" name="Group 1129"/>
              <p:cNvGrpSpPr/>
              <p:nvPr/>
            </p:nvGrpSpPr>
            <p:grpSpPr>
              <a:xfrm>
                <a:off x="24003000" y="18592800"/>
                <a:ext cx="9296400" cy="1600200"/>
                <a:chOff x="23520082" y="19001509"/>
                <a:chExt cx="4724400" cy="914400"/>
              </a:xfrm>
            </p:grpSpPr>
            <p:graphicFrame>
              <p:nvGraphicFramePr>
                <p:cNvPr id="1133" name="Object 11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36299737"/>
                    </p:ext>
                  </p:extLst>
                </p:nvPr>
              </p:nvGraphicFramePr>
              <p:xfrm>
                <a:off x="23520082" y="19001509"/>
                <a:ext cx="4724400" cy="422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6" name="Equation" r:id="rId16" imgW="3429000" imgH="279400" progId="Equation.3">
                        <p:embed/>
                      </p:oleObj>
                    </mc:Choice>
                    <mc:Fallback>
                      <p:oleObj name="Equation" r:id="rId16" imgW="3429000" imgH="279400" progId="Equation.3">
                        <p:embed/>
                        <p:pic>
                          <p:nvPicPr>
                            <p:cNvPr id="0" name="Picture 38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20082" y="19001509"/>
                              <a:ext cx="4724400" cy="422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134" name="Object 11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41419861"/>
                    </p:ext>
                  </p:extLst>
                </p:nvPr>
              </p:nvGraphicFramePr>
              <p:xfrm>
                <a:off x="23520082" y="19493634"/>
                <a:ext cx="2738438" cy="422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97" name="Equation" r:id="rId18" imgW="1943100" imgH="279400" progId="Equation.3">
                        <p:embed/>
                      </p:oleObj>
                    </mc:Choice>
                    <mc:Fallback>
                      <p:oleObj name="Equation" r:id="rId18" imgW="1943100" imgH="279400" progId="Equation.3">
                        <p:embed/>
                        <p:pic>
                          <p:nvPicPr>
                            <p:cNvPr id="0" name="Picture 38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520082" y="19493634"/>
                              <a:ext cx="2738438" cy="422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31" name="Object 11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6795350"/>
                  </p:ext>
                </p:extLst>
              </p:nvPr>
            </p:nvGraphicFramePr>
            <p:xfrm>
              <a:off x="26898600" y="20479456"/>
              <a:ext cx="1219200" cy="798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8" name="Equation" r:id="rId20" imgW="368300" imgH="241300" progId="Equation.3">
                      <p:embed/>
                    </p:oleObj>
                  </mc:Choice>
                  <mc:Fallback>
                    <p:oleObj name="Equation" r:id="rId20" imgW="368300" imgH="241300" progId="Equation.3">
                      <p:embed/>
                      <p:pic>
                        <p:nvPicPr>
                          <p:cNvPr id="0" name="Picture 3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98600" y="20479456"/>
                            <a:ext cx="1219200" cy="7986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2" name="Object 11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0007533"/>
                  </p:ext>
                </p:extLst>
              </p:nvPr>
            </p:nvGraphicFramePr>
            <p:xfrm>
              <a:off x="26593800" y="21107400"/>
              <a:ext cx="1219200" cy="798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99" name="Equation" r:id="rId22" imgW="368300" imgH="241300" progId="Equation.3">
                      <p:embed/>
                    </p:oleObj>
                  </mc:Choice>
                  <mc:Fallback>
                    <p:oleObj name="Equation" r:id="rId22" imgW="368300" imgH="241300" progId="Equation.3">
                      <p:embed/>
                      <p:pic>
                        <p:nvPicPr>
                          <p:cNvPr id="0" name="Picture 3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93800" y="21107400"/>
                            <a:ext cx="1219200" cy="7985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24" name="Straight Arrow Connector 1123"/>
            <p:cNvCxnSpPr/>
            <p:nvPr/>
          </p:nvCxnSpPr>
          <p:spPr bwMode="auto">
            <a:xfrm>
              <a:off x="24003000" y="28498800"/>
              <a:ext cx="0" cy="1828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5" name="Straight Arrow Connector 1124"/>
            <p:cNvCxnSpPr/>
            <p:nvPr/>
          </p:nvCxnSpPr>
          <p:spPr bwMode="auto">
            <a:xfrm>
              <a:off x="25069800" y="28498800"/>
              <a:ext cx="0" cy="1828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6" name="Straight Arrow Connector 1125"/>
            <p:cNvCxnSpPr/>
            <p:nvPr/>
          </p:nvCxnSpPr>
          <p:spPr bwMode="auto">
            <a:xfrm>
              <a:off x="26441400" y="28498800"/>
              <a:ext cx="0" cy="1828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7" name="Straight Arrow Connector 1126"/>
            <p:cNvCxnSpPr/>
            <p:nvPr/>
          </p:nvCxnSpPr>
          <p:spPr bwMode="auto">
            <a:xfrm>
              <a:off x="28727400" y="28498800"/>
              <a:ext cx="0" cy="1828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8" name="Straight Arrow Connector 1127"/>
            <p:cNvCxnSpPr/>
            <p:nvPr/>
          </p:nvCxnSpPr>
          <p:spPr bwMode="auto">
            <a:xfrm>
              <a:off x="31089600" y="28498800"/>
              <a:ext cx="0" cy="1828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" name="Content Placeholder 2"/>
          <p:cNvSpPr txBox="1">
            <a:spLocks/>
          </p:cNvSpPr>
          <p:nvPr/>
        </p:nvSpPr>
        <p:spPr bwMode="auto">
          <a:xfrm>
            <a:off x="11582400" y="18339141"/>
            <a:ext cx="10959460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1: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Update </a:t>
            </a:r>
            <a:r>
              <a:rPr lang="en-US" sz="3600" kern="0" dirty="0" smtClean="0">
                <a:solidFill>
                  <a:srgbClr val="000000"/>
                </a:solidFill>
              </a:rPr>
              <a:t> both primal and dual estimation variables at every local control center: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lang="en-US" sz="3600" kern="0" dirty="0" smtClean="0">
              <a:solidFill>
                <a:srgbClr val="000000"/>
              </a:solidFill>
            </a:endParaRPr>
          </a:p>
          <a:p>
            <a:pPr marL="342900" lvl="0" indent="-342900" algn="l">
              <a:spcBef>
                <a:spcPct val="20000"/>
              </a:spcBef>
              <a:buSzPct val="90000"/>
              <a:defRPr/>
            </a:pPr>
            <a:endParaRPr lang="en-US" sz="3600" b="1" kern="0" dirty="0" smtClean="0">
              <a:solidFill>
                <a:srgbClr val="FF0000"/>
              </a:solidFill>
            </a:endParaRPr>
          </a:p>
          <a:p>
            <a:pPr marL="342900" lvl="0" indent="-342900" algn="l">
              <a:spcBef>
                <a:spcPct val="20000"/>
              </a:spcBef>
              <a:buSzPct val="90000"/>
              <a:defRPr/>
            </a:pPr>
            <a:r>
              <a:rPr lang="en-US" sz="3600" b="1" kern="0" dirty="0" smtClean="0">
                <a:solidFill>
                  <a:srgbClr val="000000"/>
                </a:solidFill>
              </a:rPr>
              <a:t>2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Gather the values of                at the central </a:t>
            </a:r>
            <a:r>
              <a:rPr lang="en-US" sz="3600" kern="0" dirty="0" smtClean="0">
                <a:solidFill>
                  <a:srgbClr val="000000"/>
                </a:solidFill>
              </a:rPr>
              <a:t>ISO </a:t>
            </a:r>
          </a:p>
          <a:p>
            <a:pPr marL="342900" lvl="0" indent="-342900" algn="l" eaLnBrk="0" hangingPunct="0">
              <a:spcBef>
                <a:spcPct val="20000"/>
              </a:spcBef>
              <a:buSzPct val="90000"/>
            </a:pPr>
            <a:r>
              <a:rPr lang="en-US" sz="3600" b="1" kern="0" dirty="0" smtClean="0">
                <a:solidFill>
                  <a:srgbClr val="000000"/>
                </a:solidFill>
              </a:rPr>
              <a:t>3</a:t>
            </a:r>
            <a:r>
              <a:rPr lang="en-US" sz="3600" kern="0" dirty="0" smtClean="0"/>
              <a:t>: Take the average of              at the central ISO</a:t>
            </a:r>
          </a:p>
          <a:p>
            <a:pPr marL="342900" lvl="0" indent="-342900" algn="l" eaLnBrk="0" hangingPunct="0">
              <a:spcBef>
                <a:spcPct val="20000"/>
              </a:spcBef>
              <a:buSzPct val="90000"/>
            </a:pPr>
            <a:r>
              <a:rPr lang="en-US" sz="3600" b="1" kern="0" dirty="0" smtClean="0">
                <a:solidFill>
                  <a:srgbClr val="000000"/>
                </a:solidFill>
              </a:rPr>
              <a:t>4</a:t>
            </a:r>
            <a:r>
              <a:rPr lang="en-US" sz="3600" kern="0" dirty="0" smtClean="0"/>
              <a:t>: Broadcast the average to local control centers and iterate to Step 1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39" name="Snip and Round Single Corner Rectangle 1138"/>
          <p:cNvSpPr/>
          <p:nvPr/>
        </p:nvSpPr>
        <p:spPr>
          <a:xfrm>
            <a:off x="11430000" y="17373600"/>
            <a:ext cx="9085284" cy="642104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r>
              <a:rPr lang="en-US" sz="3600" b="1" dirty="0" smtClean="0"/>
              <a:t>New Algorithms and Results using ADMM</a:t>
            </a:r>
            <a:endParaRPr lang="en-US" sz="36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393400" y="6934200"/>
            <a:ext cx="0" cy="1009090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Straight Connector 1140"/>
          <p:cNvCxnSpPr/>
          <p:nvPr/>
        </p:nvCxnSpPr>
        <p:spPr>
          <a:xfrm>
            <a:off x="11811000" y="16992600"/>
            <a:ext cx="115824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2" name="Straight Connector 1141"/>
          <p:cNvCxnSpPr/>
          <p:nvPr/>
        </p:nvCxnSpPr>
        <p:spPr>
          <a:xfrm>
            <a:off x="11811000" y="6934200"/>
            <a:ext cx="0" cy="1009090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Straight Connector 1142"/>
          <p:cNvCxnSpPr/>
          <p:nvPr/>
        </p:nvCxnSpPr>
        <p:spPr>
          <a:xfrm>
            <a:off x="11811000" y="6934200"/>
            <a:ext cx="115824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4" name="Group 1143"/>
          <p:cNvGrpSpPr/>
          <p:nvPr/>
        </p:nvGrpSpPr>
        <p:grpSpPr>
          <a:xfrm>
            <a:off x="1295400" y="19365255"/>
            <a:ext cx="4728067" cy="3723345"/>
            <a:chOff x="1319470" y="1844213"/>
            <a:chExt cx="5488209" cy="4271603"/>
          </a:xfrm>
        </p:grpSpPr>
        <p:cxnSp>
          <p:nvCxnSpPr>
            <p:cNvPr id="1145" name="Straight Arrow Connector 1144"/>
            <p:cNvCxnSpPr/>
            <p:nvPr/>
          </p:nvCxnSpPr>
          <p:spPr>
            <a:xfrm flipV="1">
              <a:off x="2618628" y="4135077"/>
              <a:ext cx="918871" cy="468438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Arrow Connector 1145"/>
            <p:cNvCxnSpPr>
              <a:stCxn id="1216" idx="1"/>
            </p:cNvCxnSpPr>
            <p:nvPr/>
          </p:nvCxnSpPr>
          <p:spPr>
            <a:xfrm flipH="1">
              <a:off x="4549407" y="3234835"/>
              <a:ext cx="1021435" cy="379922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7" name="Rectangle 1146"/>
            <p:cNvSpPr/>
            <p:nvPr/>
          </p:nvSpPr>
          <p:spPr>
            <a:xfrm>
              <a:off x="4929561" y="4355329"/>
              <a:ext cx="1878118" cy="1371754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8" name="Rectangle 1147"/>
            <p:cNvSpPr/>
            <p:nvPr/>
          </p:nvSpPr>
          <p:spPr>
            <a:xfrm>
              <a:off x="1319470" y="4364854"/>
              <a:ext cx="1878118" cy="1371754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9" name="Rectangle 1148"/>
            <p:cNvSpPr/>
            <p:nvPr/>
          </p:nvSpPr>
          <p:spPr>
            <a:xfrm>
              <a:off x="4929561" y="2261181"/>
              <a:ext cx="1878118" cy="1371754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0" name="Rectangle 1149"/>
            <p:cNvSpPr/>
            <p:nvPr/>
          </p:nvSpPr>
          <p:spPr>
            <a:xfrm>
              <a:off x="1319470" y="2262292"/>
              <a:ext cx="1878118" cy="13717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1" name="Straight Arrow Connector 1150"/>
            <p:cNvCxnSpPr>
              <a:endCxn id="1217" idx="1"/>
            </p:cNvCxnSpPr>
            <p:nvPr/>
          </p:nvCxnSpPr>
          <p:spPr>
            <a:xfrm>
              <a:off x="4237292" y="4116026"/>
              <a:ext cx="1288727" cy="56858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Arrow Connector 1151"/>
            <p:cNvCxnSpPr/>
            <p:nvPr/>
          </p:nvCxnSpPr>
          <p:spPr>
            <a:xfrm flipV="1">
              <a:off x="4252233" y="3126064"/>
              <a:ext cx="1318609" cy="481959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Arrow Connector 1202"/>
            <p:cNvCxnSpPr/>
            <p:nvPr/>
          </p:nvCxnSpPr>
          <p:spPr>
            <a:xfrm flipH="1" flipV="1">
              <a:off x="2645596" y="3126064"/>
              <a:ext cx="1264238" cy="512480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Arrow Connector 1203"/>
            <p:cNvCxnSpPr/>
            <p:nvPr/>
          </p:nvCxnSpPr>
          <p:spPr>
            <a:xfrm flipH="1">
              <a:off x="2626350" y="4164307"/>
              <a:ext cx="1192054" cy="604254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Arrow Connector 1204"/>
            <p:cNvCxnSpPr>
              <a:stCxn id="1214" idx="3"/>
            </p:cNvCxnSpPr>
            <p:nvPr/>
          </p:nvCxnSpPr>
          <p:spPr>
            <a:xfrm>
              <a:off x="2624475" y="3225310"/>
              <a:ext cx="932744" cy="389447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Arrow Connector 1205"/>
            <p:cNvCxnSpPr/>
            <p:nvPr/>
          </p:nvCxnSpPr>
          <p:spPr>
            <a:xfrm flipV="1">
              <a:off x="2035986" y="4921173"/>
              <a:ext cx="1" cy="494204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Arrow Connector 1206"/>
            <p:cNvCxnSpPr/>
            <p:nvPr/>
          </p:nvCxnSpPr>
          <p:spPr>
            <a:xfrm flipV="1">
              <a:off x="2367678" y="4924163"/>
              <a:ext cx="1" cy="494204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Arrow Connector 1207"/>
            <p:cNvCxnSpPr/>
            <p:nvPr/>
          </p:nvCxnSpPr>
          <p:spPr>
            <a:xfrm flipV="1">
              <a:off x="5784944" y="4913988"/>
              <a:ext cx="1" cy="494204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Arrow Connector 1208"/>
            <p:cNvCxnSpPr/>
            <p:nvPr/>
          </p:nvCxnSpPr>
          <p:spPr>
            <a:xfrm flipV="1">
              <a:off x="6115194" y="4913988"/>
              <a:ext cx="1" cy="494204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Arrow Connector 1209"/>
            <p:cNvCxnSpPr/>
            <p:nvPr/>
          </p:nvCxnSpPr>
          <p:spPr>
            <a:xfrm>
              <a:off x="5774544" y="2631790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Arrow Connector 1210"/>
            <p:cNvCxnSpPr/>
            <p:nvPr/>
          </p:nvCxnSpPr>
          <p:spPr>
            <a:xfrm>
              <a:off x="6115193" y="2633925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Arrow Connector 1211"/>
            <p:cNvCxnSpPr/>
            <p:nvPr/>
          </p:nvCxnSpPr>
          <p:spPr>
            <a:xfrm>
              <a:off x="2367677" y="2622265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Arrow Connector 1212"/>
            <p:cNvCxnSpPr/>
            <p:nvPr/>
          </p:nvCxnSpPr>
          <p:spPr>
            <a:xfrm>
              <a:off x="2035985" y="2619275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4" name="Rectangle 1213"/>
            <p:cNvSpPr/>
            <p:nvPr/>
          </p:nvSpPr>
          <p:spPr>
            <a:xfrm>
              <a:off x="1832751" y="3010869"/>
              <a:ext cx="791724" cy="42888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PDC 1</a:t>
              </a:r>
              <a:endPara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15" name="Cloud 1214"/>
            <p:cNvSpPr/>
            <p:nvPr/>
          </p:nvSpPr>
          <p:spPr>
            <a:xfrm rot="400745">
              <a:off x="3389484" y="3499060"/>
              <a:ext cx="1318504" cy="83285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6" name="Rectangle 1215"/>
            <p:cNvSpPr/>
            <p:nvPr/>
          </p:nvSpPr>
          <p:spPr>
            <a:xfrm>
              <a:off x="5570842" y="3020394"/>
              <a:ext cx="791724" cy="42888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</a:rPr>
                <a:t>PDC 3</a:t>
              </a:r>
              <a:endParaRPr lang="en-US" sz="16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217" name="Rectangle 1216"/>
            <p:cNvSpPr/>
            <p:nvPr/>
          </p:nvSpPr>
          <p:spPr>
            <a:xfrm>
              <a:off x="5526019" y="4470165"/>
              <a:ext cx="791724" cy="42888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</a:rPr>
                <a:t>PDC 4</a:t>
              </a:r>
              <a:endParaRPr lang="en-US" sz="16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218" name="Oval 1217"/>
            <p:cNvSpPr/>
            <p:nvPr/>
          </p:nvSpPr>
          <p:spPr>
            <a:xfrm>
              <a:off x="1959732" y="2538054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9" name="Oval 1218"/>
            <p:cNvSpPr/>
            <p:nvPr/>
          </p:nvSpPr>
          <p:spPr>
            <a:xfrm>
              <a:off x="2297514" y="2538054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0" name="Oval 1219"/>
            <p:cNvSpPr/>
            <p:nvPr/>
          </p:nvSpPr>
          <p:spPr>
            <a:xfrm>
              <a:off x="5701159" y="2565510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1" name="Oval 1220"/>
            <p:cNvSpPr/>
            <p:nvPr/>
          </p:nvSpPr>
          <p:spPr>
            <a:xfrm>
              <a:off x="6038941" y="2565510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2" name="Oval 1221"/>
            <p:cNvSpPr/>
            <p:nvPr/>
          </p:nvSpPr>
          <p:spPr>
            <a:xfrm>
              <a:off x="1962722" y="5314090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3" name="Oval 1222"/>
            <p:cNvSpPr/>
            <p:nvPr/>
          </p:nvSpPr>
          <p:spPr>
            <a:xfrm>
              <a:off x="2300504" y="5314090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4" name="Oval 1223"/>
            <p:cNvSpPr/>
            <p:nvPr/>
          </p:nvSpPr>
          <p:spPr>
            <a:xfrm>
              <a:off x="5719090" y="5322496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5" name="Oval 1224"/>
            <p:cNvSpPr/>
            <p:nvPr/>
          </p:nvSpPr>
          <p:spPr>
            <a:xfrm>
              <a:off x="6056872" y="5322496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6" name="TextBox 1225"/>
            <p:cNvSpPr txBox="1"/>
            <p:nvPr/>
          </p:nvSpPr>
          <p:spPr>
            <a:xfrm>
              <a:off x="1929850" y="2205917"/>
              <a:ext cx="54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PMU</a:t>
              </a:r>
              <a:endParaRPr lang="en-US" sz="1400" dirty="0"/>
            </a:p>
          </p:txBody>
        </p:sp>
        <p:sp>
          <p:nvSpPr>
            <p:cNvPr id="1227" name="TextBox 1226"/>
            <p:cNvSpPr txBox="1"/>
            <p:nvPr/>
          </p:nvSpPr>
          <p:spPr>
            <a:xfrm>
              <a:off x="5669952" y="2211525"/>
              <a:ext cx="54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PMU</a:t>
              </a:r>
              <a:endParaRPr lang="en-US" sz="1400" dirty="0"/>
            </a:p>
          </p:txBody>
        </p:sp>
        <p:sp>
          <p:nvSpPr>
            <p:cNvPr id="1228" name="TextBox 1227"/>
            <p:cNvSpPr txBox="1"/>
            <p:nvPr/>
          </p:nvSpPr>
          <p:spPr>
            <a:xfrm>
              <a:off x="1934393" y="5469485"/>
              <a:ext cx="54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PMU</a:t>
              </a:r>
              <a:endParaRPr lang="en-US" sz="1400" dirty="0"/>
            </a:p>
          </p:txBody>
        </p:sp>
        <p:sp>
          <p:nvSpPr>
            <p:cNvPr id="1229" name="TextBox 1228"/>
            <p:cNvSpPr txBox="1"/>
            <p:nvPr/>
          </p:nvSpPr>
          <p:spPr>
            <a:xfrm>
              <a:off x="5669952" y="5445019"/>
              <a:ext cx="546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PMU</a:t>
              </a:r>
              <a:endParaRPr lang="en-US" sz="1400" dirty="0"/>
            </a:p>
          </p:txBody>
        </p:sp>
        <p:cxnSp>
          <p:nvCxnSpPr>
            <p:cNvPr id="1230" name="Straight Arrow Connector 1229"/>
            <p:cNvCxnSpPr/>
            <p:nvPr/>
          </p:nvCxnSpPr>
          <p:spPr>
            <a:xfrm flipH="1" flipV="1">
              <a:off x="4549411" y="4130967"/>
              <a:ext cx="976608" cy="417030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1" name="TextBox 1230"/>
            <p:cNvSpPr txBox="1"/>
            <p:nvPr/>
          </p:nvSpPr>
          <p:spPr>
            <a:xfrm>
              <a:off x="3354112" y="3628828"/>
              <a:ext cx="139783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Central PDC</a:t>
              </a:r>
              <a:br>
                <a:rPr lang="en-US" sz="1400" dirty="0" smtClean="0"/>
              </a:br>
              <a:r>
                <a:rPr lang="en-US" sz="1400" dirty="0" smtClean="0"/>
                <a:t> at ISO</a:t>
              </a:r>
              <a:endParaRPr lang="en-US" sz="1400" dirty="0"/>
            </a:p>
          </p:txBody>
        </p:sp>
        <p:grpSp>
          <p:nvGrpSpPr>
            <p:cNvPr id="1232" name="Group 1231"/>
            <p:cNvGrpSpPr/>
            <p:nvPr/>
          </p:nvGrpSpPr>
          <p:grpSpPr>
            <a:xfrm>
              <a:off x="1319472" y="2603639"/>
              <a:ext cx="1660663" cy="353097"/>
              <a:chOff x="405627" y="1186178"/>
              <a:chExt cx="1660663" cy="353097"/>
            </a:xfrm>
          </p:grpSpPr>
          <p:sp>
            <p:nvSpPr>
              <p:cNvPr id="1255" name="Rectangle 1254"/>
              <p:cNvSpPr/>
              <p:nvPr/>
            </p:nvSpPr>
            <p:spPr>
              <a:xfrm>
                <a:off x="405627" y="1186178"/>
                <a:ext cx="716515" cy="35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l-GR" sz="1400" baseline="-25000" dirty="0" smtClean="0">
                    <a:latin typeface="Times New Roman"/>
                    <a:ea typeface="Lucida Grande"/>
                    <a:cs typeface="Times New Roman"/>
                  </a:rPr>
                  <a:t>1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1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56" name="Rectangle 1255"/>
              <p:cNvSpPr/>
              <p:nvPr/>
            </p:nvSpPr>
            <p:spPr>
              <a:xfrm>
                <a:off x="1483716" y="1206939"/>
                <a:ext cx="582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>
                    <a:latin typeface="Times New Roman"/>
                    <a:ea typeface="Lucida Grande"/>
                    <a:cs typeface="Times New Roman"/>
                  </a:rPr>
                  <a:t>1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2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233" name="Group 1232"/>
            <p:cNvGrpSpPr/>
            <p:nvPr/>
          </p:nvGrpSpPr>
          <p:grpSpPr>
            <a:xfrm>
              <a:off x="5037714" y="2636915"/>
              <a:ext cx="1712422" cy="385406"/>
              <a:chOff x="506268" y="1359339"/>
              <a:chExt cx="1712422" cy="385406"/>
            </a:xfrm>
          </p:grpSpPr>
          <p:sp>
            <p:nvSpPr>
              <p:cNvPr id="1253" name="Rectangle 1252"/>
              <p:cNvSpPr/>
              <p:nvPr/>
            </p:nvSpPr>
            <p:spPr>
              <a:xfrm>
                <a:off x="506268" y="1391648"/>
                <a:ext cx="768274" cy="35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31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54" name="Rectangle 1253"/>
              <p:cNvSpPr/>
              <p:nvPr/>
            </p:nvSpPr>
            <p:spPr>
              <a:xfrm>
                <a:off x="1636116" y="1359339"/>
                <a:ext cx="582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32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234" name="Group 1233"/>
            <p:cNvGrpSpPr/>
            <p:nvPr/>
          </p:nvGrpSpPr>
          <p:grpSpPr>
            <a:xfrm>
              <a:off x="1319471" y="5042180"/>
              <a:ext cx="1689238" cy="361647"/>
              <a:chOff x="377052" y="1206939"/>
              <a:chExt cx="1689238" cy="361647"/>
            </a:xfrm>
          </p:grpSpPr>
          <p:sp>
            <p:nvSpPr>
              <p:cNvPr id="1251" name="Rectangle 1250"/>
              <p:cNvSpPr/>
              <p:nvPr/>
            </p:nvSpPr>
            <p:spPr>
              <a:xfrm>
                <a:off x="377052" y="1215489"/>
                <a:ext cx="745091" cy="35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21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52" name="Rectangle 1251"/>
              <p:cNvSpPr/>
              <p:nvPr/>
            </p:nvSpPr>
            <p:spPr>
              <a:xfrm>
                <a:off x="1483716" y="1206939"/>
                <a:ext cx="582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22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235" name="Group 1234"/>
            <p:cNvGrpSpPr/>
            <p:nvPr/>
          </p:nvGrpSpPr>
          <p:grpSpPr>
            <a:xfrm>
              <a:off x="5060124" y="5030520"/>
              <a:ext cx="1690012" cy="363782"/>
              <a:chOff x="376278" y="1206939"/>
              <a:chExt cx="1690012" cy="363782"/>
            </a:xfrm>
          </p:grpSpPr>
          <p:sp>
            <p:nvSpPr>
              <p:cNvPr id="1249" name="Rectangle 1248"/>
              <p:cNvSpPr/>
              <p:nvPr/>
            </p:nvSpPr>
            <p:spPr>
              <a:xfrm>
                <a:off x="376278" y="1217624"/>
                <a:ext cx="745864" cy="353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41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50" name="Rectangle 1249"/>
              <p:cNvSpPr/>
              <p:nvPr/>
            </p:nvSpPr>
            <p:spPr>
              <a:xfrm>
                <a:off x="1483716" y="1206939"/>
                <a:ext cx="58257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1400" baseline="-25000" dirty="0" smtClean="0">
                    <a:latin typeface="Times New Roman"/>
                    <a:ea typeface="Lucida Grande"/>
                    <a:cs typeface="Times New Roman"/>
                  </a:rPr>
                  <a:t>42</a:t>
                </a:r>
                <a:r>
                  <a:rPr lang="en-US" sz="14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236" name="TextBox 1235"/>
            <p:cNvSpPr txBox="1"/>
            <p:nvPr/>
          </p:nvSpPr>
          <p:spPr>
            <a:xfrm>
              <a:off x="1889149" y="1844213"/>
              <a:ext cx="73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Area 1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237" name="TextBox 1236"/>
            <p:cNvSpPr txBox="1"/>
            <p:nvPr/>
          </p:nvSpPr>
          <p:spPr>
            <a:xfrm>
              <a:off x="5585783" y="1853738"/>
              <a:ext cx="73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Area 3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238" name="TextBox 1237"/>
            <p:cNvSpPr txBox="1"/>
            <p:nvPr/>
          </p:nvSpPr>
          <p:spPr>
            <a:xfrm>
              <a:off x="1889149" y="5777262"/>
              <a:ext cx="73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Area 2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239" name="TextBox 1238"/>
            <p:cNvSpPr txBox="1"/>
            <p:nvPr/>
          </p:nvSpPr>
          <p:spPr>
            <a:xfrm>
              <a:off x="5625365" y="5771043"/>
              <a:ext cx="73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Area 4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240" name="Rectangle 1239"/>
            <p:cNvSpPr/>
            <p:nvPr/>
          </p:nvSpPr>
          <p:spPr>
            <a:xfrm>
              <a:off x="1844326" y="4479690"/>
              <a:ext cx="791724" cy="42888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PDC 2</a:t>
              </a:r>
              <a:endPara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aphicFrame>
          <p:nvGraphicFramePr>
            <p:cNvPr id="1241" name="Object 12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2332275"/>
                </p:ext>
              </p:extLst>
            </p:nvPr>
          </p:nvGraphicFramePr>
          <p:xfrm>
            <a:off x="4808911" y="3927081"/>
            <a:ext cx="241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" name="Equation" r:id="rId23" imgW="241195" imgH="330057" progId="">
                    <p:embed/>
                  </p:oleObj>
                </mc:Choice>
                <mc:Fallback>
                  <p:oleObj name="Equation" r:id="rId23" imgW="241195" imgH="330057" progId="">
                    <p:embed/>
                    <p:pic>
                      <p:nvPicPr>
                        <p:cNvPr id="0" name="Picture 3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8911" y="3927081"/>
                          <a:ext cx="2413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2" name="Object 12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1990020"/>
                </p:ext>
              </p:extLst>
            </p:nvPr>
          </p:nvGraphicFramePr>
          <p:xfrm>
            <a:off x="5240900" y="3315054"/>
            <a:ext cx="241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1" name="Equation" r:id="rId25" imgW="241200" imgH="330120" progId="">
                    <p:embed/>
                  </p:oleObj>
                </mc:Choice>
                <mc:Fallback>
                  <p:oleObj name="Equation" r:id="rId25" imgW="241200" imgH="330120" progId="">
                    <p:embed/>
                    <p:pic>
                      <p:nvPicPr>
                        <p:cNvPr id="0" name="Picture 3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0900" y="3315054"/>
                          <a:ext cx="2413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3" name="Object 12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644128"/>
                </p:ext>
              </p:extLst>
            </p:nvPr>
          </p:nvGraphicFramePr>
          <p:xfrm>
            <a:off x="2639538" y="3315054"/>
            <a:ext cx="241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2" name="Equation" r:id="rId27" imgW="241200" imgH="330120" progId="">
                    <p:embed/>
                  </p:oleObj>
                </mc:Choice>
                <mc:Fallback>
                  <p:oleObj name="Equation" r:id="rId27" imgW="241200" imgH="330120" progId="">
                    <p:embed/>
                    <p:pic>
                      <p:nvPicPr>
                        <p:cNvPr id="0" name="Picture 3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9538" y="3315054"/>
                          <a:ext cx="2413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4" name="Object 12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7286053"/>
                </p:ext>
              </p:extLst>
            </p:nvPr>
          </p:nvGraphicFramePr>
          <p:xfrm>
            <a:off x="2997081" y="3950926"/>
            <a:ext cx="241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3" name="Equation" r:id="rId29" imgW="241200" imgH="330120" progId="">
                    <p:embed/>
                  </p:oleObj>
                </mc:Choice>
                <mc:Fallback>
                  <p:oleObj name="Equation" r:id="rId29" imgW="241200" imgH="330120" progId="">
                    <p:embed/>
                    <p:pic>
                      <p:nvPicPr>
                        <p:cNvPr id="0" name="Picture 3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7081" y="3950926"/>
                          <a:ext cx="2413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5" name="Object 12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196282"/>
                </p:ext>
              </p:extLst>
            </p:nvPr>
          </p:nvGraphicFramePr>
          <p:xfrm>
            <a:off x="4663048" y="3172153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4" name="Equation" r:id="rId31" imgW="177480" imgH="215640" progId="">
                    <p:embed/>
                  </p:oleObj>
                </mc:Choice>
                <mc:Fallback>
                  <p:oleObj name="Equation" r:id="rId31" imgW="177480" imgH="215640" progId="">
                    <p:embed/>
                    <p:pic>
                      <p:nvPicPr>
                        <p:cNvPr id="0" name="Picture 3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3048" y="3172153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6" name="Object 12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7600387"/>
                </p:ext>
              </p:extLst>
            </p:nvPr>
          </p:nvGraphicFramePr>
          <p:xfrm>
            <a:off x="3345524" y="3161399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" name="Equation" r:id="rId33" imgW="177569" imgH="215619" progId="">
                    <p:embed/>
                  </p:oleObj>
                </mc:Choice>
                <mc:Fallback>
                  <p:oleObj name="Equation" r:id="rId33" imgW="177569" imgH="215619" progId="">
                    <p:embed/>
                    <p:pic>
                      <p:nvPicPr>
                        <p:cNvPr id="0" name="Picture 3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5524" y="3161399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7" name="Object 12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7914746"/>
                </p:ext>
              </p:extLst>
            </p:nvPr>
          </p:nvGraphicFramePr>
          <p:xfrm>
            <a:off x="3345524" y="4440047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6" name="Equation" r:id="rId35" imgW="177569" imgH="215619" progId="">
                    <p:embed/>
                  </p:oleObj>
                </mc:Choice>
                <mc:Fallback>
                  <p:oleObj name="Equation" r:id="rId35" imgW="177569" imgH="215619" progId="">
                    <p:embed/>
                    <p:pic>
                      <p:nvPicPr>
                        <p:cNvPr id="0" name="Picture 3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5524" y="4440047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8" name="Object 12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1901044"/>
                </p:ext>
              </p:extLst>
            </p:nvPr>
          </p:nvGraphicFramePr>
          <p:xfrm>
            <a:off x="4631111" y="4405769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7" name="Equation" r:id="rId36" imgW="177569" imgH="215619" progId="">
                    <p:embed/>
                  </p:oleObj>
                </mc:Choice>
                <mc:Fallback>
                  <p:oleObj name="Equation" r:id="rId36" imgW="177569" imgH="215619" progId="">
                    <p:embed/>
                    <p:pic>
                      <p:nvPicPr>
                        <p:cNvPr id="0" name="Picture 3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1111" y="4405769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57" name="Group 1256"/>
          <p:cNvGrpSpPr/>
          <p:nvPr/>
        </p:nvGrpSpPr>
        <p:grpSpPr>
          <a:xfrm>
            <a:off x="1242707" y="23362031"/>
            <a:ext cx="5081893" cy="3917569"/>
            <a:chOff x="1555063" y="1611791"/>
            <a:chExt cx="5401479" cy="4255609"/>
          </a:xfrm>
        </p:grpSpPr>
        <p:sp>
          <p:nvSpPr>
            <p:cNvPr id="1258" name="TextBox 1257"/>
            <p:cNvSpPr txBox="1"/>
            <p:nvPr/>
          </p:nvSpPr>
          <p:spPr>
            <a:xfrm>
              <a:off x="2006191" y="1611791"/>
              <a:ext cx="73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Area 1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5792189" y="1611791"/>
              <a:ext cx="737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Area 3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grpSp>
          <p:nvGrpSpPr>
            <p:cNvPr id="1260" name="Group 1259"/>
            <p:cNvGrpSpPr/>
            <p:nvPr/>
          </p:nvGrpSpPr>
          <p:grpSpPr>
            <a:xfrm>
              <a:off x="1555063" y="2010108"/>
              <a:ext cx="5401479" cy="3857292"/>
              <a:chOff x="1555063" y="2010108"/>
              <a:chExt cx="5401479" cy="3857292"/>
            </a:xfrm>
          </p:grpSpPr>
          <p:cxnSp>
            <p:nvCxnSpPr>
              <p:cNvPr id="1261" name="Straight Arrow Connector 1260"/>
              <p:cNvCxnSpPr/>
              <p:nvPr/>
            </p:nvCxnSpPr>
            <p:spPr>
              <a:xfrm flipV="1">
                <a:off x="2153028" y="4669451"/>
                <a:ext cx="1" cy="494204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Arrow Connector 1261"/>
              <p:cNvCxnSpPr/>
              <p:nvPr/>
            </p:nvCxnSpPr>
            <p:spPr>
              <a:xfrm flipV="1">
                <a:off x="2484720" y="4672441"/>
                <a:ext cx="1" cy="494204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3" name="Straight Arrow Connector 1262"/>
              <p:cNvCxnSpPr/>
              <p:nvPr/>
            </p:nvCxnSpPr>
            <p:spPr>
              <a:xfrm flipV="1">
                <a:off x="5991350" y="4671791"/>
                <a:ext cx="1" cy="494204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4" name="Straight Arrow Connector 1263"/>
              <p:cNvCxnSpPr/>
              <p:nvPr/>
            </p:nvCxnSpPr>
            <p:spPr>
              <a:xfrm flipV="1">
                <a:off x="6321600" y="4671791"/>
                <a:ext cx="1" cy="494204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5" name="Straight Arrow Connector 1264"/>
              <p:cNvCxnSpPr>
                <a:stCxn id="1271" idx="4"/>
              </p:cNvCxnSpPr>
              <p:nvPr/>
            </p:nvCxnSpPr>
            <p:spPr>
              <a:xfrm>
                <a:off x="5975574" y="2415961"/>
                <a:ext cx="5377" cy="390230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6" name="Straight Arrow Connector 1265"/>
              <p:cNvCxnSpPr>
                <a:stCxn id="1272" idx="4"/>
              </p:cNvCxnSpPr>
              <p:nvPr/>
            </p:nvCxnSpPr>
            <p:spPr>
              <a:xfrm flipH="1">
                <a:off x="6321600" y="2412687"/>
                <a:ext cx="2030" cy="395639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7" name="Straight Arrow Connector 1266"/>
              <p:cNvCxnSpPr/>
              <p:nvPr/>
            </p:nvCxnSpPr>
            <p:spPr>
              <a:xfrm>
                <a:off x="2484719" y="2436044"/>
                <a:ext cx="1" cy="352521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8" name="Straight Arrow Connector 1267"/>
              <p:cNvCxnSpPr/>
              <p:nvPr/>
            </p:nvCxnSpPr>
            <p:spPr>
              <a:xfrm>
                <a:off x="2143502" y="2405903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9" name="Oval 1268"/>
              <p:cNvSpPr/>
              <p:nvPr/>
            </p:nvSpPr>
            <p:spPr>
              <a:xfrm>
                <a:off x="2076774" y="2305632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0" name="Oval 1269"/>
              <p:cNvSpPr/>
              <p:nvPr/>
            </p:nvSpPr>
            <p:spPr>
              <a:xfrm>
                <a:off x="2414556" y="2305632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1" name="Oval 1270"/>
              <p:cNvSpPr/>
              <p:nvPr/>
            </p:nvSpPr>
            <p:spPr>
              <a:xfrm>
                <a:off x="5907565" y="2284792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2" name="Oval 1271"/>
              <p:cNvSpPr/>
              <p:nvPr/>
            </p:nvSpPr>
            <p:spPr>
              <a:xfrm>
                <a:off x="6255621" y="2281517"/>
                <a:ext cx="136018" cy="13117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3" name="Oval 1272"/>
              <p:cNvSpPr/>
              <p:nvPr/>
            </p:nvSpPr>
            <p:spPr>
              <a:xfrm>
                <a:off x="2079764" y="5062368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4" name="Oval 1273"/>
              <p:cNvSpPr/>
              <p:nvPr/>
            </p:nvSpPr>
            <p:spPr>
              <a:xfrm>
                <a:off x="2417546" y="5062368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5" name="Oval 1274"/>
              <p:cNvSpPr/>
              <p:nvPr/>
            </p:nvSpPr>
            <p:spPr>
              <a:xfrm>
                <a:off x="5925496" y="5080299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6" name="Oval 1275"/>
              <p:cNvSpPr/>
              <p:nvPr/>
            </p:nvSpPr>
            <p:spPr>
              <a:xfrm>
                <a:off x="6263278" y="5080299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7" name="TextBox 1276"/>
              <p:cNvSpPr txBox="1"/>
              <p:nvPr/>
            </p:nvSpPr>
            <p:spPr>
              <a:xfrm>
                <a:off x="2046892" y="2032537"/>
                <a:ext cx="546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PMU</a:t>
                </a:r>
                <a:endParaRPr lang="en-US" sz="1400" dirty="0"/>
              </a:p>
            </p:txBody>
          </p:sp>
          <p:sp>
            <p:nvSpPr>
              <p:cNvPr id="1278" name="TextBox 1277"/>
              <p:cNvSpPr txBox="1"/>
              <p:nvPr/>
            </p:nvSpPr>
            <p:spPr>
              <a:xfrm>
                <a:off x="5876358" y="2010108"/>
                <a:ext cx="546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PMU</a:t>
                </a:r>
                <a:endParaRPr lang="en-US" sz="1400" dirty="0"/>
              </a:p>
            </p:txBody>
          </p:sp>
          <p:sp>
            <p:nvSpPr>
              <p:cNvPr id="1279" name="TextBox 1278"/>
              <p:cNvSpPr txBox="1"/>
              <p:nvPr/>
            </p:nvSpPr>
            <p:spPr>
              <a:xfrm>
                <a:off x="2051435" y="5217763"/>
                <a:ext cx="546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PMU</a:t>
                </a:r>
                <a:endParaRPr lang="en-US" sz="1400" dirty="0"/>
              </a:p>
            </p:txBody>
          </p:sp>
          <p:sp>
            <p:nvSpPr>
              <p:cNvPr id="1280" name="TextBox 1279"/>
              <p:cNvSpPr txBox="1"/>
              <p:nvPr/>
            </p:nvSpPr>
            <p:spPr>
              <a:xfrm>
                <a:off x="5876358" y="5202822"/>
                <a:ext cx="5461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PMU</a:t>
                </a:r>
                <a:endParaRPr lang="en-US" sz="1400" dirty="0"/>
              </a:p>
            </p:txBody>
          </p:sp>
          <p:cxnSp>
            <p:nvCxnSpPr>
              <p:cNvPr id="1281" name="Straight Arrow Connector 1280"/>
              <p:cNvCxnSpPr/>
              <p:nvPr/>
            </p:nvCxnSpPr>
            <p:spPr>
              <a:xfrm flipH="1" flipV="1">
                <a:off x="2753092" y="3083032"/>
                <a:ext cx="3051754" cy="1469036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2" name="Group 1281"/>
              <p:cNvGrpSpPr/>
              <p:nvPr/>
            </p:nvGrpSpPr>
            <p:grpSpPr>
              <a:xfrm>
                <a:off x="1555063" y="2391978"/>
                <a:ext cx="1542114" cy="365899"/>
                <a:chOff x="524176" y="1206939"/>
                <a:chExt cx="1542114" cy="365899"/>
              </a:xfrm>
            </p:grpSpPr>
            <p:sp>
              <p:nvSpPr>
                <p:cNvPr id="1322" name="Rectangle 1321"/>
                <p:cNvSpPr/>
                <p:nvPr/>
              </p:nvSpPr>
              <p:spPr>
                <a:xfrm>
                  <a:off x="524176" y="1238503"/>
                  <a:ext cx="784935" cy="334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l-GR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1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1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23" name="Rectangle 1322"/>
                <p:cNvSpPr/>
                <p:nvPr/>
              </p:nvSpPr>
              <p:spPr>
                <a:xfrm>
                  <a:off x="1483716" y="1206939"/>
                  <a:ext cx="5825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>
                      <a:latin typeface="Times New Roman"/>
                      <a:ea typeface="Lucida Grande"/>
                      <a:cs typeface="Times New Roman"/>
                    </a:rPr>
                    <a:t>1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2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283" name="Group 1282"/>
              <p:cNvGrpSpPr/>
              <p:nvPr/>
            </p:nvGrpSpPr>
            <p:grpSpPr>
              <a:xfrm>
                <a:off x="5355195" y="2423543"/>
                <a:ext cx="1601347" cy="307777"/>
                <a:chOff x="617343" y="1359339"/>
                <a:chExt cx="1601347" cy="307777"/>
              </a:xfrm>
            </p:grpSpPr>
            <p:sp>
              <p:nvSpPr>
                <p:cNvPr id="1320" name="Rectangle 1319"/>
                <p:cNvSpPr/>
                <p:nvPr/>
              </p:nvSpPr>
              <p:spPr>
                <a:xfrm>
                  <a:off x="617343" y="1359339"/>
                  <a:ext cx="65719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31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21" name="Rectangle 1320"/>
                <p:cNvSpPr/>
                <p:nvPr/>
              </p:nvSpPr>
              <p:spPr>
                <a:xfrm>
                  <a:off x="1636116" y="1359339"/>
                  <a:ext cx="5825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32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284" name="Group 1283"/>
              <p:cNvGrpSpPr/>
              <p:nvPr/>
            </p:nvGrpSpPr>
            <p:grpSpPr>
              <a:xfrm>
                <a:off x="1555063" y="4790458"/>
                <a:ext cx="1570688" cy="334335"/>
                <a:chOff x="495602" y="1206939"/>
                <a:chExt cx="1570688" cy="334335"/>
              </a:xfrm>
            </p:grpSpPr>
            <p:sp>
              <p:nvSpPr>
                <p:cNvPr id="1318" name="Rectangle 1317"/>
                <p:cNvSpPr/>
                <p:nvPr/>
              </p:nvSpPr>
              <p:spPr>
                <a:xfrm>
                  <a:off x="495602" y="1206939"/>
                  <a:ext cx="626540" cy="334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21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19" name="Rectangle 1318"/>
                <p:cNvSpPr/>
                <p:nvPr/>
              </p:nvSpPr>
              <p:spPr>
                <a:xfrm>
                  <a:off x="1483716" y="1206939"/>
                  <a:ext cx="5825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22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285" name="Group 1284"/>
              <p:cNvGrpSpPr/>
              <p:nvPr/>
            </p:nvGrpSpPr>
            <p:grpSpPr>
              <a:xfrm>
                <a:off x="5355195" y="4788323"/>
                <a:ext cx="1601347" cy="499651"/>
                <a:chOff x="464943" y="1206939"/>
                <a:chExt cx="1601347" cy="499651"/>
              </a:xfrm>
            </p:grpSpPr>
            <p:sp>
              <p:nvSpPr>
                <p:cNvPr id="1316" name="Rectangle 1315"/>
                <p:cNvSpPr/>
                <p:nvPr/>
              </p:nvSpPr>
              <p:spPr>
                <a:xfrm>
                  <a:off x="464943" y="1206939"/>
                  <a:ext cx="65719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41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17" name="Rectangle 1316"/>
                <p:cNvSpPr/>
                <p:nvPr/>
              </p:nvSpPr>
              <p:spPr>
                <a:xfrm>
                  <a:off x="1483716" y="1398813"/>
                  <a:ext cx="5825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4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1400" baseline="-25000" dirty="0" smtClean="0">
                      <a:latin typeface="Times New Roman"/>
                      <a:ea typeface="Lucida Grande"/>
                      <a:cs typeface="Times New Roman"/>
                    </a:rPr>
                    <a:t>42</a:t>
                  </a:r>
                  <a:r>
                    <a:rPr lang="en-US" sz="14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286" name="TextBox 1285"/>
              <p:cNvSpPr txBox="1"/>
              <p:nvPr/>
            </p:nvSpPr>
            <p:spPr>
              <a:xfrm>
                <a:off x="2006191" y="5525540"/>
                <a:ext cx="7372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Area 2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87" name="TextBox 1286"/>
              <p:cNvSpPr txBox="1"/>
              <p:nvPr/>
            </p:nvSpPr>
            <p:spPr>
              <a:xfrm>
                <a:off x="5831771" y="5528846"/>
                <a:ext cx="7372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Area 4</a:t>
                </a:r>
                <a:endParaRPr lang="en-US" sz="16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88" name="Straight Arrow Connector 1287"/>
              <p:cNvCxnSpPr/>
              <p:nvPr/>
            </p:nvCxnSpPr>
            <p:spPr>
              <a:xfrm flipH="1">
                <a:off x="2758612" y="3050366"/>
                <a:ext cx="3073101" cy="0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9" name="Group 1288"/>
              <p:cNvGrpSpPr/>
              <p:nvPr/>
            </p:nvGrpSpPr>
            <p:grpSpPr>
              <a:xfrm>
                <a:off x="2290487" y="3204856"/>
                <a:ext cx="139008" cy="1347212"/>
                <a:chOff x="1259600" y="2019817"/>
                <a:chExt cx="139008" cy="1347212"/>
              </a:xfrm>
            </p:grpSpPr>
            <p:cxnSp>
              <p:nvCxnSpPr>
                <p:cNvPr id="1314" name="Straight Arrow Connector 1313"/>
                <p:cNvCxnSpPr/>
                <p:nvPr/>
              </p:nvCxnSpPr>
              <p:spPr>
                <a:xfrm flipV="1">
                  <a:off x="1398608" y="2019817"/>
                  <a:ext cx="0" cy="1347212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5" name="Straight Arrow Connector 1314"/>
                <p:cNvCxnSpPr/>
                <p:nvPr/>
              </p:nvCxnSpPr>
              <p:spPr>
                <a:xfrm>
                  <a:off x="1259600" y="2045440"/>
                  <a:ext cx="0" cy="1321589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90" name="Straight Arrow Connector 1289"/>
              <p:cNvCxnSpPr/>
              <p:nvPr/>
            </p:nvCxnSpPr>
            <p:spPr>
              <a:xfrm>
                <a:off x="2758612" y="2945898"/>
                <a:ext cx="2979333" cy="1426371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1" name="Oval 1290"/>
              <p:cNvSpPr/>
              <p:nvPr/>
            </p:nvSpPr>
            <p:spPr>
              <a:xfrm>
                <a:off x="1747167" y="2608225"/>
                <a:ext cx="5105785" cy="2372725"/>
              </a:xfrm>
              <a:prstGeom prst="ellipse">
                <a:avLst/>
              </a:prstGeom>
              <a:noFill/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2" name="TextBox 1291"/>
              <p:cNvSpPr txBox="1"/>
              <p:nvPr/>
            </p:nvSpPr>
            <p:spPr>
              <a:xfrm>
                <a:off x="3532409" y="4334263"/>
                <a:ext cx="134203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Times New Roman"/>
                    <a:cs typeface="Times New Roman"/>
                  </a:rPr>
                  <a:t>Communication</a:t>
                </a:r>
              </a:p>
              <a:p>
                <a:pPr algn="ctr"/>
                <a:r>
                  <a:rPr lang="en-US" sz="1400" dirty="0" smtClean="0">
                    <a:latin typeface="Times New Roman"/>
                    <a:cs typeface="Times New Roman"/>
                  </a:rPr>
                  <a:t>Graph </a:t>
                </a:r>
                <a:r>
                  <a:rPr lang="en-US" sz="1600" dirty="0" smtClean="0">
                    <a:latin typeface="Monotype Corsiva"/>
                    <a:ea typeface="Lucida Grande"/>
                    <a:cs typeface="Monotype Corsiva"/>
                  </a:rPr>
                  <a:t>G</a:t>
                </a:r>
                <a:endParaRPr lang="en-US" sz="1600" dirty="0">
                  <a:latin typeface="Monotype Corsiva"/>
                  <a:cs typeface="Monotype Corsiva"/>
                </a:endParaRPr>
              </a:p>
            </p:txBody>
          </p:sp>
          <p:cxnSp>
            <p:nvCxnSpPr>
              <p:cNvPr id="1293" name="Straight Arrow Connector 1292"/>
              <p:cNvCxnSpPr/>
              <p:nvPr/>
            </p:nvCxnSpPr>
            <p:spPr>
              <a:xfrm flipV="1">
                <a:off x="6298256" y="3204856"/>
                <a:ext cx="0" cy="1347212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Arrow Connector 1293"/>
              <p:cNvCxnSpPr/>
              <p:nvPr/>
            </p:nvCxnSpPr>
            <p:spPr>
              <a:xfrm>
                <a:off x="6129366" y="3230479"/>
                <a:ext cx="0" cy="1321589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5" name="Rectangle 1294"/>
              <p:cNvSpPr/>
              <p:nvPr/>
            </p:nvSpPr>
            <p:spPr>
              <a:xfrm>
                <a:off x="5777248" y="2801597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</a:rPr>
                  <a:t>PDC 3</a:t>
                </a:r>
                <a:endParaRPr lang="en-US" sz="1600" dirty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1296" name="Rectangle 1295"/>
              <p:cNvSpPr/>
              <p:nvPr/>
            </p:nvSpPr>
            <p:spPr>
              <a:xfrm>
                <a:off x="1961368" y="4227968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2</a:t>
                </a:r>
                <a:endParaRPr 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97" name="Rectangle 1296"/>
              <p:cNvSpPr/>
              <p:nvPr/>
            </p:nvSpPr>
            <p:spPr>
              <a:xfrm>
                <a:off x="5732425" y="4227968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</a:rPr>
                  <a:t>PDC 4</a:t>
                </a:r>
                <a:endParaRPr lang="en-US" sz="1600" dirty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</a:endParaRPr>
              </a:p>
            </p:txBody>
          </p:sp>
          <p:sp>
            <p:nvSpPr>
              <p:cNvPr id="1298" name="Rectangle 1297"/>
              <p:cNvSpPr/>
              <p:nvPr/>
            </p:nvSpPr>
            <p:spPr>
              <a:xfrm>
                <a:off x="1600201" y="2029690"/>
                <a:ext cx="1525550" cy="137175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9" name="Rectangle 1298"/>
              <p:cNvSpPr/>
              <p:nvPr/>
            </p:nvSpPr>
            <p:spPr>
              <a:xfrm>
                <a:off x="5355195" y="2010108"/>
                <a:ext cx="1601347" cy="137175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0" name="Rectangle 1299"/>
              <p:cNvSpPr/>
              <p:nvPr/>
            </p:nvSpPr>
            <p:spPr>
              <a:xfrm>
                <a:off x="1600200" y="4149632"/>
                <a:ext cx="1525551" cy="137175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1" name="Rectangle 1300"/>
              <p:cNvSpPr/>
              <p:nvPr/>
            </p:nvSpPr>
            <p:spPr>
              <a:xfrm>
                <a:off x="5355195" y="4157092"/>
                <a:ext cx="1601347" cy="1371754"/>
              </a:xfrm>
              <a:prstGeom prst="rect">
                <a:avLst/>
              </a:prstGeom>
              <a:noFill/>
              <a:ln w="19050" cmpd="sng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02" name="Straight Arrow Connector 1301"/>
              <p:cNvCxnSpPr/>
              <p:nvPr/>
            </p:nvCxnSpPr>
            <p:spPr>
              <a:xfrm>
                <a:off x="2429495" y="2934068"/>
                <a:ext cx="3347753" cy="0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3" name="Rectangle 1302"/>
              <p:cNvSpPr/>
              <p:nvPr/>
            </p:nvSpPr>
            <p:spPr>
              <a:xfrm>
                <a:off x="1961368" y="2801597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1</a:t>
                </a:r>
                <a:endParaRPr lang="en-US" sz="16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1304" name="Object 130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5620866"/>
                  </p:ext>
                </p:extLst>
              </p:nvPr>
            </p:nvGraphicFramePr>
            <p:xfrm>
              <a:off x="1982725" y="3559152"/>
              <a:ext cx="2413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8" name="Equation" r:id="rId37" imgW="241200" imgH="330120" progId="">
                      <p:embed/>
                    </p:oleObj>
                  </mc:Choice>
                  <mc:Fallback>
                    <p:oleObj name="Equation" r:id="rId37" imgW="241200" imgH="330120" progId="">
                      <p:embed/>
                      <p:pic>
                        <p:nvPicPr>
                          <p:cNvPr id="0" name="Picture 3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2725" y="3559152"/>
                            <a:ext cx="2413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5" name="Object 130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3564911"/>
                  </p:ext>
                </p:extLst>
              </p:nvPr>
            </p:nvGraphicFramePr>
            <p:xfrm>
              <a:off x="2488390" y="3445946"/>
              <a:ext cx="317500" cy="673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09" name="Equation" r:id="rId39" imgW="317160" imgH="672840" progId="">
                      <p:embed/>
                    </p:oleObj>
                  </mc:Choice>
                  <mc:Fallback>
                    <p:oleObj name="Equation" r:id="rId39" imgW="317160" imgH="672840" progId="">
                      <p:embed/>
                      <p:pic>
                        <p:nvPicPr>
                          <p:cNvPr id="0" name="Picture 3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8390" y="3445946"/>
                            <a:ext cx="317500" cy="673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6" name="Object 13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8869857"/>
                  </p:ext>
                </p:extLst>
              </p:nvPr>
            </p:nvGraphicFramePr>
            <p:xfrm>
              <a:off x="4179409" y="2607439"/>
              <a:ext cx="2413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0" name="Equation" r:id="rId41" imgW="241200" imgH="330120" progId="">
                      <p:embed/>
                    </p:oleObj>
                  </mc:Choice>
                  <mc:Fallback>
                    <p:oleObj name="Equation" r:id="rId41" imgW="241200" imgH="330120" progId="">
                      <p:embed/>
                      <p:pic>
                        <p:nvPicPr>
                          <p:cNvPr id="0" name="Picture 3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79409" y="2607439"/>
                            <a:ext cx="2413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7" name="Object 130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8724264"/>
                  </p:ext>
                </p:extLst>
              </p:nvPr>
            </p:nvGraphicFramePr>
            <p:xfrm>
              <a:off x="3978017" y="3090039"/>
              <a:ext cx="2413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1" name="Equation" r:id="rId43" imgW="241200" imgH="330120" progId="">
                      <p:embed/>
                    </p:oleObj>
                  </mc:Choice>
                  <mc:Fallback>
                    <p:oleObj name="Equation" r:id="rId43" imgW="241200" imgH="330120" progId="">
                      <p:embed/>
                      <p:pic>
                        <p:nvPicPr>
                          <p:cNvPr id="0" name="Picture 4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8017" y="3090039"/>
                            <a:ext cx="2413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8" name="Object 130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5192644"/>
                  </p:ext>
                </p:extLst>
              </p:nvPr>
            </p:nvGraphicFramePr>
            <p:xfrm>
              <a:off x="4420709" y="3460714"/>
              <a:ext cx="2413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2" name="Equation" r:id="rId45" imgW="241200" imgH="330120" progId="">
                      <p:embed/>
                    </p:oleObj>
                  </mc:Choice>
                  <mc:Fallback>
                    <p:oleObj name="Equation" r:id="rId45" imgW="241200" imgH="330120" progId="">
                      <p:embed/>
                      <p:pic>
                        <p:nvPicPr>
                          <p:cNvPr id="0" name="Picture 4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20709" y="3460714"/>
                            <a:ext cx="2413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9" name="Object 130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058504"/>
                  </p:ext>
                </p:extLst>
              </p:nvPr>
            </p:nvGraphicFramePr>
            <p:xfrm>
              <a:off x="3586833" y="3690919"/>
              <a:ext cx="2413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3" name="Equation" r:id="rId47" imgW="241200" imgH="330120" progId="">
                      <p:embed/>
                    </p:oleObj>
                  </mc:Choice>
                  <mc:Fallback>
                    <p:oleObj name="Equation" r:id="rId47" imgW="241200" imgH="330120" progId="">
                      <p:embed/>
                      <p:pic>
                        <p:nvPicPr>
                          <p:cNvPr id="0" name="Picture 4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6833" y="3690919"/>
                            <a:ext cx="2413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0" name="Object 13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9747196"/>
                  </p:ext>
                </p:extLst>
              </p:nvPr>
            </p:nvGraphicFramePr>
            <p:xfrm>
              <a:off x="5804846" y="3659084"/>
              <a:ext cx="2413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4" name="Equation" r:id="rId48" imgW="241200" imgH="330120" progId="">
                      <p:embed/>
                    </p:oleObj>
                  </mc:Choice>
                  <mc:Fallback>
                    <p:oleObj name="Equation" r:id="rId48" imgW="241200" imgH="330120" progId="">
                      <p:embed/>
                      <p:pic>
                        <p:nvPicPr>
                          <p:cNvPr id="0" name="Picture 4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04846" y="3659084"/>
                            <a:ext cx="2413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1" name="Object 13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1214188"/>
                  </p:ext>
                </p:extLst>
              </p:nvPr>
            </p:nvGraphicFramePr>
            <p:xfrm>
              <a:off x="6335237" y="3460714"/>
              <a:ext cx="317500" cy="673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5" name="Equation" r:id="rId49" imgW="317160" imgH="672840" progId="">
                      <p:embed/>
                    </p:oleObj>
                  </mc:Choice>
                  <mc:Fallback>
                    <p:oleObj name="Equation" r:id="rId49" imgW="317160" imgH="672840" progId="">
                      <p:embed/>
                      <p:pic>
                        <p:nvPicPr>
                          <p:cNvPr id="0" name="Picture 4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35237" y="3460714"/>
                            <a:ext cx="317500" cy="673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2" name="Object 13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4587023"/>
                  </p:ext>
                </p:extLst>
              </p:nvPr>
            </p:nvGraphicFramePr>
            <p:xfrm>
              <a:off x="4715693" y="3599173"/>
              <a:ext cx="3175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6" name="Equation" r:id="rId51" imgW="317160" imgH="291960" progId="">
                      <p:embed/>
                    </p:oleObj>
                  </mc:Choice>
                  <mc:Fallback>
                    <p:oleObj name="Equation" r:id="rId51" imgW="317160" imgH="291960" progId="">
                      <p:embed/>
                      <p:pic>
                        <p:nvPicPr>
                          <p:cNvPr id="0" name="Picture 4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5693" y="3599173"/>
                            <a:ext cx="317500" cy="292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3" name="Object 13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6299138"/>
                  </p:ext>
                </p:extLst>
              </p:nvPr>
            </p:nvGraphicFramePr>
            <p:xfrm>
              <a:off x="4341707" y="3109344"/>
              <a:ext cx="304800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17" name="Equation" r:id="rId53" imgW="304560" imgH="291960" progId="">
                      <p:embed/>
                    </p:oleObj>
                  </mc:Choice>
                  <mc:Fallback>
                    <p:oleObj name="Equation" r:id="rId53" imgW="304560" imgH="291960" progId="">
                      <p:embed/>
                      <p:pic>
                        <p:nvPicPr>
                          <p:cNvPr id="0" name="Picture 4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1707" y="3109344"/>
                            <a:ext cx="304800" cy="292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93467"/>
              </p:ext>
            </p:extLst>
          </p:nvPr>
        </p:nvGraphicFramePr>
        <p:xfrm>
          <a:off x="18370156" y="14249761"/>
          <a:ext cx="4947044" cy="162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Equation" r:id="rId55" imgW="3136900" imgH="1028700" progId="">
                  <p:embed/>
                </p:oleObj>
              </mc:Choice>
              <mc:Fallback>
                <p:oleObj name="Equation" r:id="rId55" imgW="3136900" imgH="1028700" progId="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0156" y="14249761"/>
                        <a:ext cx="4947044" cy="1622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2" name="Group 1331"/>
          <p:cNvGrpSpPr/>
          <p:nvPr/>
        </p:nvGrpSpPr>
        <p:grpSpPr>
          <a:xfrm>
            <a:off x="1219200" y="27584400"/>
            <a:ext cx="5337986" cy="4672729"/>
            <a:chOff x="838200" y="396472"/>
            <a:chExt cx="7196744" cy="5917955"/>
          </a:xfrm>
        </p:grpSpPr>
        <p:cxnSp>
          <p:nvCxnSpPr>
            <p:cNvPr id="1333" name="Straight Arrow Connector 1332"/>
            <p:cNvCxnSpPr/>
            <p:nvPr/>
          </p:nvCxnSpPr>
          <p:spPr>
            <a:xfrm flipV="1">
              <a:off x="5082008" y="2641908"/>
              <a:ext cx="982753" cy="2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4" name="Rectangle 1333"/>
            <p:cNvSpPr/>
            <p:nvPr/>
          </p:nvSpPr>
          <p:spPr>
            <a:xfrm>
              <a:off x="1436885" y="2239991"/>
              <a:ext cx="6040167" cy="2220429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35" name="Rectangle 1334"/>
            <p:cNvSpPr/>
            <p:nvPr/>
          </p:nvSpPr>
          <p:spPr>
            <a:xfrm>
              <a:off x="4728731" y="3515352"/>
              <a:ext cx="3288649" cy="2356755"/>
            </a:xfrm>
            <a:prstGeom prst="rect">
              <a:avLst/>
            </a:prstGeom>
            <a:noFill/>
            <a:ln w="19050" cmpd="sng">
              <a:solidFill>
                <a:srgbClr val="595959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36" name="Rectangle 1335"/>
            <p:cNvSpPr/>
            <p:nvPr/>
          </p:nvSpPr>
          <p:spPr>
            <a:xfrm>
              <a:off x="838200" y="3533029"/>
              <a:ext cx="3175154" cy="2356755"/>
            </a:xfrm>
            <a:prstGeom prst="rect">
              <a:avLst/>
            </a:prstGeom>
            <a:noFill/>
            <a:ln w="19050" cmpd="sng">
              <a:solidFill>
                <a:srgbClr val="595959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37" name="Rectangle 1336"/>
            <p:cNvSpPr/>
            <p:nvPr/>
          </p:nvSpPr>
          <p:spPr>
            <a:xfrm>
              <a:off x="4739141" y="823964"/>
              <a:ext cx="3278239" cy="2356755"/>
            </a:xfrm>
            <a:prstGeom prst="rect">
              <a:avLst/>
            </a:prstGeom>
            <a:noFill/>
            <a:ln w="19050" cmpd="sng">
              <a:solidFill>
                <a:srgbClr val="595959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338" name="Straight Arrow Connector 1337"/>
            <p:cNvCxnSpPr/>
            <p:nvPr/>
          </p:nvCxnSpPr>
          <p:spPr>
            <a:xfrm>
              <a:off x="1735858" y="4027724"/>
              <a:ext cx="432154" cy="1899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9" name="TextBox 1338"/>
            <p:cNvSpPr txBox="1"/>
            <p:nvPr/>
          </p:nvSpPr>
          <p:spPr>
            <a:xfrm>
              <a:off x="2113549" y="396472"/>
              <a:ext cx="761306" cy="404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Times New Roman"/>
                  <a:cs typeface="Times New Roman"/>
                </a:rPr>
                <a:t>Area 1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  <p:cxnSp>
          <p:nvCxnSpPr>
            <p:cNvPr id="1340" name="Straight Arrow Connector 1339"/>
            <p:cNvCxnSpPr/>
            <p:nvPr/>
          </p:nvCxnSpPr>
          <p:spPr>
            <a:xfrm flipH="1" flipV="1">
              <a:off x="2945294" y="2642747"/>
              <a:ext cx="1012168" cy="1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1" name="Group 1340"/>
            <p:cNvGrpSpPr/>
            <p:nvPr/>
          </p:nvGrpSpPr>
          <p:grpSpPr>
            <a:xfrm>
              <a:off x="855840" y="792839"/>
              <a:ext cx="3222736" cy="2614337"/>
              <a:chOff x="106449" y="815510"/>
              <a:chExt cx="3222736" cy="2614337"/>
            </a:xfrm>
          </p:grpSpPr>
          <p:cxnSp>
            <p:nvCxnSpPr>
              <p:cNvPr id="1446" name="Straight Arrow Connector 1445"/>
              <p:cNvCxnSpPr>
                <a:endCxn id="1455" idx="0"/>
              </p:cNvCxnSpPr>
              <p:nvPr/>
            </p:nvCxnSpPr>
            <p:spPr>
              <a:xfrm>
                <a:off x="1241085" y="2083375"/>
                <a:ext cx="557630" cy="413775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Arrow Connector 1446"/>
              <p:cNvCxnSpPr/>
              <p:nvPr/>
            </p:nvCxnSpPr>
            <p:spPr>
              <a:xfrm>
                <a:off x="2624710" y="1255008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Arrow Connector 1447"/>
              <p:cNvCxnSpPr/>
              <p:nvPr/>
            </p:nvCxnSpPr>
            <p:spPr>
              <a:xfrm>
                <a:off x="2293018" y="1252018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9" name="Rectangle 1448"/>
              <p:cNvSpPr/>
              <p:nvPr/>
            </p:nvSpPr>
            <p:spPr>
              <a:xfrm>
                <a:off x="2101359" y="1666762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1b</a:t>
                </a:r>
                <a:endParaRPr lang="en-US" sz="9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50" name="Oval 1449"/>
              <p:cNvSpPr/>
              <p:nvPr/>
            </p:nvSpPr>
            <p:spPr>
              <a:xfrm>
                <a:off x="2216765" y="1170797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51" name="Oval 1450"/>
              <p:cNvSpPr/>
              <p:nvPr/>
            </p:nvSpPr>
            <p:spPr>
              <a:xfrm>
                <a:off x="2554547" y="1170797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52" name="TextBox 1451"/>
              <p:cNvSpPr txBox="1"/>
              <p:nvPr/>
            </p:nvSpPr>
            <p:spPr>
              <a:xfrm>
                <a:off x="2186881" y="815510"/>
                <a:ext cx="601265" cy="377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PMU</a:t>
                </a:r>
                <a:endParaRPr lang="en-US" sz="800" dirty="0"/>
              </a:p>
            </p:txBody>
          </p:sp>
          <p:grpSp>
            <p:nvGrpSpPr>
              <p:cNvPr id="1453" name="Group 1452"/>
              <p:cNvGrpSpPr/>
              <p:nvPr/>
            </p:nvGrpSpPr>
            <p:grpSpPr>
              <a:xfrm>
                <a:off x="1712749" y="1254901"/>
                <a:ext cx="1616436" cy="380272"/>
                <a:chOff x="530098" y="1204279"/>
                <a:chExt cx="1616436" cy="380272"/>
              </a:xfrm>
            </p:grpSpPr>
            <p:sp>
              <p:nvSpPr>
                <p:cNvPr id="1472" name="Rectangle 1471"/>
                <p:cNvSpPr/>
                <p:nvPr/>
              </p:nvSpPr>
              <p:spPr>
                <a:xfrm>
                  <a:off x="530098" y="1204279"/>
                  <a:ext cx="729401" cy="3776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8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l-GR" sz="800" baseline="-25000" dirty="0" smtClean="0">
                      <a:latin typeface="Times New Roman"/>
                      <a:ea typeface="Lucida Grande"/>
                      <a:cs typeface="Times New Roman"/>
                    </a:rPr>
                    <a:t>1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1b</a:t>
                  </a:r>
                  <a:r>
                    <a:rPr lang="en-US" sz="8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8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73" name="Rectangle 1472"/>
                <p:cNvSpPr/>
                <p:nvPr/>
              </p:nvSpPr>
              <p:spPr>
                <a:xfrm>
                  <a:off x="1483716" y="1206940"/>
                  <a:ext cx="662818" cy="377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8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2</a:t>
                  </a:r>
                  <a:r>
                    <a:rPr lang="en-US" sz="800" baseline="-25000" dirty="0">
                      <a:latin typeface="Times New Roman"/>
                      <a:ea typeface="Lucida Grande"/>
                      <a:cs typeface="Times New Roman"/>
                    </a:rPr>
                    <a:t>1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b</a:t>
                  </a:r>
                  <a:r>
                    <a:rPr lang="en-US" sz="8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8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54" name="Group 1453"/>
              <p:cNvGrpSpPr/>
              <p:nvPr/>
            </p:nvGrpSpPr>
            <p:grpSpPr>
              <a:xfrm>
                <a:off x="106449" y="818990"/>
                <a:ext cx="1637375" cy="1280134"/>
                <a:chOff x="212805" y="1797409"/>
                <a:chExt cx="1637375" cy="1280134"/>
              </a:xfrm>
            </p:grpSpPr>
            <p:sp>
              <p:nvSpPr>
                <p:cNvPr id="1463" name="Rectangle 1462"/>
                <p:cNvSpPr/>
                <p:nvPr/>
              </p:nvSpPr>
              <p:spPr>
                <a:xfrm>
                  <a:off x="639053" y="2648661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PDC 1a</a:t>
                  </a:r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4" name="TextBox 1463"/>
                <p:cNvSpPr txBox="1"/>
                <p:nvPr/>
              </p:nvSpPr>
              <p:spPr>
                <a:xfrm>
                  <a:off x="724579" y="1797409"/>
                  <a:ext cx="601265" cy="377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PMU</a:t>
                  </a:r>
                  <a:endParaRPr lang="en-US" sz="800" dirty="0"/>
                </a:p>
              </p:txBody>
            </p:sp>
            <p:grpSp>
              <p:nvGrpSpPr>
                <p:cNvPr id="1465" name="Group 1464"/>
                <p:cNvGrpSpPr/>
                <p:nvPr/>
              </p:nvGrpSpPr>
              <p:grpSpPr>
                <a:xfrm>
                  <a:off x="212805" y="2239042"/>
                  <a:ext cx="1637375" cy="377610"/>
                  <a:chOff x="504233" y="1206939"/>
                  <a:chExt cx="1637375" cy="377610"/>
                </a:xfrm>
              </p:grpSpPr>
              <p:sp>
                <p:nvSpPr>
                  <p:cNvPr id="1470" name="Rectangle 1469"/>
                  <p:cNvSpPr/>
                  <p:nvPr/>
                </p:nvSpPr>
                <p:spPr>
                  <a:xfrm>
                    <a:off x="504233" y="1206939"/>
                    <a:ext cx="653311" cy="377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8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l-GR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1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1a</a:t>
                    </a:r>
                    <a:r>
                      <a:rPr lang="en-US" sz="8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8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71" name="Rectangle 1470"/>
                  <p:cNvSpPr/>
                  <p:nvPr/>
                </p:nvSpPr>
                <p:spPr>
                  <a:xfrm>
                    <a:off x="1483715" y="1206939"/>
                    <a:ext cx="657893" cy="377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8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2</a:t>
                    </a:r>
                    <a:r>
                      <a:rPr lang="en-US" sz="800" baseline="-25000" dirty="0">
                        <a:latin typeface="Times New Roman"/>
                        <a:ea typeface="Lucida Grande"/>
                        <a:cs typeface="Times New Roman"/>
                      </a:rPr>
                      <a:t>1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a</a:t>
                    </a:r>
                    <a:r>
                      <a:rPr lang="en-US" sz="8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8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1466" name="Straight Arrow Connector 1465"/>
                <p:cNvCxnSpPr/>
                <p:nvPr/>
              </p:nvCxnSpPr>
              <p:spPr>
                <a:xfrm>
                  <a:off x="1201236" y="2242032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7" name="Straight Arrow Connector 1466"/>
                <p:cNvCxnSpPr/>
                <p:nvPr/>
              </p:nvCxnSpPr>
              <p:spPr>
                <a:xfrm>
                  <a:off x="869544" y="2239042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8" name="Oval 1467"/>
                <p:cNvSpPr/>
                <p:nvPr/>
              </p:nvSpPr>
              <p:spPr>
                <a:xfrm>
                  <a:off x="801536" y="2178668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469" name="Oval 1468"/>
                <p:cNvSpPr/>
                <p:nvPr/>
              </p:nvSpPr>
              <p:spPr>
                <a:xfrm>
                  <a:off x="1139318" y="2178668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455" name="Rectangle 1454"/>
              <p:cNvSpPr/>
              <p:nvPr/>
            </p:nvSpPr>
            <p:spPr>
              <a:xfrm>
                <a:off x="1402853" y="2497150"/>
                <a:ext cx="791724" cy="42888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1c</a:t>
                </a:r>
                <a:endParaRPr lang="en-US" sz="9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56" name="Oval 1455"/>
              <p:cNvSpPr/>
              <p:nvPr/>
            </p:nvSpPr>
            <p:spPr>
              <a:xfrm>
                <a:off x="888063" y="2545751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57" name="Oval 1456"/>
              <p:cNvSpPr/>
              <p:nvPr/>
            </p:nvSpPr>
            <p:spPr>
              <a:xfrm>
                <a:off x="896944" y="2756978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cxnSp>
            <p:nvCxnSpPr>
              <p:cNvPr id="1458" name="Straight Arrow Connector 1457"/>
              <p:cNvCxnSpPr>
                <a:stCxn id="1456" idx="6"/>
              </p:cNvCxnSpPr>
              <p:nvPr/>
            </p:nvCxnSpPr>
            <p:spPr>
              <a:xfrm>
                <a:off x="1024081" y="2611336"/>
                <a:ext cx="390347" cy="1896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9" name="Straight Arrow Connector 1458"/>
              <p:cNvCxnSpPr/>
              <p:nvPr/>
            </p:nvCxnSpPr>
            <p:spPr>
              <a:xfrm>
                <a:off x="1032962" y="2836459"/>
                <a:ext cx="384637" cy="0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0" name="Rectangle 1459"/>
              <p:cNvSpPr/>
              <p:nvPr/>
            </p:nvSpPr>
            <p:spPr>
              <a:xfrm>
                <a:off x="867888" y="2262662"/>
                <a:ext cx="687465" cy="377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l-GR" sz="800" baseline="-25000" dirty="0" smtClean="0">
                    <a:latin typeface="Times New Roman"/>
                    <a:ea typeface="Lucida Grande"/>
                    <a:cs typeface="Times New Roman"/>
                  </a:rPr>
                  <a:t>1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1c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61" name="Rectangle 1460"/>
              <p:cNvSpPr/>
              <p:nvPr/>
            </p:nvSpPr>
            <p:spPr>
              <a:xfrm>
                <a:off x="838192" y="2836461"/>
                <a:ext cx="614442" cy="593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2</a:t>
                </a:r>
                <a:r>
                  <a:rPr lang="en-US" sz="800" baseline="-25000" dirty="0">
                    <a:latin typeface="Times New Roman"/>
                    <a:ea typeface="Lucida Grande"/>
                    <a:cs typeface="Times New Roman"/>
                  </a:rPr>
                  <a:t>1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c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62" name="Straight Arrow Connector 1461"/>
              <p:cNvCxnSpPr>
                <a:endCxn id="1455" idx="0"/>
              </p:cNvCxnSpPr>
              <p:nvPr/>
            </p:nvCxnSpPr>
            <p:spPr>
              <a:xfrm flipH="1">
                <a:off x="1798715" y="2099124"/>
                <a:ext cx="406475" cy="398026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2" name="Group 1341"/>
            <p:cNvGrpSpPr/>
            <p:nvPr/>
          </p:nvGrpSpPr>
          <p:grpSpPr>
            <a:xfrm>
              <a:off x="4739142" y="794601"/>
              <a:ext cx="3267461" cy="2394900"/>
              <a:chOff x="3989751" y="817272"/>
              <a:chExt cx="3267461" cy="2394900"/>
            </a:xfrm>
          </p:grpSpPr>
          <p:cxnSp>
            <p:nvCxnSpPr>
              <p:cNvPr id="1418" name="Straight Arrow Connector 1417"/>
              <p:cNvCxnSpPr>
                <a:stCxn id="1429" idx="2"/>
              </p:cNvCxnSpPr>
              <p:nvPr/>
            </p:nvCxnSpPr>
            <p:spPr>
              <a:xfrm flipH="1">
                <a:off x="6112582" y="2822562"/>
                <a:ext cx="516045" cy="12001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Arrow Connector 1418"/>
              <p:cNvCxnSpPr>
                <a:endCxn id="1428" idx="0"/>
              </p:cNvCxnSpPr>
              <p:nvPr/>
            </p:nvCxnSpPr>
            <p:spPr>
              <a:xfrm>
                <a:off x="5153602" y="2085137"/>
                <a:ext cx="557630" cy="413775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0" name="Straight Arrow Connector 1419"/>
              <p:cNvCxnSpPr/>
              <p:nvPr/>
            </p:nvCxnSpPr>
            <p:spPr>
              <a:xfrm>
                <a:off x="6525652" y="1256770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1" name="Straight Arrow Connector 1420"/>
              <p:cNvCxnSpPr/>
              <p:nvPr/>
            </p:nvCxnSpPr>
            <p:spPr>
              <a:xfrm>
                <a:off x="6193960" y="1253780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2" name="Rectangle 1421"/>
              <p:cNvSpPr/>
              <p:nvPr/>
            </p:nvSpPr>
            <p:spPr>
              <a:xfrm>
                <a:off x="6002301" y="1668524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3b</a:t>
                </a:r>
                <a:endParaRPr lang="en-US" sz="9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23" name="Oval 1422"/>
              <p:cNvSpPr/>
              <p:nvPr/>
            </p:nvSpPr>
            <p:spPr>
              <a:xfrm>
                <a:off x="6117707" y="1172559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24" name="Oval 1423"/>
              <p:cNvSpPr/>
              <p:nvPr/>
            </p:nvSpPr>
            <p:spPr>
              <a:xfrm>
                <a:off x="6455489" y="1172559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25" name="TextBox 1424"/>
              <p:cNvSpPr txBox="1"/>
              <p:nvPr/>
            </p:nvSpPr>
            <p:spPr>
              <a:xfrm>
                <a:off x="6087825" y="817272"/>
                <a:ext cx="601265" cy="377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PMU</a:t>
                </a:r>
                <a:endParaRPr lang="en-US" sz="800" dirty="0"/>
              </a:p>
            </p:txBody>
          </p:sp>
          <p:grpSp>
            <p:nvGrpSpPr>
              <p:cNvPr id="1426" name="Group 1425"/>
              <p:cNvGrpSpPr/>
              <p:nvPr/>
            </p:nvGrpSpPr>
            <p:grpSpPr>
              <a:xfrm>
                <a:off x="5613691" y="1256663"/>
                <a:ext cx="1643521" cy="380272"/>
                <a:chOff x="530098" y="1204279"/>
                <a:chExt cx="1643521" cy="380272"/>
              </a:xfrm>
            </p:grpSpPr>
            <p:sp>
              <p:nvSpPr>
                <p:cNvPr id="1444" name="Rectangle 1443"/>
                <p:cNvSpPr/>
                <p:nvPr/>
              </p:nvSpPr>
              <p:spPr>
                <a:xfrm>
                  <a:off x="530098" y="1204279"/>
                  <a:ext cx="729401" cy="377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8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13b </a:t>
                  </a:r>
                  <a:r>
                    <a:rPr lang="en-US" sz="8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8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45" name="Rectangle 1444"/>
                <p:cNvSpPr/>
                <p:nvPr/>
              </p:nvSpPr>
              <p:spPr>
                <a:xfrm>
                  <a:off x="1483716" y="1206940"/>
                  <a:ext cx="689903" cy="377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8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23b </a:t>
                  </a:r>
                  <a:r>
                    <a:rPr lang="en-US" sz="8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8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27" name="Group 1426"/>
              <p:cNvGrpSpPr/>
              <p:nvPr/>
            </p:nvGrpSpPr>
            <p:grpSpPr>
              <a:xfrm>
                <a:off x="3989751" y="820752"/>
                <a:ext cx="1682102" cy="1280134"/>
                <a:chOff x="195165" y="1797409"/>
                <a:chExt cx="1682102" cy="1280134"/>
              </a:xfrm>
            </p:grpSpPr>
            <p:sp>
              <p:nvSpPr>
                <p:cNvPr id="1435" name="Rectangle 1434"/>
                <p:cNvSpPr/>
                <p:nvPr/>
              </p:nvSpPr>
              <p:spPr>
                <a:xfrm>
                  <a:off x="639053" y="2648661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PDC 3a</a:t>
                  </a:r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6" name="TextBox 1435"/>
                <p:cNvSpPr txBox="1"/>
                <p:nvPr/>
              </p:nvSpPr>
              <p:spPr>
                <a:xfrm>
                  <a:off x="724577" y="1797409"/>
                  <a:ext cx="601265" cy="377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PMU</a:t>
                  </a:r>
                  <a:endParaRPr lang="en-US" sz="800" dirty="0"/>
                </a:p>
              </p:txBody>
            </p:sp>
            <p:grpSp>
              <p:nvGrpSpPr>
                <p:cNvPr id="1437" name="Group 1436"/>
                <p:cNvGrpSpPr/>
                <p:nvPr/>
              </p:nvGrpSpPr>
              <p:grpSpPr>
                <a:xfrm>
                  <a:off x="195165" y="2239042"/>
                  <a:ext cx="1682102" cy="593386"/>
                  <a:chOff x="486593" y="1206939"/>
                  <a:chExt cx="1682102" cy="593386"/>
                </a:xfrm>
              </p:grpSpPr>
              <p:sp>
                <p:nvSpPr>
                  <p:cNvPr id="1442" name="Rectangle 1441"/>
                  <p:cNvSpPr/>
                  <p:nvPr/>
                </p:nvSpPr>
                <p:spPr>
                  <a:xfrm>
                    <a:off x="486593" y="1206939"/>
                    <a:ext cx="653311" cy="5933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8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13a </a:t>
                    </a:r>
                    <a:r>
                      <a:rPr lang="en-US" sz="8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8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43" name="Rectangle 1442"/>
                  <p:cNvSpPr/>
                  <p:nvPr/>
                </p:nvSpPr>
                <p:spPr>
                  <a:xfrm>
                    <a:off x="1483716" y="1206939"/>
                    <a:ext cx="684979" cy="377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8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23a </a:t>
                    </a:r>
                    <a:r>
                      <a:rPr lang="en-US" sz="8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8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1438" name="Straight Arrow Connector 1437"/>
                <p:cNvCxnSpPr/>
                <p:nvPr/>
              </p:nvCxnSpPr>
              <p:spPr>
                <a:xfrm>
                  <a:off x="1201236" y="2242032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9" name="Straight Arrow Connector 1438"/>
                <p:cNvCxnSpPr/>
                <p:nvPr/>
              </p:nvCxnSpPr>
              <p:spPr>
                <a:xfrm>
                  <a:off x="869544" y="2239042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0" name="Oval 1439"/>
                <p:cNvSpPr/>
                <p:nvPr/>
              </p:nvSpPr>
              <p:spPr>
                <a:xfrm>
                  <a:off x="801536" y="2178668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441" name="Oval 1440"/>
                <p:cNvSpPr/>
                <p:nvPr/>
              </p:nvSpPr>
              <p:spPr>
                <a:xfrm>
                  <a:off x="1139318" y="2178668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428" name="Rectangle 1427"/>
              <p:cNvSpPr/>
              <p:nvPr/>
            </p:nvSpPr>
            <p:spPr>
              <a:xfrm>
                <a:off x="5315370" y="2498912"/>
                <a:ext cx="791724" cy="42888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3c</a:t>
                </a:r>
                <a:endParaRPr lang="en-US" sz="9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29" name="Oval 1428"/>
              <p:cNvSpPr/>
              <p:nvPr/>
            </p:nvSpPr>
            <p:spPr>
              <a:xfrm rot="10800000">
                <a:off x="6492609" y="2756978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30" name="Oval 1429"/>
              <p:cNvSpPr/>
              <p:nvPr/>
            </p:nvSpPr>
            <p:spPr>
              <a:xfrm rot="10800000">
                <a:off x="6482230" y="2547647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cxnSp>
            <p:nvCxnSpPr>
              <p:cNvPr id="1431" name="Straight Arrow Connector 1430"/>
              <p:cNvCxnSpPr/>
              <p:nvPr/>
            </p:nvCxnSpPr>
            <p:spPr>
              <a:xfrm rot="10800000">
                <a:off x="6112581" y="2611336"/>
                <a:ext cx="384637" cy="0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2" name="Rectangle 1431"/>
              <p:cNvSpPr/>
              <p:nvPr/>
            </p:nvSpPr>
            <p:spPr>
              <a:xfrm>
                <a:off x="6040212" y="2262663"/>
                <a:ext cx="687465" cy="377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1</a:t>
                </a:r>
                <a:r>
                  <a:rPr lang="en-US" sz="800" baseline="-25000" dirty="0">
                    <a:latin typeface="Times New Roman"/>
                    <a:ea typeface="Lucida Grande"/>
                    <a:cs typeface="Times New Roman"/>
                  </a:rPr>
                  <a:t>3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c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33" name="Rectangle 1432"/>
              <p:cNvSpPr/>
              <p:nvPr/>
            </p:nvSpPr>
            <p:spPr>
              <a:xfrm>
                <a:off x="6087824" y="2834562"/>
                <a:ext cx="716504" cy="377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23c 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34" name="Straight Arrow Connector 1433"/>
              <p:cNvCxnSpPr>
                <a:endCxn id="1428" idx="0"/>
              </p:cNvCxnSpPr>
              <p:nvPr/>
            </p:nvCxnSpPr>
            <p:spPr>
              <a:xfrm flipH="1">
                <a:off x="5711232" y="2100886"/>
                <a:ext cx="406475" cy="398026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3" name="Group 1342"/>
            <p:cNvGrpSpPr/>
            <p:nvPr/>
          </p:nvGrpSpPr>
          <p:grpSpPr>
            <a:xfrm rot="10800000">
              <a:off x="868955" y="3732103"/>
              <a:ext cx="3157514" cy="2191930"/>
              <a:chOff x="88809" y="745677"/>
              <a:chExt cx="3157514" cy="2191930"/>
            </a:xfrm>
          </p:grpSpPr>
          <p:cxnSp>
            <p:nvCxnSpPr>
              <p:cNvPr id="1396" name="Straight Arrow Connector 1395"/>
              <p:cNvCxnSpPr/>
              <p:nvPr/>
            </p:nvCxnSpPr>
            <p:spPr>
              <a:xfrm rot="10800000" flipH="1" flipV="1">
                <a:off x="1133705" y="2099124"/>
                <a:ext cx="572662" cy="398026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Arrow Connector 1396"/>
              <p:cNvCxnSpPr/>
              <p:nvPr/>
            </p:nvCxnSpPr>
            <p:spPr>
              <a:xfrm>
                <a:off x="2624710" y="1255008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Straight Arrow Connector 1397"/>
              <p:cNvCxnSpPr/>
              <p:nvPr/>
            </p:nvCxnSpPr>
            <p:spPr>
              <a:xfrm>
                <a:off x="2293018" y="1252018"/>
                <a:ext cx="1" cy="387773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9" name="Rectangle 1398"/>
              <p:cNvSpPr/>
              <p:nvPr/>
            </p:nvSpPr>
            <p:spPr>
              <a:xfrm rot="10800000">
                <a:off x="2101359" y="1666762"/>
                <a:ext cx="791724" cy="428882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2a</a:t>
                </a:r>
                <a:endParaRPr lang="en-US" sz="9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400" name="Oval 1399"/>
              <p:cNvSpPr/>
              <p:nvPr/>
            </p:nvSpPr>
            <p:spPr>
              <a:xfrm>
                <a:off x="2216765" y="1170797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01" name="Oval 1400"/>
              <p:cNvSpPr/>
              <p:nvPr/>
            </p:nvSpPr>
            <p:spPr>
              <a:xfrm>
                <a:off x="2554547" y="1170797"/>
                <a:ext cx="136018" cy="13116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dirty="0"/>
              </a:p>
            </p:txBody>
          </p:sp>
          <p:sp>
            <p:nvSpPr>
              <p:cNvPr id="1402" name="TextBox 1401"/>
              <p:cNvSpPr txBox="1"/>
              <p:nvPr/>
            </p:nvSpPr>
            <p:spPr>
              <a:xfrm rot="10800000">
                <a:off x="2131724" y="745677"/>
                <a:ext cx="601265" cy="377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PMU</a:t>
                </a:r>
                <a:endParaRPr lang="en-US" sz="800" dirty="0"/>
              </a:p>
            </p:txBody>
          </p:sp>
          <p:grpSp>
            <p:nvGrpSpPr>
              <p:cNvPr id="1403" name="Group 1402"/>
              <p:cNvGrpSpPr/>
              <p:nvPr/>
            </p:nvGrpSpPr>
            <p:grpSpPr>
              <a:xfrm>
                <a:off x="1605337" y="1176348"/>
                <a:ext cx="1640986" cy="388990"/>
                <a:chOff x="422686" y="1125726"/>
                <a:chExt cx="1640986" cy="388990"/>
              </a:xfrm>
            </p:grpSpPr>
            <p:sp>
              <p:nvSpPr>
                <p:cNvPr id="1416" name="Rectangle 1415"/>
                <p:cNvSpPr/>
                <p:nvPr/>
              </p:nvSpPr>
              <p:spPr>
                <a:xfrm rot="10800000">
                  <a:off x="422686" y="1125726"/>
                  <a:ext cx="729400" cy="377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l-GR" sz="8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22a</a:t>
                  </a:r>
                  <a:r>
                    <a:rPr lang="en-US" sz="8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8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17" name="Rectangle 1416"/>
                <p:cNvSpPr/>
                <p:nvPr/>
              </p:nvSpPr>
              <p:spPr>
                <a:xfrm rot="10800000">
                  <a:off x="1405779" y="1137106"/>
                  <a:ext cx="657893" cy="377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800" i="1" dirty="0" smtClean="0">
                      <a:latin typeface="Times New Roman"/>
                      <a:ea typeface="Lucida Grande"/>
                      <a:cs typeface="Times New Roman"/>
                    </a:rPr>
                    <a:t>θ</a:t>
                  </a:r>
                  <a:r>
                    <a:rPr lang="en-US" sz="800" baseline="-25000" dirty="0" smtClean="0">
                      <a:latin typeface="Times New Roman"/>
                      <a:ea typeface="Lucida Grande"/>
                      <a:cs typeface="Times New Roman"/>
                    </a:rPr>
                    <a:t>12a</a:t>
                  </a:r>
                  <a:r>
                    <a:rPr lang="en-US" sz="800" dirty="0" smtClean="0">
                      <a:latin typeface="Times New Roman"/>
                      <a:ea typeface="Lucida Grande"/>
                      <a:cs typeface="Times New Roman"/>
                    </a:rPr>
                    <a:t>(t)</a:t>
                  </a:r>
                  <a:endParaRPr lang="en-US" sz="8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404" name="Group 1403"/>
              <p:cNvGrpSpPr/>
              <p:nvPr/>
            </p:nvGrpSpPr>
            <p:grpSpPr>
              <a:xfrm>
                <a:off x="88809" y="749157"/>
                <a:ext cx="1632821" cy="1349967"/>
                <a:chOff x="195165" y="1727576"/>
                <a:chExt cx="1632821" cy="1349967"/>
              </a:xfrm>
            </p:grpSpPr>
            <p:sp>
              <p:nvSpPr>
                <p:cNvPr id="1407" name="Rectangle 1406"/>
                <p:cNvSpPr/>
                <p:nvPr/>
              </p:nvSpPr>
              <p:spPr>
                <a:xfrm rot="10800000">
                  <a:off x="639053" y="2648661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PDC 2b</a:t>
                  </a:r>
                  <a:endParaRPr lang="en-US" sz="9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8" name="TextBox 1407"/>
                <p:cNvSpPr txBox="1"/>
                <p:nvPr/>
              </p:nvSpPr>
              <p:spPr>
                <a:xfrm rot="10800000">
                  <a:off x="669418" y="1727576"/>
                  <a:ext cx="601265" cy="377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PMU</a:t>
                  </a:r>
                  <a:endParaRPr lang="en-US" sz="800" dirty="0"/>
                </a:p>
              </p:txBody>
            </p:sp>
            <p:grpSp>
              <p:nvGrpSpPr>
                <p:cNvPr id="1409" name="Group 1408"/>
                <p:cNvGrpSpPr/>
                <p:nvPr/>
              </p:nvGrpSpPr>
              <p:grpSpPr>
                <a:xfrm>
                  <a:off x="195165" y="1953433"/>
                  <a:ext cx="1632821" cy="593386"/>
                  <a:chOff x="486593" y="921330"/>
                  <a:chExt cx="1632821" cy="593386"/>
                </a:xfrm>
              </p:grpSpPr>
              <p:sp>
                <p:nvSpPr>
                  <p:cNvPr id="1414" name="Rectangle 1413"/>
                  <p:cNvSpPr/>
                  <p:nvPr/>
                </p:nvSpPr>
                <p:spPr>
                  <a:xfrm rot="10800000">
                    <a:off x="486593" y="921330"/>
                    <a:ext cx="653313" cy="5933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8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22b</a:t>
                    </a:r>
                    <a:r>
                      <a:rPr lang="en-US" sz="8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8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15" name="Rectangle 1414"/>
                  <p:cNvSpPr/>
                  <p:nvPr/>
                </p:nvSpPr>
                <p:spPr>
                  <a:xfrm rot="10800000">
                    <a:off x="1456597" y="1137106"/>
                    <a:ext cx="662817" cy="377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8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8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12b</a:t>
                    </a:r>
                    <a:r>
                      <a:rPr lang="en-US" sz="8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8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1410" name="Straight Arrow Connector 1409"/>
                <p:cNvCxnSpPr/>
                <p:nvPr/>
              </p:nvCxnSpPr>
              <p:spPr>
                <a:xfrm>
                  <a:off x="1201236" y="2242032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1" name="Straight Arrow Connector 1410"/>
                <p:cNvCxnSpPr/>
                <p:nvPr/>
              </p:nvCxnSpPr>
              <p:spPr>
                <a:xfrm>
                  <a:off x="869544" y="2239042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2" name="Oval 1411"/>
                <p:cNvSpPr/>
                <p:nvPr/>
              </p:nvSpPr>
              <p:spPr>
                <a:xfrm>
                  <a:off x="801536" y="2178668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413" name="Oval 1412"/>
                <p:cNvSpPr/>
                <p:nvPr/>
              </p:nvSpPr>
              <p:spPr>
                <a:xfrm>
                  <a:off x="1139318" y="2178668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/>
                </a:p>
              </p:txBody>
            </p:sp>
          </p:grpSp>
          <p:sp>
            <p:nvSpPr>
              <p:cNvPr id="1405" name="Rectangle 1404"/>
              <p:cNvSpPr/>
              <p:nvPr/>
            </p:nvSpPr>
            <p:spPr>
              <a:xfrm rot="10800000">
                <a:off x="1157358" y="2508725"/>
                <a:ext cx="791724" cy="42888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rPr>
                  <a:t>PDC 2c</a:t>
                </a:r>
                <a:endParaRPr lang="en-US" sz="9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06" name="Straight Arrow Connector 1405"/>
              <p:cNvCxnSpPr/>
              <p:nvPr/>
            </p:nvCxnSpPr>
            <p:spPr>
              <a:xfrm rot="10800000" flipV="1">
                <a:off x="1698350" y="2099123"/>
                <a:ext cx="512170" cy="398027"/>
              </a:xfrm>
              <a:prstGeom prst="straightConnector1">
                <a:avLst/>
              </a:prstGeom>
              <a:ln w="19050" cmpd="sng">
                <a:solidFill>
                  <a:srgbClr val="0000B9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4" name="Straight Arrow Connector 1343"/>
            <p:cNvCxnSpPr/>
            <p:nvPr/>
          </p:nvCxnSpPr>
          <p:spPr>
            <a:xfrm flipH="1">
              <a:off x="6866254" y="3808101"/>
              <a:ext cx="516045" cy="12001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Arrow Connector 1344"/>
            <p:cNvCxnSpPr>
              <a:endCxn id="1360" idx="2"/>
            </p:cNvCxnSpPr>
            <p:nvPr/>
          </p:nvCxnSpPr>
          <p:spPr>
            <a:xfrm flipH="1" flipV="1">
              <a:off x="6471399" y="4155178"/>
              <a:ext cx="557630" cy="413776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Arrow Connector 1345"/>
            <p:cNvCxnSpPr/>
            <p:nvPr/>
          </p:nvCxnSpPr>
          <p:spPr>
            <a:xfrm rot="10800000">
              <a:off x="5435166" y="5039065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Arrow Connector 1346"/>
            <p:cNvCxnSpPr/>
            <p:nvPr/>
          </p:nvCxnSpPr>
          <p:spPr>
            <a:xfrm rot="10800000">
              <a:off x="5766858" y="5042055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8" name="Rectangle 1347"/>
            <p:cNvSpPr/>
            <p:nvPr/>
          </p:nvSpPr>
          <p:spPr>
            <a:xfrm>
              <a:off x="5166794" y="4586202"/>
              <a:ext cx="791724" cy="42888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PDC 4a</a:t>
              </a:r>
              <a:endParaRPr lang="en-US" sz="9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49" name="Oval 1348"/>
            <p:cNvSpPr/>
            <p:nvPr/>
          </p:nvSpPr>
          <p:spPr>
            <a:xfrm rot="10800000">
              <a:off x="5707094" y="5379880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50" name="Oval 1349"/>
            <p:cNvSpPr/>
            <p:nvPr/>
          </p:nvSpPr>
          <p:spPr>
            <a:xfrm rot="10800000">
              <a:off x="5369312" y="5379880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51" name="TextBox 1350"/>
            <p:cNvSpPr txBox="1"/>
            <p:nvPr/>
          </p:nvSpPr>
          <p:spPr>
            <a:xfrm>
              <a:off x="5326888" y="5558560"/>
              <a:ext cx="601265" cy="377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PMU</a:t>
              </a:r>
              <a:endParaRPr lang="en-US" sz="800" dirty="0"/>
            </a:p>
          </p:txBody>
        </p:sp>
        <p:grpSp>
          <p:nvGrpSpPr>
            <p:cNvPr id="1352" name="Group 1351"/>
            <p:cNvGrpSpPr/>
            <p:nvPr/>
          </p:nvGrpSpPr>
          <p:grpSpPr>
            <a:xfrm rot="10800000">
              <a:off x="4887857" y="5116508"/>
              <a:ext cx="1596037" cy="380271"/>
              <a:chOff x="530098" y="1134445"/>
              <a:chExt cx="1596037" cy="380271"/>
            </a:xfrm>
          </p:grpSpPr>
          <p:sp>
            <p:nvSpPr>
              <p:cNvPr id="1394" name="Rectangle 1393"/>
              <p:cNvSpPr/>
              <p:nvPr/>
            </p:nvSpPr>
            <p:spPr>
              <a:xfrm rot="10800000">
                <a:off x="530098" y="1134445"/>
                <a:ext cx="729400" cy="3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24a 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95" name="Rectangle 1394"/>
              <p:cNvSpPr/>
              <p:nvPr/>
            </p:nvSpPr>
            <p:spPr>
              <a:xfrm rot="10800000">
                <a:off x="1468242" y="1137106"/>
                <a:ext cx="657893" cy="377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14a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353" name="Rectangle 1352"/>
            <p:cNvSpPr/>
            <p:nvPr/>
          </p:nvSpPr>
          <p:spPr>
            <a:xfrm>
              <a:off x="6735456" y="4582722"/>
              <a:ext cx="791724" cy="428882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PDC 4b</a:t>
              </a:r>
              <a:endParaRPr lang="en-US" sz="9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54" name="TextBox 1353"/>
            <p:cNvSpPr txBox="1"/>
            <p:nvPr/>
          </p:nvSpPr>
          <p:spPr>
            <a:xfrm>
              <a:off x="6895550" y="5555077"/>
              <a:ext cx="601265" cy="377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PMU</a:t>
              </a:r>
              <a:endParaRPr lang="en-US" sz="800" dirty="0"/>
            </a:p>
          </p:txBody>
        </p:sp>
        <p:grpSp>
          <p:nvGrpSpPr>
            <p:cNvPr id="1355" name="Group 1354"/>
            <p:cNvGrpSpPr/>
            <p:nvPr/>
          </p:nvGrpSpPr>
          <p:grpSpPr>
            <a:xfrm>
              <a:off x="6363082" y="5103677"/>
              <a:ext cx="1671862" cy="593386"/>
              <a:chOff x="486593" y="1206939"/>
              <a:chExt cx="1697682" cy="593386"/>
            </a:xfrm>
          </p:grpSpPr>
          <p:sp>
            <p:nvSpPr>
              <p:cNvPr id="1392" name="Rectangle 1391"/>
              <p:cNvSpPr/>
              <p:nvPr/>
            </p:nvSpPr>
            <p:spPr>
              <a:xfrm>
                <a:off x="486593" y="1206939"/>
                <a:ext cx="653310" cy="593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14b 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93" name="Rectangle 1392"/>
              <p:cNvSpPr/>
              <p:nvPr/>
            </p:nvSpPr>
            <p:spPr>
              <a:xfrm>
                <a:off x="1483717" y="1206939"/>
                <a:ext cx="700558" cy="377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800" i="1" dirty="0" smtClean="0">
                    <a:latin typeface="Times New Roman"/>
                    <a:ea typeface="Lucida Grande"/>
                    <a:cs typeface="Times New Roman"/>
                  </a:rPr>
                  <a:t>θ</a:t>
                </a:r>
                <a:r>
                  <a:rPr lang="en-US" sz="800" baseline="-25000" dirty="0" smtClean="0">
                    <a:latin typeface="Times New Roman"/>
                    <a:ea typeface="Lucida Grande"/>
                    <a:cs typeface="Times New Roman"/>
                  </a:rPr>
                  <a:t>24b </a:t>
                </a:r>
                <a:r>
                  <a:rPr lang="en-US" sz="800" dirty="0" smtClean="0">
                    <a:latin typeface="Times New Roman"/>
                    <a:ea typeface="Lucida Grande"/>
                    <a:cs typeface="Times New Roman"/>
                  </a:rPr>
                  <a:t>(t)</a:t>
                </a:r>
                <a:endParaRPr lang="en-US" sz="800" baseline="-25000" dirty="0"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1356" name="Straight Arrow Connector 1355"/>
            <p:cNvCxnSpPr/>
            <p:nvPr/>
          </p:nvCxnSpPr>
          <p:spPr>
            <a:xfrm rot="10800000">
              <a:off x="6964996" y="5030460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Arrow Connector 1356"/>
            <p:cNvCxnSpPr/>
            <p:nvPr/>
          </p:nvCxnSpPr>
          <p:spPr>
            <a:xfrm rot="10800000">
              <a:off x="7296688" y="5033450"/>
              <a:ext cx="1" cy="387773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8" name="Oval 1357"/>
            <p:cNvSpPr/>
            <p:nvPr/>
          </p:nvSpPr>
          <p:spPr>
            <a:xfrm rot="10800000">
              <a:off x="7228679" y="5350428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59" name="Oval 1358"/>
            <p:cNvSpPr/>
            <p:nvPr/>
          </p:nvSpPr>
          <p:spPr>
            <a:xfrm rot="10800000">
              <a:off x="6890897" y="5350428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60" name="Rectangle 1359"/>
            <p:cNvSpPr/>
            <p:nvPr/>
          </p:nvSpPr>
          <p:spPr>
            <a:xfrm>
              <a:off x="6075537" y="3726296"/>
              <a:ext cx="791724" cy="4288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PDC 4c</a:t>
              </a:r>
              <a:endParaRPr lang="en-US" sz="9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61" name="Oval 1360"/>
            <p:cNvSpPr/>
            <p:nvPr/>
          </p:nvSpPr>
          <p:spPr>
            <a:xfrm rot="10800000">
              <a:off x="7251137" y="3728009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62" name="Oval 1361"/>
            <p:cNvSpPr/>
            <p:nvPr/>
          </p:nvSpPr>
          <p:spPr>
            <a:xfrm rot="10800000">
              <a:off x="7256441" y="3938761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363" name="Straight Arrow Connector 1362"/>
            <p:cNvCxnSpPr/>
            <p:nvPr/>
          </p:nvCxnSpPr>
          <p:spPr>
            <a:xfrm rot="10800000">
              <a:off x="6867261" y="4027724"/>
              <a:ext cx="384637" cy="0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4" name="Rectangle 1363"/>
            <p:cNvSpPr/>
            <p:nvPr/>
          </p:nvSpPr>
          <p:spPr>
            <a:xfrm>
              <a:off x="6866254" y="4030855"/>
              <a:ext cx="687465" cy="377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800" i="1" dirty="0" smtClean="0">
                  <a:latin typeface="Times New Roman"/>
                  <a:ea typeface="Lucida Grande"/>
                  <a:cs typeface="Times New Roman"/>
                </a:rPr>
                <a:t>θ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2</a:t>
              </a:r>
              <a:r>
                <a:rPr lang="en-US" sz="800" baseline="-25000" dirty="0">
                  <a:latin typeface="Times New Roman"/>
                  <a:ea typeface="Lucida Grande"/>
                  <a:cs typeface="Times New Roman"/>
                </a:rPr>
                <a:t>4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c</a:t>
              </a:r>
              <a:r>
                <a:rPr lang="en-US" sz="800" dirty="0" smtClean="0">
                  <a:latin typeface="Times New Roman"/>
                  <a:ea typeface="Lucida Grande"/>
                  <a:cs typeface="Times New Roman"/>
                </a:rPr>
                <a:t>(t)</a:t>
              </a:r>
              <a:endParaRPr lang="en-US" sz="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365" name="Rectangle 1364"/>
            <p:cNvSpPr/>
            <p:nvPr/>
          </p:nvSpPr>
          <p:spPr>
            <a:xfrm>
              <a:off x="6825199" y="3478984"/>
              <a:ext cx="614442" cy="59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800" i="1" dirty="0" smtClean="0">
                  <a:latin typeface="Times New Roman"/>
                  <a:ea typeface="Lucida Grande"/>
                  <a:cs typeface="Times New Roman"/>
                </a:rPr>
                <a:t>θ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1</a:t>
              </a:r>
              <a:r>
                <a:rPr lang="en-US" sz="800" baseline="-25000" dirty="0">
                  <a:latin typeface="Times New Roman"/>
                  <a:ea typeface="Lucida Grande"/>
                  <a:cs typeface="Times New Roman"/>
                </a:rPr>
                <a:t>4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c</a:t>
              </a:r>
              <a:r>
                <a:rPr lang="en-US" sz="800" dirty="0" smtClean="0">
                  <a:latin typeface="Times New Roman"/>
                  <a:ea typeface="Lucida Grande"/>
                  <a:cs typeface="Times New Roman"/>
                </a:rPr>
                <a:t>(t)</a:t>
              </a:r>
              <a:endParaRPr lang="en-US" sz="800" baseline="-25000" dirty="0">
                <a:latin typeface="Times New Roman"/>
                <a:cs typeface="Times New Roman"/>
              </a:endParaRPr>
            </a:p>
          </p:txBody>
        </p:sp>
        <p:cxnSp>
          <p:nvCxnSpPr>
            <p:cNvPr id="1366" name="Straight Arrow Connector 1365"/>
            <p:cNvCxnSpPr>
              <a:endCxn id="1360" idx="2"/>
            </p:cNvCxnSpPr>
            <p:nvPr/>
          </p:nvCxnSpPr>
          <p:spPr>
            <a:xfrm flipV="1">
              <a:off x="5872994" y="4155178"/>
              <a:ext cx="598405" cy="431024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7" name="Oval 1366"/>
            <p:cNvSpPr/>
            <p:nvPr/>
          </p:nvSpPr>
          <p:spPr>
            <a:xfrm>
              <a:off x="1652397" y="3964038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368" name="Straight Arrow Connector 1367"/>
            <p:cNvCxnSpPr/>
            <p:nvPr/>
          </p:nvCxnSpPr>
          <p:spPr>
            <a:xfrm>
              <a:off x="1773235" y="3838326"/>
              <a:ext cx="404536" cy="0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9" name="Rectangle 1368"/>
            <p:cNvSpPr/>
            <p:nvPr/>
          </p:nvSpPr>
          <p:spPr>
            <a:xfrm>
              <a:off x="1667851" y="4030855"/>
              <a:ext cx="687465" cy="377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800" i="1" dirty="0" smtClean="0">
                  <a:latin typeface="Times New Roman"/>
                  <a:ea typeface="Lucida Grande"/>
                  <a:cs typeface="Times New Roman"/>
                </a:rPr>
                <a:t>θ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22c</a:t>
              </a:r>
              <a:r>
                <a:rPr lang="en-US" sz="800" dirty="0" smtClean="0">
                  <a:latin typeface="Times New Roman"/>
                  <a:ea typeface="Lucida Grande"/>
                  <a:cs typeface="Times New Roman"/>
                </a:rPr>
                <a:t>(t)</a:t>
              </a:r>
              <a:endParaRPr lang="en-US" sz="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370" name="Rectangle 1369"/>
            <p:cNvSpPr/>
            <p:nvPr/>
          </p:nvSpPr>
          <p:spPr>
            <a:xfrm>
              <a:off x="1658836" y="3489573"/>
              <a:ext cx="614442" cy="593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800" i="1" dirty="0" smtClean="0">
                  <a:latin typeface="Times New Roman"/>
                  <a:ea typeface="Lucida Grande"/>
                  <a:cs typeface="Times New Roman"/>
                </a:rPr>
                <a:t>θ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1</a:t>
              </a:r>
              <a:r>
                <a:rPr lang="en-US" sz="800" baseline="-25000" dirty="0">
                  <a:latin typeface="Times New Roman"/>
                  <a:ea typeface="Lucida Grande"/>
                  <a:cs typeface="Times New Roman"/>
                </a:rPr>
                <a:t>2</a:t>
              </a:r>
              <a:r>
                <a:rPr lang="en-US" sz="800" baseline="-25000" dirty="0" smtClean="0">
                  <a:latin typeface="Times New Roman"/>
                  <a:ea typeface="Lucida Grande"/>
                  <a:cs typeface="Times New Roman"/>
                </a:rPr>
                <a:t>c</a:t>
              </a:r>
              <a:r>
                <a:rPr lang="en-US" sz="800" dirty="0" smtClean="0">
                  <a:latin typeface="Times New Roman"/>
                  <a:ea typeface="Lucida Grande"/>
                  <a:cs typeface="Times New Roman"/>
                </a:rPr>
                <a:t>(t)</a:t>
              </a:r>
              <a:endParaRPr lang="en-US" sz="800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1371" name="Oval 1370"/>
            <p:cNvSpPr/>
            <p:nvPr/>
          </p:nvSpPr>
          <p:spPr>
            <a:xfrm rot="10800000">
              <a:off x="1656660" y="3774414"/>
              <a:ext cx="136018" cy="1311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372" name="Straight Arrow Connector 1371"/>
            <p:cNvCxnSpPr/>
            <p:nvPr/>
          </p:nvCxnSpPr>
          <p:spPr>
            <a:xfrm flipH="1" flipV="1">
              <a:off x="5354886" y="2802215"/>
              <a:ext cx="709875" cy="3676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Arrow Connector 1372"/>
            <p:cNvCxnSpPr>
              <a:stCxn id="1360" idx="1"/>
            </p:cNvCxnSpPr>
            <p:nvPr/>
          </p:nvCxnSpPr>
          <p:spPr>
            <a:xfrm flipH="1" flipV="1">
              <a:off x="5288789" y="3450408"/>
              <a:ext cx="786748" cy="490329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Arrow Connector 1373"/>
            <p:cNvCxnSpPr/>
            <p:nvPr/>
          </p:nvCxnSpPr>
          <p:spPr>
            <a:xfrm flipH="1">
              <a:off x="2969495" y="3178734"/>
              <a:ext cx="896282" cy="618617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Arrow Connector 1374"/>
            <p:cNvCxnSpPr/>
            <p:nvPr/>
          </p:nvCxnSpPr>
          <p:spPr>
            <a:xfrm>
              <a:off x="5041109" y="3178734"/>
              <a:ext cx="1034428" cy="564944"/>
            </a:xfrm>
            <a:prstGeom prst="straightConnector1">
              <a:avLst/>
            </a:prstGeom>
            <a:ln w="1905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76" name="Rectangle 1375"/>
            <p:cNvSpPr/>
            <p:nvPr/>
          </p:nvSpPr>
          <p:spPr>
            <a:xfrm>
              <a:off x="851315" y="821979"/>
              <a:ext cx="3175154" cy="2356755"/>
            </a:xfrm>
            <a:prstGeom prst="rect">
              <a:avLst/>
            </a:prstGeom>
            <a:noFill/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77" name="Cloud 1376"/>
            <p:cNvSpPr/>
            <p:nvPr/>
          </p:nvSpPr>
          <p:spPr>
            <a:xfrm rot="400745">
              <a:off x="3656758" y="2484001"/>
              <a:ext cx="1776674" cy="134256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378" name="TextBox 1377"/>
            <p:cNvSpPr txBox="1"/>
            <p:nvPr/>
          </p:nvSpPr>
          <p:spPr>
            <a:xfrm>
              <a:off x="3819084" y="2813905"/>
              <a:ext cx="1397837" cy="64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Central PDC</a:t>
              </a:r>
              <a:br>
                <a:rPr lang="en-US" sz="900" dirty="0" smtClean="0"/>
              </a:br>
              <a:r>
                <a:rPr lang="en-US" sz="900" dirty="0" smtClean="0"/>
                <a:t> at ISO</a:t>
              </a:r>
              <a:endParaRPr lang="en-US" sz="900" dirty="0"/>
            </a:p>
          </p:txBody>
        </p:sp>
        <p:cxnSp>
          <p:nvCxnSpPr>
            <p:cNvPr id="1379" name="Straight Arrow Connector 1378"/>
            <p:cNvCxnSpPr/>
            <p:nvPr/>
          </p:nvCxnSpPr>
          <p:spPr>
            <a:xfrm>
              <a:off x="2962474" y="2799891"/>
              <a:ext cx="903303" cy="0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Arrow Connector 1379"/>
            <p:cNvCxnSpPr/>
            <p:nvPr/>
          </p:nvCxnSpPr>
          <p:spPr>
            <a:xfrm flipV="1">
              <a:off x="2985731" y="3469458"/>
              <a:ext cx="754652" cy="494499"/>
            </a:xfrm>
            <a:prstGeom prst="straightConnector1">
              <a:avLst/>
            </a:prstGeom>
            <a:ln w="19050" cmpd="sng">
              <a:solidFill>
                <a:srgbClr val="0000B9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1" name="TextBox 1380"/>
            <p:cNvSpPr txBox="1"/>
            <p:nvPr/>
          </p:nvSpPr>
          <p:spPr>
            <a:xfrm>
              <a:off x="5994480" y="396472"/>
              <a:ext cx="761306" cy="404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Times New Roman"/>
                  <a:cs typeface="Times New Roman"/>
                </a:rPr>
                <a:t>Area 3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  <p:sp>
          <p:nvSpPr>
            <p:cNvPr id="1382" name="TextBox 1381"/>
            <p:cNvSpPr txBox="1"/>
            <p:nvPr/>
          </p:nvSpPr>
          <p:spPr>
            <a:xfrm>
              <a:off x="2114018" y="5909846"/>
              <a:ext cx="761306" cy="404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Times New Roman"/>
                  <a:cs typeface="Times New Roman"/>
                </a:rPr>
                <a:t>Area 2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  <p:sp>
          <p:nvSpPr>
            <p:cNvPr id="1383" name="TextBox 1382"/>
            <p:cNvSpPr txBox="1"/>
            <p:nvPr/>
          </p:nvSpPr>
          <p:spPr>
            <a:xfrm>
              <a:off x="5959542" y="5883808"/>
              <a:ext cx="761306" cy="404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latin typeface="Times New Roman"/>
                  <a:cs typeface="Times New Roman"/>
                </a:rPr>
                <a:t>Area 4</a:t>
              </a:r>
              <a:endParaRPr lang="en-US" sz="9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384" name="Object 13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8344170"/>
                </p:ext>
              </p:extLst>
            </p:nvPr>
          </p:nvGraphicFramePr>
          <p:xfrm>
            <a:off x="3326858" y="2361863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9" name="Equation" r:id="rId57" imgW="177569" imgH="215619" progId="">
                    <p:embed/>
                  </p:oleObj>
                </mc:Choice>
                <mc:Fallback>
                  <p:oleObj name="Equation" r:id="rId57" imgW="177569" imgH="215619" progId="">
                    <p:embed/>
                    <p:pic>
                      <p:nvPicPr>
                        <p:cNvPr id="0" name="Picture 4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858" y="2361863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5" name="Object 13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7997385"/>
                </p:ext>
              </p:extLst>
            </p:nvPr>
          </p:nvGraphicFramePr>
          <p:xfrm>
            <a:off x="5545194" y="2372764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" name="Equation" r:id="rId58" imgW="177569" imgH="215619" progId="">
                    <p:embed/>
                  </p:oleObj>
                </mc:Choice>
                <mc:Fallback>
                  <p:oleObj name="Equation" r:id="rId58" imgW="177569" imgH="215619" progId="">
                    <p:embed/>
                    <p:pic>
                      <p:nvPicPr>
                        <p:cNvPr id="0" name="Picture 4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94" y="2372764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6" name="Object 13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7385735"/>
                </p:ext>
              </p:extLst>
            </p:nvPr>
          </p:nvGraphicFramePr>
          <p:xfrm>
            <a:off x="3221526" y="3253880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1" name="Equation" r:id="rId59" imgW="177569" imgH="215619" progId="">
                    <p:embed/>
                  </p:oleObj>
                </mc:Choice>
                <mc:Fallback>
                  <p:oleObj name="Equation" r:id="rId59" imgW="177569" imgH="215619" progId="">
                    <p:embed/>
                    <p:pic>
                      <p:nvPicPr>
                        <p:cNvPr id="0" name="Picture 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1526" y="3253880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7" name="Object 13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4579560"/>
                </p:ext>
              </p:extLst>
            </p:nvPr>
          </p:nvGraphicFramePr>
          <p:xfrm>
            <a:off x="5636860" y="3273674"/>
            <a:ext cx="1778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2" name="Equation" r:id="rId60" imgW="177569" imgH="215619" progId="">
                    <p:embed/>
                  </p:oleObj>
                </mc:Choice>
                <mc:Fallback>
                  <p:oleObj name="Equation" r:id="rId60" imgW="177569" imgH="215619" progId="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6860" y="3273674"/>
                          <a:ext cx="1778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8" name="Object 13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0265696"/>
                </p:ext>
              </p:extLst>
            </p:nvPr>
          </p:nvGraphicFramePr>
          <p:xfrm>
            <a:off x="3183082" y="2783786"/>
            <a:ext cx="321576" cy="398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3" name="Equation" r:id="rId61" imgW="266400" imgH="330120" progId="">
                    <p:embed/>
                  </p:oleObj>
                </mc:Choice>
                <mc:Fallback>
                  <p:oleObj name="Equation" r:id="rId61" imgW="266400" imgH="330120" progId="">
                    <p:embed/>
                    <p:pic>
                      <p:nvPicPr>
                        <p:cNvPr id="0" name="Picture 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3082" y="2783786"/>
                          <a:ext cx="321576" cy="3981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9" name="Object 13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891777"/>
                </p:ext>
              </p:extLst>
            </p:nvPr>
          </p:nvGraphicFramePr>
          <p:xfrm>
            <a:off x="3344953" y="3655566"/>
            <a:ext cx="354859" cy="439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4" name="Equation" r:id="rId63" imgW="266400" imgH="330120" progId="">
                    <p:embed/>
                  </p:oleObj>
                </mc:Choice>
                <mc:Fallback>
                  <p:oleObj name="Equation" r:id="rId63" imgW="266400" imgH="330120" progId="">
                    <p:embed/>
                    <p:pic>
                      <p:nvPicPr>
                        <p:cNvPr id="0" name="Picture 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4953" y="3655566"/>
                          <a:ext cx="354859" cy="4393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0" name="Object 13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080960"/>
                </p:ext>
              </p:extLst>
            </p:nvPr>
          </p:nvGraphicFramePr>
          <p:xfrm>
            <a:off x="5327185" y="3721644"/>
            <a:ext cx="319291" cy="3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5" name="Equation" r:id="rId65" imgW="266400" imgH="330120" progId="">
                    <p:embed/>
                  </p:oleObj>
                </mc:Choice>
                <mc:Fallback>
                  <p:oleObj name="Equation" r:id="rId65" imgW="266400" imgH="330120" progId="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185" y="3721644"/>
                          <a:ext cx="319291" cy="3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1" name="Object 13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1898953"/>
                </p:ext>
              </p:extLst>
            </p:nvPr>
          </p:nvGraphicFramePr>
          <p:xfrm>
            <a:off x="5610978" y="2795342"/>
            <a:ext cx="324389" cy="401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" name="Equation" r:id="rId67" imgW="266400" imgH="330120" progId="">
                    <p:embed/>
                  </p:oleObj>
                </mc:Choice>
                <mc:Fallback>
                  <p:oleObj name="Equation" r:id="rId67" imgW="266400" imgH="330120" progId="">
                    <p:embed/>
                    <p:pic>
                      <p:nvPicPr>
                        <p:cNvPr id="0" name="Picture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0978" y="2795342"/>
                          <a:ext cx="324389" cy="4016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74" name="Picture 1473" descr="CodeCogsEqn.emf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11734800" y="10668000"/>
            <a:ext cx="11509582" cy="2237377"/>
          </a:xfrm>
          <a:prstGeom prst="rect">
            <a:avLst/>
          </a:prstGeom>
        </p:spPr>
      </p:pic>
      <p:pic>
        <p:nvPicPr>
          <p:cNvPr id="1475" name="Picture 1474" descr="CodeCogsEqn.emf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12061319" y="12496800"/>
            <a:ext cx="3911323" cy="848239"/>
          </a:xfrm>
          <a:prstGeom prst="rect">
            <a:avLst/>
          </a:prstGeom>
        </p:spPr>
      </p:pic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678630"/>
              </p:ext>
            </p:extLst>
          </p:nvPr>
        </p:nvGraphicFramePr>
        <p:xfrm>
          <a:off x="11963400" y="13487401"/>
          <a:ext cx="5835003" cy="10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" name="Equation" r:id="rId71" imgW="3543300" imgH="647700" progId="">
                  <p:embed/>
                </p:oleObj>
              </mc:Choice>
              <mc:Fallback>
                <p:oleObj name="Equation" r:id="rId71" imgW="3543300" imgH="647700" progId="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3400" y="13487401"/>
                        <a:ext cx="5835003" cy="1066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3867"/>
              </p:ext>
            </p:extLst>
          </p:nvPr>
        </p:nvGraphicFramePr>
        <p:xfrm>
          <a:off x="12192000" y="15033625"/>
          <a:ext cx="533400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" name="Equation" r:id="rId73" imgW="4838700" imgH="1638300" progId="">
                  <p:embed/>
                </p:oleObj>
              </mc:Choice>
              <mc:Fallback>
                <p:oleObj name="Equation" r:id="rId73" imgW="4838700" imgH="1638300" progId="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15033625"/>
                        <a:ext cx="5334000" cy="180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ight Brace 60"/>
          <p:cNvSpPr/>
          <p:nvPr/>
        </p:nvSpPr>
        <p:spPr>
          <a:xfrm>
            <a:off x="17602200" y="13434032"/>
            <a:ext cx="755073" cy="3253768"/>
          </a:xfrm>
          <a:prstGeom prst="rightBrace">
            <a:avLst>
              <a:gd name="adj1" fmla="val 5289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360839" y="13450669"/>
            <a:ext cx="4651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smtClean="0"/>
              <a:t>Distributed LS problem</a:t>
            </a:r>
            <a:endParaRPr lang="en-US" sz="3200" u="sng" dirty="0"/>
          </a:p>
        </p:txBody>
      </p:sp>
      <p:sp>
        <p:nvSpPr>
          <p:cNvPr id="1476" name="TextBox 1475"/>
          <p:cNvSpPr txBox="1"/>
          <p:nvPr/>
        </p:nvSpPr>
        <p:spPr>
          <a:xfrm>
            <a:off x="11506200" y="17983200"/>
            <a:ext cx="12091034" cy="1435608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 lIns="182880" tIns="182880" rIns="182880" bIns="182880" numCol="1" spcCol="457200" anchor="ctr">
            <a:spAutoFit/>
          </a:bodyPr>
          <a:lstStyle/>
          <a:p>
            <a:pPr algn="just">
              <a:defRPr/>
            </a:pPr>
            <a:endParaRPr lang="en-US" sz="2400" dirty="0"/>
          </a:p>
        </p:txBody>
      </p:sp>
      <p:grpSp>
        <p:nvGrpSpPr>
          <p:cNvPr id="1112" name="Group 1111"/>
          <p:cNvGrpSpPr/>
          <p:nvPr/>
        </p:nvGrpSpPr>
        <p:grpSpPr>
          <a:xfrm>
            <a:off x="33680400" y="17907000"/>
            <a:ext cx="5577733" cy="4215149"/>
            <a:chOff x="360841" y="990600"/>
            <a:chExt cx="4824426" cy="4425564"/>
          </a:xfrm>
        </p:grpSpPr>
        <p:sp>
          <p:nvSpPr>
            <p:cNvPr id="1114" name="TextBox 1113"/>
            <p:cNvSpPr txBox="1"/>
            <p:nvPr/>
          </p:nvSpPr>
          <p:spPr>
            <a:xfrm>
              <a:off x="914401" y="5040868"/>
              <a:ext cx="886594" cy="375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Hacked</a:t>
              </a:r>
              <a:endPara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18" name="Group 53"/>
            <p:cNvGrpSpPr/>
            <p:nvPr/>
          </p:nvGrpSpPr>
          <p:grpSpPr>
            <a:xfrm>
              <a:off x="360841" y="990600"/>
              <a:ext cx="4824426" cy="3962400"/>
              <a:chOff x="360841" y="990600"/>
              <a:chExt cx="4824426" cy="3962400"/>
            </a:xfrm>
          </p:grpSpPr>
          <p:sp>
            <p:nvSpPr>
              <p:cNvPr id="1129" name="Rectangle 1128"/>
              <p:cNvSpPr/>
              <p:nvPr/>
            </p:nvSpPr>
            <p:spPr>
              <a:xfrm>
                <a:off x="360841" y="3165311"/>
                <a:ext cx="2001359" cy="1787689"/>
              </a:xfrm>
              <a:prstGeom prst="rect">
                <a:avLst/>
              </a:prstGeom>
              <a:solidFill>
                <a:srgbClr val="FF5A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135" name="Group 3"/>
              <p:cNvGrpSpPr/>
              <p:nvPr/>
            </p:nvGrpSpPr>
            <p:grpSpPr>
              <a:xfrm>
                <a:off x="457200" y="990600"/>
                <a:ext cx="4728067" cy="3766008"/>
                <a:chOff x="1319470" y="1844213"/>
                <a:chExt cx="5488209" cy="4320548"/>
              </a:xfrm>
            </p:grpSpPr>
            <p:cxnSp>
              <p:nvCxnSpPr>
                <p:cNvPr id="1140" name="Straight Arrow Connector 1139"/>
                <p:cNvCxnSpPr/>
                <p:nvPr/>
              </p:nvCxnSpPr>
              <p:spPr>
                <a:xfrm flipV="1">
                  <a:off x="2618628" y="4135077"/>
                  <a:ext cx="918871" cy="468438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3" name="Straight Arrow Connector 5"/>
                <p:cNvCxnSpPr>
                  <a:stCxn id="1172" idx="1"/>
                </p:cNvCxnSpPr>
                <p:nvPr/>
              </p:nvCxnSpPr>
              <p:spPr>
                <a:xfrm flipH="1">
                  <a:off x="4549407" y="3234835"/>
                  <a:ext cx="1021435" cy="379922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4" name="Rectangle 6"/>
                <p:cNvSpPr/>
                <p:nvPr/>
              </p:nvSpPr>
              <p:spPr>
                <a:xfrm>
                  <a:off x="4929561" y="4355329"/>
                  <a:ext cx="1878118" cy="1371754"/>
                </a:xfrm>
                <a:prstGeom prst="rect">
                  <a:avLst/>
                </a:prstGeom>
                <a:noFill/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55" name="Rectangle 7"/>
                <p:cNvSpPr/>
                <p:nvPr/>
              </p:nvSpPr>
              <p:spPr>
                <a:xfrm>
                  <a:off x="1319470" y="4364854"/>
                  <a:ext cx="1878118" cy="1371754"/>
                </a:xfrm>
                <a:prstGeom prst="rect">
                  <a:avLst/>
                </a:prstGeom>
                <a:noFill/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56" name="Rectangle 8"/>
                <p:cNvSpPr/>
                <p:nvPr/>
              </p:nvSpPr>
              <p:spPr>
                <a:xfrm>
                  <a:off x="4929561" y="2261181"/>
                  <a:ext cx="1878118" cy="1371754"/>
                </a:xfrm>
                <a:prstGeom prst="rect">
                  <a:avLst/>
                </a:prstGeom>
                <a:noFill/>
                <a:ln w="19050" cmpd="sng">
                  <a:solidFill>
                    <a:srgbClr val="00000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57" name="Rectangle 9"/>
                <p:cNvSpPr/>
                <p:nvPr/>
              </p:nvSpPr>
              <p:spPr>
                <a:xfrm>
                  <a:off x="1319470" y="2262292"/>
                  <a:ext cx="1878118" cy="1371754"/>
                </a:xfrm>
                <a:prstGeom prst="rect">
                  <a:avLst/>
                </a:prstGeom>
                <a:noFill/>
                <a:ln w="19050" cmpd="sng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1158" name="Straight Arrow Connector 10"/>
                <p:cNvCxnSpPr>
                  <a:endCxn id="1173" idx="1"/>
                </p:cNvCxnSpPr>
                <p:nvPr/>
              </p:nvCxnSpPr>
              <p:spPr>
                <a:xfrm>
                  <a:off x="4237292" y="4116026"/>
                  <a:ext cx="1288727" cy="568580"/>
                </a:xfrm>
                <a:prstGeom prst="straightConnector1">
                  <a:avLst/>
                </a:prstGeom>
                <a:ln w="19050" cmpd="sng">
                  <a:solidFill>
                    <a:srgbClr val="FF0000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9" name="Straight Arrow Connector 11"/>
                <p:cNvCxnSpPr/>
                <p:nvPr/>
              </p:nvCxnSpPr>
              <p:spPr>
                <a:xfrm flipV="1">
                  <a:off x="4252233" y="3126064"/>
                  <a:ext cx="1318609" cy="481959"/>
                </a:xfrm>
                <a:prstGeom prst="straightConnector1">
                  <a:avLst/>
                </a:prstGeom>
                <a:ln w="19050" cmpd="sng">
                  <a:solidFill>
                    <a:srgbClr val="FF0000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0" name="Straight Arrow Connector 12"/>
                <p:cNvCxnSpPr/>
                <p:nvPr/>
              </p:nvCxnSpPr>
              <p:spPr>
                <a:xfrm flipH="1" flipV="1">
                  <a:off x="2645596" y="3126064"/>
                  <a:ext cx="1264238" cy="512480"/>
                </a:xfrm>
                <a:prstGeom prst="straightConnector1">
                  <a:avLst/>
                </a:prstGeom>
                <a:ln w="19050" cmpd="sng">
                  <a:solidFill>
                    <a:srgbClr val="FF0000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1" name="Straight Arrow Connector 13"/>
                <p:cNvCxnSpPr/>
                <p:nvPr/>
              </p:nvCxnSpPr>
              <p:spPr>
                <a:xfrm flipH="1">
                  <a:off x="2626350" y="4164307"/>
                  <a:ext cx="1192054" cy="604254"/>
                </a:xfrm>
                <a:prstGeom prst="straightConnector1">
                  <a:avLst/>
                </a:prstGeom>
                <a:ln w="19050" cmpd="sng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2" name="Straight Arrow Connector 14"/>
                <p:cNvCxnSpPr>
                  <a:stCxn id="1170" idx="3"/>
                </p:cNvCxnSpPr>
                <p:nvPr/>
              </p:nvCxnSpPr>
              <p:spPr>
                <a:xfrm>
                  <a:off x="2624475" y="3225310"/>
                  <a:ext cx="932744" cy="389447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Arrow Connector 15"/>
                <p:cNvCxnSpPr/>
                <p:nvPr/>
              </p:nvCxnSpPr>
              <p:spPr>
                <a:xfrm flipV="1">
                  <a:off x="2035986" y="4921173"/>
                  <a:ext cx="1" cy="494204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4" name="Straight Arrow Connector 16"/>
                <p:cNvCxnSpPr/>
                <p:nvPr/>
              </p:nvCxnSpPr>
              <p:spPr>
                <a:xfrm flipV="1">
                  <a:off x="2367678" y="4924163"/>
                  <a:ext cx="1" cy="494204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5" name="Straight Arrow Connector 17"/>
                <p:cNvCxnSpPr/>
                <p:nvPr/>
              </p:nvCxnSpPr>
              <p:spPr>
                <a:xfrm flipV="1">
                  <a:off x="5784944" y="4913988"/>
                  <a:ext cx="1" cy="494204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6" name="Straight Arrow Connector 18"/>
                <p:cNvCxnSpPr/>
                <p:nvPr/>
              </p:nvCxnSpPr>
              <p:spPr>
                <a:xfrm flipV="1">
                  <a:off x="6115194" y="4913988"/>
                  <a:ext cx="1" cy="494204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7" name="Straight Arrow Connector 19"/>
                <p:cNvCxnSpPr/>
                <p:nvPr/>
              </p:nvCxnSpPr>
              <p:spPr>
                <a:xfrm>
                  <a:off x="5774544" y="2631790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8" name="Straight Arrow Connector 20"/>
                <p:cNvCxnSpPr/>
                <p:nvPr/>
              </p:nvCxnSpPr>
              <p:spPr>
                <a:xfrm>
                  <a:off x="6115193" y="2633925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9" name="Straight Arrow Connector 21"/>
                <p:cNvCxnSpPr/>
                <p:nvPr/>
              </p:nvCxnSpPr>
              <p:spPr>
                <a:xfrm>
                  <a:off x="2367677" y="2622265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Arrow Connector 22"/>
                <p:cNvCxnSpPr/>
                <p:nvPr/>
              </p:nvCxnSpPr>
              <p:spPr>
                <a:xfrm>
                  <a:off x="2035985" y="2619275"/>
                  <a:ext cx="1" cy="387773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1" name="Rectangle 23"/>
                <p:cNvSpPr/>
                <p:nvPr/>
              </p:nvSpPr>
              <p:spPr>
                <a:xfrm>
                  <a:off x="1832751" y="3010869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PDC 1</a:t>
                  </a:r>
                  <a:endPara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2" name="Cloud 24"/>
                <p:cNvSpPr/>
                <p:nvPr/>
              </p:nvSpPr>
              <p:spPr>
                <a:xfrm rot="400745">
                  <a:off x="3389484" y="3499060"/>
                  <a:ext cx="1318504" cy="832858"/>
                </a:xfrm>
                <a:prstGeom prst="cloud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73" name="Rectangle 25"/>
                <p:cNvSpPr/>
                <p:nvPr/>
              </p:nvSpPr>
              <p:spPr>
                <a:xfrm>
                  <a:off x="5570842" y="3020394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000000"/>
                      </a:solidFill>
                    </a:rPr>
                    <a:t>PDC 3</a:t>
                  </a:r>
                  <a:endParaRPr lang="en-US" sz="1200" dirty="0">
                    <a:ln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4" name="Rectangle 26"/>
                <p:cNvSpPr/>
                <p:nvPr/>
              </p:nvSpPr>
              <p:spPr>
                <a:xfrm>
                  <a:off x="5526019" y="4470165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000000"/>
                      </a:solidFill>
                    </a:rPr>
                    <a:t>PDC 4</a:t>
                  </a:r>
                  <a:endParaRPr lang="en-US" sz="1200" dirty="0">
                    <a:ln>
                      <a:solidFill>
                        <a:schemeClr val="tx1"/>
                      </a:solidFill>
                    </a:ln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5" name="Oval 27"/>
                <p:cNvSpPr/>
                <p:nvPr/>
              </p:nvSpPr>
              <p:spPr>
                <a:xfrm>
                  <a:off x="1959732" y="2538054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76" name="Oval 28"/>
                <p:cNvSpPr/>
                <p:nvPr/>
              </p:nvSpPr>
              <p:spPr>
                <a:xfrm>
                  <a:off x="2297514" y="2538054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77" name="Oval 29"/>
                <p:cNvSpPr/>
                <p:nvPr/>
              </p:nvSpPr>
              <p:spPr>
                <a:xfrm>
                  <a:off x="5701159" y="2565510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78" name="Oval 30"/>
                <p:cNvSpPr/>
                <p:nvPr/>
              </p:nvSpPr>
              <p:spPr>
                <a:xfrm>
                  <a:off x="6038941" y="2565510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79" name="Oval 1178"/>
                <p:cNvSpPr/>
                <p:nvPr/>
              </p:nvSpPr>
              <p:spPr>
                <a:xfrm>
                  <a:off x="1962722" y="5314090"/>
                  <a:ext cx="136018" cy="1311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/>
                </a:p>
              </p:txBody>
            </p:sp>
            <p:sp>
              <p:nvSpPr>
                <p:cNvPr id="1180" name="Oval 1179"/>
                <p:cNvSpPr/>
                <p:nvPr/>
              </p:nvSpPr>
              <p:spPr>
                <a:xfrm>
                  <a:off x="2300504" y="5314090"/>
                  <a:ext cx="136018" cy="1311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 dirty="0"/>
                </a:p>
              </p:txBody>
            </p:sp>
            <p:sp>
              <p:nvSpPr>
                <p:cNvPr id="1181" name="Oval 1180"/>
                <p:cNvSpPr/>
                <p:nvPr/>
              </p:nvSpPr>
              <p:spPr>
                <a:xfrm>
                  <a:off x="5719090" y="5322496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82" name="Oval 1181"/>
                <p:cNvSpPr/>
                <p:nvPr/>
              </p:nvSpPr>
              <p:spPr>
                <a:xfrm>
                  <a:off x="6056872" y="5322496"/>
                  <a:ext cx="136018" cy="1311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183" name="TextBox 1182"/>
                <p:cNvSpPr txBox="1"/>
                <p:nvPr/>
              </p:nvSpPr>
              <p:spPr>
                <a:xfrm>
                  <a:off x="1929851" y="2205917"/>
                  <a:ext cx="621491" cy="365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PMU</a:t>
                  </a:r>
                  <a:endParaRPr lang="en-US" sz="1100" dirty="0"/>
                </a:p>
              </p:txBody>
            </p:sp>
            <p:sp>
              <p:nvSpPr>
                <p:cNvPr id="1184" name="TextBox 1183"/>
                <p:cNvSpPr txBox="1"/>
                <p:nvPr/>
              </p:nvSpPr>
              <p:spPr>
                <a:xfrm>
                  <a:off x="5669952" y="2211525"/>
                  <a:ext cx="621491" cy="365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PMU</a:t>
                  </a:r>
                  <a:endParaRPr lang="en-US" sz="1100" dirty="0"/>
                </a:p>
              </p:txBody>
            </p:sp>
            <p:sp>
              <p:nvSpPr>
                <p:cNvPr id="1185" name="TextBox 1184"/>
                <p:cNvSpPr txBox="1"/>
                <p:nvPr/>
              </p:nvSpPr>
              <p:spPr>
                <a:xfrm>
                  <a:off x="1934393" y="5469485"/>
                  <a:ext cx="632164" cy="365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PMU</a:t>
                  </a:r>
                  <a:endParaRPr lang="en-US" sz="1100" b="1" dirty="0"/>
                </a:p>
              </p:txBody>
            </p:sp>
            <p:sp>
              <p:nvSpPr>
                <p:cNvPr id="1186" name="TextBox 1185"/>
                <p:cNvSpPr txBox="1"/>
                <p:nvPr/>
              </p:nvSpPr>
              <p:spPr>
                <a:xfrm>
                  <a:off x="5669952" y="5445020"/>
                  <a:ext cx="621491" cy="3659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PMU</a:t>
                  </a:r>
                  <a:endParaRPr lang="en-US" sz="1100" dirty="0"/>
                </a:p>
              </p:txBody>
            </p:sp>
            <p:cxnSp>
              <p:nvCxnSpPr>
                <p:cNvPr id="1187" name="Straight Arrow Connector 1186"/>
                <p:cNvCxnSpPr/>
                <p:nvPr/>
              </p:nvCxnSpPr>
              <p:spPr>
                <a:xfrm flipH="1" flipV="1">
                  <a:off x="4549411" y="4130967"/>
                  <a:ext cx="976608" cy="417030"/>
                </a:xfrm>
                <a:prstGeom prst="straightConnector1">
                  <a:avLst/>
                </a:prstGeom>
                <a:ln w="19050" cmpd="sng">
                  <a:solidFill>
                    <a:srgbClr val="0000B9"/>
                  </a:solidFill>
                  <a:headEnd type="none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8" name="TextBox 1187"/>
                <p:cNvSpPr txBox="1"/>
                <p:nvPr/>
              </p:nvSpPr>
              <p:spPr>
                <a:xfrm>
                  <a:off x="3354113" y="3628829"/>
                  <a:ext cx="1397837" cy="6027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smtClean="0"/>
                    <a:t>Central PDC</a:t>
                  </a:r>
                  <a:br>
                    <a:rPr lang="en-US" sz="1100" dirty="0" smtClean="0"/>
                  </a:br>
                  <a:r>
                    <a:rPr lang="en-US" sz="1100" dirty="0" smtClean="0"/>
                    <a:t> at ISO</a:t>
                  </a:r>
                  <a:endParaRPr lang="en-US" sz="1100" dirty="0"/>
                </a:p>
              </p:txBody>
            </p:sp>
            <p:grpSp>
              <p:nvGrpSpPr>
                <p:cNvPr id="1189" name="Group 41"/>
                <p:cNvGrpSpPr/>
                <p:nvPr/>
              </p:nvGrpSpPr>
              <p:grpSpPr>
                <a:xfrm>
                  <a:off x="1319472" y="2603639"/>
                  <a:ext cx="1714521" cy="386734"/>
                  <a:chOff x="405627" y="1186178"/>
                  <a:chExt cx="1714521" cy="386734"/>
                </a:xfrm>
              </p:grpSpPr>
              <p:sp>
                <p:nvSpPr>
                  <p:cNvPr id="1482" name="Rectangle 64"/>
                  <p:cNvSpPr/>
                  <p:nvPr/>
                </p:nvSpPr>
                <p:spPr>
                  <a:xfrm>
                    <a:off x="405627" y="1186178"/>
                    <a:ext cx="716515" cy="36597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l-GR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1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1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83" name="Rectangle 65"/>
                  <p:cNvSpPr/>
                  <p:nvPr/>
                </p:nvSpPr>
                <p:spPr>
                  <a:xfrm>
                    <a:off x="1483716" y="1206939"/>
                    <a:ext cx="636432" cy="3659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>
                        <a:latin typeface="Times New Roman"/>
                        <a:ea typeface="Lucida Grande"/>
                        <a:cs typeface="Times New Roman"/>
                      </a:rPr>
                      <a:t>1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2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91" name="Group 42"/>
                <p:cNvGrpSpPr/>
                <p:nvPr/>
              </p:nvGrpSpPr>
              <p:grpSpPr>
                <a:xfrm>
                  <a:off x="5037714" y="2636915"/>
                  <a:ext cx="1766280" cy="398283"/>
                  <a:chOff x="506268" y="1359339"/>
                  <a:chExt cx="1766280" cy="398283"/>
                </a:xfrm>
              </p:grpSpPr>
              <p:sp>
                <p:nvSpPr>
                  <p:cNvPr id="1480" name="Rectangle 1479"/>
                  <p:cNvSpPr/>
                  <p:nvPr/>
                </p:nvSpPr>
                <p:spPr>
                  <a:xfrm>
                    <a:off x="506268" y="1391649"/>
                    <a:ext cx="768275" cy="36597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31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81" name="Rectangle 63"/>
                  <p:cNvSpPr/>
                  <p:nvPr/>
                </p:nvSpPr>
                <p:spPr>
                  <a:xfrm>
                    <a:off x="1636116" y="1359339"/>
                    <a:ext cx="636432" cy="3659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32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92" name="Group 43"/>
                <p:cNvGrpSpPr/>
                <p:nvPr/>
              </p:nvGrpSpPr>
              <p:grpSpPr>
                <a:xfrm>
                  <a:off x="1319471" y="5042180"/>
                  <a:ext cx="1743096" cy="374522"/>
                  <a:chOff x="377052" y="1206939"/>
                  <a:chExt cx="1743096" cy="374522"/>
                </a:xfrm>
              </p:grpSpPr>
              <p:sp>
                <p:nvSpPr>
                  <p:cNvPr id="1478" name="Rectangle 1477"/>
                  <p:cNvSpPr/>
                  <p:nvPr/>
                </p:nvSpPr>
                <p:spPr>
                  <a:xfrm>
                    <a:off x="377052" y="1215489"/>
                    <a:ext cx="745091" cy="3659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21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79" name="Rectangle 1478"/>
                  <p:cNvSpPr/>
                  <p:nvPr/>
                </p:nvSpPr>
                <p:spPr>
                  <a:xfrm>
                    <a:off x="1483716" y="1206939"/>
                    <a:ext cx="636432" cy="3659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22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193" name="Group 44"/>
                <p:cNvGrpSpPr/>
                <p:nvPr/>
              </p:nvGrpSpPr>
              <p:grpSpPr>
                <a:xfrm>
                  <a:off x="5060124" y="5030520"/>
                  <a:ext cx="1743870" cy="376658"/>
                  <a:chOff x="376278" y="1206939"/>
                  <a:chExt cx="1743870" cy="376658"/>
                </a:xfrm>
              </p:grpSpPr>
              <p:sp>
                <p:nvSpPr>
                  <p:cNvPr id="1331" name="Rectangle 1330"/>
                  <p:cNvSpPr/>
                  <p:nvPr/>
                </p:nvSpPr>
                <p:spPr>
                  <a:xfrm>
                    <a:off x="376278" y="1217624"/>
                    <a:ext cx="745864" cy="36597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41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477" name="Rectangle 1476"/>
                  <p:cNvSpPr/>
                  <p:nvPr/>
                </p:nvSpPr>
                <p:spPr>
                  <a:xfrm>
                    <a:off x="1483716" y="1206939"/>
                    <a:ext cx="636432" cy="3659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l-GR" sz="1100" i="1" dirty="0" smtClean="0">
                        <a:latin typeface="Times New Roman"/>
                        <a:ea typeface="Lucida Grande"/>
                        <a:cs typeface="Times New Roman"/>
                      </a:rPr>
                      <a:t>θ</a:t>
                    </a:r>
                    <a:r>
                      <a:rPr lang="en-US" sz="1100" baseline="-25000" dirty="0" smtClean="0">
                        <a:latin typeface="Times New Roman"/>
                        <a:ea typeface="Lucida Grande"/>
                        <a:cs typeface="Times New Roman"/>
                      </a:rPr>
                      <a:t>42</a:t>
                    </a:r>
                    <a:r>
                      <a:rPr lang="en-US" sz="1100" dirty="0" smtClean="0">
                        <a:latin typeface="Times New Roman"/>
                        <a:ea typeface="Lucida Grande"/>
                        <a:cs typeface="Times New Roman"/>
                      </a:rPr>
                      <a:t>(t)</a:t>
                    </a:r>
                    <a:endParaRPr lang="en-US" sz="11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94" name="TextBox 45"/>
                <p:cNvSpPr txBox="1"/>
                <p:nvPr/>
              </p:nvSpPr>
              <p:spPr>
                <a:xfrm>
                  <a:off x="1889150" y="1844213"/>
                  <a:ext cx="798634" cy="387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Area 1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95" name="TextBox 46"/>
                <p:cNvSpPr txBox="1"/>
                <p:nvPr/>
              </p:nvSpPr>
              <p:spPr>
                <a:xfrm>
                  <a:off x="5585783" y="1853740"/>
                  <a:ext cx="798634" cy="387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Area 3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96" name="TextBox 47"/>
                <p:cNvSpPr txBox="1"/>
                <p:nvPr/>
              </p:nvSpPr>
              <p:spPr>
                <a:xfrm>
                  <a:off x="1765981" y="5777260"/>
                  <a:ext cx="829112" cy="387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latin typeface="Times New Roman"/>
                      <a:cs typeface="Times New Roman"/>
                    </a:rPr>
                    <a:t>Area 2</a:t>
                  </a:r>
                  <a:endParaRPr lang="en-US" sz="1200" b="1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97" name="TextBox 48"/>
                <p:cNvSpPr txBox="1"/>
                <p:nvPr/>
              </p:nvSpPr>
              <p:spPr>
                <a:xfrm>
                  <a:off x="5625365" y="5771041"/>
                  <a:ext cx="798634" cy="3875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/>
                      <a:cs typeface="Times New Roman"/>
                    </a:rPr>
                    <a:t>Area 4</a:t>
                  </a:r>
                  <a:endParaRPr lang="en-US" sz="12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200" name="Rectangle 1199"/>
                <p:cNvSpPr/>
                <p:nvPr/>
              </p:nvSpPr>
              <p:spPr>
                <a:xfrm>
                  <a:off x="1844326" y="4479690"/>
                  <a:ext cx="791724" cy="42888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</a:rPr>
                    <a:t>PDC 2</a:t>
                  </a:r>
                  <a:endParaRPr lang="en-US" sz="12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324" name="Object 13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8471796"/>
                    </p:ext>
                  </p:extLst>
                </p:nvPr>
              </p:nvGraphicFramePr>
              <p:xfrm>
                <a:off x="4808911" y="3927081"/>
                <a:ext cx="241300" cy="330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29" name="Equation" r:id="rId75" imgW="241195" imgH="330057" progId="">
                        <p:embed/>
                      </p:oleObj>
                    </mc:Choice>
                    <mc:Fallback>
                      <p:oleObj name="Equation" r:id="rId75" imgW="241195" imgH="330057" progId="">
                        <p:embed/>
                        <p:pic>
                          <p:nvPicPr>
                            <p:cNvPr id="0" name="Picture 4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08911" y="3927081"/>
                              <a:ext cx="241300" cy="3302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25" name="Object 13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31989365"/>
                    </p:ext>
                  </p:extLst>
                </p:nvPr>
              </p:nvGraphicFramePr>
              <p:xfrm>
                <a:off x="5240900" y="3315054"/>
                <a:ext cx="241300" cy="330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0" name="Equation" r:id="rId76" imgW="241200" imgH="330120" progId="">
                        <p:embed/>
                      </p:oleObj>
                    </mc:Choice>
                    <mc:Fallback>
                      <p:oleObj name="Equation" r:id="rId76" imgW="241200" imgH="330120" progId="">
                        <p:embed/>
                        <p:pic>
                          <p:nvPicPr>
                            <p:cNvPr id="0" name="Picture 4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40900" y="3315054"/>
                              <a:ext cx="241300" cy="3302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26" name="Object 13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29725403"/>
                    </p:ext>
                  </p:extLst>
                </p:nvPr>
              </p:nvGraphicFramePr>
              <p:xfrm>
                <a:off x="2639538" y="3315054"/>
                <a:ext cx="241300" cy="3302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1" name="Equation" r:id="rId77" imgW="241200" imgH="330120" progId="">
                        <p:embed/>
                      </p:oleObj>
                    </mc:Choice>
                    <mc:Fallback>
                      <p:oleObj name="Equation" r:id="rId77" imgW="241200" imgH="330120" progId="">
                        <p:embed/>
                        <p:pic>
                          <p:nvPicPr>
                            <p:cNvPr id="0" name="Picture 4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39538" y="3315054"/>
                              <a:ext cx="241300" cy="3302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27" name="Object 13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45087301"/>
                    </p:ext>
                  </p:extLst>
                </p:nvPr>
              </p:nvGraphicFramePr>
              <p:xfrm>
                <a:off x="4663048" y="3172153"/>
                <a:ext cx="1778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2" name="Equation" r:id="rId78" imgW="177480" imgH="215640" progId="">
                        <p:embed/>
                      </p:oleObj>
                    </mc:Choice>
                    <mc:Fallback>
                      <p:oleObj name="Equation" r:id="rId78" imgW="177480" imgH="215640" progId="">
                        <p:embed/>
                        <p:pic>
                          <p:nvPicPr>
                            <p:cNvPr id="0" name="Picture 4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63048" y="3172153"/>
                              <a:ext cx="177800" cy="215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28" name="Object 13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2978232"/>
                    </p:ext>
                  </p:extLst>
                </p:nvPr>
              </p:nvGraphicFramePr>
              <p:xfrm>
                <a:off x="3345524" y="3161399"/>
                <a:ext cx="1778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3" name="Equation" r:id="rId79" imgW="177569" imgH="215619" progId="">
                        <p:embed/>
                      </p:oleObj>
                    </mc:Choice>
                    <mc:Fallback>
                      <p:oleObj name="Equation" r:id="rId79" imgW="177569" imgH="215619" progId="">
                        <p:embed/>
                        <p:pic>
                          <p:nvPicPr>
                            <p:cNvPr id="0" name="Picture 4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5524" y="3161399"/>
                              <a:ext cx="177800" cy="215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29" name="Object 13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53200201"/>
                    </p:ext>
                  </p:extLst>
                </p:nvPr>
              </p:nvGraphicFramePr>
              <p:xfrm>
                <a:off x="3345524" y="4440047"/>
                <a:ext cx="1778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4" name="Equation" r:id="rId80" imgW="177569" imgH="215619" progId="">
                        <p:embed/>
                      </p:oleObj>
                    </mc:Choice>
                    <mc:Fallback>
                      <p:oleObj name="Equation" r:id="rId80" imgW="177569" imgH="215619" progId="">
                        <p:embed/>
                        <p:pic>
                          <p:nvPicPr>
                            <p:cNvPr id="0" name="Picture 4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45524" y="4440047"/>
                              <a:ext cx="177800" cy="215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0" name="Object 13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31213795"/>
                    </p:ext>
                  </p:extLst>
                </p:nvPr>
              </p:nvGraphicFramePr>
              <p:xfrm>
                <a:off x="4631111" y="4405769"/>
                <a:ext cx="177800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535" name="Equation" r:id="rId81" imgW="177569" imgH="215619" progId="">
                        <p:embed/>
                      </p:oleObj>
                    </mc:Choice>
                    <mc:Fallback>
                      <p:oleObj name="Equation" r:id="rId81" imgW="177569" imgH="215619" progId="">
                        <p:embed/>
                        <p:pic>
                          <p:nvPicPr>
                            <p:cNvPr id="0" name="Picture 4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31111" y="4405769"/>
                              <a:ext cx="177800" cy="2159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37" name="Object 1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6647075"/>
                  </p:ext>
                </p:extLst>
              </p:nvPr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" name="Equation" r:id="rId82" imgW="114120" imgH="215640" progId="Equation.3">
                      <p:embed/>
                    </p:oleObj>
                  </mc:Choice>
                  <mc:Fallback>
                    <p:oleObj name="Equation" r:id="rId82" imgW="114120" imgH="215640" progId="Equation.3">
                      <p:embed/>
                      <p:pic>
                        <p:nvPicPr>
                          <p:cNvPr id="0" name="Picture 4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4850" y="3321050"/>
                            <a:ext cx="114300" cy="215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38" name="Object 11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3693521"/>
                  </p:ext>
                </p:extLst>
              </p:nvPr>
            </p:nvGraphicFramePr>
            <p:xfrm>
              <a:off x="914400" y="2743200"/>
              <a:ext cx="1282995" cy="305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7" name="Equation" r:id="rId84" imgW="1002865" imgH="241195" progId="Equation.3">
                      <p:embed/>
                    </p:oleObj>
                  </mc:Choice>
                  <mc:Fallback>
                    <p:oleObj name="Equation" r:id="rId84" imgW="1002865" imgH="241195" progId="Equation.3">
                      <p:embed/>
                      <p:pic>
                        <p:nvPicPr>
                          <p:cNvPr id="0" name="Picture 4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4400" y="2743200"/>
                            <a:ext cx="1282995" cy="305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484" name="TextBox 1483"/>
          <p:cNvSpPr txBox="1"/>
          <p:nvPr/>
        </p:nvSpPr>
        <p:spPr>
          <a:xfrm>
            <a:off x="23796151" y="7162800"/>
            <a:ext cx="97441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Problem statement: Develop distributed middleware to support DRCP and DLAP algorithms for oscillation monitoring and transient stability.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Store recent PMU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Supply PMU data with predictable delays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Idea: </a:t>
            </a:r>
            <a:r>
              <a:rPr lang="en-US" sz="3200" dirty="0"/>
              <a:t>R</a:t>
            </a:r>
            <a:r>
              <a:rPr lang="en-US" sz="3200" dirty="0" smtClean="0"/>
              <a:t>eal-time distributed storage (</a:t>
            </a:r>
            <a:r>
              <a:rPr lang="en-US" sz="3200" b="1" i="1" dirty="0" smtClean="0"/>
              <a:t>RT-DHT</a:t>
            </a:r>
            <a:r>
              <a:rPr lang="en-US" sz="3200" dirty="0" smtClean="0"/>
              <a:t>) utilizes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- Fault-tolerant network overlays</a:t>
            </a:r>
            <a:br>
              <a:rPr lang="en-US" sz="3200" dirty="0" smtClean="0"/>
            </a:br>
            <a:r>
              <a:rPr lang="en-US" sz="3200" dirty="0" smtClean="0"/>
              <a:t>      - Chord-like ring + finger pointers</a:t>
            </a:r>
            <a:br>
              <a:rPr lang="en-US" sz="3200" dirty="0" smtClean="0"/>
            </a:br>
            <a:r>
              <a:rPr lang="en-US" sz="3200" dirty="0" smtClean="0"/>
              <a:t>      - Multiple replicas of data </a:t>
            </a:r>
            <a:r>
              <a:rPr lang="en-US" sz="3200" dirty="0" smtClean="0">
                <a:sym typeface="Wingdings" pitchFamily="2" charset="2"/>
              </a:rPr>
              <a:t> faults OK</a:t>
            </a:r>
          </a:p>
          <a:p>
            <a:r>
              <a:rPr lang="en-US" sz="3200" dirty="0">
                <a:sym typeface="Wingdings" pitchFamily="2" charset="2"/>
              </a:rPr>
              <a:t>  </a:t>
            </a:r>
            <a:r>
              <a:rPr lang="en-US" sz="3200" dirty="0" smtClean="0">
                <a:sym typeface="Wingdings" pitchFamily="2" charset="2"/>
              </a:rPr>
              <a:t>    - Prioritized requests</a:t>
            </a:r>
            <a:r>
              <a:rPr lang="en-US" altLang="zh-CN" sz="3200" dirty="0" smtClean="0">
                <a:sym typeface="Wingdings" pitchFamily="2" charset="2"/>
              </a:rPr>
              <a:t> urgent algorithm served first</a:t>
            </a:r>
            <a:endParaRPr lang="en-US" sz="3200" dirty="0" smtClean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      - Deterministic wide-area networks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sym typeface="Wingdings" pitchFamily="2" charset="2"/>
              </a:rPr>
              <a:t> Infrastructure</a:t>
            </a:r>
          </a:p>
          <a:p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  </a:t>
            </a:r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- Cloud computing </a:t>
            </a:r>
          </a:p>
          <a:p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     - Software Defined Networks (SDN)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 Experiments: BEN, </a:t>
            </a:r>
            <a:r>
              <a:rPr lang="en-US" sz="3200" dirty="0" err="1" smtClean="0"/>
              <a:t>Exo</a:t>
            </a:r>
            <a:r>
              <a:rPr lang="en-US" sz="3200" dirty="0" smtClean="0"/>
              <a:t>-GENI, and GENI    </a:t>
            </a:r>
          </a:p>
        </p:txBody>
      </p:sp>
    </p:spTree>
    <p:extLst>
      <p:ext uri="{BB962C8B-B14F-4D97-AF65-F5344CB8AC3E}">
        <p14:creationId xmlns:p14="http://schemas.microsoft.com/office/powerpoint/2010/main" val="2702545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3786</TotalTime>
  <Words>834</Words>
  <Application>Microsoft Macintosh PowerPoint</Application>
  <PresentationFormat>Custom</PresentationFormat>
  <Paragraphs>196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Visio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dennice</dc:creator>
  <cp:lastModifiedBy>Nitin Vaidya</cp:lastModifiedBy>
  <cp:revision>99</cp:revision>
  <cp:lastPrinted>2013-10-02T19:12:19Z</cp:lastPrinted>
  <dcterms:created xsi:type="dcterms:W3CDTF">2013-09-26T04:40:36Z</dcterms:created>
  <dcterms:modified xsi:type="dcterms:W3CDTF">2014-10-22T19:44:38Z</dcterms:modified>
</cp:coreProperties>
</file>