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"/>
  </p:notesMasterIdLst>
  <p:sldIdLst>
    <p:sldId id="262" r:id="rId2"/>
  </p:sldIdLst>
  <p:sldSz cx="32918400" cy="21945600"/>
  <p:notesSz cx="21488400" cy="3246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61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61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61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61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61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61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61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61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61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2">
          <p15:clr>
            <a:srgbClr val="A4A3A4"/>
          </p15:clr>
        </p15:guide>
        <p15:guide id="2" pos="10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70AD47"/>
    <a:srgbClr val="008000"/>
    <a:srgbClr val="A6A6A6"/>
    <a:srgbClr val="4C5D6C"/>
    <a:srgbClr val="33D233"/>
    <a:srgbClr val="9989FF"/>
    <a:srgbClr val="339933"/>
    <a:srgbClr val="99CCFF"/>
    <a:srgbClr val="4D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72320" autoAdjust="0"/>
  </p:normalViewPr>
  <p:slideViewPr>
    <p:cSldViewPr>
      <p:cViewPr varScale="1">
        <p:scale>
          <a:sx n="23" d="100"/>
          <a:sy n="23" d="100"/>
        </p:scale>
        <p:origin x="1133" y="101"/>
      </p:cViewPr>
      <p:guideLst>
        <p:guide orient="horz" pos="6912"/>
        <p:guide pos="10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9313586" cy="162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8267" tIns="154135" rIns="308267" bIns="154135" numCol="1" anchor="t" anchorCtr="0" compatLnSpc="1">
            <a:prstTxWarp prst="textNoShape">
              <a:avLst/>
            </a:prstTxWarp>
          </a:bodyPr>
          <a:lstStyle>
            <a:lvl1pPr algn="l" defTabSz="3082976">
              <a:defRPr sz="40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2169951" y="0"/>
            <a:ext cx="9313586" cy="162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8267" tIns="154135" rIns="308267" bIns="154135" numCol="1" anchor="t" anchorCtr="0" compatLnSpc="1">
            <a:prstTxWarp prst="textNoShape">
              <a:avLst/>
            </a:prstTxWarp>
          </a:bodyPr>
          <a:lstStyle>
            <a:lvl1pPr algn="r" defTabSz="3082976">
              <a:defRPr sz="40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617663" y="2433638"/>
            <a:ext cx="18257837" cy="12172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150787" y="15421289"/>
            <a:ext cx="17186827" cy="1460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8267" tIns="154135" rIns="308267" bIns="154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30831488"/>
            <a:ext cx="9313586" cy="162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8267" tIns="154135" rIns="308267" bIns="154135" numCol="1" anchor="b" anchorCtr="0" compatLnSpc="1">
            <a:prstTxWarp prst="textNoShape">
              <a:avLst/>
            </a:prstTxWarp>
          </a:bodyPr>
          <a:lstStyle>
            <a:lvl1pPr algn="l" defTabSz="3082976">
              <a:defRPr sz="40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2169951" y="30831488"/>
            <a:ext cx="9313586" cy="162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8267" tIns="154135" rIns="308267" bIns="154135" numCol="1" anchor="b" anchorCtr="0" compatLnSpc="1">
            <a:prstTxWarp prst="textNoShape">
              <a:avLst/>
            </a:prstTxWarp>
          </a:bodyPr>
          <a:lstStyle>
            <a:lvl1pPr algn="r" defTabSz="3082976">
              <a:defRPr sz="4000"/>
            </a:lvl1pPr>
          </a:lstStyle>
          <a:p>
            <a:fld id="{515D07B3-27B5-4D22-8005-E66CF3FCD0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62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FB48F2-28D5-4003-B75C-A04E2F29EDC4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17663" y="2433638"/>
            <a:ext cx="18257837" cy="121729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dirty="0" smtClean="0">
                <a:latin typeface="Arial" charset="0"/>
                <a:ea typeface="ＭＳ Ｐゴシック" charset="-128"/>
              </a:rPr>
              <a:t>Add </a:t>
            </a:r>
            <a:r>
              <a:rPr lang="en-US" dirty="0" smtClean="0">
                <a:latin typeface="Arial" charset="0"/>
                <a:ea typeface="ＭＳ Ｐゴシック" charset="-128"/>
              </a:rPr>
              <a:t>picture of full system before</a:t>
            </a:r>
            <a:r>
              <a:rPr lang="en-US" baseline="0" dirty="0" smtClean="0">
                <a:latin typeface="Arial" charset="0"/>
                <a:ea typeface="ＭＳ Ｐゴシック" charset="-128"/>
              </a:rPr>
              <a:t> the model estimation picture</a:t>
            </a:r>
            <a:endParaRPr lang="en-US" dirty="0" smtClean="0">
              <a:latin typeface="Arial" charset="0"/>
              <a:ea typeface="ＭＳ Ｐゴシック" charset="-128"/>
            </a:endParaRPr>
          </a:p>
          <a:p>
            <a:pPr marL="171450" indent="-171450" eaLnBrk="1" hangingPunct="1">
              <a:buFontTx/>
              <a:buChar char="-"/>
            </a:pPr>
            <a:r>
              <a:rPr lang="en-US" dirty="0" smtClean="0">
                <a:latin typeface="Arial" charset="0"/>
                <a:ea typeface="ＭＳ Ｐゴシック" charset="-128"/>
              </a:rPr>
              <a:t>Edit</a:t>
            </a:r>
            <a:r>
              <a:rPr lang="en-US" baseline="0" dirty="0" smtClean="0">
                <a:latin typeface="Arial" charset="0"/>
                <a:ea typeface="ＭＳ Ｐゴシック" charset="-128"/>
              </a:rPr>
              <a:t> source of figure on top right to crop out the black lines</a:t>
            </a:r>
            <a:endParaRPr lang="en-US" dirty="0" smtClean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727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5364482"/>
            <a:ext cx="27980640" cy="470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10485120"/>
            <a:ext cx="2304288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6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3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702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7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83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1905A2F-CCAC-40C7-9D72-A8AD3A0BE67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2" descr="G:\pw\Glyphs\PWLOGOC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62" y="17296285"/>
            <a:ext cx="8024368" cy="1480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2" y="16467674"/>
            <a:ext cx="8838364" cy="2926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40" y="16093441"/>
            <a:ext cx="5486400" cy="38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5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fld id="{DF6C81D2-B008-4535-A984-EE520C0C1BF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2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5840" y="878843"/>
            <a:ext cx="7406640" cy="18724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878843"/>
            <a:ext cx="21671280" cy="18724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fld id="{CC926332-979C-400E-BB0E-E17A9168868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36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43063" y="881592"/>
            <a:ext cx="29632275" cy="36586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43063" y="5119159"/>
            <a:ext cx="14701838" cy="719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6573501" y="5119159"/>
            <a:ext cx="14701838" cy="719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643063" y="12412134"/>
            <a:ext cx="14701838" cy="719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573501" y="12412134"/>
            <a:ext cx="14701838" cy="719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E7F26-20AA-40E6-BC35-3935BF6B58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1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9AB2-01DA-4289-978E-341637B2A9A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1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8945880"/>
            <a:ext cx="27980640" cy="4358640"/>
          </a:xfrm>
        </p:spPr>
        <p:txBody>
          <a:bodyPr anchor="t"/>
          <a:lstStyle>
            <a:lvl1pPr algn="l">
              <a:defRPr sz="1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4145282"/>
            <a:ext cx="27980640" cy="4800598"/>
          </a:xfrm>
        </p:spPr>
        <p:txBody>
          <a:bodyPr anchor="b"/>
          <a:lstStyle>
            <a:lvl1pPr marL="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1pPr>
            <a:lvl2pPr marL="1567510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2pPr>
            <a:lvl3pPr marL="3135020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3pPr>
            <a:lvl4pPr marL="470253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627004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783755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94050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fld id="{7F5A82A1-AA3B-4D86-8332-7414609B83D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2" descr="G:\pw\Glyphs\PWLOGOC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62" y="17296285"/>
            <a:ext cx="8024368" cy="1480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2" y="16467674"/>
            <a:ext cx="8838364" cy="2926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40" y="16093441"/>
            <a:ext cx="5486400" cy="38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8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5120641"/>
            <a:ext cx="15636240" cy="1448308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5120641"/>
            <a:ext cx="15361920" cy="1448308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fld id="{76886268-072D-4056-84FC-F9A3322C13A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4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4912362"/>
            <a:ext cx="15641957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6959600"/>
            <a:ext cx="15641957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4912362"/>
            <a:ext cx="15373350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6959600"/>
            <a:ext cx="15373350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fld id="{F82FB6F8-BBD1-4792-A565-47DCA0953B3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1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fld id="{E7C6AA89-9130-4BBD-8C81-B348B85D01C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7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fld id="{D56443BC-7CBB-4530-A368-A9413C85C2E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2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873760"/>
            <a:ext cx="10829927" cy="3718560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873761"/>
            <a:ext cx="18402300" cy="18729962"/>
          </a:xfrm>
        </p:spPr>
        <p:txBody>
          <a:bodyPr/>
          <a:lstStyle>
            <a:lvl1pPr>
              <a:defRPr sz="11000"/>
            </a:lvl1pPr>
            <a:lvl2pPr>
              <a:defRPr sz="9600"/>
            </a:lvl2pPr>
            <a:lvl3pPr>
              <a:defRPr sz="82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4592321"/>
            <a:ext cx="10829927" cy="15011402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fld id="{02BB98C2-C828-4F0D-BB90-BF0AA14F086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7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5361920"/>
            <a:ext cx="19751040" cy="1813562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960880"/>
            <a:ext cx="19751040" cy="13167360"/>
          </a:xfrm>
        </p:spPr>
        <p:txBody>
          <a:bodyPr/>
          <a:lstStyle>
            <a:lvl1pPr marL="0" indent="0">
              <a:buNone/>
              <a:defRPr sz="11000"/>
            </a:lvl1pPr>
            <a:lvl2pPr marL="1567510" indent="0">
              <a:buNone/>
              <a:defRPr sz="9600"/>
            </a:lvl2pPr>
            <a:lvl3pPr marL="3135020" indent="0">
              <a:buNone/>
              <a:defRPr sz="8200"/>
            </a:lvl3pPr>
            <a:lvl4pPr marL="4702531" indent="0">
              <a:buNone/>
              <a:defRPr sz="6900"/>
            </a:lvl4pPr>
            <a:lvl5pPr marL="6270041" indent="0">
              <a:buNone/>
              <a:defRPr sz="6900"/>
            </a:lvl5pPr>
            <a:lvl6pPr marL="7837551" indent="0">
              <a:buNone/>
              <a:defRPr sz="6900"/>
            </a:lvl6pPr>
            <a:lvl7pPr marL="9405061" indent="0">
              <a:buNone/>
              <a:defRPr sz="6900"/>
            </a:lvl7pPr>
            <a:lvl8pPr marL="10972571" indent="0">
              <a:buNone/>
              <a:defRPr sz="6900"/>
            </a:lvl8pPr>
            <a:lvl9pPr marL="12540082" indent="0">
              <a:buNone/>
              <a:defRPr sz="69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7175482"/>
            <a:ext cx="19751040" cy="2575558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/>
          <a:lstStyle/>
          <a:p>
            <a:fld id="{1B2C1713-01FF-48AE-97EE-726490B4BE0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8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230947"/>
            <a:ext cx="32918400" cy="17068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3502" tIns="156751" rIns="313502" bIns="15675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487680"/>
            <a:ext cx="31546800" cy="4048762"/>
          </a:xfrm>
          <a:prstGeom prst="rect">
            <a:avLst/>
          </a:prstGeom>
        </p:spPr>
        <p:txBody>
          <a:bodyPr vert="horz" lIns="313502" tIns="156751" rIns="313502" bIns="1567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4876800"/>
            <a:ext cx="31546800" cy="14874240"/>
          </a:xfrm>
          <a:prstGeom prst="rect">
            <a:avLst/>
          </a:prstGeom>
        </p:spPr>
        <p:txBody>
          <a:bodyPr vert="horz" lIns="313502" tIns="156751" rIns="313502" bIns="1567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l">
              <a:defRPr sz="4100">
                <a:solidFill>
                  <a:srgbClr val="F9F9F9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ctr">
              <a:defRPr sz="4100">
                <a:solidFill>
                  <a:srgbClr val="F9F9F9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r">
              <a:defRPr sz="4100">
                <a:solidFill>
                  <a:srgbClr val="F9F9F9"/>
                </a:solidFill>
              </a:defRPr>
            </a:lvl1pPr>
          </a:lstStyle>
          <a:p>
            <a:fld id="{B866C91C-14A7-465E-8A85-B2CBE30B9B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3135020" rtl="0" eaLnBrk="1" latinLnBrk="0" hangingPunct="1">
        <a:spcBef>
          <a:spcPct val="0"/>
        </a:spcBef>
        <a:buNone/>
        <a:defRPr sz="1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75633" indent="-1175633" algn="l" defTabSz="3135020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47204" indent="-979694" algn="l" defTabSz="31350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3918776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286" indent="-783755" algn="l" defTabSz="3135020" rtl="0" eaLnBrk="1" latinLnBrk="0" hangingPunct="1">
        <a:spcBef>
          <a:spcPct val="20000"/>
        </a:spcBef>
        <a:buFont typeface="Arial" pitchFamily="34" charset="0"/>
        <a:buChar char="–"/>
        <a:defRPr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7053796" indent="-783755" algn="l" defTabSz="3135020" rtl="0" eaLnBrk="1" latinLnBrk="0" hangingPunct="1">
        <a:spcBef>
          <a:spcPct val="20000"/>
        </a:spcBef>
        <a:buFont typeface="Arial" pitchFamily="34" charset="0"/>
        <a:buChar char="»"/>
        <a:defRPr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8621306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8816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1756327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3323837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567510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2pPr>
      <a:lvl3pPr marL="3135020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3pPr>
      <a:lvl4pPr marL="470253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27004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83755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40506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57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0082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6"/>
          <p:cNvSpPr>
            <a:spLocks noChangeArrowheads="1"/>
          </p:cNvSpPr>
          <p:nvPr/>
        </p:nvSpPr>
        <p:spPr bwMode="auto">
          <a:xfrm>
            <a:off x="0" y="3085531"/>
            <a:ext cx="32918400" cy="17877936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853" y="3078191"/>
            <a:ext cx="32918400" cy="22648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086100"/>
            <a:endParaRPr lang="en-US">
              <a:solidFill>
                <a:srgbClr val="000000"/>
              </a:solidFill>
              <a:latin typeface="Arial" pitchFamily="-109" charset="0"/>
            </a:endParaRPr>
          </a:p>
        </p:txBody>
      </p:sp>
      <p:sp>
        <p:nvSpPr>
          <p:cNvPr id="15364" name="Text Box 24"/>
          <p:cNvSpPr txBox="1">
            <a:spLocks noChangeArrowheads="1"/>
          </p:cNvSpPr>
          <p:nvPr/>
        </p:nvSpPr>
        <p:spPr bwMode="auto">
          <a:xfrm>
            <a:off x="800100" y="3699933"/>
            <a:ext cx="14744700" cy="56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3086100"/>
            <a:r>
              <a:rPr lang="en-US" sz="4000" b="1" dirty="0" smtClean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Core Project Objectives and Benefits</a:t>
            </a:r>
            <a:endParaRPr lang="en-US" sz="4000" b="1" dirty="0">
              <a:solidFill>
                <a:srgbClr val="4F81BD">
                  <a:lumMod val="75000"/>
                </a:srgb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5365" name="Text Box 33"/>
          <p:cNvSpPr txBox="1">
            <a:spLocks noChangeArrowheads="1"/>
          </p:cNvSpPr>
          <p:nvPr/>
        </p:nvSpPr>
        <p:spPr bwMode="auto">
          <a:xfrm>
            <a:off x="381000" y="4369739"/>
            <a:ext cx="15621000" cy="560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08484" tIns="154244" rIns="308484" bIns="154244">
            <a:spAutoFit/>
          </a:bodyPr>
          <a:lstStyle/>
          <a:p>
            <a:pPr algn="l" defTabSz="3086100">
              <a:spcBef>
                <a:spcPts val="0"/>
              </a:spcBef>
            </a:pPr>
            <a:r>
              <a:rPr lang="en-US" sz="3200" b="1" i="1" dirty="0" smtClean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Goal: Analyze controller code and system state on a near-minimal trusted computing base (TCB) to prevent controllers from taking actions that lead to safety or reliability violations in power grid infrastructures</a:t>
            </a:r>
          </a:p>
          <a:p>
            <a:pPr algn="l" defTabSz="3086100">
              <a:spcBef>
                <a:spcPts val="0"/>
              </a:spcBef>
            </a:pPr>
            <a:endParaRPr lang="en-US" sz="2400" b="1" i="1" dirty="0" smtClean="0">
              <a:solidFill>
                <a:srgbClr val="000000"/>
              </a:solidFill>
              <a:latin typeface="Calibri" pitchFamily="34" charset="0"/>
              <a:cs typeface="Times New Roman" charset="0"/>
            </a:endParaRPr>
          </a:p>
          <a:p>
            <a:pPr marL="855663" lvl="1" indent="-398463" algn="l" defTabSz="3086100">
              <a:spcBef>
                <a:spcPts val="0"/>
              </a:spcBef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Use the current controller execution and physical state to explore security threats against CP infrastructures</a:t>
            </a:r>
          </a:p>
          <a:p>
            <a:pPr marL="855663" lvl="1" indent="-398463" algn="l" defTabSz="3086100">
              <a:spcBef>
                <a:spcPts val="0"/>
              </a:spcBef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Combine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formal verification with predictive situational awareness</a:t>
            </a:r>
          </a:p>
          <a:p>
            <a:pPr marL="855663" lvl="1" indent="-398463" algn="l" defTabSz="3086100">
              <a:spcBef>
                <a:spcPts val="0"/>
              </a:spcBef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Verify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whether controllers will allow any unsafe operation</a:t>
            </a:r>
          </a:p>
          <a:p>
            <a:pPr marL="855663" lvl="1" indent="-398463" algn="l" defTabSz="3086100">
              <a:spcBef>
                <a:spcPts val="0"/>
              </a:spcBef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Analyze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device-level code and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criteria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charset="0"/>
              </a:rPr>
              <a:t>about what constitutes “safe” operation</a:t>
            </a:r>
          </a:p>
          <a:p>
            <a:pPr marL="855663" lvl="1" indent="-398463" algn="l" defTabSz="3086100">
              <a:spcBef>
                <a:spcPts val="0"/>
              </a:spcBef>
              <a:buFontTx/>
              <a:buChar char="•"/>
            </a:pPr>
            <a:endParaRPr lang="en-US" sz="3200" dirty="0" smtClean="0">
              <a:solidFill>
                <a:srgbClr val="000000"/>
              </a:solidFill>
              <a:latin typeface="Calibri" pitchFamily="34" charset="0"/>
              <a:cs typeface="Times New Roman" charset="0"/>
            </a:endParaRPr>
          </a:p>
          <a:p>
            <a:pPr marL="398463" indent="-398463" algn="l" defTabSz="3086100">
              <a:spcBef>
                <a:spcPts val="0"/>
              </a:spcBef>
              <a:buFontTx/>
              <a:buChar char="•"/>
            </a:pPr>
            <a:endParaRPr lang="en-US" sz="3200" dirty="0">
              <a:solidFill>
                <a:srgbClr val="000000"/>
              </a:solidFill>
              <a:latin typeface="Calibri" pitchFamily="34" charset="0"/>
              <a:cs typeface="Times New Roman" charset="0"/>
            </a:endParaRPr>
          </a:p>
        </p:txBody>
      </p:sp>
      <p:sp>
        <p:nvSpPr>
          <p:cNvPr id="15378" name="Line 49"/>
          <p:cNvSpPr>
            <a:spLocks noChangeShapeType="1"/>
          </p:cNvSpPr>
          <p:nvPr/>
        </p:nvSpPr>
        <p:spPr bwMode="auto">
          <a:xfrm>
            <a:off x="16362948" y="3365156"/>
            <a:ext cx="0" cy="18062575"/>
          </a:xfrm>
          <a:prstGeom prst="line">
            <a:avLst/>
          </a:prstGeom>
          <a:noFill/>
          <a:ln w="9525" cap="rnd">
            <a:solidFill>
              <a:srgbClr val="1F497D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79" name="Text Box 93"/>
          <p:cNvSpPr txBox="1">
            <a:spLocks noChangeArrowheads="1"/>
          </p:cNvSpPr>
          <p:nvPr/>
        </p:nvSpPr>
        <p:spPr bwMode="auto">
          <a:xfrm>
            <a:off x="285750" y="20958737"/>
            <a:ext cx="32346900" cy="84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91822" tIns="145911" rIns="291822" bIns="145911">
            <a:spAutoFit/>
          </a:bodyPr>
          <a:lstStyle/>
          <a:p>
            <a:pPr defTabSz="3086100">
              <a:spcBef>
                <a:spcPts val="600"/>
              </a:spcBef>
            </a:pPr>
            <a:r>
              <a:rPr lang="en-US" sz="3600" dirty="0" smtClean="0">
                <a:solidFill>
                  <a:srgbClr val="FFFFFF"/>
                </a:solidFill>
                <a:latin typeface="Agency FB" pitchFamily="34" charset="0"/>
                <a:cs typeface="Times New Roman" charset="0"/>
              </a:rPr>
              <a:t>Rutgers University •  University of Illinois</a:t>
            </a:r>
            <a:endParaRPr lang="en-US" sz="3600" dirty="0">
              <a:solidFill>
                <a:srgbClr val="FFFFFF"/>
              </a:solidFill>
              <a:latin typeface="Agency FB" pitchFamily="34" charset="0"/>
              <a:cs typeface="Times New Roman" charset="0"/>
            </a:endParaRPr>
          </a:p>
        </p:txBody>
      </p:sp>
      <p:sp>
        <p:nvSpPr>
          <p:cNvPr id="15383" name="Text Box 86"/>
          <p:cNvSpPr txBox="1">
            <a:spLocks noChangeArrowheads="1"/>
          </p:cNvSpPr>
          <p:nvPr/>
        </p:nvSpPr>
        <p:spPr bwMode="auto">
          <a:xfrm>
            <a:off x="383095" y="-56609"/>
            <a:ext cx="32249555" cy="281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1822" tIns="145911" rIns="291822" bIns="145911">
            <a:spAutoFit/>
          </a:bodyPr>
          <a:lstStyle/>
          <a:p>
            <a:pPr indent="-457200" algn="l" defTabSz="3086100">
              <a:spcBef>
                <a:spcPts val="0"/>
              </a:spcBef>
            </a:pPr>
            <a:r>
              <a:rPr lang="en-US" sz="6600" dirty="0">
                <a:solidFill>
                  <a:prstClr val="white"/>
                </a:solidFill>
              </a:rPr>
              <a:t>Distributed </a:t>
            </a:r>
            <a:r>
              <a:rPr lang="en-US" sz="6600" dirty="0" smtClean="0">
                <a:solidFill>
                  <a:prstClr val="white"/>
                </a:solidFill>
              </a:rPr>
              <a:t>Just-Ahead-Of-Time Verification </a:t>
            </a:r>
            <a:br>
              <a:rPr lang="en-US" sz="6600" dirty="0" smtClean="0">
                <a:solidFill>
                  <a:prstClr val="white"/>
                </a:solidFill>
              </a:rPr>
            </a:br>
            <a:r>
              <a:rPr lang="en-US" sz="6600" dirty="0" smtClean="0">
                <a:solidFill>
                  <a:prstClr val="white"/>
                </a:solidFill>
              </a:rPr>
              <a:t>of </a:t>
            </a:r>
            <a:r>
              <a:rPr lang="en-US" sz="6600" dirty="0">
                <a:solidFill>
                  <a:prstClr val="white"/>
                </a:solidFill>
              </a:rPr>
              <a:t>Cyber-Physical Critical </a:t>
            </a:r>
            <a:r>
              <a:rPr lang="en-US" sz="6600" dirty="0" smtClean="0">
                <a:solidFill>
                  <a:prstClr val="white"/>
                </a:solidFill>
              </a:rPr>
              <a:t>Infrastructures</a:t>
            </a:r>
            <a:r>
              <a:rPr lang="en-US" sz="6000" dirty="0" smtClean="0">
                <a:solidFill>
                  <a:prstClr val="white"/>
                </a:solidFill>
              </a:rPr>
              <a:t>	</a:t>
            </a:r>
            <a:r>
              <a:rPr lang="en-US" alt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457200" algn="l" defTabSz="3086100">
              <a:spcBef>
                <a:spcPts val="0"/>
              </a:spcBef>
            </a:pPr>
            <a:r>
              <a:rPr lang="en-US" alt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Rutgers University, University of Illinois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76" name="Text Box 26"/>
          <p:cNvSpPr txBox="1">
            <a:spLocks noChangeArrowheads="1"/>
          </p:cNvSpPr>
          <p:nvPr/>
        </p:nvSpPr>
        <p:spPr bwMode="auto">
          <a:xfrm>
            <a:off x="17569632" y="3677652"/>
            <a:ext cx="14431919" cy="8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defTabSz="3086100">
              <a:defRPr sz="4000" b="1">
                <a:solidFill>
                  <a:srgbClr val="4D7400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Cyber-Physical Verifier (CPV)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610600" y="13258800"/>
            <a:ext cx="2699568" cy="110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defTabSz="3086100">
              <a:defRPr sz="4000" b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r>
              <a:rPr lang="en-US" sz="3200" dirty="0"/>
              <a:t>NP-View </a:t>
            </a:r>
          </a:p>
        </p:txBody>
      </p:sp>
      <p:sp>
        <p:nvSpPr>
          <p:cNvPr id="133" name="Title 1"/>
          <p:cNvSpPr txBox="1">
            <a:spLocks/>
          </p:cNvSpPr>
          <p:nvPr/>
        </p:nvSpPr>
        <p:spPr>
          <a:xfrm>
            <a:off x="571321" y="8640762"/>
            <a:ext cx="15030629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defTabSz="3086100">
              <a:defRPr sz="4000" b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134" name="Rectangle 133"/>
          <p:cNvSpPr/>
          <p:nvPr/>
        </p:nvSpPr>
        <p:spPr>
          <a:xfrm>
            <a:off x="17569632" y="-65674"/>
            <a:ext cx="15362621" cy="315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086100"/>
            <a:endParaRPr lang="en-US">
              <a:solidFill>
                <a:srgbClr val="000000"/>
              </a:solidFill>
              <a:latin typeface="Arial" pitchFamily="-109" charset="0"/>
            </a:endParaRPr>
          </a:p>
        </p:txBody>
      </p:sp>
      <p:pic>
        <p:nvPicPr>
          <p:cNvPr id="131" name="Picture 13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2"/>
          <a:stretch/>
        </p:blipFill>
        <p:spPr bwMode="auto">
          <a:xfrm>
            <a:off x="18361603" y="1200179"/>
            <a:ext cx="4500242" cy="1312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135" name="Picture 13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0"/>
          <a:stretch/>
        </p:blipFill>
        <p:spPr bwMode="auto">
          <a:xfrm>
            <a:off x="24309417" y="1290363"/>
            <a:ext cx="5186397" cy="1225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0" y="9771596"/>
            <a:ext cx="16133335" cy="6028661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6"/>
          <a:srcRect b="17732"/>
          <a:stretch/>
        </p:blipFill>
        <p:spPr>
          <a:xfrm>
            <a:off x="16459200" y="6854173"/>
            <a:ext cx="10614037" cy="5642627"/>
          </a:xfrm>
          <a:prstGeom prst="rect">
            <a:avLst/>
          </a:prstGeom>
        </p:spPr>
      </p:pic>
      <p:sp>
        <p:nvSpPr>
          <p:cNvPr id="128" name="Title 1"/>
          <p:cNvSpPr txBox="1">
            <a:spLocks/>
          </p:cNvSpPr>
          <p:nvPr/>
        </p:nvSpPr>
        <p:spPr>
          <a:xfrm>
            <a:off x="16687022" y="3859825"/>
            <a:ext cx="10883521" cy="428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/>
          <a:lstStyle>
            <a:defPPr>
              <a:defRPr lang="en-US"/>
            </a:defPPr>
            <a:lvl1pPr defTabSz="3086100">
              <a:defRPr sz="4000" b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pPr marL="514350" lvl="0" indent="-514350" algn="l">
              <a:lnSpc>
                <a:spcPct val="90000"/>
              </a:lnSpc>
              <a:buFont typeface="+mj-lt"/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latin typeface="+mj-lt"/>
              </a:rPr>
              <a:t>Intercept </a:t>
            </a:r>
            <a:r>
              <a:rPr lang="en-US" sz="3200" dirty="0" smtClean="0">
                <a:solidFill>
                  <a:srgbClr val="ED7D31"/>
                </a:solidFill>
                <a:latin typeface="+mj-lt"/>
              </a:rPr>
              <a:t>binary </a:t>
            </a:r>
            <a:r>
              <a:rPr lang="en-US" sz="3200" dirty="0">
                <a:solidFill>
                  <a:srgbClr val="ED7D31"/>
                </a:solidFill>
                <a:latin typeface="+mj-lt"/>
              </a:rPr>
              <a:t>executable </a:t>
            </a:r>
            <a:r>
              <a:rPr lang="en-US" sz="3200" b="0" dirty="0">
                <a:solidFill>
                  <a:schemeClr val="tx1"/>
                </a:solidFill>
                <a:latin typeface="+mj-lt"/>
              </a:rPr>
              <a:t>of microcontroller machine </a:t>
            </a:r>
            <a:r>
              <a:rPr lang="en-US" sz="3200" b="0" dirty="0" smtClean="0">
                <a:solidFill>
                  <a:schemeClr val="tx1"/>
                </a:solidFill>
                <a:latin typeface="+mj-lt"/>
              </a:rPr>
              <a:t>codes</a:t>
            </a:r>
          </a:p>
          <a:p>
            <a:pPr marL="514350" lvl="0" indent="-514350" algn="l">
              <a:lnSpc>
                <a:spcPct val="90000"/>
              </a:lnSpc>
              <a:buFont typeface="+mj-lt"/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latin typeface="+mj-lt"/>
              </a:rPr>
              <a:t>Translate </a:t>
            </a:r>
            <a:r>
              <a:rPr lang="en-US" sz="3200" b="0" dirty="0">
                <a:solidFill>
                  <a:schemeClr val="tx1"/>
                </a:solidFill>
                <a:latin typeface="+mj-lt"/>
              </a:rPr>
              <a:t>to intermediate level language </a:t>
            </a:r>
            <a:r>
              <a:rPr lang="en-US" sz="3200" b="0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sz="32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17649348" y="12417501"/>
            <a:ext cx="7972054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Temporal Execution Graph (TEG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model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102297" y="4916298"/>
            <a:ext cx="4977903" cy="5642160"/>
            <a:chOff x="27745169" y="4655039"/>
            <a:chExt cx="4335031" cy="4913502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 rotWithShape="1">
            <a:blip r:embed="rId5"/>
            <a:srcRect l="1" t="1076" r="65650" b="-3621"/>
            <a:stretch/>
          </p:blipFill>
          <p:spPr>
            <a:xfrm>
              <a:off x="27745169" y="4861216"/>
              <a:ext cx="4219729" cy="4707325"/>
            </a:xfrm>
            <a:prstGeom prst="rect">
              <a:avLst/>
            </a:prstGeom>
          </p:spPr>
        </p:pic>
        <p:sp>
          <p:nvSpPr>
            <p:cNvPr id="179" name="Oval 178"/>
            <p:cNvSpPr/>
            <p:nvPr/>
          </p:nvSpPr>
          <p:spPr>
            <a:xfrm>
              <a:off x="28487392" y="6724947"/>
              <a:ext cx="577207" cy="1416779"/>
            </a:xfrm>
            <a:prstGeom prst="ellipse">
              <a:avLst/>
            </a:prstGeom>
            <a:noFill/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790290" y="4655039"/>
              <a:ext cx="1211261" cy="624580"/>
            </a:xfrm>
            <a:prstGeom prst="ellipse">
              <a:avLst/>
            </a:prstGeom>
            <a:noFill/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0868939" y="5317977"/>
              <a:ext cx="1211261" cy="624580"/>
            </a:xfrm>
            <a:prstGeom prst="ellipse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6528127" y="13979080"/>
            <a:ext cx="16459200" cy="79714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How </a:t>
            </a:r>
            <a:r>
              <a:rPr lang="en-US" sz="3200" dirty="0">
                <a:latin typeface="+mj-lt"/>
              </a:rPr>
              <a:t>does knowledge of the power system improve enforcement of safety and </a:t>
            </a:r>
            <a:r>
              <a:rPr lang="en-US" sz="3200" dirty="0" smtClean="0">
                <a:latin typeface="+mj-lt"/>
              </a:rPr>
              <a:t>security?</a:t>
            </a:r>
            <a:endParaRPr lang="en-US" sz="3200" dirty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Make power model a part of the security </a:t>
            </a:r>
            <a:r>
              <a:rPr lang="en-US" sz="3200" dirty="0" smtClean="0">
                <a:latin typeface="+mj-lt"/>
              </a:rPr>
              <a:t>model</a:t>
            </a:r>
            <a:endParaRPr lang="en-US" sz="3200" dirty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ED7D31"/>
                </a:solidFill>
                <a:latin typeface="+mj-lt"/>
              </a:rPr>
              <a:t>Use distributed sensor data to construct a model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Computations </a:t>
            </a:r>
            <a:r>
              <a:rPr lang="en-US" sz="3200" dirty="0" smtClean="0">
                <a:latin typeface="+mj-lt"/>
              </a:rPr>
              <a:t>using a </a:t>
            </a:r>
            <a:r>
              <a:rPr lang="en-US" sz="3200" dirty="0">
                <a:latin typeface="+mj-lt"/>
              </a:rPr>
              <a:t>minimal TCB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Improve </a:t>
            </a:r>
            <a:r>
              <a:rPr lang="en-US" sz="3200" dirty="0">
                <a:latin typeface="+mj-lt"/>
              </a:rPr>
              <a:t>CP situational awareness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ED7D31"/>
                </a:solidFill>
                <a:latin typeface="+mj-lt"/>
              </a:rPr>
              <a:t>Use run-time data from sensors to help prune the TEG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“</a:t>
            </a:r>
            <a:r>
              <a:rPr lang="en-US" sz="3200" dirty="0">
                <a:latin typeface="+mj-lt"/>
              </a:rPr>
              <a:t>X just happened”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Reduce </a:t>
            </a:r>
            <a:r>
              <a:rPr lang="en-US" sz="3200" dirty="0">
                <a:latin typeface="+mj-lt"/>
              </a:rPr>
              <a:t>complexity based on </a:t>
            </a:r>
            <a:r>
              <a:rPr lang="en-US" sz="3200" dirty="0" smtClean="0">
                <a:latin typeface="+mj-lt"/>
              </a:rPr>
              <a:t>state</a:t>
            </a:r>
            <a:endParaRPr lang="en-US" sz="3200" dirty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ED7D31"/>
                </a:solidFill>
                <a:latin typeface="+mj-lt"/>
              </a:rPr>
              <a:t>Determine </a:t>
            </a:r>
            <a:r>
              <a:rPr lang="en-US" sz="3200" b="1" dirty="0">
                <a:solidFill>
                  <a:srgbClr val="ED7D31"/>
                </a:solidFill>
                <a:latin typeface="+mj-lt"/>
              </a:rPr>
              <a:t>what constitutes safe operation and integrate into </a:t>
            </a:r>
            <a:r>
              <a:rPr lang="en-US" sz="3200" b="1" dirty="0" smtClean="0">
                <a:solidFill>
                  <a:srgbClr val="ED7D31"/>
                </a:solidFill>
                <a:latin typeface="+mj-lt"/>
              </a:rPr>
              <a:t/>
            </a:r>
            <a:br>
              <a:rPr lang="en-US" sz="3200" b="1" dirty="0" smtClean="0">
                <a:solidFill>
                  <a:srgbClr val="ED7D31"/>
                </a:solidFill>
                <a:latin typeface="+mj-lt"/>
              </a:rPr>
            </a:br>
            <a:r>
              <a:rPr lang="en-US" sz="3200" b="1" dirty="0" smtClean="0">
                <a:solidFill>
                  <a:srgbClr val="ED7D31"/>
                </a:solidFill>
                <a:latin typeface="+mj-lt"/>
              </a:rPr>
              <a:t>controller </a:t>
            </a:r>
            <a:r>
              <a:rPr lang="en-US" sz="3200" b="1" dirty="0">
                <a:solidFill>
                  <a:srgbClr val="ED7D31"/>
                </a:solidFill>
                <a:latin typeface="+mj-lt"/>
              </a:rPr>
              <a:t>analysis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“Do not allow any PLC to take an action that would overload </a:t>
            </a:r>
            <a:r>
              <a:rPr lang="en-US" sz="3200" dirty="0" smtClean="0">
                <a:latin typeface="+mj-lt"/>
              </a:rPr>
              <a:t/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lines </a:t>
            </a:r>
            <a:r>
              <a:rPr lang="en-US" sz="3200" dirty="0">
                <a:latin typeface="+mj-lt"/>
              </a:rPr>
              <a:t>1 through 30</a:t>
            </a:r>
            <a:r>
              <a:rPr lang="en-US" sz="3200" dirty="0" smtClean="0">
                <a:latin typeface="+mj-lt"/>
              </a:rPr>
              <a:t>”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Check properties using reduced system</a:t>
            </a:r>
            <a:endParaRPr lang="en-US" sz="3200" dirty="0">
              <a:latin typeface="+mj-lt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+mj-lt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7668" y="16235607"/>
            <a:ext cx="1367046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Developing </a:t>
            </a:r>
            <a:r>
              <a:rPr lang="en-US" sz="3200" dirty="0">
                <a:latin typeface="+mj-lt"/>
              </a:rPr>
              <a:t>the foundations of theoretical modeling, synthesis and real-world deployment of a formal and scalable controller code verifier for programmable logic controllers (PLCs) in cyber-physical settings. </a:t>
            </a:r>
            <a:endParaRPr lang="en-US" sz="3200" dirty="0" smtClean="0">
              <a:latin typeface="+mj-lt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</a:rPr>
              <a:t>Protecting </a:t>
            </a:r>
            <a:r>
              <a:rPr lang="en-US" sz="3200" dirty="0">
                <a:latin typeface="+mj-lt"/>
              </a:rPr>
              <a:t>infrastructures against malicious control injection attacks on PLCs, such as </a:t>
            </a:r>
            <a:r>
              <a:rPr lang="en-US" sz="3200" dirty="0" err="1">
                <a:latin typeface="+mj-lt"/>
              </a:rPr>
              <a:t>Stuxnet</a:t>
            </a:r>
            <a:r>
              <a:rPr lang="en-US" sz="3200" dirty="0">
                <a:latin typeface="+mj-lt"/>
              </a:rPr>
              <a:t>, that inject malicious code on the device to drive the underlying physical platform to an unsafe state. </a:t>
            </a:r>
            <a:endParaRPr lang="en-US" sz="3200" dirty="0" smtClean="0">
              <a:latin typeface="+mj-lt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Using di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stributed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just-ahead-of-time analysis of controller 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code and power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systems analysis to verify safety and security 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properties.</a:t>
            </a:r>
            <a:endParaRPr lang="en-US" sz="3200" dirty="0">
              <a:solidFill>
                <a:prstClr val="black"/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+mj-lt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83" name="Text Box 26"/>
          <p:cNvSpPr txBox="1">
            <a:spLocks noChangeArrowheads="1"/>
          </p:cNvSpPr>
          <p:nvPr/>
        </p:nvSpPr>
        <p:spPr bwMode="auto">
          <a:xfrm>
            <a:off x="17442527" y="13563600"/>
            <a:ext cx="14431919" cy="8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defTabSz="3086100">
              <a:defRPr sz="4000" b="1">
                <a:solidFill>
                  <a:srgbClr val="4D7400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Model Estimation, State Estimation, and Impact Analysis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6812835" y="16268240"/>
            <a:ext cx="5041420" cy="4561223"/>
            <a:chOff x="27519589" y="11265174"/>
            <a:chExt cx="5041420" cy="4561223"/>
          </a:xfrm>
        </p:grpSpPr>
        <p:sp>
          <p:nvSpPr>
            <p:cNvPr id="184" name="Cloud 183"/>
            <p:cNvSpPr/>
            <p:nvPr/>
          </p:nvSpPr>
          <p:spPr>
            <a:xfrm>
              <a:off x="28792738" y="11265174"/>
              <a:ext cx="2415141" cy="2157115"/>
            </a:xfrm>
            <a:prstGeom prst="cloud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cxnSp>
          <p:nvCxnSpPr>
            <p:cNvPr id="185" name="Straight Arrow Connector 184"/>
            <p:cNvCxnSpPr>
              <a:stCxn id="184" idx="0"/>
            </p:cNvCxnSpPr>
            <p:nvPr/>
          </p:nvCxnSpPr>
          <p:spPr>
            <a:xfrm flipV="1">
              <a:off x="31205866" y="12274652"/>
              <a:ext cx="520504" cy="6908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>
              <a:stCxn id="184" idx="2"/>
            </p:cNvCxnSpPr>
            <p:nvPr/>
          </p:nvCxnSpPr>
          <p:spPr>
            <a:xfrm flipH="1">
              <a:off x="28334051" y="12343732"/>
              <a:ext cx="466178" cy="26156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>
              <a:stCxn id="184" idx="1"/>
              <a:endCxn id="212" idx="3"/>
            </p:cNvCxnSpPr>
            <p:nvPr/>
          </p:nvCxnSpPr>
          <p:spPr>
            <a:xfrm>
              <a:off x="30000309" y="13419992"/>
              <a:ext cx="1302094" cy="23407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ctangle 187"/>
            <p:cNvSpPr/>
            <p:nvPr/>
          </p:nvSpPr>
          <p:spPr>
            <a:xfrm>
              <a:off x="28334051" y="14256737"/>
              <a:ext cx="34699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olidFill>
                    <a:schemeClr val="tx2"/>
                  </a:solidFill>
                </a:rPr>
                <a:t>Power system </a:t>
              </a:r>
              <a:br>
                <a:rPr lang="en-US" sz="3200" dirty="0" smtClean="0">
                  <a:solidFill>
                    <a:schemeClr val="tx2"/>
                  </a:solidFill>
                </a:rPr>
              </a:br>
              <a:r>
                <a:rPr lang="en-US" sz="3200" dirty="0" smtClean="0">
                  <a:solidFill>
                    <a:schemeClr val="tx2"/>
                  </a:solidFill>
                </a:rPr>
                <a:t>study area</a:t>
              </a:r>
              <a:br>
                <a:rPr lang="en-US" sz="3200" dirty="0" smtClean="0">
                  <a:solidFill>
                    <a:schemeClr val="tx2"/>
                  </a:solidFill>
                </a:rPr>
              </a:br>
              <a:r>
                <a:rPr lang="en-US" sz="3200" dirty="0" smtClean="0">
                  <a:solidFill>
                    <a:schemeClr val="tx2"/>
                  </a:solidFill>
                </a:rPr>
                <a:t>reduced model</a:t>
              </a:r>
              <a:endParaRPr lang="en-US" sz="3200" dirty="0">
                <a:solidFill>
                  <a:schemeClr val="tx2"/>
                </a:solidFill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31127318" y="11369649"/>
              <a:ext cx="140788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smtClean="0"/>
                <a:t>Tie line</a:t>
              </a:r>
              <a:endParaRPr lang="en-US" sz="3000" dirty="0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27519589" y="11513193"/>
              <a:ext cx="140788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smtClean="0"/>
                <a:t>Tie line</a:t>
              </a:r>
            </a:p>
          </p:txBody>
        </p:sp>
        <p:grpSp>
          <p:nvGrpSpPr>
            <p:cNvPr id="192" name="Group 191"/>
            <p:cNvGrpSpPr/>
            <p:nvPr/>
          </p:nvGrpSpPr>
          <p:grpSpPr>
            <a:xfrm>
              <a:off x="27580567" y="12107045"/>
              <a:ext cx="831751" cy="1047011"/>
              <a:chOff x="979714" y="5425943"/>
              <a:chExt cx="781484" cy="931314"/>
            </a:xfrm>
          </p:grpSpPr>
          <p:grpSp>
            <p:nvGrpSpPr>
              <p:cNvPr id="193" name="Group 192"/>
              <p:cNvGrpSpPr/>
              <p:nvPr/>
            </p:nvGrpSpPr>
            <p:grpSpPr>
              <a:xfrm>
                <a:off x="1066800" y="5573485"/>
                <a:ext cx="694398" cy="696686"/>
                <a:chOff x="1066800" y="5573485"/>
                <a:chExt cx="694398" cy="696686"/>
              </a:xfrm>
              <a:solidFill>
                <a:schemeClr val="accent6"/>
              </a:solidFill>
            </p:grpSpPr>
            <p:sp>
              <p:nvSpPr>
                <p:cNvPr id="195" name="Oval 194"/>
                <p:cNvSpPr/>
                <p:nvPr/>
              </p:nvSpPr>
              <p:spPr>
                <a:xfrm>
                  <a:off x="1066800" y="5834743"/>
                  <a:ext cx="255179" cy="261257"/>
                </a:xfrm>
                <a:prstGeom prst="ellipse">
                  <a:avLst/>
                </a:prstGeom>
                <a:grp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cxnSp>
              <p:nvCxnSpPr>
                <p:cNvPr id="196" name="Straight Connector 195"/>
                <p:cNvCxnSpPr>
                  <a:stCxn id="195" idx="0"/>
                </p:cNvCxnSpPr>
                <p:nvPr/>
              </p:nvCxnSpPr>
              <p:spPr>
                <a:xfrm flipH="1" flipV="1">
                  <a:off x="1194389" y="5660571"/>
                  <a:ext cx="1" cy="174172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 flipH="1">
                  <a:off x="1194389" y="5660571"/>
                  <a:ext cx="196695" cy="0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>
                  <a:endCxn id="195" idx="4"/>
                </p:cNvCxnSpPr>
                <p:nvPr/>
              </p:nvCxnSpPr>
              <p:spPr>
                <a:xfrm flipV="1">
                  <a:off x="1194389" y="6096000"/>
                  <a:ext cx="1" cy="174171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Rectangle 198"/>
                <p:cNvSpPr/>
                <p:nvPr/>
              </p:nvSpPr>
              <p:spPr>
                <a:xfrm>
                  <a:off x="1391084" y="5573485"/>
                  <a:ext cx="202021" cy="174172"/>
                </a:xfrm>
                <a:prstGeom prst="rect">
                  <a:avLst/>
                </a:prstGeom>
                <a:grp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cxnSp>
              <p:nvCxnSpPr>
                <p:cNvPr id="200" name="Straight Connector 199"/>
                <p:cNvCxnSpPr/>
                <p:nvPr/>
              </p:nvCxnSpPr>
              <p:spPr>
                <a:xfrm flipH="1">
                  <a:off x="1564503" y="5671453"/>
                  <a:ext cx="196695" cy="0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" name="Rectangle 193"/>
              <p:cNvSpPr/>
              <p:nvPr/>
            </p:nvSpPr>
            <p:spPr>
              <a:xfrm>
                <a:off x="979714" y="5425943"/>
                <a:ext cx="781484" cy="931314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 flipH="1">
              <a:off x="31740612" y="12117534"/>
              <a:ext cx="820397" cy="962923"/>
              <a:chOff x="979714" y="5425943"/>
              <a:chExt cx="781484" cy="931314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1066800" y="5573485"/>
                <a:ext cx="694398" cy="696686"/>
                <a:chOff x="1066800" y="5573485"/>
                <a:chExt cx="694398" cy="696686"/>
              </a:xfrm>
              <a:solidFill>
                <a:schemeClr val="accent6"/>
              </a:solidFill>
            </p:grpSpPr>
            <p:sp>
              <p:nvSpPr>
                <p:cNvPr id="204" name="Oval 203"/>
                <p:cNvSpPr/>
                <p:nvPr/>
              </p:nvSpPr>
              <p:spPr>
                <a:xfrm>
                  <a:off x="1066800" y="5834743"/>
                  <a:ext cx="255179" cy="261257"/>
                </a:xfrm>
                <a:prstGeom prst="ellipse">
                  <a:avLst/>
                </a:prstGeom>
                <a:grp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cxnSp>
              <p:nvCxnSpPr>
                <p:cNvPr id="205" name="Straight Connector 204"/>
                <p:cNvCxnSpPr>
                  <a:stCxn id="204" idx="0"/>
                </p:cNvCxnSpPr>
                <p:nvPr/>
              </p:nvCxnSpPr>
              <p:spPr>
                <a:xfrm flipH="1" flipV="1">
                  <a:off x="1194389" y="5660571"/>
                  <a:ext cx="1" cy="174172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 flipH="1">
                  <a:off x="1194389" y="5660571"/>
                  <a:ext cx="196695" cy="0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>
                  <a:endCxn id="204" idx="4"/>
                </p:cNvCxnSpPr>
                <p:nvPr/>
              </p:nvCxnSpPr>
              <p:spPr>
                <a:xfrm flipV="1">
                  <a:off x="1194389" y="6096000"/>
                  <a:ext cx="1" cy="174171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Rectangle 207"/>
                <p:cNvSpPr/>
                <p:nvPr/>
              </p:nvSpPr>
              <p:spPr>
                <a:xfrm>
                  <a:off x="1391084" y="5573485"/>
                  <a:ext cx="202021" cy="174172"/>
                </a:xfrm>
                <a:prstGeom prst="rect">
                  <a:avLst/>
                </a:prstGeom>
                <a:grp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cxnSp>
              <p:nvCxnSpPr>
                <p:cNvPr id="209" name="Straight Connector 208"/>
                <p:cNvCxnSpPr/>
                <p:nvPr/>
              </p:nvCxnSpPr>
              <p:spPr>
                <a:xfrm flipH="1">
                  <a:off x="1564503" y="5671453"/>
                  <a:ext cx="196695" cy="0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3" name="Rectangle 202"/>
              <p:cNvSpPr/>
              <p:nvPr/>
            </p:nvSpPr>
            <p:spPr>
              <a:xfrm>
                <a:off x="979714" y="5425943"/>
                <a:ext cx="781484" cy="931314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 flipH="1">
              <a:off x="31302403" y="13186912"/>
              <a:ext cx="799510" cy="934300"/>
              <a:chOff x="979714" y="5425945"/>
              <a:chExt cx="781484" cy="931314"/>
            </a:xfrm>
          </p:grpSpPr>
          <p:grpSp>
            <p:nvGrpSpPr>
              <p:cNvPr id="211" name="Group 210"/>
              <p:cNvGrpSpPr/>
              <p:nvPr/>
            </p:nvGrpSpPr>
            <p:grpSpPr>
              <a:xfrm>
                <a:off x="1066800" y="5573485"/>
                <a:ext cx="694398" cy="696686"/>
                <a:chOff x="1066800" y="5573485"/>
                <a:chExt cx="694398" cy="696686"/>
              </a:xfrm>
              <a:solidFill>
                <a:schemeClr val="accent6"/>
              </a:solidFill>
            </p:grpSpPr>
            <p:sp>
              <p:nvSpPr>
                <p:cNvPr id="213" name="Oval 212"/>
                <p:cNvSpPr/>
                <p:nvPr/>
              </p:nvSpPr>
              <p:spPr>
                <a:xfrm>
                  <a:off x="1066800" y="5834743"/>
                  <a:ext cx="255179" cy="261257"/>
                </a:xfrm>
                <a:prstGeom prst="ellipse">
                  <a:avLst/>
                </a:prstGeom>
                <a:grp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cxnSp>
              <p:nvCxnSpPr>
                <p:cNvPr id="214" name="Straight Connector 213"/>
                <p:cNvCxnSpPr>
                  <a:stCxn id="213" idx="0"/>
                </p:cNvCxnSpPr>
                <p:nvPr/>
              </p:nvCxnSpPr>
              <p:spPr>
                <a:xfrm flipH="1" flipV="1">
                  <a:off x="1194389" y="5660571"/>
                  <a:ext cx="1" cy="174172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>
                  <a:off x="1194389" y="5660571"/>
                  <a:ext cx="196695" cy="0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>
                  <a:endCxn id="213" idx="4"/>
                </p:cNvCxnSpPr>
                <p:nvPr/>
              </p:nvCxnSpPr>
              <p:spPr>
                <a:xfrm flipV="1">
                  <a:off x="1194389" y="6096000"/>
                  <a:ext cx="1" cy="174171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7" name="Rectangle 216"/>
                <p:cNvSpPr/>
                <p:nvPr/>
              </p:nvSpPr>
              <p:spPr>
                <a:xfrm>
                  <a:off x="1391084" y="5573485"/>
                  <a:ext cx="202021" cy="174172"/>
                </a:xfrm>
                <a:prstGeom prst="rect">
                  <a:avLst/>
                </a:prstGeom>
                <a:grp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  <p:cxnSp>
              <p:nvCxnSpPr>
                <p:cNvPr id="218" name="Straight Connector 217"/>
                <p:cNvCxnSpPr/>
                <p:nvPr/>
              </p:nvCxnSpPr>
              <p:spPr>
                <a:xfrm flipH="1">
                  <a:off x="1564503" y="5671453"/>
                  <a:ext cx="196695" cy="0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2" name="Rectangle 211"/>
              <p:cNvSpPr/>
              <p:nvPr/>
            </p:nvSpPr>
            <p:spPr>
              <a:xfrm>
                <a:off x="979714" y="5425945"/>
                <a:ext cx="781484" cy="931314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29393461" y="11972868"/>
              <a:ext cx="1205854" cy="861366"/>
              <a:chOff x="4071257" y="5150477"/>
              <a:chExt cx="729345" cy="564522"/>
            </a:xfrm>
          </p:grpSpPr>
          <p:sp>
            <p:nvSpPr>
              <p:cNvPr id="220" name="Oval 219"/>
              <p:cNvSpPr/>
              <p:nvPr/>
            </p:nvSpPr>
            <p:spPr>
              <a:xfrm>
                <a:off x="4071257" y="5161365"/>
                <a:ext cx="87086" cy="8554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517571" y="5313765"/>
                <a:ext cx="87086" cy="8554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071257" y="5564136"/>
                <a:ext cx="87086" cy="8554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648198" y="5629450"/>
                <a:ext cx="87086" cy="8554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713516" y="5150477"/>
                <a:ext cx="87086" cy="8554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cxnSp>
            <p:nvCxnSpPr>
              <p:cNvPr id="225" name="Straight Connector 224"/>
              <p:cNvCxnSpPr>
                <a:stCxn id="223" idx="0"/>
              </p:cNvCxnSpPr>
              <p:nvPr/>
            </p:nvCxnSpPr>
            <p:spPr>
              <a:xfrm flipH="1" flipV="1">
                <a:off x="4572001" y="5399314"/>
                <a:ext cx="119740" cy="230136"/>
              </a:xfrm>
              <a:prstGeom prst="line">
                <a:avLst/>
              </a:prstGeom>
              <a:solidFill>
                <a:schemeClr val="accent6"/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>
                <a:stCxn id="224" idx="3"/>
                <a:endCxn id="221" idx="7"/>
              </p:cNvCxnSpPr>
              <p:nvPr/>
            </p:nvCxnSpPr>
            <p:spPr>
              <a:xfrm flipH="1">
                <a:off x="4591904" y="5223498"/>
                <a:ext cx="134365" cy="102795"/>
              </a:xfrm>
              <a:prstGeom prst="line">
                <a:avLst/>
              </a:prstGeom>
              <a:solidFill>
                <a:schemeClr val="accent6"/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23" idx="2"/>
                <a:endCxn id="222" idx="5"/>
              </p:cNvCxnSpPr>
              <p:nvPr/>
            </p:nvCxnSpPr>
            <p:spPr>
              <a:xfrm flipH="1" flipV="1">
                <a:off x="4145590" y="5637157"/>
                <a:ext cx="502608" cy="35068"/>
              </a:xfrm>
              <a:prstGeom prst="line">
                <a:avLst/>
              </a:prstGeom>
              <a:solidFill>
                <a:schemeClr val="accent6"/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>
                <a:stCxn id="220" idx="4"/>
                <a:endCxn id="222" idx="0"/>
              </p:cNvCxnSpPr>
              <p:nvPr/>
            </p:nvCxnSpPr>
            <p:spPr>
              <a:xfrm>
                <a:off x="4114800" y="5246914"/>
                <a:ext cx="0" cy="317222"/>
              </a:xfrm>
              <a:prstGeom prst="line">
                <a:avLst/>
              </a:prstGeom>
              <a:solidFill>
                <a:schemeClr val="accent6"/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21" idx="3"/>
                <a:endCxn id="222" idx="6"/>
              </p:cNvCxnSpPr>
              <p:nvPr/>
            </p:nvCxnSpPr>
            <p:spPr>
              <a:xfrm flipH="1">
                <a:off x="4158343" y="5386786"/>
                <a:ext cx="371981" cy="220125"/>
              </a:xfrm>
              <a:prstGeom prst="line">
                <a:avLst/>
              </a:prstGeom>
              <a:solidFill>
                <a:schemeClr val="accent6"/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20" idx="5"/>
                <a:endCxn id="221" idx="1"/>
              </p:cNvCxnSpPr>
              <p:nvPr/>
            </p:nvCxnSpPr>
            <p:spPr>
              <a:xfrm>
                <a:off x="4145590" y="5234386"/>
                <a:ext cx="384734" cy="91907"/>
              </a:xfrm>
              <a:prstGeom prst="line">
                <a:avLst/>
              </a:prstGeom>
              <a:solidFill>
                <a:schemeClr val="accent6"/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20" idx="6"/>
                <a:endCxn id="224" idx="3"/>
              </p:cNvCxnSpPr>
              <p:nvPr/>
            </p:nvCxnSpPr>
            <p:spPr>
              <a:xfrm>
                <a:off x="4158343" y="5204140"/>
                <a:ext cx="567926" cy="19358"/>
              </a:xfrm>
              <a:prstGeom prst="line">
                <a:avLst/>
              </a:prstGeom>
              <a:solidFill>
                <a:schemeClr val="accent6"/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>
                <a:stCxn id="224" idx="4"/>
                <a:endCxn id="223" idx="0"/>
              </p:cNvCxnSpPr>
              <p:nvPr/>
            </p:nvCxnSpPr>
            <p:spPr>
              <a:xfrm flipH="1">
                <a:off x="4691741" y="5236026"/>
                <a:ext cx="65318" cy="393424"/>
              </a:xfrm>
              <a:prstGeom prst="line">
                <a:avLst/>
              </a:prstGeom>
              <a:solidFill>
                <a:schemeClr val="accent6"/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/>
          <p:cNvSpPr/>
          <p:nvPr/>
        </p:nvSpPr>
        <p:spPr>
          <a:xfrm>
            <a:off x="26539411" y="10785205"/>
            <a:ext cx="57311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>
              <a:buFont typeface="+mj-lt"/>
              <a:buAutoNum type="arabicPeriod" startAt="3"/>
            </a:pPr>
            <a:r>
              <a:rPr lang="en-US" sz="3200" dirty="0">
                <a:latin typeface="+mj-lt"/>
              </a:rPr>
              <a:t>Create </a:t>
            </a:r>
            <a:r>
              <a:rPr lang="en-US" sz="3200" b="1" dirty="0">
                <a:solidFill>
                  <a:srgbClr val="70AD47"/>
                </a:solidFill>
                <a:latin typeface="+mj-lt"/>
              </a:rPr>
              <a:t>a formal model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of minimal size and </a:t>
            </a:r>
            <a:r>
              <a:rPr lang="en-US" sz="3200" dirty="0" smtClean="0">
                <a:latin typeface="+mj-lt"/>
              </a:rPr>
              <a:t>complexity</a:t>
            </a:r>
            <a:endParaRPr lang="en-US" sz="3200" dirty="0" smtClean="0">
              <a:solidFill>
                <a:prstClr val="black"/>
              </a:solidFill>
              <a:latin typeface="+mj-lt"/>
            </a:endParaRPr>
          </a:p>
          <a:p>
            <a:pPr marL="514350" lvl="0" indent="-514350" algn="l">
              <a:buFont typeface="+mj-lt"/>
              <a:buAutoNum type="arabicPeriod" startAt="3"/>
            </a:pP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Prune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model based on </a:t>
            </a:r>
            <a:r>
              <a:rPr lang="en-US" sz="3200" b="1" dirty="0">
                <a:solidFill>
                  <a:srgbClr val="4BACC6"/>
                </a:solidFill>
                <a:latin typeface="+mj-lt"/>
              </a:rPr>
              <a:t>execution state</a:t>
            </a:r>
            <a:endParaRPr lang="en-US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28507333" y="16475070"/>
            <a:ext cx="7264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V,</a:t>
            </a:r>
            <a:r>
              <a:rPr lang="el-GR" sz="3000" dirty="0" smtClean="0"/>
              <a:t>θ</a:t>
            </a:r>
            <a:endParaRPr lang="en-US" sz="3000" dirty="0"/>
          </a:p>
        </p:txBody>
      </p:sp>
      <p:sp>
        <p:nvSpPr>
          <p:cNvPr id="137" name="Rectangle 136"/>
          <p:cNvSpPr/>
          <p:nvPr/>
        </p:nvSpPr>
        <p:spPr>
          <a:xfrm>
            <a:off x="29521650" y="16529234"/>
            <a:ext cx="7264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V,</a:t>
            </a:r>
            <a:r>
              <a:rPr lang="el-GR" sz="3000" dirty="0" smtClean="0"/>
              <a:t>θ</a:t>
            </a:r>
            <a:endParaRPr lang="en-US" sz="3000" dirty="0"/>
          </a:p>
        </p:txBody>
      </p:sp>
      <p:sp>
        <p:nvSpPr>
          <p:cNvPr id="138" name="Rectangle 137"/>
          <p:cNvSpPr/>
          <p:nvPr/>
        </p:nvSpPr>
        <p:spPr>
          <a:xfrm>
            <a:off x="28483590" y="17585276"/>
            <a:ext cx="7264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/>
              <a:t>V,</a:t>
            </a:r>
            <a:r>
              <a:rPr lang="el-GR" sz="3000" dirty="0" smtClean="0"/>
              <a:t>θ</a:t>
            </a:r>
            <a:endParaRPr lang="en-US" sz="3000" dirty="0"/>
          </a:p>
        </p:txBody>
      </p:sp>
      <p:sp>
        <p:nvSpPr>
          <p:cNvPr id="15" name="Rectangle 14"/>
          <p:cNvSpPr/>
          <p:nvPr/>
        </p:nvSpPr>
        <p:spPr>
          <a:xfrm>
            <a:off x="28008069" y="21059907"/>
            <a:ext cx="4426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gency FB" pitchFamily="34" charset="0"/>
                <a:cs typeface="Times New Roman" charset="0"/>
              </a:rPr>
              <a:t>Award Number</a:t>
            </a:r>
            <a:r>
              <a:rPr lang="en-US" sz="3600" dirty="0">
                <a:solidFill>
                  <a:srgbClr val="FFFFFF"/>
                </a:solidFill>
                <a:latin typeface="Agency FB" pitchFamily="34" charset="0"/>
                <a:cs typeface="Times New Roman" charset="0"/>
              </a:rPr>
              <a:t>: </a:t>
            </a:r>
            <a:r>
              <a:rPr lang="en-US" sz="3600" dirty="0" smtClean="0">
                <a:solidFill>
                  <a:srgbClr val="FFFFFF"/>
                </a:solidFill>
                <a:latin typeface="Agency FB" pitchFamily="34" charset="0"/>
                <a:cs typeface="Times New Roman" charset="0"/>
              </a:rPr>
              <a:t>CNS-1446229</a:t>
            </a:r>
            <a:endParaRPr lang="en-US" sz="3600" dirty="0">
              <a:solidFill>
                <a:srgbClr val="FFFFFF"/>
              </a:solidFill>
              <a:latin typeface="Agency FB" pitchFamily="34" charset="0"/>
              <a:cs typeface="Times New Roman" charset="0"/>
            </a:endParaRPr>
          </a:p>
        </p:txBody>
      </p:sp>
      <p:pic>
        <p:nvPicPr>
          <p:cNvPr id="1026" name="Picture 2" descr="http://www.nsf.gov/images/logos/nsf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261" y="283039"/>
            <a:ext cx="2528199" cy="25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8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</TotalTime>
  <Words>329</Words>
  <Application>Microsoft Office PowerPoint</Application>
  <PresentationFormat>Custom</PresentationFormat>
  <Paragraphs>44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ＭＳ Ｐゴシック</vt:lpstr>
      <vt:lpstr>Agency FB</vt:lpstr>
      <vt:lpstr>Arial</vt:lpstr>
      <vt:lpstr>Calibri</vt:lpstr>
      <vt:lpstr>Times New Roman</vt:lpstr>
      <vt:lpstr>Verdana</vt:lpstr>
      <vt:lpstr>Theme1</vt:lpstr>
      <vt:lpstr>PowerPoint Presentation</vt:lpstr>
    </vt:vector>
  </TitlesOfParts>
  <Company>University of Illinois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sla</dc:creator>
  <cp:lastModifiedBy>Davis, Katherine Margaret Rogers</cp:lastModifiedBy>
  <cp:revision>223</cp:revision>
  <dcterms:created xsi:type="dcterms:W3CDTF">2006-11-08T17:02:08Z</dcterms:created>
  <dcterms:modified xsi:type="dcterms:W3CDTF">2014-11-03T15:56:21Z</dcterms:modified>
</cp:coreProperties>
</file>