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6576000" cy="27432000"/>
  <p:notesSz cx="30270450" cy="38550850"/>
  <p:custDataLst>
    <p:tags r:id="rId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12142">
          <p15:clr>
            <a:srgbClr val="A4A3A4"/>
          </p15:clr>
        </p15:guide>
        <p15:guide id="2" pos="95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3027"/>
    <a:srgbClr val="FAF6F6"/>
    <a:srgbClr val="9F3322"/>
    <a:srgbClr val="FF9900"/>
    <a:srgbClr val="26269A"/>
    <a:srgbClr val="FF7C80"/>
    <a:srgbClr val="FFCC66"/>
    <a:srgbClr val="22228A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3400" y="4584"/>
      </p:cViewPr>
      <p:guideLst>
        <p:guide orient="horz" pos="8640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9" d="100"/>
          <a:sy n="19" d="100"/>
        </p:scale>
        <p:origin x="-2004" y="-216"/>
      </p:cViewPr>
      <p:guideLst>
        <p:guide orient="horz" pos="12142"/>
        <p:guide pos="953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tags" Target="tags/tag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10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7145000" y="0"/>
            <a:ext cx="1310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6652200"/>
            <a:ext cx="1310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7145000" y="36652200"/>
            <a:ext cx="1310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E760A1-ED35-DD47-9498-83CDA1689DA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70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10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7145000" y="0"/>
            <a:ext cx="1310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73700" y="2895600"/>
            <a:ext cx="19304000" cy="1447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38600" y="18288000"/>
            <a:ext cx="22174200" cy="173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6652200"/>
            <a:ext cx="1310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7145000" y="36652200"/>
            <a:ext cx="1310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1D0300-6C62-9C4A-A9F7-9AB24215CA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10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D5841-469B-0A46-BE64-852751032BA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81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57200" y="246063"/>
            <a:ext cx="35661600" cy="3335337"/>
          </a:xfrm>
          <a:prstGeom prst="rect">
            <a:avLst/>
          </a:prstGeom>
          <a:solidFill>
            <a:srgbClr val="FFFFFF"/>
          </a:solidFill>
          <a:ln w="54864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2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3549650" rtl="0" eaLnBrk="0" fontAlgn="base" hangingPunct="0">
        <a:spcBef>
          <a:spcPct val="0"/>
        </a:spcBef>
        <a:spcAft>
          <a:spcPct val="0"/>
        </a:spcAft>
        <a:defRPr sz="125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549650" rtl="0" eaLnBrk="0" fontAlgn="base" hangingPunct="0">
        <a:spcBef>
          <a:spcPct val="0"/>
        </a:spcBef>
        <a:spcAft>
          <a:spcPct val="0"/>
        </a:spcAft>
        <a:defRPr sz="125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549650" rtl="0" eaLnBrk="0" fontAlgn="base" hangingPunct="0">
        <a:spcBef>
          <a:spcPct val="0"/>
        </a:spcBef>
        <a:spcAft>
          <a:spcPct val="0"/>
        </a:spcAft>
        <a:defRPr sz="125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549650" rtl="0" eaLnBrk="0" fontAlgn="base" hangingPunct="0">
        <a:spcBef>
          <a:spcPct val="0"/>
        </a:spcBef>
        <a:spcAft>
          <a:spcPct val="0"/>
        </a:spcAft>
        <a:defRPr sz="125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549650" rtl="0" eaLnBrk="0" fontAlgn="base" hangingPunct="0">
        <a:spcBef>
          <a:spcPct val="0"/>
        </a:spcBef>
        <a:spcAft>
          <a:spcPct val="0"/>
        </a:spcAft>
        <a:defRPr sz="125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3549650" rtl="0" eaLnBrk="0" fontAlgn="base" hangingPunct="0">
        <a:spcBef>
          <a:spcPct val="0"/>
        </a:spcBef>
        <a:spcAft>
          <a:spcPct val="0"/>
        </a:spcAft>
        <a:defRPr sz="12500">
          <a:solidFill>
            <a:schemeClr val="tx1"/>
          </a:solidFill>
          <a:latin typeface="Arial" charset="0"/>
        </a:defRPr>
      </a:lvl6pPr>
      <a:lvl7pPr marL="914400" algn="ctr" defTabSz="3549650" rtl="0" eaLnBrk="0" fontAlgn="base" hangingPunct="0">
        <a:spcBef>
          <a:spcPct val="0"/>
        </a:spcBef>
        <a:spcAft>
          <a:spcPct val="0"/>
        </a:spcAft>
        <a:defRPr sz="12500">
          <a:solidFill>
            <a:schemeClr val="tx1"/>
          </a:solidFill>
          <a:latin typeface="Arial" charset="0"/>
        </a:defRPr>
      </a:lvl7pPr>
      <a:lvl8pPr marL="1371600" algn="ctr" defTabSz="3549650" rtl="0" eaLnBrk="0" fontAlgn="base" hangingPunct="0">
        <a:spcBef>
          <a:spcPct val="0"/>
        </a:spcBef>
        <a:spcAft>
          <a:spcPct val="0"/>
        </a:spcAft>
        <a:defRPr sz="12500">
          <a:solidFill>
            <a:schemeClr val="tx1"/>
          </a:solidFill>
          <a:latin typeface="Arial" charset="0"/>
        </a:defRPr>
      </a:lvl8pPr>
      <a:lvl9pPr marL="1828800" algn="ctr" defTabSz="3549650" rtl="0" eaLnBrk="0" fontAlgn="base" hangingPunct="0">
        <a:spcBef>
          <a:spcPct val="0"/>
        </a:spcBef>
        <a:spcAft>
          <a:spcPct val="0"/>
        </a:spcAft>
        <a:defRPr sz="12500">
          <a:solidFill>
            <a:schemeClr val="tx1"/>
          </a:solidFill>
          <a:latin typeface="Arial" charset="0"/>
        </a:defRPr>
      </a:lvl9pPr>
    </p:titleStyle>
    <p:bodyStyle>
      <a:lvl1pPr marL="1333500" indent="-1333500" algn="l" defTabSz="3549650" rtl="0" eaLnBrk="0" fontAlgn="base" hangingPunct="0">
        <a:spcBef>
          <a:spcPct val="20000"/>
        </a:spcBef>
        <a:spcAft>
          <a:spcPct val="0"/>
        </a:spcAft>
        <a:buChar char="•"/>
        <a:defRPr sz="12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889250" indent="-1111250" algn="l" defTabSz="3549650" rtl="0" eaLnBrk="0" fontAlgn="base" hangingPunct="0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ＭＳ Ｐゴシック" charset="-128"/>
        </a:defRPr>
      </a:lvl2pPr>
      <a:lvl3pPr marL="4438650" indent="-889000" algn="l" defTabSz="3549650" rtl="0" eaLnBrk="0" fontAlgn="base" hangingPunct="0">
        <a:spcBef>
          <a:spcPct val="20000"/>
        </a:spcBef>
        <a:spcAft>
          <a:spcPct val="0"/>
        </a:spcAft>
        <a:buChar char="•"/>
        <a:defRPr sz="9400">
          <a:solidFill>
            <a:schemeClr val="tx1"/>
          </a:solidFill>
          <a:latin typeface="+mn-lt"/>
          <a:ea typeface="ＭＳ Ｐゴシック" charset="-128"/>
        </a:defRPr>
      </a:lvl3pPr>
      <a:lvl4pPr marL="6216650" indent="-889000" algn="l" defTabSz="3549650" rtl="0" eaLnBrk="0" fontAlgn="base" hangingPunct="0">
        <a:spcBef>
          <a:spcPct val="20000"/>
        </a:spcBef>
        <a:spcAft>
          <a:spcPct val="0"/>
        </a:spcAft>
        <a:buChar char="–"/>
        <a:defRPr sz="7700">
          <a:solidFill>
            <a:schemeClr val="tx1"/>
          </a:solidFill>
          <a:latin typeface="+mn-lt"/>
          <a:ea typeface="ＭＳ Ｐゴシック" charset="-128"/>
        </a:defRPr>
      </a:lvl4pPr>
      <a:lvl5pPr marL="7994650" indent="-889000" algn="l" defTabSz="3549650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  <a:ea typeface="ＭＳ Ｐゴシック" charset="-128"/>
        </a:defRPr>
      </a:lvl5pPr>
      <a:lvl6pPr marL="8451850" indent="-889000" algn="l" defTabSz="3549650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6pPr>
      <a:lvl7pPr marL="8909050" indent="-889000" algn="l" defTabSz="3549650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7pPr>
      <a:lvl8pPr marL="9366250" indent="-889000" algn="l" defTabSz="3549650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8pPr>
      <a:lvl9pPr marL="9823450" indent="-889000" algn="l" defTabSz="3549650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20" Type="http://schemas.openxmlformats.org/officeDocument/2006/relationships/image" Target="../media/image7.emf"/><Relationship Id="rId10" Type="http://schemas.openxmlformats.org/officeDocument/2006/relationships/tags" Target="../tags/tag11.xml"/><Relationship Id="rId11" Type="http://schemas.openxmlformats.org/officeDocument/2006/relationships/tags" Target="../tags/tag12.xml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9" Type="http://schemas.openxmlformats.org/officeDocument/2006/relationships/image" Target="../media/image6.emf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6172200" y="381000"/>
            <a:ext cx="24079200" cy="2246769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0" i="1" dirty="0">
                <a:solidFill>
                  <a:srgbClr val="2222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Efficient Mapping and Management </a:t>
            </a:r>
            <a:r>
              <a:rPr lang="en-US" sz="7000" i="1" dirty="0" smtClean="0">
                <a:solidFill>
                  <a:srgbClr val="2222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of</a:t>
            </a:r>
          </a:p>
          <a:p>
            <a:pPr algn="ctr"/>
            <a:r>
              <a:rPr lang="en-US" sz="7000" i="1" dirty="0" smtClean="0">
                <a:solidFill>
                  <a:srgbClr val="2222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Applications onto Cyber</a:t>
            </a:r>
            <a:r>
              <a:rPr lang="en-US" sz="7000" i="1" dirty="0">
                <a:solidFill>
                  <a:srgbClr val="2222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-Physical Systems</a:t>
            </a:r>
          </a:p>
        </p:txBody>
      </p:sp>
      <p:sp>
        <p:nvSpPr>
          <p:cNvPr id="5122" name="Text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10463" y="2635250"/>
            <a:ext cx="204081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latin typeface="Calibri" charset="0"/>
              </a:rPr>
              <a:t>Prof. Margaret </a:t>
            </a:r>
            <a:r>
              <a:rPr lang="en-US" sz="4000" dirty="0">
                <a:latin typeface="Calibri" charset="0"/>
              </a:rPr>
              <a:t>Martonosi, </a:t>
            </a:r>
            <a:r>
              <a:rPr lang="en-US" sz="4000" dirty="0" smtClean="0">
                <a:latin typeface="Calibri" charset="0"/>
              </a:rPr>
              <a:t>Princeton University and Prof. </a:t>
            </a:r>
            <a:r>
              <a:rPr lang="en-US" sz="4000" dirty="0">
                <a:latin typeface="Calibri" charset="0"/>
              </a:rPr>
              <a:t>Pei Zhang, Carnegie Mellon University</a:t>
            </a:r>
          </a:p>
        </p:txBody>
      </p:sp>
      <p:grpSp>
        <p:nvGrpSpPr>
          <p:cNvPr id="5126" name="Group 1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85800" y="17983200"/>
            <a:ext cx="11125200" cy="6400800"/>
            <a:chOff x="990600" y="3962400"/>
            <a:chExt cx="9601200" cy="4950865"/>
          </a:xfrm>
        </p:grpSpPr>
        <p:sp>
          <p:nvSpPr>
            <p:cNvPr id="13" name="Rectangle 12"/>
            <p:cNvSpPr/>
            <p:nvPr/>
          </p:nvSpPr>
          <p:spPr>
            <a:xfrm>
              <a:off x="990600" y="4648436"/>
              <a:ext cx="9601200" cy="42648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42950" indent="-742950">
                <a:buFontTx/>
                <a:buAutoNum type="arabicPeriod"/>
                <a:defRPr/>
              </a:pPr>
              <a:r>
                <a:rPr lang="en-US" sz="3200" dirty="0">
                  <a:solidFill>
                    <a:schemeClr val="tx1"/>
                  </a:solidFill>
                  <a:latin typeface="Calibri" pitchFamily="34" charset="0"/>
                </a:rPr>
                <a:t>Abstraction layer to allow CPS applications to express application needs</a:t>
              </a: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r>
                <a:rPr lang="en-US" sz="2800" dirty="0">
                  <a:solidFill>
                    <a:schemeClr val="tx1"/>
                  </a:solidFill>
                  <a:latin typeface="Calibri" pitchFamily="34" charset="0"/>
                </a:rPr>
                <a:t>Coverage and sensing requirements</a:t>
              </a: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>
                <a:solidFill>
                  <a:schemeClr val="tx1"/>
                </a:solidFill>
                <a:latin typeface="Calibri" pitchFamily="34" charset="0"/>
              </a:endParaRPr>
            </a:p>
            <a:p>
              <a:pPr marL="742950" indent="-742950">
                <a:buFontTx/>
                <a:buAutoNum type="arabicPeriod" startAt="2"/>
                <a:defRPr/>
              </a:pPr>
              <a:r>
                <a:rPr lang="en-US" sz="3200" dirty="0">
                  <a:solidFill>
                    <a:schemeClr val="tx1"/>
                  </a:solidFill>
                  <a:latin typeface="Calibri" pitchFamily="34" charset="0"/>
                </a:rPr>
                <a:t>Device attribute catalog to summarize local nodes and their </a:t>
              </a:r>
              <a:r>
                <a:rPr lang="en-US" sz="3200" dirty="0" smtClean="0">
                  <a:solidFill>
                    <a:schemeClr val="tx1"/>
                  </a:solidFill>
                  <a:latin typeface="Calibri" pitchFamily="34" charset="0"/>
                </a:rPr>
                <a:t>capabilities</a:t>
              </a:r>
              <a:endParaRPr lang="en-US" sz="3200" dirty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r>
                <a:rPr lang="en-US" sz="2800" dirty="0">
                  <a:solidFill>
                    <a:schemeClr val="tx1"/>
                  </a:solidFill>
                  <a:latin typeface="Calibri" pitchFamily="34" charset="0"/>
                </a:rPr>
                <a:t>Sensing capabilities, probability of success, accuracy, etc.</a:t>
              </a: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>
                <a:solidFill>
                  <a:schemeClr val="tx1"/>
                </a:solidFill>
                <a:latin typeface="Calibri" pitchFamily="34" charset="0"/>
              </a:endParaRPr>
            </a:p>
            <a:p>
              <a:pPr marL="742950" indent="-742950">
                <a:buFontTx/>
                <a:buAutoNum type="arabicPeriod" startAt="3"/>
                <a:defRPr/>
              </a:pPr>
              <a:r>
                <a:rPr lang="en-US" sz="3200" dirty="0">
                  <a:solidFill>
                    <a:schemeClr val="tx1"/>
                  </a:solidFill>
                  <a:latin typeface="Calibri" pitchFamily="34" charset="0"/>
                </a:rPr>
                <a:t>Model, Prediction and Control mobility of nodes</a:t>
              </a: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r>
                <a:rPr lang="en-US" sz="2800" dirty="0">
                  <a:solidFill>
                    <a:schemeClr val="tx1"/>
                  </a:solidFill>
                  <a:latin typeface="Calibri" pitchFamily="34" charset="0"/>
                </a:rPr>
                <a:t>Different types of motion (people, fixed sensors, robot, etc.)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90600" y="3962400"/>
              <a:ext cx="9601200" cy="686036"/>
            </a:xfrm>
            <a:prstGeom prst="rect">
              <a:avLst/>
            </a:prstGeom>
            <a:solidFill>
              <a:srgbClr val="A23027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4000" dirty="0" smtClean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Our Project</a:t>
              </a:r>
              <a:endParaRPr lang="en-US" sz="44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127" name="Group 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4765000" y="3925545"/>
            <a:ext cx="11125200" cy="8160110"/>
            <a:chOff x="990600" y="3962400"/>
            <a:chExt cx="9601200" cy="4332485"/>
          </a:xfrm>
        </p:grpSpPr>
        <p:sp>
          <p:nvSpPr>
            <p:cNvPr id="193" name="Rectangle 192"/>
            <p:cNvSpPr/>
            <p:nvPr/>
          </p:nvSpPr>
          <p:spPr>
            <a:xfrm>
              <a:off x="990600" y="4455529"/>
              <a:ext cx="9601200" cy="38393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r>
                <a:rPr lang="en-US" sz="2800" dirty="0" smtClean="0">
                  <a:solidFill>
                    <a:schemeClr val="tx1"/>
                  </a:solidFill>
                  <a:latin typeface="Calibri" pitchFamily="34" charset="0"/>
                </a:rPr>
                <a:t>Approaches vary in reliance on workload and environmental predictions, and in degree of delay tolerance.</a:t>
              </a: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1200150" lvl="1" indent="-742950">
                <a:buFont typeface="Wingdings" pitchFamily="2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742950" indent="-742950">
                <a:defRPr/>
              </a:pPr>
              <a:endParaRPr lang="en-US" sz="36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90600" y="3962400"/>
              <a:ext cx="9601200" cy="483543"/>
            </a:xfrm>
            <a:prstGeom prst="rect">
              <a:avLst/>
            </a:prstGeom>
            <a:solidFill>
              <a:srgbClr val="A23027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4000" dirty="0" smtClean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Predictive scheduling for Low-Energy </a:t>
              </a:r>
              <a:r>
                <a:rPr lang="en-US" sz="4000" dirty="0" err="1" smtClean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Comms</a:t>
              </a:r>
              <a:r>
                <a:rPr lang="en-US" sz="4000" dirty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.</a:t>
              </a:r>
              <a:endParaRPr lang="en-US" sz="44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129" name="Group 2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4765000" y="12198100"/>
            <a:ext cx="11049000" cy="9486873"/>
            <a:chOff x="990600" y="3962400"/>
            <a:chExt cx="9601201" cy="4111239"/>
          </a:xfrm>
        </p:grpSpPr>
        <p:sp>
          <p:nvSpPr>
            <p:cNvPr id="258" name="Rectangle 257"/>
            <p:cNvSpPr/>
            <p:nvPr/>
          </p:nvSpPr>
          <p:spPr>
            <a:xfrm>
              <a:off x="990600" y="4422858"/>
              <a:ext cx="9601201" cy="36507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>
              <a:prstTxWarp prst="textNoShape">
                <a:avLst/>
              </a:prstTxWarp>
            </a:bodyPr>
            <a:lstStyle/>
            <a:p>
              <a:endParaRPr lang="en-US" sz="2800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2800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2800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2800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2800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2800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2800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2800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2800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endParaRPr lang="en-US" sz="2800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3200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3600" dirty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3600" dirty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3600" dirty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3600" dirty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3600" dirty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</a:pPr>
              <a:endParaRPr lang="en-US" sz="3600" dirty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990600" y="3962400"/>
              <a:ext cx="9601201" cy="394679"/>
            </a:xfrm>
            <a:prstGeom prst="rect">
              <a:avLst/>
            </a:prstGeom>
            <a:solidFill>
              <a:srgbClr val="A23027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4000" dirty="0" err="1" smtClean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Comms</a:t>
              </a:r>
              <a:r>
                <a:rPr lang="en-US" sz="4000" dirty="0" smtClean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 Optimization: Android Implementation</a:t>
              </a:r>
              <a:endParaRPr lang="en-US" sz="44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161" name="Group 22"/>
          <p:cNvGrpSpPr>
            <a:grpSpLocks/>
          </p:cNvGrpSpPr>
          <p:nvPr/>
        </p:nvGrpSpPr>
        <p:grpSpPr bwMode="auto">
          <a:xfrm>
            <a:off x="12241212" y="10143216"/>
            <a:ext cx="12101773" cy="11268984"/>
            <a:chOff x="685800" y="14841334"/>
            <a:chExt cx="10751604" cy="11928608"/>
          </a:xfrm>
        </p:grpSpPr>
        <p:grpSp>
          <p:nvGrpSpPr>
            <p:cNvPr id="5210" name="Group 14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85800" y="14841334"/>
              <a:ext cx="10751604" cy="11928608"/>
              <a:chOff x="990600" y="2180914"/>
              <a:chExt cx="9607817" cy="669362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990600" y="2536331"/>
                <a:ext cx="9601071" cy="63382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A23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742950" indent="-742950">
                  <a:buFont typeface="Wingdings" pitchFamily="2" charset="2"/>
                  <a:buChar char="§"/>
                  <a:defRPr/>
                </a:pPr>
                <a:endParaRPr lang="en-US" sz="28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97346" y="2180914"/>
                <a:ext cx="9601071" cy="355418"/>
              </a:xfrm>
              <a:prstGeom prst="rect">
                <a:avLst/>
              </a:prstGeom>
              <a:solidFill>
                <a:srgbClr val="A23027"/>
              </a:solidFill>
              <a:ln>
                <a:solidFill>
                  <a:srgbClr val="A230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en-US" sz="4000" dirty="0" smtClean="0">
                    <a:solidFill>
                      <a:srgbClr val="FFFFFF"/>
                    </a:solidFill>
                    <a:latin typeface="Calibri" charset="0"/>
                    <a:ea typeface="ＭＳ Ｐゴシック" charset="-128"/>
                    <a:cs typeface="ＭＳ Ｐゴシック" charset="-128"/>
                  </a:rPr>
                  <a:t>Adaptive Motion Planning and Deployment</a:t>
                </a:r>
                <a:endParaRPr lang="en-US" sz="4400" dirty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929797" y="21110276"/>
              <a:ext cx="10114134" cy="5571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96888" indent="-457200">
                <a:buFont typeface="Arial"/>
                <a:buChar char="•"/>
                <a:defRPr/>
              </a:pPr>
              <a:r>
                <a:rPr lang="en-US" sz="2800" dirty="0" smtClean="0">
                  <a:latin typeface="Calibri"/>
                  <a:ea typeface="ＭＳ Ｐゴシック" charset="0"/>
                  <a:cs typeface="Calibri"/>
                  <a:sym typeface="Franklin Gothic Medium" charset="0"/>
                </a:rPr>
                <a:t>Determine deployment/coverage/location status using macro and micro changes in environmental signatures in the system.</a:t>
              </a:r>
              <a:endParaRPr lang="en-US" sz="2800" dirty="0">
                <a:latin typeface="Calibri"/>
                <a:ea typeface="ＭＳ Ｐゴシック" charset="0"/>
                <a:cs typeface="Calibri"/>
                <a:sym typeface="Franklin Gothic Medium" charset="0"/>
              </a:endParaRPr>
            </a:p>
            <a:p>
              <a:pPr marL="496888" indent="-457200">
                <a:buFont typeface="Arial"/>
                <a:buChar char="•"/>
                <a:defRPr/>
              </a:pPr>
              <a:r>
                <a:rPr lang="en-US" sz="2800" dirty="0" smtClean="0">
                  <a:latin typeface="Calibri"/>
                  <a:ea typeface="ＭＳ Ｐゴシック" charset="0"/>
                  <a:cs typeface="Calibri"/>
                  <a:sym typeface="Franklin Gothic Medium" charset="0"/>
                </a:rPr>
                <a:t>Macro: Utilizing landed nodes to determine if the sensor is in new or old areas, to incrementally increase deployment coverage of a building.</a:t>
              </a:r>
            </a:p>
            <a:p>
              <a:pPr marL="496888" indent="-457200">
                <a:buFont typeface="Arial"/>
                <a:buChar char="•"/>
                <a:defRPr/>
              </a:pPr>
              <a:r>
                <a:rPr lang="en-US" sz="2800" dirty="0" smtClean="0">
                  <a:latin typeface="Calibri"/>
                  <a:ea typeface="ＭＳ Ｐゴシック" charset="0"/>
                  <a:cs typeface="Calibri"/>
                  <a:sym typeface="Franklin Gothic Medium" charset="0"/>
                </a:rPr>
                <a:t>Micro: Sensing </a:t>
              </a:r>
              <a:r>
                <a:rPr lang="en-US" sz="2800" dirty="0">
                  <a:latin typeface="Calibri"/>
                  <a:ea typeface="ＭＳ Ｐゴシック" charset="0"/>
                  <a:cs typeface="Calibri"/>
                  <a:sym typeface="Franklin Gothic Medium" charset="0"/>
                </a:rPr>
                <a:t>coverage estimation by obtaining </a:t>
              </a:r>
              <a:endParaRPr lang="en-US" sz="2800" dirty="0" smtClean="0">
                <a:latin typeface="Calibri"/>
                <a:ea typeface="ＭＳ Ｐゴシック" charset="0"/>
                <a:cs typeface="Calibri"/>
                <a:sym typeface="Franklin Gothic Medium" charset="0"/>
              </a:endParaRPr>
            </a:p>
            <a:p>
              <a:pPr marL="954088" lvl="1" indent="-457200">
                <a:buFont typeface="Arial"/>
                <a:buChar char="•"/>
                <a:defRPr/>
              </a:pPr>
              <a:r>
                <a:rPr lang="en-US" sz="2800" dirty="0" smtClean="0">
                  <a:latin typeface="Calibri"/>
                  <a:ea typeface="ＭＳ Ｐゴシック" charset="0"/>
                  <a:cs typeface="Calibri"/>
                  <a:sym typeface="Franklin Gothic Medium" charset="0"/>
                </a:rPr>
                <a:t>1) relative </a:t>
              </a:r>
              <a:r>
                <a:rPr lang="en-US" sz="2800" dirty="0">
                  <a:latin typeface="Calibri"/>
                  <a:ea typeface="ＭＳ Ｐゴシック" charset="0"/>
                  <a:cs typeface="Calibri"/>
                  <a:sym typeface="Franklin Gothic Medium" charset="0"/>
                </a:rPr>
                <a:t>motion path </a:t>
              </a:r>
              <a:r>
                <a:rPr lang="en-US" sz="2800" dirty="0" smtClean="0">
                  <a:latin typeface="Calibri"/>
                  <a:ea typeface="ＭＳ Ｐゴシック" charset="0"/>
                  <a:cs typeface="Calibri"/>
                  <a:sym typeface="Franklin Gothic Medium" charset="0"/>
                </a:rPr>
                <a:t>signatures </a:t>
              </a:r>
            </a:p>
            <a:p>
              <a:pPr marL="954088" lvl="1" indent="-457200">
                <a:buFont typeface="Arial"/>
                <a:buChar char="•"/>
                <a:defRPr/>
              </a:pPr>
              <a:r>
                <a:rPr lang="en-US" sz="2800" dirty="0" smtClean="0">
                  <a:latin typeface="Calibri"/>
                  <a:ea typeface="ＭＳ Ｐゴシック" charset="0"/>
                  <a:cs typeface="Calibri"/>
                  <a:sym typeface="Franklin Gothic Medium" charset="0"/>
                </a:rPr>
                <a:t>2) dead resigning signatures, </a:t>
              </a:r>
            </a:p>
            <a:p>
              <a:pPr marL="954088" lvl="1" indent="-457200">
                <a:buFont typeface="Arial"/>
                <a:buChar char="•"/>
                <a:defRPr/>
              </a:pPr>
              <a:r>
                <a:rPr lang="en-US" sz="2800" dirty="0" smtClean="0">
                  <a:latin typeface="Calibri"/>
                  <a:ea typeface="ＭＳ Ｐゴシック" charset="0"/>
                  <a:cs typeface="Calibri"/>
                  <a:sym typeface="Franklin Gothic Medium" charset="0"/>
                </a:rPr>
                <a:t>3) similarity between prior signatures. </a:t>
              </a:r>
            </a:p>
            <a:p>
              <a:pPr marL="496888" indent="-457200">
                <a:buFont typeface="Arial"/>
                <a:buChar char="•"/>
                <a:defRPr/>
              </a:pPr>
              <a:r>
                <a:rPr lang="en-US" sz="2800" dirty="0" smtClean="0">
                  <a:latin typeface="Calibri"/>
                  <a:ea typeface="ＭＳ Ｐゴシック" charset="0"/>
                  <a:cs typeface="Calibri"/>
                  <a:sym typeface="Franklin Gothic Medium" charset="0"/>
                </a:rPr>
                <a:t>Dynamic allocate task </a:t>
              </a:r>
              <a:r>
                <a:rPr lang="en-US" sz="2800" dirty="0">
                  <a:latin typeface="Calibri"/>
                  <a:ea typeface="ＭＳ Ｐゴシック" charset="0"/>
                  <a:cs typeface="Calibri"/>
                  <a:sym typeface="Franklin Gothic Medium" charset="0"/>
                </a:rPr>
                <a:t>allocation allow nodes to more efficiently coordinate and predict the current sensing coverage of an area</a:t>
              </a:r>
              <a:r>
                <a:rPr lang="en-US" sz="2800" dirty="0" smtClean="0">
                  <a:latin typeface="Calibri"/>
                  <a:ea typeface="ＭＳ Ｐゴシック" charset="0"/>
                  <a:cs typeface="Calibri"/>
                  <a:sym typeface="Franklin Gothic Medium" charset="0"/>
                </a:rPr>
                <a:t>.</a:t>
              </a:r>
            </a:p>
            <a:p>
              <a:pPr marL="954088" lvl="1" indent="-457200">
                <a:buFont typeface="Arial"/>
                <a:buChar char="•"/>
                <a:defRPr/>
              </a:pPr>
              <a:r>
                <a:rPr lang="en-US" sz="2800" dirty="0" smtClean="0">
                  <a:latin typeface="Calibri"/>
                  <a:ea typeface="ＭＳ Ｐゴシック" charset="0"/>
                  <a:cs typeface="Calibri"/>
                  <a:sym typeface="Franklin Gothic Medium" charset="0"/>
                </a:rPr>
                <a:t>Bias motion to areas of lower coverage (application needs) and higher demand (system needs).</a:t>
              </a:r>
              <a:endParaRPr lang="en-US" sz="2800" dirty="0">
                <a:latin typeface="Calibri"/>
                <a:ea typeface="ＭＳ Ｐゴシック" charset="0"/>
                <a:cs typeface="Calibri"/>
                <a:sym typeface="Franklin Gothic Medium" charset="0"/>
              </a:endParaRPr>
            </a:p>
          </p:txBody>
        </p:sp>
      </p:grpSp>
      <p:grpSp>
        <p:nvGrpSpPr>
          <p:cNvPr id="5162" name="Group 2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85800" y="24765000"/>
            <a:ext cx="11125200" cy="2057400"/>
            <a:chOff x="990600" y="4251349"/>
            <a:chExt cx="9601201" cy="1386957"/>
          </a:xfrm>
        </p:grpSpPr>
        <p:sp>
          <p:nvSpPr>
            <p:cNvPr id="212" name="Rectangle 211"/>
            <p:cNvSpPr/>
            <p:nvPr/>
          </p:nvSpPr>
          <p:spPr>
            <a:xfrm>
              <a:off x="990600" y="4648654"/>
              <a:ext cx="9601201" cy="989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42950" indent="-742950" algn="ctr">
                <a:defRPr/>
              </a:pPr>
              <a:r>
                <a:rPr lang="en-US" sz="2800" dirty="0">
                  <a:solidFill>
                    <a:schemeClr val="tx1"/>
                  </a:solidFill>
                  <a:latin typeface="Calibri" pitchFamily="34" charset="0"/>
                  <a:sym typeface="Wingdings" pitchFamily="2" charset="2"/>
                </a:rPr>
                <a:t>This work was supported by the National Science Foundation </a:t>
              </a:r>
              <a:r>
                <a:rPr lang="en-US" sz="2800" dirty="0" smtClean="0">
                  <a:solidFill>
                    <a:schemeClr val="tx1"/>
                  </a:solidFill>
                  <a:latin typeface="Calibri" pitchFamily="34" charset="0"/>
                  <a:sym typeface="Wingdings" pitchFamily="2" charset="2"/>
                </a:rPr>
                <a:t>under collaborative grants </a:t>
              </a:r>
              <a:r>
                <a:rPr lang="en-US" sz="2800" dirty="0">
                  <a:solidFill>
                    <a:schemeClr val="tx1"/>
                  </a:solidFill>
                  <a:latin typeface="Calibri" pitchFamily="34" charset="0"/>
                  <a:sym typeface="Wingdings" pitchFamily="2" charset="2"/>
                </a:rPr>
                <a:t>CPS-</a:t>
              </a:r>
              <a:r>
                <a:rPr lang="en-US" sz="2800" dirty="0" smtClean="0">
                  <a:solidFill>
                    <a:schemeClr val="tx1"/>
                  </a:solidFill>
                  <a:latin typeface="Calibri" pitchFamily="34" charset="0"/>
                  <a:sym typeface="Wingdings" pitchFamily="2" charset="2"/>
                </a:rPr>
                <a:t>1135874 and CPS-1135953. </a:t>
              </a:r>
              <a:endParaRPr lang="en-US" sz="280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990600" y="4251349"/>
              <a:ext cx="9601201" cy="397305"/>
            </a:xfrm>
            <a:prstGeom prst="rect">
              <a:avLst/>
            </a:prstGeom>
            <a:solidFill>
              <a:srgbClr val="A23027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000" dirty="0" smtClean="0">
                  <a:solidFill>
                    <a:srgbClr val="FFFFFF"/>
                  </a:solidFill>
                  <a:latin typeface="Calibri" pitchFamily="34" charset="0"/>
                </a:rPr>
                <a:t>Acknowledgments</a:t>
              </a:r>
              <a:endParaRPr lang="en-US" sz="30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08" name="Group 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85800" y="9829800"/>
            <a:ext cx="11201400" cy="7848600"/>
            <a:chOff x="990600" y="3962400"/>
            <a:chExt cx="9601200" cy="6092751"/>
          </a:xfrm>
        </p:grpSpPr>
        <p:sp>
          <p:nvSpPr>
            <p:cNvPr id="112" name="Rectangle 111"/>
            <p:cNvSpPr/>
            <p:nvPr/>
          </p:nvSpPr>
          <p:spPr>
            <a:xfrm>
              <a:off x="990600" y="4647984"/>
              <a:ext cx="9601200" cy="54071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42950" indent="-742950">
                <a:buFont typeface="Wingdings" charset="2"/>
                <a:buChar char="§"/>
                <a:defRPr/>
              </a:pPr>
              <a:r>
                <a:rPr lang="en-US" sz="3200" dirty="0" smtClean="0">
                  <a:solidFill>
                    <a:schemeClr val="tx1"/>
                  </a:solidFill>
                  <a:latin typeface="Calibri" charset="0"/>
                </a:rPr>
                <a:t>Simplifications to </a:t>
              </a:r>
              <a:r>
                <a:rPr lang="en-US" sz="3200" dirty="0">
                  <a:solidFill>
                    <a:schemeClr val="tx1"/>
                  </a:solidFill>
                  <a:latin typeface="Calibri" charset="0"/>
                </a:rPr>
                <a:t>reduce complexity. </a:t>
              </a:r>
            </a:p>
            <a:p>
              <a:pPr marL="1200150" lvl="1" indent="-742950">
                <a:buFont typeface="Wingdings" charset="2"/>
                <a:buChar char="§"/>
                <a:defRPr/>
              </a:pPr>
              <a:r>
                <a:rPr lang="en-US" sz="2800" dirty="0">
                  <a:solidFill>
                    <a:schemeClr val="tx1"/>
                  </a:solidFill>
                  <a:latin typeface="Calibri" charset="0"/>
                </a:rPr>
                <a:t>Assume homogeneous systems</a:t>
              </a:r>
            </a:p>
            <a:p>
              <a:pPr marL="1200150" lvl="1" indent="-742950">
                <a:buFont typeface="Wingdings" charset="2"/>
                <a:buChar char="§"/>
                <a:defRPr/>
              </a:pPr>
              <a:r>
                <a:rPr lang="en-US" sz="2800" dirty="0">
                  <a:solidFill>
                    <a:schemeClr val="tx1"/>
                  </a:solidFill>
                  <a:latin typeface="Calibri" charset="0"/>
                </a:rPr>
                <a:t>Program for one particular deployment</a:t>
              </a:r>
              <a:endParaRPr lang="en-US" sz="3200" dirty="0">
                <a:solidFill>
                  <a:schemeClr val="tx1"/>
                </a:solidFill>
                <a:latin typeface="Calibri" charset="0"/>
              </a:endParaRPr>
            </a:p>
            <a:p>
              <a:pPr marL="742950" indent="-742950">
                <a:buFont typeface="Wingdings" charset="2"/>
                <a:buChar char="§"/>
                <a:defRPr/>
              </a:pPr>
              <a:r>
                <a:rPr lang="en-US" sz="3200" dirty="0">
                  <a:solidFill>
                    <a:schemeClr val="tx1"/>
                  </a:solidFill>
                  <a:latin typeface="Calibri" charset="0"/>
                </a:rPr>
                <a:t>Current approach leads to “brittle” </a:t>
              </a:r>
              <a:r>
                <a:rPr lang="en-US" sz="3200" dirty="0" smtClean="0">
                  <a:solidFill>
                    <a:schemeClr val="tx1"/>
                  </a:solidFill>
                  <a:latin typeface="Calibri" charset="0"/>
                </a:rPr>
                <a:t>systems.</a:t>
              </a:r>
              <a:endParaRPr lang="en-US" sz="3200" dirty="0">
                <a:solidFill>
                  <a:schemeClr val="tx1"/>
                </a:solidFill>
                <a:latin typeface="Calibri" charset="0"/>
              </a:endParaRPr>
            </a:p>
            <a:p>
              <a:pPr marL="1200150" lvl="1" indent="-742950">
                <a:buFont typeface="Wingdings" charset="2"/>
                <a:buChar char="§"/>
                <a:defRPr/>
              </a:pPr>
              <a:r>
                <a:rPr lang="en-US" sz="2800" dirty="0">
                  <a:solidFill>
                    <a:schemeClr val="tx1"/>
                  </a:solidFill>
                  <a:latin typeface="Calibri" charset="0"/>
                </a:rPr>
                <a:t>Deployments with multi-generation devices</a:t>
              </a:r>
            </a:p>
            <a:p>
              <a:pPr marL="1200150" lvl="1" indent="-742950">
                <a:buFont typeface="Wingdings" charset="2"/>
                <a:buChar char="§"/>
                <a:defRPr/>
              </a:pPr>
              <a:r>
                <a:rPr lang="en-US" sz="2800" dirty="0">
                  <a:solidFill>
                    <a:schemeClr val="tx1"/>
                  </a:solidFill>
                  <a:latin typeface="Calibri" charset="0"/>
                </a:rPr>
                <a:t>Multiple scenarios with different mobility </a:t>
              </a:r>
              <a:r>
                <a:rPr lang="en-US" sz="2800" dirty="0" smtClean="0">
                  <a:solidFill>
                    <a:schemeClr val="tx1"/>
                  </a:solidFill>
                  <a:latin typeface="Calibri" charset="0"/>
                </a:rPr>
                <a:t>capabilities</a:t>
              </a:r>
            </a:p>
            <a:p>
              <a:pPr marL="742950" indent="-742950">
                <a:buFont typeface="Wingdings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charset="0"/>
              </a:endParaRPr>
            </a:p>
            <a:p>
              <a:pPr marL="742950" indent="-742950">
                <a:buFont typeface="+mj-lt"/>
                <a:buAutoNum type="arabicPeriod"/>
                <a:defRPr/>
              </a:pPr>
              <a:r>
                <a:rPr lang="en-US" sz="2800" dirty="0" smtClean="0">
                  <a:solidFill>
                    <a:schemeClr val="tx1"/>
                  </a:solidFill>
                  <a:latin typeface="Calibri" charset="0"/>
                </a:rPr>
                <a:t>How to meet performance and accuracy goals while managing power and other scarce resources?</a:t>
              </a:r>
            </a:p>
            <a:p>
              <a:pPr marL="742950" indent="-742950">
                <a:buAutoNum type="arabicPeriod"/>
                <a:defRPr/>
              </a:pPr>
              <a:r>
                <a:rPr lang="en-US" sz="2800" dirty="0" smtClean="0">
                  <a:solidFill>
                    <a:schemeClr val="tx1"/>
                  </a:solidFill>
                  <a:latin typeface="Calibri" charset="0"/>
                </a:rPr>
                <a:t>How to select which devices to use?  From a static or dynamic pool of resources.</a:t>
              </a:r>
            </a:p>
            <a:p>
              <a:pPr marL="742950" indent="-742950">
                <a:buFont typeface="+mj-lt"/>
                <a:buAutoNum type="arabicPeriod"/>
                <a:defRPr/>
              </a:pPr>
              <a:r>
                <a:rPr lang="en-US" sz="2800" dirty="0" smtClean="0">
                  <a:solidFill>
                    <a:schemeClr val="tx1"/>
                  </a:solidFill>
                  <a:latin typeface="Calibri" charset="0"/>
                </a:rPr>
                <a:t>How to support dynamic adaptivity within a single deployment? How to support portable operation across different deployments?</a:t>
              </a:r>
            </a:p>
            <a:p>
              <a:pPr marL="1200150" lvl="1" indent="-742950">
                <a:buFont typeface="Wingdings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90600" y="3962400"/>
              <a:ext cx="9601200" cy="685584"/>
            </a:xfrm>
            <a:prstGeom prst="rect">
              <a:avLst/>
            </a:prstGeom>
            <a:solidFill>
              <a:srgbClr val="A23027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4000" dirty="0" smtClean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Prior Approaches</a:t>
              </a:r>
              <a:endParaRPr lang="en-US" sz="44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14" name="Group 2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2320000" y="21457290"/>
            <a:ext cx="12039600" cy="5334000"/>
            <a:chOff x="990600" y="3962400"/>
            <a:chExt cx="9601201" cy="4185638"/>
          </a:xfrm>
        </p:grpSpPr>
        <p:sp>
          <p:nvSpPr>
            <p:cNvPr id="115" name="Rectangle 114"/>
            <p:cNvSpPr/>
            <p:nvPr/>
          </p:nvSpPr>
          <p:spPr>
            <a:xfrm>
              <a:off x="990600" y="4649274"/>
              <a:ext cx="9601201" cy="34987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42950" indent="-742950">
                <a:buFont typeface="Wingdings" charset="2"/>
                <a:buChar char="§"/>
                <a:defRPr/>
              </a:pPr>
              <a:r>
                <a:rPr lang="en-US" sz="32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Integrate motion bias with availability and certainty of location at different areas</a:t>
              </a:r>
            </a:p>
            <a:p>
              <a:pPr marL="742950" indent="-742950">
                <a:buFont typeface="Wingdings" charset="2"/>
                <a:buChar char="§"/>
                <a:defRPr/>
              </a:pPr>
              <a:r>
                <a:rPr lang="en-US" sz="32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Improve co-mapping of the location certainty and physical space.</a:t>
              </a:r>
            </a:p>
            <a:p>
              <a:pPr marL="742950" indent="-742950">
                <a:buFont typeface="Wingdings" charset="2"/>
                <a:buChar char="§"/>
                <a:defRPr/>
              </a:pPr>
              <a:r>
                <a:rPr lang="en-US" sz="32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Simplify </a:t>
              </a:r>
              <a:r>
                <a:rPr lang="en-US" sz="3200" dirty="0" err="1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testbed</a:t>
              </a:r>
              <a:r>
                <a:rPr lang="en-US" sz="32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 deployment setup and use. </a:t>
              </a:r>
            </a:p>
            <a:p>
              <a:pPr marL="742950" indent="-742950">
                <a:buFont typeface="Wingdings" charset="2"/>
                <a:buChar char="§"/>
                <a:defRPr/>
              </a:pPr>
              <a:endParaRPr lang="en-US" sz="2600" dirty="0" smtClean="0">
                <a:solidFill>
                  <a:schemeClr val="tx1"/>
                </a:solidFill>
                <a:latin typeface="Calibri" charset="0"/>
                <a:sym typeface="Wingdings" charset="2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990600" y="3962400"/>
              <a:ext cx="9601201" cy="686874"/>
            </a:xfrm>
            <a:prstGeom prst="rect">
              <a:avLst/>
            </a:prstGeom>
            <a:solidFill>
              <a:srgbClr val="A23027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4000" dirty="0" smtClean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Project Future Work</a:t>
              </a:r>
              <a:endParaRPr lang="en-US" sz="44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20" name="Group 2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4745040" y="21770410"/>
            <a:ext cx="11150600" cy="5075424"/>
            <a:chOff x="990600" y="4601989"/>
            <a:chExt cx="9601201" cy="4224108"/>
          </a:xfrm>
        </p:grpSpPr>
        <p:sp>
          <p:nvSpPr>
            <p:cNvPr id="121" name="Rectangle 120"/>
            <p:cNvSpPr/>
            <p:nvPr/>
          </p:nvSpPr>
          <p:spPr>
            <a:xfrm>
              <a:off x="990600" y="5288863"/>
              <a:ext cx="9601201" cy="35372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42950" indent="-742950">
                <a:buFont typeface="Wingdings" charset="2"/>
                <a:buChar char="§"/>
                <a:defRPr/>
              </a:pP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A. </a:t>
              </a:r>
              <a:r>
                <a:rPr lang="en-US" sz="2600" dirty="0" err="1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Purohit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, S. </a:t>
              </a:r>
              <a:r>
                <a:rPr lang="en-US" sz="2600" dirty="0" err="1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Carpin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, P.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 Zhang. Adaptive Planning for Deployment of Micro-Aerial Sensor Swarms. Intl. Workshop on Robotic Sensor Networks, </a:t>
              </a:r>
              <a:r>
                <a:rPr lang="en-US" sz="2600" dirty="0" err="1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CPSWeek</a:t>
              </a:r>
              <a:r>
                <a:rPr lang="en-US" sz="2600" dirty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,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 2014.</a:t>
              </a:r>
            </a:p>
            <a:p>
              <a:pPr marL="742950" indent="-742950">
                <a:buFont typeface="Wingdings" charset="2"/>
                <a:buChar char="§"/>
                <a:defRPr/>
              </a:pP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O. B. </a:t>
              </a:r>
              <a:r>
                <a:rPr lang="en-US" sz="2600" dirty="0" err="1">
                  <a:solidFill>
                    <a:schemeClr val="tx1"/>
                  </a:solidFill>
                  <a:latin typeface="Calibri" charset="0"/>
                  <a:sym typeface="Wingdings" charset="2"/>
                </a:rPr>
                <a:t>Yetim</a:t>
              </a:r>
              <a:r>
                <a:rPr lang="en-US" sz="2600" dirty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 and 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M. </a:t>
              </a:r>
              <a:r>
                <a:rPr lang="en-US" sz="2600" dirty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Martonosi. Adaptive Delay-Tolerant Scheduling for Efficient Cellular and </a:t>
              </a:r>
              <a:r>
                <a:rPr lang="en-US" sz="2600" dirty="0" err="1">
                  <a:solidFill>
                    <a:schemeClr val="tx1"/>
                  </a:solidFill>
                  <a:latin typeface="Calibri" charset="0"/>
                  <a:sym typeface="Wingdings" charset="2"/>
                </a:rPr>
                <a:t>WiFi</a:t>
              </a:r>
              <a:r>
                <a:rPr lang="en-US" sz="2600" dirty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 Usage. IEEE 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Intl. </a:t>
              </a:r>
              <a:r>
                <a:rPr lang="en-US" sz="2600" dirty="0" err="1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Symp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. on </a:t>
              </a:r>
              <a:r>
                <a:rPr lang="en-US" sz="2600" dirty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a World of Wireless Mobile and Multimedia Networks. June, 2014.</a:t>
              </a:r>
              <a:endParaRPr lang="en-US" sz="2600" dirty="0" smtClean="0">
                <a:solidFill>
                  <a:schemeClr val="tx1"/>
                </a:solidFill>
                <a:latin typeface="Calibri" charset="0"/>
                <a:sym typeface="Wingdings" charset="2"/>
              </a:endParaRPr>
            </a:p>
            <a:p>
              <a:pPr marL="742950" indent="-742950">
                <a:buFont typeface="Wingdings" charset="2"/>
                <a:buChar char="§"/>
                <a:defRPr/>
              </a:pP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A. </a:t>
              </a:r>
              <a:r>
                <a:rPr lang="en-US" sz="2600" dirty="0" err="1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Purohit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, Z. Sun, S. Pan, P. Zhang, “</a:t>
              </a:r>
              <a:r>
                <a:rPr lang="en-US" sz="2600" dirty="0" err="1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SugarTrail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: Indoor Navigation in Retail Environments without Surveys and Maps”, IEEE SECON 2013.</a:t>
              </a:r>
            </a:p>
            <a:p>
              <a:pPr marL="742950" indent="-742950">
                <a:buFont typeface="Wingdings" charset="2"/>
                <a:buChar char="§"/>
                <a:defRPr/>
              </a:pP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D. </a:t>
              </a:r>
              <a:r>
                <a:rPr lang="en-US" sz="2600" dirty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Mir, 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S. </a:t>
              </a:r>
              <a:r>
                <a:rPr lang="en-US" sz="2600" dirty="0" err="1">
                  <a:solidFill>
                    <a:schemeClr val="tx1"/>
                  </a:solidFill>
                  <a:latin typeface="Calibri" charset="0"/>
                  <a:sym typeface="Wingdings" charset="2"/>
                </a:rPr>
                <a:t>Isaacman</a:t>
              </a:r>
              <a:r>
                <a:rPr lang="en-US" sz="2600" dirty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, 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R. </a:t>
              </a:r>
              <a:r>
                <a:rPr lang="en-US" sz="2600" dirty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Caceres, 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M. </a:t>
              </a:r>
              <a:r>
                <a:rPr lang="en-US" sz="2600" dirty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Martonosi, and 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R. </a:t>
              </a:r>
              <a:r>
                <a:rPr lang="en-US" sz="2600" dirty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Wright. DP-WHERE: Differentially Private Modeling of Human 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Mobility IEEE </a:t>
              </a:r>
              <a:r>
                <a:rPr lang="en-US" sz="2600" dirty="0" err="1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BigData</a:t>
              </a:r>
              <a:r>
                <a:rPr lang="en-US" sz="2600" dirty="0" smtClean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, Oct. </a:t>
              </a:r>
              <a:r>
                <a:rPr lang="en-US" sz="2600" dirty="0">
                  <a:solidFill>
                    <a:schemeClr val="tx1"/>
                  </a:solidFill>
                  <a:latin typeface="Calibri" charset="0"/>
                  <a:sym typeface="Wingdings" charset="2"/>
                </a:rPr>
                <a:t>2013 </a:t>
              </a:r>
              <a:endParaRPr lang="en-US" sz="2600" dirty="0" smtClean="0">
                <a:solidFill>
                  <a:schemeClr val="tx1"/>
                </a:solidFill>
                <a:latin typeface="Calibri" charset="0"/>
                <a:sym typeface="Wingdings" charset="2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90600" y="4601989"/>
              <a:ext cx="9601201" cy="686874"/>
            </a:xfrm>
            <a:prstGeom prst="rect">
              <a:avLst/>
            </a:prstGeom>
            <a:solidFill>
              <a:srgbClr val="A23027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4000" smtClean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Select Publications</a:t>
              </a:r>
              <a:endParaRPr lang="en-US" sz="44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1780" y="1183640"/>
            <a:ext cx="3335020" cy="1254760"/>
          </a:xfrm>
          <a:prstGeom prst="rect">
            <a:avLst/>
          </a:prstGeom>
        </p:spPr>
      </p:pic>
      <p:pic>
        <p:nvPicPr>
          <p:cNvPr id="2" name="Picture 1" descr="CMU_logo_stack_red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730" y="889745"/>
            <a:ext cx="2700791" cy="1752895"/>
          </a:xfrm>
          <a:prstGeom prst="rect">
            <a:avLst/>
          </a:prstGeom>
        </p:spPr>
      </p:pic>
      <p:grpSp>
        <p:nvGrpSpPr>
          <p:cNvPr id="5125" name="Group 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85800" y="3886199"/>
            <a:ext cx="11201400" cy="5791201"/>
            <a:chOff x="990600" y="3962399"/>
            <a:chExt cx="9601200" cy="6092752"/>
          </a:xfrm>
        </p:grpSpPr>
        <p:sp>
          <p:nvSpPr>
            <p:cNvPr id="8" name="Rectangle 7"/>
            <p:cNvSpPr/>
            <p:nvPr/>
          </p:nvSpPr>
          <p:spPr>
            <a:xfrm>
              <a:off x="990600" y="4647984"/>
              <a:ext cx="9601200" cy="54071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42950" indent="-742950">
                <a:buFont typeface="Wingdings" charset="2"/>
                <a:buChar char="§"/>
                <a:defRPr/>
              </a:pPr>
              <a:r>
                <a:rPr lang="en-US" sz="3200" dirty="0">
                  <a:solidFill>
                    <a:schemeClr val="tx1"/>
                  </a:solidFill>
                  <a:latin typeface="Calibri" charset="0"/>
                </a:rPr>
                <a:t>Cyber-Physical </a:t>
              </a:r>
              <a:r>
                <a:rPr lang="en-US" sz="3200" dirty="0" smtClean="0">
                  <a:solidFill>
                    <a:schemeClr val="tx1"/>
                  </a:solidFill>
                  <a:latin typeface="Calibri" charset="0"/>
                </a:rPr>
                <a:t>Systems:  </a:t>
              </a:r>
              <a:r>
                <a:rPr lang="en-US" sz="3200" dirty="0" smtClean="0">
                  <a:solidFill>
                    <a:schemeClr val="tx1"/>
                  </a:solidFill>
                  <a:latin typeface="Calibri" charset="0"/>
                </a:rPr>
                <a:t>Richly </a:t>
              </a:r>
              <a:r>
                <a:rPr lang="en-US" sz="3200" dirty="0">
                  <a:solidFill>
                    <a:schemeClr val="tx1"/>
                  </a:solidFill>
                  <a:latin typeface="Calibri" charset="0"/>
                </a:rPr>
                <a:t>heterogeneous devices </a:t>
              </a:r>
              <a:r>
                <a:rPr lang="en-US" sz="3200" dirty="0" smtClean="0">
                  <a:solidFill>
                    <a:schemeClr val="tx1"/>
                  </a:solidFill>
                  <a:latin typeface="Calibri" charset="0"/>
                </a:rPr>
                <a:t>(mobile</a:t>
              </a:r>
              <a:r>
                <a:rPr lang="en-US" sz="3200" dirty="0">
                  <a:solidFill>
                    <a:schemeClr val="tx1"/>
                  </a:solidFill>
                  <a:latin typeface="Calibri" charset="0"/>
                </a:rPr>
                <a:t> devices, home electronics, taxis, robotic drones, etc.) that together</a:t>
              </a:r>
              <a:r>
                <a:rPr lang="en-US" sz="3200" dirty="0" smtClean="0">
                  <a:solidFill>
                    <a:schemeClr val="tx1"/>
                  </a:solidFill>
                  <a:latin typeface="Calibri" charset="0"/>
                </a:rPr>
                <a:t> gather sensor data, analyze it, and coordinate large-scale actions in response to it.</a:t>
              </a:r>
            </a:p>
            <a:p>
              <a:pPr marL="742950" indent="-742950">
                <a:buFont typeface="Wingdings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charset="0"/>
              </a:endParaRPr>
            </a:p>
            <a:p>
              <a:pPr marL="742950" indent="-742950">
                <a:buFont typeface="Wingdings" charset="2"/>
                <a:buChar char="§"/>
                <a:defRPr/>
              </a:pPr>
              <a:r>
                <a:rPr lang="en-US" sz="3200" dirty="0" smtClean="0">
                  <a:solidFill>
                    <a:schemeClr val="tx1"/>
                  </a:solidFill>
                  <a:latin typeface="Calibri" charset="0"/>
                </a:rPr>
                <a:t>Challenge: How to program CP Systems?</a:t>
              </a:r>
            </a:p>
            <a:p>
              <a:pPr marL="742950" indent="-742950">
                <a:defRPr/>
              </a:pPr>
              <a:endParaRPr lang="en-US" sz="3200" dirty="0" smtClean="0">
                <a:solidFill>
                  <a:schemeClr val="tx1"/>
                </a:solidFill>
                <a:latin typeface="Calibri" charset="0"/>
              </a:endParaRPr>
            </a:p>
            <a:p>
              <a:pPr marL="1200150" lvl="1" indent="-742950">
                <a:buFont typeface="Wingdings" charset="2"/>
                <a:buChar char="§"/>
                <a:defRPr/>
              </a:pPr>
              <a:endParaRPr lang="en-US" sz="2800" dirty="0" smtClean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0600" y="3962399"/>
              <a:ext cx="9601200" cy="999556"/>
            </a:xfrm>
            <a:prstGeom prst="rect">
              <a:avLst/>
            </a:prstGeom>
            <a:solidFill>
              <a:srgbClr val="A23027"/>
            </a:solidFill>
            <a:ln>
              <a:solidFill>
                <a:srgbClr val="A2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Motivation</a:t>
              </a:r>
              <a:endParaRPr lang="en-US" sz="44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4" name="Rectangle 263"/>
          <p:cNvSpPr/>
          <p:nvPr/>
        </p:nvSpPr>
        <p:spPr bwMode="auto">
          <a:xfrm>
            <a:off x="12274169" y="3931829"/>
            <a:ext cx="12032200" cy="904456"/>
          </a:xfrm>
          <a:prstGeom prst="rect">
            <a:avLst/>
          </a:prstGeom>
          <a:solidFill>
            <a:srgbClr val="A23027"/>
          </a:solidFill>
          <a:ln>
            <a:solidFill>
              <a:srgbClr val="A23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Testbed</a:t>
            </a:r>
            <a:r>
              <a:rPr lang="en-US" sz="40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: Minimalistic Controlled Mobile Sensor</a:t>
            </a:r>
            <a:endParaRPr lang="en-US" sz="44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68" name="Rectangle 191"/>
          <p:cNvSpPr>
            <a:spLocks noChangeArrowheads="1"/>
          </p:cNvSpPr>
          <p:nvPr/>
        </p:nvSpPr>
        <p:spPr bwMode="auto">
          <a:xfrm>
            <a:off x="20852185" y="8841896"/>
            <a:ext cx="3424342" cy="5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Calibri" charset="0"/>
            </a:endParaRPr>
          </a:p>
        </p:txBody>
      </p:sp>
      <p:pic>
        <p:nvPicPr>
          <p:cNvPr id="4140" name="Picture 44" descr="http://everyware.sv.cmu.edu/style/images/sensorfly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295" y="4836285"/>
            <a:ext cx="12008105" cy="508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" name="Rectangle 219"/>
          <p:cNvSpPr/>
          <p:nvPr/>
        </p:nvSpPr>
        <p:spPr bwMode="auto">
          <a:xfrm>
            <a:off x="18913906" y="4851834"/>
            <a:ext cx="5386494" cy="4832092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Test Nodes Adapt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to changing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environment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, reassign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task base on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node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capabilities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and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localized failures </a:t>
            </a:r>
            <a:endParaRPr lang="en-US" sz="2800" dirty="0">
              <a:latin typeface="Calibri" charset="0"/>
              <a:ea typeface="Calibri" charset="0"/>
              <a:cs typeface="Calibri" charset="0"/>
              <a:sym typeface="Franklin Gothic Medium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Hardware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testbed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 for indoor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M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icro Aerial Vehicles (MAV)</a:t>
            </a:r>
            <a:endParaRPr lang="en-US" sz="2800" dirty="0">
              <a:latin typeface="Calibri" charset="0"/>
              <a:ea typeface="Calibri" charset="0"/>
              <a:cs typeface="Calibri" charset="0"/>
              <a:sym typeface="Franklin Gothic Medium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Dynamic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coverage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estimation: by obtaining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in-network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relative path signatures, then assign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task to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multiple nodes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to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Franklin Gothic Medium" charset="0"/>
              </a:rPr>
              <a:t>compute signature paths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444085" y="10793140"/>
            <a:ext cx="11705734" cy="5238677"/>
          </a:xfrm>
          <a:prstGeom prst="rect">
            <a:avLst/>
          </a:prstGeom>
        </p:spPr>
      </p:pic>
      <p:sp>
        <p:nvSpPr>
          <p:cNvPr id="262" name="Rectangle 261"/>
          <p:cNvSpPr/>
          <p:nvPr/>
        </p:nvSpPr>
        <p:spPr bwMode="auto">
          <a:xfrm>
            <a:off x="12277427" y="4848962"/>
            <a:ext cx="12032200" cy="5068855"/>
          </a:xfrm>
          <a:prstGeom prst="rect">
            <a:avLst/>
          </a:prstGeom>
          <a:noFill/>
          <a:ln>
            <a:solidFill>
              <a:srgbClr val="A23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endParaRPr lang="en-US" sz="3600" dirty="0">
              <a:solidFill>
                <a:schemeClr val="tx1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Char char="§"/>
            </a:pPr>
            <a:endParaRPr lang="en-US" sz="3600" dirty="0">
              <a:solidFill>
                <a:schemeClr val="tx1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1200150" lvl="1" indent="-742950">
              <a:buFont typeface="Arial" charset="0"/>
              <a:buChar char="•"/>
            </a:pPr>
            <a:endParaRPr lang="en-US" sz="2800" dirty="0">
              <a:solidFill>
                <a:schemeClr val="tx1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4890865" y="4836285"/>
            <a:ext cx="10625300" cy="5334000"/>
            <a:chOff x="304800" y="914400"/>
            <a:chExt cx="8534400" cy="5334000"/>
          </a:xfrm>
        </p:grpSpPr>
        <p:grpSp>
          <p:nvGrpSpPr>
            <p:cNvPr id="48" name="Group 47"/>
            <p:cNvGrpSpPr/>
            <p:nvPr/>
          </p:nvGrpSpPr>
          <p:grpSpPr>
            <a:xfrm>
              <a:off x="1828800" y="914400"/>
              <a:ext cx="7010400" cy="1295400"/>
              <a:chOff x="533400" y="1981200"/>
              <a:chExt cx="7543800" cy="1252954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533400" y="2362199"/>
                <a:ext cx="7543800" cy="57714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2091359" y="19812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WiFi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5125278" y="19812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953735"/>
                    </a:solidFill>
                    <a:latin typeface="+mn-lt"/>
                  </a:rPr>
                  <a:t>WiFi</a:t>
                </a:r>
                <a:endParaRPr lang="en-US" sz="1600" dirty="0">
                  <a:solidFill>
                    <a:srgbClr val="953735"/>
                  </a:solidFill>
                  <a:latin typeface="+mn-lt"/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3733800" y="2895600"/>
                <a:ext cx="742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2"/>
                    </a:solidFill>
                    <a:latin typeface="+mn-lt"/>
                  </a:rPr>
                  <a:t>3G</a:t>
                </a:r>
                <a:endParaRPr lang="en-US" sz="1600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304800" y="13716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Greedy: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905000" y="1371600"/>
              <a:ext cx="1143000" cy="381000"/>
            </a:xfrm>
            <a:prstGeom prst="roundRect">
              <a:avLst/>
            </a:prstGeom>
            <a:solidFill>
              <a:srgbClr val="00B800"/>
            </a:solidFill>
            <a:ln>
              <a:noFill/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828800" y="2209800"/>
              <a:ext cx="7010400" cy="1295400"/>
              <a:chOff x="533400" y="1981200"/>
              <a:chExt cx="7543800" cy="1252954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533400" y="2362199"/>
                <a:ext cx="7543800" cy="57714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2091359" y="19812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WiFi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5125278" y="19812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953735"/>
                    </a:solidFill>
                    <a:latin typeface="+mn-lt"/>
                  </a:rPr>
                  <a:t>WiFi</a:t>
                </a:r>
                <a:endParaRPr lang="en-US" sz="1600" dirty="0">
                  <a:solidFill>
                    <a:srgbClr val="953735"/>
                  </a:solidFill>
                  <a:latin typeface="+mn-lt"/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3733800" y="2895600"/>
                <a:ext cx="742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2"/>
                    </a:solidFill>
                    <a:latin typeface="+mn-lt"/>
                  </a:rPr>
                  <a:t>3G</a:t>
                </a:r>
                <a:endParaRPr lang="en-US" sz="1600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04800" y="2590800"/>
              <a:ext cx="1752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Delay-Tolerant Non-Chunking: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629400" y="33528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  <a:latin typeface="+mn-lt"/>
                </a:rPr>
                <a:t>Deadline</a:t>
              </a:r>
              <a:endParaRPr lang="en-US" sz="1200" dirty="0">
                <a:solidFill>
                  <a:srgbClr val="008000"/>
                </a:solidFill>
                <a:latin typeface="+mn-lt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828800" y="3581400"/>
              <a:ext cx="7010400" cy="1295400"/>
              <a:chOff x="533400" y="1981200"/>
              <a:chExt cx="7543800" cy="1252954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533400" y="2362199"/>
                <a:ext cx="7543800" cy="57714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2091359" y="19812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WiFi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5207276" y="19812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953735"/>
                    </a:solidFill>
                    <a:latin typeface="+mn-lt"/>
                  </a:rPr>
                  <a:t>WiFi</a:t>
                </a:r>
                <a:endParaRPr lang="en-US" sz="1600" dirty="0">
                  <a:solidFill>
                    <a:srgbClr val="953735"/>
                  </a:solidFill>
                  <a:latin typeface="+mn-lt"/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3733800" y="2895600"/>
                <a:ext cx="742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2"/>
                    </a:solidFill>
                    <a:latin typeface="+mn-lt"/>
                  </a:rPr>
                  <a:t>3G</a:t>
                </a:r>
                <a:endParaRPr lang="en-US" sz="1600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304800" y="3886200"/>
              <a:ext cx="1752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Delay-Tolerant Chunking: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5400000">
              <a:off x="6475028" y="4345372"/>
              <a:ext cx="91993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629400" y="47244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  <a:latin typeface="+mn-lt"/>
                </a:rPr>
                <a:t>Deadline</a:t>
              </a:r>
              <a:endParaRPr lang="en-US" sz="1200" dirty="0">
                <a:solidFill>
                  <a:srgbClr val="008000"/>
                </a:solidFill>
                <a:latin typeface="+mn-lt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828800" y="4953000"/>
              <a:ext cx="7010400" cy="1295400"/>
              <a:chOff x="533400" y="1981200"/>
              <a:chExt cx="7543800" cy="1252954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533400" y="2362199"/>
                <a:ext cx="7543800" cy="57714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2091359" y="19812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WiFi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5207276" y="19812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953735"/>
                    </a:solidFill>
                    <a:latin typeface="+mn-lt"/>
                  </a:rPr>
                  <a:t>WiFi</a:t>
                </a:r>
                <a:endParaRPr lang="en-US" sz="1600" dirty="0">
                  <a:solidFill>
                    <a:srgbClr val="953735"/>
                  </a:solidFill>
                  <a:latin typeface="+mn-lt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733800" y="2895600"/>
                <a:ext cx="742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2"/>
                    </a:solidFill>
                    <a:latin typeface="+mn-lt"/>
                  </a:rPr>
                  <a:t>3G</a:t>
                </a:r>
                <a:endParaRPr lang="en-US" sz="1600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304800" y="5257800"/>
              <a:ext cx="1752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Delay-Tolerant </a:t>
              </a:r>
            </a:p>
            <a:p>
              <a:r>
                <a:rPr lang="en-US" dirty="0" smtClean="0">
                  <a:latin typeface="Calibri"/>
                  <a:cs typeface="Calibri"/>
                </a:rPr>
                <a:t>MILP-based: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>
              <a:off x="6591697" y="5676505"/>
              <a:ext cx="685801" cy="793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629400" y="59436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  <a:latin typeface="+mn-lt"/>
                </a:rPr>
                <a:t>Deadline</a:t>
              </a:r>
              <a:endParaRPr lang="en-US" sz="1200" dirty="0">
                <a:solidFill>
                  <a:srgbClr val="008000"/>
                </a:solidFill>
                <a:latin typeface="+mn-lt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524000" y="1295400"/>
              <a:ext cx="914400" cy="962004"/>
              <a:chOff x="1447800" y="1296195"/>
              <a:chExt cx="914400" cy="962004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 rot="5400000">
                <a:off x="1445036" y="1679166"/>
                <a:ext cx="767529" cy="1588"/>
              </a:xfrm>
              <a:prstGeom prst="line">
                <a:avLst/>
              </a:prstGeom>
              <a:ln w="1587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172"/>
              <p:cNvSpPr txBox="1"/>
              <p:nvPr/>
            </p:nvSpPr>
            <p:spPr>
              <a:xfrm>
                <a:off x="1447800" y="1981200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8000"/>
                    </a:solidFill>
                    <a:latin typeface="+mn-lt"/>
                  </a:rPr>
                  <a:t>Data Ready</a:t>
                </a:r>
                <a:endParaRPr lang="en-US" sz="1200" dirty="0">
                  <a:solidFill>
                    <a:srgbClr val="008000"/>
                  </a:solidFill>
                  <a:latin typeface="+mn-lt"/>
                </a:endParaRP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rot="5400000">
              <a:off x="6475028" y="2973772"/>
              <a:ext cx="91993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524000" y="2590800"/>
              <a:ext cx="914400" cy="962004"/>
              <a:chOff x="1447800" y="1296195"/>
              <a:chExt cx="914400" cy="962004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 rot="5400000">
                <a:off x="1445036" y="1679166"/>
                <a:ext cx="767529" cy="1588"/>
              </a:xfrm>
              <a:prstGeom prst="line">
                <a:avLst/>
              </a:prstGeom>
              <a:ln w="1587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extBox 170"/>
              <p:cNvSpPr txBox="1"/>
              <p:nvPr/>
            </p:nvSpPr>
            <p:spPr>
              <a:xfrm>
                <a:off x="1447800" y="1981200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8000"/>
                    </a:solidFill>
                    <a:latin typeface="+mn-lt"/>
                  </a:rPr>
                  <a:t>Data Ready</a:t>
                </a:r>
                <a:endParaRPr lang="en-US" sz="1200" dirty="0">
                  <a:solidFill>
                    <a:srgbClr val="008000"/>
                  </a:solidFill>
                  <a:latin typeface="+mn-lt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524000" y="3962400"/>
              <a:ext cx="914400" cy="962004"/>
              <a:chOff x="1447800" y="1296195"/>
              <a:chExt cx="914400" cy="962004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>
                <a:off x="1445036" y="1679166"/>
                <a:ext cx="767529" cy="1588"/>
              </a:xfrm>
              <a:prstGeom prst="line">
                <a:avLst/>
              </a:prstGeom>
              <a:ln w="1587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TextBox 168"/>
              <p:cNvSpPr txBox="1"/>
              <p:nvPr/>
            </p:nvSpPr>
            <p:spPr>
              <a:xfrm>
                <a:off x="1447800" y="1981200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8000"/>
                    </a:solidFill>
                    <a:latin typeface="+mn-lt"/>
                  </a:rPr>
                  <a:t>Data Ready</a:t>
                </a:r>
                <a:endParaRPr lang="en-US" sz="1200" dirty="0">
                  <a:solidFill>
                    <a:srgbClr val="008000"/>
                  </a:solidFill>
                  <a:latin typeface="+mn-lt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524000" y="5334000"/>
              <a:ext cx="914400" cy="886599"/>
              <a:chOff x="1447800" y="1296195"/>
              <a:chExt cx="914400" cy="886599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 rot="5400000">
                <a:off x="1445036" y="1679166"/>
                <a:ext cx="767529" cy="1588"/>
              </a:xfrm>
              <a:prstGeom prst="line">
                <a:avLst/>
              </a:prstGeom>
              <a:ln w="1587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TextBox 166"/>
              <p:cNvSpPr txBox="1"/>
              <p:nvPr/>
            </p:nvSpPr>
            <p:spPr>
              <a:xfrm>
                <a:off x="1447800" y="1905795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8000"/>
                    </a:solidFill>
                    <a:latin typeface="+mn-lt"/>
                  </a:rPr>
                  <a:t>Data Ready</a:t>
                </a:r>
                <a:endParaRPr lang="en-US" sz="1200" dirty="0">
                  <a:solidFill>
                    <a:srgbClr val="008000"/>
                  </a:solidFill>
                  <a:latin typeface="+mn-lt"/>
                </a:endParaRPr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3200400" y="4038600"/>
              <a:ext cx="609600" cy="381000"/>
            </a:xfrm>
            <a:prstGeom prst="roundRect">
              <a:avLst/>
            </a:prstGeom>
            <a:solidFill>
              <a:srgbClr val="00B800"/>
            </a:solidFill>
            <a:ln>
              <a:noFill/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200400" y="2667000"/>
              <a:ext cx="838200" cy="381000"/>
            </a:xfrm>
            <a:prstGeom prst="roundRect">
              <a:avLst/>
            </a:prstGeom>
            <a:solidFill>
              <a:srgbClr val="00B800"/>
            </a:solidFill>
            <a:ln>
              <a:noFill/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3200400" y="5410200"/>
              <a:ext cx="609600" cy="381000"/>
            </a:xfrm>
            <a:prstGeom prst="roundRect">
              <a:avLst/>
            </a:prstGeom>
            <a:solidFill>
              <a:srgbClr val="00B800"/>
            </a:solidFill>
            <a:ln>
              <a:noFill/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019800" y="2667000"/>
              <a:ext cx="838200" cy="381000"/>
            </a:xfrm>
            <a:prstGeom prst="roundRect">
              <a:avLst/>
            </a:prstGeom>
            <a:solidFill>
              <a:srgbClr val="00B800"/>
            </a:solidFill>
            <a:ln>
              <a:noFill/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6019800" y="4038600"/>
              <a:ext cx="457200" cy="381000"/>
            </a:xfrm>
            <a:prstGeom prst="roundRect">
              <a:avLst/>
            </a:prstGeom>
            <a:solidFill>
              <a:srgbClr val="00B800"/>
            </a:solidFill>
            <a:ln>
              <a:noFill/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019800" y="5410200"/>
              <a:ext cx="457200" cy="381000"/>
            </a:xfrm>
            <a:prstGeom prst="roundRect">
              <a:avLst/>
            </a:prstGeom>
            <a:solidFill>
              <a:srgbClr val="00B800"/>
            </a:solidFill>
            <a:ln>
              <a:noFill/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124200" y="1295400"/>
              <a:ext cx="763588" cy="609600"/>
              <a:chOff x="3124200" y="1295400"/>
              <a:chExt cx="763588" cy="609600"/>
            </a:xfrm>
          </p:grpSpPr>
          <p:grpSp>
            <p:nvGrpSpPr>
              <p:cNvPr id="159" name="Group 158"/>
              <p:cNvGrpSpPr/>
              <p:nvPr/>
            </p:nvGrpSpPr>
            <p:grpSpPr>
              <a:xfrm>
                <a:off x="3124200" y="1295400"/>
                <a:ext cx="458788" cy="609600"/>
                <a:chOff x="3124200" y="1295400"/>
                <a:chExt cx="458788" cy="609600"/>
              </a:xfrm>
            </p:grpSpPr>
            <p:cxnSp>
              <p:nvCxnSpPr>
                <p:cNvPr id="162" name="Straight Connector 161"/>
                <p:cNvCxnSpPr/>
                <p:nvPr/>
              </p:nvCxnSpPr>
              <p:spPr>
                <a:xfrm rot="5400000">
                  <a:off x="2820194" y="1600200"/>
                  <a:ext cx="608806" cy="794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5400000">
                  <a:off x="32773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5400000">
                  <a:off x="31249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>
                  <a:off x="29725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0" name="Straight Connector 159"/>
              <p:cNvCxnSpPr/>
              <p:nvPr/>
            </p:nvCxnSpPr>
            <p:spPr>
              <a:xfrm rot="5400000">
                <a:off x="3429794" y="1599406"/>
                <a:ext cx="609600" cy="1588"/>
              </a:xfrm>
              <a:prstGeom prst="line">
                <a:avLst/>
              </a:prstGeom>
              <a:ln>
                <a:solidFill>
                  <a:srgbClr val="FF0000">
                    <a:alpha val="4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>
                <a:off x="3582194" y="1599406"/>
                <a:ext cx="609600" cy="1588"/>
              </a:xfrm>
              <a:prstGeom prst="line">
                <a:avLst/>
              </a:prstGeom>
              <a:ln>
                <a:solidFill>
                  <a:srgbClr val="FF0000">
                    <a:alpha val="4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3124200" y="2590800"/>
              <a:ext cx="763588" cy="609600"/>
              <a:chOff x="3124200" y="1295400"/>
              <a:chExt cx="763588" cy="609600"/>
            </a:xfrm>
          </p:grpSpPr>
          <p:grpSp>
            <p:nvGrpSpPr>
              <p:cNvPr id="152" name="Group 153"/>
              <p:cNvGrpSpPr/>
              <p:nvPr/>
            </p:nvGrpSpPr>
            <p:grpSpPr>
              <a:xfrm>
                <a:off x="3124200" y="1295400"/>
                <a:ext cx="458788" cy="609600"/>
                <a:chOff x="3124200" y="1295400"/>
                <a:chExt cx="458788" cy="609600"/>
              </a:xfrm>
            </p:grpSpPr>
            <p:cxnSp>
              <p:nvCxnSpPr>
                <p:cNvPr id="155" name="Straight Connector 154"/>
                <p:cNvCxnSpPr/>
                <p:nvPr/>
              </p:nvCxnSpPr>
              <p:spPr>
                <a:xfrm rot="5400000">
                  <a:off x="2820194" y="1600200"/>
                  <a:ext cx="608806" cy="794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5400000">
                  <a:off x="32773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5400000">
                  <a:off x="31249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5400000">
                  <a:off x="29725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3" name="Straight Connector 152"/>
              <p:cNvCxnSpPr/>
              <p:nvPr/>
            </p:nvCxnSpPr>
            <p:spPr>
              <a:xfrm rot="5400000">
                <a:off x="3429794" y="1599406"/>
                <a:ext cx="609600" cy="1588"/>
              </a:xfrm>
              <a:prstGeom prst="line">
                <a:avLst/>
              </a:prstGeom>
              <a:ln>
                <a:solidFill>
                  <a:srgbClr val="FF0000">
                    <a:alpha val="4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>
                <a:off x="3582194" y="1599406"/>
                <a:ext cx="609600" cy="1588"/>
              </a:xfrm>
              <a:prstGeom prst="line">
                <a:avLst/>
              </a:prstGeom>
              <a:ln>
                <a:solidFill>
                  <a:srgbClr val="FF0000">
                    <a:alpha val="4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5943600" y="1295400"/>
              <a:ext cx="915988" cy="609600"/>
              <a:chOff x="5943600" y="1295400"/>
              <a:chExt cx="915988" cy="609600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5943600" y="1295400"/>
                <a:ext cx="763588" cy="609600"/>
                <a:chOff x="3124200" y="1295400"/>
                <a:chExt cx="763588" cy="609600"/>
              </a:xfrm>
            </p:grpSpPr>
            <p:grpSp>
              <p:nvGrpSpPr>
                <p:cNvPr id="145" name="Group 153"/>
                <p:cNvGrpSpPr/>
                <p:nvPr/>
              </p:nvGrpSpPr>
              <p:grpSpPr>
                <a:xfrm>
                  <a:off x="3124200" y="1295400"/>
                  <a:ext cx="458788" cy="609600"/>
                  <a:chOff x="3124200" y="1295400"/>
                  <a:chExt cx="458788" cy="609600"/>
                </a:xfrm>
              </p:grpSpPr>
              <p:cxnSp>
                <p:nvCxnSpPr>
                  <p:cNvPr id="148" name="Straight Connector 147"/>
                  <p:cNvCxnSpPr/>
                  <p:nvPr/>
                </p:nvCxnSpPr>
                <p:spPr>
                  <a:xfrm rot="5400000">
                    <a:off x="2820194" y="1600200"/>
                    <a:ext cx="608806" cy="794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5400000">
                    <a:off x="3277394" y="1599406"/>
                    <a:ext cx="609600" cy="1588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rot="5400000">
                    <a:off x="3124994" y="1599406"/>
                    <a:ext cx="609600" cy="1588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5400000">
                    <a:off x="2972594" y="1599406"/>
                    <a:ext cx="609600" cy="1588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6" name="Straight Connector 145"/>
                <p:cNvCxnSpPr/>
                <p:nvPr/>
              </p:nvCxnSpPr>
              <p:spPr>
                <a:xfrm rot="5400000">
                  <a:off x="34297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>
                  <a:off x="35821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4" name="Straight Connector 143"/>
              <p:cNvCxnSpPr/>
              <p:nvPr/>
            </p:nvCxnSpPr>
            <p:spPr>
              <a:xfrm rot="5400000">
                <a:off x="6553994" y="1599406"/>
                <a:ext cx="609600" cy="1588"/>
              </a:xfrm>
              <a:prstGeom prst="line">
                <a:avLst/>
              </a:prstGeom>
              <a:ln>
                <a:solidFill>
                  <a:srgbClr val="FF0000">
                    <a:alpha val="4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5943600" y="2590800"/>
              <a:ext cx="915988" cy="609600"/>
              <a:chOff x="5943600" y="1295400"/>
              <a:chExt cx="915988" cy="609600"/>
            </a:xfrm>
          </p:grpSpPr>
          <p:grpSp>
            <p:nvGrpSpPr>
              <p:cNvPr id="134" name="Group 203"/>
              <p:cNvGrpSpPr/>
              <p:nvPr/>
            </p:nvGrpSpPr>
            <p:grpSpPr>
              <a:xfrm>
                <a:off x="5943600" y="1295400"/>
                <a:ext cx="763588" cy="609600"/>
                <a:chOff x="3124200" y="1295400"/>
                <a:chExt cx="763588" cy="609600"/>
              </a:xfrm>
            </p:grpSpPr>
            <p:grpSp>
              <p:nvGrpSpPr>
                <p:cNvPr id="136" name="Group 153"/>
                <p:cNvGrpSpPr/>
                <p:nvPr/>
              </p:nvGrpSpPr>
              <p:grpSpPr>
                <a:xfrm>
                  <a:off x="3124200" y="1295400"/>
                  <a:ext cx="458788" cy="609600"/>
                  <a:chOff x="3124200" y="1295400"/>
                  <a:chExt cx="458788" cy="609600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 rot="5400000">
                    <a:off x="2820194" y="1600200"/>
                    <a:ext cx="608806" cy="794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rot="5400000">
                    <a:off x="3277394" y="1599406"/>
                    <a:ext cx="609600" cy="1588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 rot="5400000">
                    <a:off x="3124994" y="1599406"/>
                    <a:ext cx="609600" cy="1588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 rot="5400000">
                    <a:off x="2972594" y="1599406"/>
                    <a:ext cx="609600" cy="1588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7" name="Straight Connector 136"/>
                <p:cNvCxnSpPr/>
                <p:nvPr/>
              </p:nvCxnSpPr>
              <p:spPr>
                <a:xfrm rot="5400000">
                  <a:off x="34297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5400000">
                  <a:off x="35821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5" name="Straight Connector 134"/>
              <p:cNvCxnSpPr/>
              <p:nvPr/>
            </p:nvCxnSpPr>
            <p:spPr>
              <a:xfrm rot="5400000">
                <a:off x="6553994" y="1599406"/>
                <a:ext cx="609600" cy="1588"/>
              </a:xfrm>
              <a:prstGeom prst="line">
                <a:avLst/>
              </a:prstGeom>
              <a:ln>
                <a:solidFill>
                  <a:srgbClr val="FF0000">
                    <a:alpha val="4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5943600" y="3962400"/>
              <a:ext cx="915988" cy="609600"/>
              <a:chOff x="5943600" y="1295400"/>
              <a:chExt cx="915988" cy="609600"/>
            </a:xfrm>
          </p:grpSpPr>
          <p:grpSp>
            <p:nvGrpSpPr>
              <p:cNvPr id="124" name="Group 203"/>
              <p:cNvGrpSpPr/>
              <p:nvPr/>
            </p:nvGrpSpPr>
            <p:grpSpPr>
              <a:xfrm>
                <a:off x="5943600" y="1295400"/>
                <a:ext cx="763588" cy="609600"/>
                <a:chOff x="3124200" y="1295400"/>
                <a:chExt cx="763588" cy="609600"/>
              </a:xfrm>
            </p:grpSpPr>
            <p:grpSp>
              <p:nvGrpSpPr>
                <p:cNvPr id="127" name="Group 153"/>
                <p:cNvGrpSpPr/>
                <p:nvPr/>
              </p:nvGrpSpPr>
              <p:grpSpPr>
                <a:xfrm>
                  <a:off x="3124200" y="1295400"/>
                  <a:ext cx="458788" cy="609600"/>
                  <a:chOff x="3124200" y="1295400"/>
                  <a:chExt cx="458788" cy="609600"/>
                </a:xfrm>
              </p:grpSpPr>
              <p:cxnSp>
                <p:nvCxnSpPr>
                  <p:cNvPr id="130" name="Straight Connector 129"/>
                  <p:cNvCxnSpPr/>
                  <p:nvPr/>
                </p:nvCxnSpPr>
                <p:spPr>
                  <a:xfrm rot="5400000">
                    <a:off x="2820194" y="1600200"/>
                    <a:ext cx="608806" cy="794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5400000">
                    <a:off x="3277394" y="1599406"/>
                    <a:ext cx="609600" cy="1588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 rot="5400000">
                    <a:off x="3124994" y="1599406"/>
                    <a:ext cx="609600" cy="1588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rot="5400000">
                    <a:off x="2972594" y="1599406"/>
                    <a:ext cx="609600" cy="1588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Straight Connector 127"/>
                <p:cNvCxnSpPr/>
                <p:nvPr/>
              </p:nvCxnSpPr>
              <p:spPr>
                <a:xfrm rot="5400000">
                  <a:off x="34297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>
                  <a:off x="35821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Connector 125"/>
              <p:cNvCxnSpPr/>
              <p:nvPr/>
            </p:nvCxnSpPr>
            <p:spPr>
              <a:xfrm rot="5400000">
                <a:off x="6553994" y="1599406"/>
                <a:ext cx="609600" cy="1588"/>
              </a:xfrm>
              <a:prstGeom prst="line">
                <a:avLst/>
              </a:prstGeom>
              <a:ln>
                <a:solidFill>
                  <a:srgbClr val="FF0000">
                    <a:alpha val="4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Rounded Rectangle 77"/>
            <p:cNvSpPr/>
            <p:nvPr/>
          </p:nvSpPr>
          <p:spPr>
            <a:xfrm>
              <a:off x="3276600" y="5410200"/>
              <a:ext cx="609600" cy="381000"/>
            </a:xfrm>
            <a:prstGeom prst="roundRect">
              <a:avLst/>
            </a:prstGeom>
            <a:solidFill>
              <a:srgbClr val="00B800"/>
            </a:solidFill>
            <a:ln>
              <a:noFill/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429000" y="4038600"/>
              <a:ext cx="685800" cy="381000"/>
            </a:xfrm>
            <a:prstGeom prst="roundRect">
              <a:avLst/>
            </a:prstGeom>
            <a:solidFill>
              <a:srgbClr val="00B800"/>
            </a:solidFill>
            <a:ln>
              <a:noFill/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43600" y="5334000"/>
              <a:ext cx="915988" cy="609600"/>
              <a:chOff x="5943600" y="1295400"/>
              <a:chExt cx="915988" cy="609600"/>
            </a:xfrm>
          </p:grpSpPr>
          <p:grpSp>
            <p:nvGrpSpPr>
              <p:cNvPr id="104" name="Group 203"/>
              <p:cNvGrpSpPr/>
              <p:nvPr/>
            </p:nvGrpSpPr>
            <p:grpSpPr>
              <a:xfrm>
                <a:off x="5943600" y="1295400"/>
                <a:ext cx="763588" cy="609600"/>
                <a:chOff x="3124200" y="1295400"/>
                <a:chExt cx="763588" cy="609600"/>
              </a:xfrm>
            </p:grpSpPr>
            <p:grpSp>
              <p:nvGrpSpPr>
                <p:cNvPr id="106" name="Group 153"/>
                <p:cNvGrpSpPr/>
                <p:nvPr/>
              </p:nvGrpSpPr>
              <p:grpSpPr>
                <a:xfrm>
                  <a:off x="3124200" y="1295400"/>
                  <a:ext cx="458788" cy="609600"/>
                  <a:chOff x="3124200" y="1295400"/>
                  <a:chExt cx="458788" cy="609600"/>
                </a:xfrm>
              </p:grpSpPr>
              <p:cxnSp>
                <p:nvCxnSpPr>
                  <p:cNvPr id="110" name="Straight Connector 109"/>
                  <p:cNvCxnSpPr/>
                  <p:nvPr/>
                </p:nvCxnSpPr>
                <p:spPr>
                  <a:xfrm rot="5400000">
                    <a:off x="3124994" y="1599406"/>
                    <a:ext cx="609600" cy="1588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>
                    <a:off x="2820194" y="1600200"/>
                    <a:ext cx="608806" cy="794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rot="5400000">
                    <a:off x="3277394" y="1599406"/>
                    <a:ext cx="609600" cy="1588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5400000">
                    <a:off x="2972594" y="1599406"/>
                    <a:ext cx="609600" cy="1588"/>
                  </a:xfrm>
                  <a:prstGeom prst="line">
                    <a:avLst/>
                  </a:prstGeom>
                  <a:ln>
                    <a:solidFill>
                      <a:srgbClr val="FF0000">
                        <a:alpha val="45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34297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>
                  <a:off x="35821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5" name="Straight Connector 104"/>
              <p:cNvCxnSpPr/>
              <p:nvPr/>
            </p:nvCxnSpPr>
            <p:spPr>
              <a:xfrm rot="5400000">
                <a:off x="6553994" y="1599406"/>
                <a:ext cx="609600" cy="1588"/>
              </a:xfrm>
              <a:prstGeom prst="line">
                <a:avLst/>
              </a:prstGeom>
              <a:ln>
                <a:solidFill>
                  <a:srgbClr val="FF0000">
                    <a:alpha val="4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2895600" y="5334000"/>
              <a:ext cx="914400" cy="886599"/>
              <a:chOff x="1447800" y="1296195"/>
              <a:chExt cx="914400" cy="886599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rot="5400000">
                <a:off x="1445036" y="1679166"/>
                <a:ext cx="767529" cy="1588"/>
              </a:xfrm>
              <a:prstGeom prst="line">
                <a:avLst/>
              </a:prstGeom>
              <a:ln w="1587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1447800" y="1905795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8000"/>
                    </a:solidFill>
                    <a:latin typeface="+mn-lt"/>
                  </a:rPr>
                  <a:t>Data Ready</a:t>
                </a:r>
                <a:endParaRPr lang="en-US" sz="1200" dirty="0">
                  <a:solidFill>
                    <a:srgbClr val="008000"/>
                  </a:solidFill>
                  <a:latin typeface="+mn-lt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124200" y="5334000"/>
              <a:ext cx="763588" cy="609600"/>
              <a:chOff x="3124200" y="1295400"/>
              <a:chExt cx="763588" cy="609600"/>
            </a:xfrm>
          </p:grpSpPr>
          <p:grpSp>
            <p:nvGrpSpPr>
              <p:cNvPr id="95" name="Group 153"/>
              <p:cNvGrpSpPr/>
              <p:nvPr/>
            </p:nvGrpSpPr>
            <p:grpSpPr>
              <a:xfrm>
                <a:off x="3124200" y="1295400"/>
                <a:ext cx="458788" cy="609600"/>
                <a:chOff x="3124200" y="1295400"/>
                <a:chExt cx="458788" cy="6096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5400000">
                  <a:off x="2820194" y="1600200"/>
                  <a:ext cx="608806" cy="794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>
                  <a:off x="32773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>
                  <a:off x="31249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5400000">
                  <a:off x="29725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/>
              <p:cNvCxnSpPr/>
              <p:nvPr/>
            </p:nvCxnSpPr>
            <p:spPr>
              <a:xfrm rot="5400000">
                <a:off x="3429794" y="1599406"/>
                <a:ext cx="609600" cy="1588"/>
              </a:xfrm>
              <a:prstGeom prst="line">
                <a:avLst/>
              </a:prstGeom>
              <a:ln>
                <a:solidFill>
                  <a:srgbClr val="FF0000">
                    <a:alpha val="4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3582194" y="1599406"/>
                <a:ext cx="609600" cy="1588"/>
              </a:xfrm>
              <a:prstGeom prst="line">
                <a:avLst/>
              </a:prstGeom>
              <a:ln>
                <a:solidFill>
                  <a:srgbClr val="FF0000">
                    <a:alpha val="4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2895600" y="3962400"/>
              <a:ext cx="914400" cy="962004"/>
              <a:chOff x="1447800" y="1296195"/>
              <a:chExt cx="914400" cy="962004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rot="5400000">
                <a:off x="1445036" y="1679166"/>
                <a:ext cx="767529" cy="1588"/>
              </a:xfrm>
              <a:prstGeom prst="line">
                <a:avLst/>
              </a:prstGeom>
              <a:ln w="1587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1447800" y="1981200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8000"/>
                    </a:solidFill>
                    <a:latin typeface="+mn-lt"/>
                  </a:rPr>
                  <a:t>Data Ready</a:t>
                </a:r>
                <a:endParaRPr lang="en-US" sz="1200" dirty="0">
                  <a:solidFill>
                    <a:srgbClr val="008000"/>
                  </a:solidFill>
                  <a:latin typeface="+mn-lt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124200" y="3962400"/>
              <a:ext cx="763588" cy="609600"/>
              <a:chOff x="3124200" y="1295400"/>
              <a:chExt cx="763588" cy="609600"/>
            </a:xfrm>
          </p:grpSpPr>
          <p:grpSp>
            <p:nvGrpSpPr>
              <p:cNvPr id="86" name="Group 153"/>
              <p:cNvGrpSpPr/>
              <p:nvPr/>
            </p:nvGrpSpPr>
            <p:grpSpPr>
              <a:xfrm>
                <a:off x="3124200" y="1295400"/>
                <a:ext cx="458788" cy="609600"/>
                <a:chOff x="3124200" y="1295400"/>
                <a:chExt cx="458788" cy="609600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2820194" y="1600200"/>
                  <a:ext cx="608806" cy="794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32773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>
                  <a:off x="31249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5400000">
                  <a:off x="2972594" y="1599406"/>
                  <a:ext cx="609600" cy="1588"/>
                </a:xfrm>
                <a:prstGeom prst="line">
                  <a:avLst/>
                </a:prstGeom>
                <a:ln>
                  <a:solidFill>
                    <a:srgbClr val="FF0000">
                      <a:alpha val="45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 rot="5400000">
                <a:off x="3429794" y="1599406"/>
                <a:ext cx="609600" cy="1588"/>
              </a:xfrm>
              <a:prstGeom prst="line">
                <a:avLst/>
              </a:prstGeom>
              <a:ln>
                <a:solidFill>
                  <a:srgbClr val="FF0000">
                    <a:alpha val="4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>
                <a:off x="3582194" y="1599406"/>
                <a:ext cx="609600" cy="1588"/>
              </a:xfrm>
              <a:prstGeom prst="line">
                <a:avLst/>
              </a:prstGeom>
              <a:ln>
                <a:solidFill>
                  <a:srgbClr val="FF0000">
                    <a:alpha val="4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Rounded Rectangle 84"/>
            <p:cNvSpPr/>
            <p:nvPr/>
          </p:nvSpPr>
          <p:spPr>
            <a:xfrm>
              <a:off x="3276600" y="4038600"/>
              <a:ext cx="990600" cy="381000"/>
            </a:xfrm>
            <a:prstGeom prst="roundRect">
              <a:avLst/>
            </a:prstGeom>
            <a:solidFill>
              <a:srgbClr val="00B800"/>
            </a:solidFill>
            <a:ln>
              <a:noFill/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0" name="Content Placeholder 3" descr="designDiagram_smallest.pdf"/>
          <p:cNvPicPr>
            <a:picLocks noChangeAspect="1"/>
          </p:cNvPicPr>
          <p:nvPr/>
        </p:nvPicPr>
        <p:blipFill>
          <a:blip r:embed="rId18"/>
          <a:srcRect t="-13436" b="-13436"/>
          <a:stretch>
            <a:fillRect/>
          </a:stretch>
        </p:blipFill>
        <p:spPr>
          <a:xfrm>
            <a:off x="26712345" y="13412420"/>
            <a:ext cx="6705600" cy="3687822"/>
          </a:xfrm>
          <a:prstGeom prst="rect">
            <a:avLst/>
          </a:prstGeom>
        </p:spPr>
      </p:pic>
      <p:pic>
        <p:nvPicPr>
          <p:cNvPr id="191" name="Content Placeholder 9" descr="reorder_withDailyStd_bytes_com.google.android.gm_con20sec_inter25sec_100sec_differentUsers.eps"/>
          <p:cNvPicPr>
            <a:picLocks noChangeAspect="1"/>
          </p:cNvPicPr>
          <p:nvPr/>
        </p:nvPicPr>
        <p:blipFill>
          <a:blip r:embed="rId19"/>
          <a:srcRect t="-30432" b="-30432"/>
          <a:stretch>
            <a:fillRect/>
          </a:stretch>
        </p:blipFill>
        <p:spPr>
          <a:xfrm>
            <a:off x="26256975" y="15689270"/>
            <a:ext cx="8229600" cy="4525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14970" y="17434855"/>
            <a:ext cx="154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Perfect</a:t>
            </a:r>
          </a:p>
          <a:p>
            <a:r>
              <a:rPr lang="en-US" dirty="0" smtClean="0">
                <a:latin typeface="Calibri"/>
                <a:cs typeface="Calibri"/>
              </a:rPr>
              <a:t>Prediction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92" name="Content Placeholder 12" descr="reorder_withDailyStd_normalized_bytes_CA1_com.google.android.gm_con20sec_inter25sec_100sec_pa_error.eps"/>
          <p:cNvPicPr>
            <a:picLocks noChangeAspect="1"/>
          </p:cNvPicPr>
          <p:nvPr/>
        </p:nvPicPr>
        <p:blipFill>
          <a:blip r:embed="rId20"/>
          <a:srcRect t="-45618" b="-45618"/>
          <a:stretch>
            <a:fillRect/>
          </a:stretch>
        </p:blipFill>
        <p:spPr>
          <a:xfrm>
            <a:off x="26712345" y="18221542"/>
            <a:ext cx="8229600" cy="4525963"/>
          </a:xfrm>
          <a:prstGeom prst="rect">
            <a:avLst/>
          </a:prstGeom>
        </p:spPr>
      </p:pic>
      <p:sp>
        <p:nvSpPr>
          <p:cNvPr id="195" name="TextBox 194"/>
          <p:cNvSpPr txBox="1"/>
          <p:nvPr/>
        </p:nvSpPr>
        <p:spPr>
          <a:xfrm>
            <a:off x="24814970" y="19943238"/>
            <a:ext cx="149316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Effect of</a:t>
            </a:r>
          </a:p>
          <a:p>
            <a:r>
              <a:rPr lang="en-US" dirty="0" smtClean="0">
                <a:latin typeface="Calibri"/>
                <a:cs typeface="Calibri"/>
              </a:rPr>
              <a:t>Prediction</a:t>
            </a:r>
          </a:p>
          <a:p>
            <a:r>
              <a:rPr lang="en-US" dirty="0" smtClean="0">
                <a:latin typeface="Calibri"/>
                <a:cs typeface="Calibri"/>
              </a:rPr>
              <a:t>Errors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4864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4864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11195</TotalTime>
  <Words>644</Words>
  <Application>Microsoft Macintosh PowerPoint</Application>
  <PresentationFormat>Custom</PresentationFormat>
  <Paragraphs>121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Slartibartfast Bistromathics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Back-End Design Flow for Single Chip Radios</dc:title>
  <dc:creator>Wm. Rhett Davis</dc:creator>
  <cp:lastModifiedBy>Margaret Martonosi</cp:lastModifiedBy>
  <cp:revision>466</cp:revision>
  <cp:lastPrinted>2000-01-07T18:18:28Z</cp:lastPrinted>
  <dcterms:created xsi:type="dcterms:W3CDTF">2012-09-27T13:57:45Z</dcterms:created>
  <dcterms:modified xsi:type="dcterms:W3CDTF">2014-10-31T18:32:41Z</dcterms:modified>
</cp:coreProperties>
</file>