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6576000" cy="27432000"/>
  <p:notesSz cx="26974800" cy="36118800"/>
  <p:defaultTextStyle>
    <a:defPPr>
      <a:defRPr lang="en-US"/>
    </a:defPPr>
    <a:lvl1pPr algn="l" rtl="0" fontAlgn="base">
      <a:spcBef>
        <a:spcPct val="0"/>
      </a:spcBef>
      <a:spcAft>
        <a:spcPct val="0"/>
      </a:spcAft>
      <a:defRPr sz="5000" b="1" kern="1200">
        <a:solidFill>
          <a:schemeClr val="tx2"/>
        </a:solidFill>
        <a:latin typeface="Arial" charset="0"/>
        <a:ea typeface="+mn-ea"/>
        <a:cs typeface="+mn-cs"/>
      </a:defRPr>
    </a:lvl1pPr>
    <a:lvl2pPr marL="457200" algn="l" rtl="0" fontAlgn="base">
      <a:spcBef>
        <a:spcPct val="0"/>
      </a:spcBef>
      <a:spcAft>
        <a:spcPct val="0"/>
      </a:spcAft>
      <a:defRPr sz="5000" b="1" kern="1200">
        <a:solidFill>
          <a:schemeClr val="tx2"/>
        </a:solidFill>
        <a:latin typeface="Arial" charset="0"/>
        <a:ea typeface="+mn-ea"/>
        <a:cs typeface="+mn-cs"/>
      </a:defRPr>
    </a:lvl2pPr>
    <a:lvl3pPr marL="914400" algn="l" rtl="0" fontAlgn="base">
      <a:spcBef>
        <a:spcPct val="0"/>
      </a:spcBef>
      <a:spcAft>
        <a:spcPct val="0"/>
      </a:spcAft>
      <a:defRPr sz="5000" b="1" kern="1200">
        <a:solidFill>
          <a:schemeClr val="tx2"/>
        </a:solidFill>
        <a:latin typeface="Arial" charset="0"/>
        <a:ea typeface="+mn-ea"/>
        <a:cs typeface="+mn-cs"/>
      </a:defRPr>
    </a:lvl3pPr>
    <a:lvl4pPr marL="1371600" algn="l" rtl="0" fontAlgn="base">
      <a:spcBef>
        <a:spcPct val="0"/>
      </a:spcBef>
      <a:spcAft>
        <a:spcPct val="0"/>
      </a:spcAft>
      <a:defRPr sz="5000" b="1" kern="1200">
        <a:solidFill>
          <a:schemeClr val="tx2"/>
        </a:solidFill>
        <a:latin typeface="Arial" charset="0"/>
        <a:ea typeface="+mn-ea"/>
        <a:cs typeface="+mn-cs"/>
      </a:defRPr>
    </a:lvl4pPr>
    <a:lvl5pPr marL="1828800" algn="l" rtl="0" fontAlgn="base">
      <a:spcBef>
        <a:spcPct val="0"/>
      </a:spcBef>
      <a:spcAft>
        <a:spcPct val="0"/>
      </a:spcAft>
      <a:defRPr sz="5000" b="1" kern="1200">
        <a:solidFill>
          <a:schemeClr val="tx2"/>
        </a:solidFill>
        <a:latin typeface="Arial" charset="0"/>
        <a:ea typeface="+mn-ea"/>
        <a:cs typeface="+mn-cs"/>
      </a:defRPr>
    </a:lvl5pPr>
    <a:lvl6pPr marL="2286000" algn="l" defTabSz="914400" rtl="0" eaLnBrk="1" latinLnBrk="0" hangingPunct="1">
      <a:defRPr sz="5000" b="1" kern="1200">
        <a:solidFill>
          <a:schemeClr val="tx2"/>
        </a:solidFill>
        <a:latin typeface="Arial" charset="0"/>
        <a:ea typeface="+mn-ea"/>
        <a:cs typeface="+mn-cs"/>
      </a:defRPr>
    </a:lvl6pPr>
    <a:lvl7pPr marL="2743200" algn="l" defTabSz="914400" rtl="0" eaLnBrk="1" latinLnBrk="0" hangingPunct="1">
      <a:defRPr sz="5000" b="1" kern="1200">
        <a:solidFill>
          <a:schemeClr val="tx2"/>
        </a:solidFill>
        <a:latin typeface="Arial" charset="0"/>
        <a:ea typeface="+mn-ea"/>
        <a:cs typeface="+mn-cs"/>
      </a:defRPr>
    </a:lvl7pPr>
    <a:lvl8pPr marL="3200400" algn="l" defTabSz="914400" rtl="0" eaLnBrk="1" latinLnBrk="0" hangingPunct="1">
      <a:defRPr sz="5000" b="1" kern="1200">
        <a:solidFill>
          <a:schemeClr val="tx2"/>
        </a:solidFill>
        <a:latin typeface="Arial" charset="0"/>
        <a:ea typeface="+mn-ea"/>
        <a:cs typeface="+mn-cs"/>
      </a:defRPr>
    </a:lvl8pPr>
    <a:lvl9pPr marL="3657600" algn="l" defTabSz="914400" rtl="0" eaLnBrk="1" latinLnBrk="0" hangingPunct="1">
      <a:defRPr sz="5000" b="1"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2222"/>
    <a:srgbClr val="CCECFF"/>
    <a:srgbClr val="996600"/>
    <a:srgbClr val="CC9900"/>
    <a:srgbClr val="336699"/>
    <a:srgbClr val="003366"/>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47" autoAdjust="0"/>
  </p:normalViewPr>
  <p:slideViewPr>
    <p:cSldViewPr snapToGrid="0">
      <p:cViewPr>
        <p:scale>
          <a:sx n="37" d="100"/>
          <a:sy n="37" d="100"/>
        </p:scale>
        <p:origin x="-488" y="616"/>
      </p:cViewPr>
      <p:guideLst>
        <p:guide orient="horz" pos="8640"/>
        <p:guide pos="115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11688763" cy="1806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solidFill>
                  <a:schemeClr val="tx1"/>
                </a:solidFill>
              </a:defRPr>
            </a:lvl1pPr>
          </a:lstStyle>
          <a:p>
            <a:pPr>
              <a:defRPr/>
            </a:pPr>
            <a:endParaRPr lang="en-US"/>
          </a:p>
        </p:txBody>
      </p:sp>
      <p:sp>
        <p:nvSpPr>
          <p:cNvPr id="20483" name="Rectangle 3"/>
          <p:cNvSpPr>
            <a:spLocks noGrp="1" noChangeArrowheads="1"/>
          </p:cNvSpPr>
          <p:nvPr>
            <p:ph type="dt" idx="1"/>
          </p:nvPr>
        </p:nvSpPr>
        <p:spPr bwMode="auto">
          <a:xfrm>
            <a:off x="15279688" y="0"/>
            <a:ext cx="11688762" cy="1806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solidFill>
                  <a:schemeClr val="tx1"/>
                </a:solidFill>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457700" y="2708275"/>
            <a:ext cx="18059400" cy="1354455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2697163" y="17156113"/>
            <a:ext cx="21580475" cy="16254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34305875"/>
            <a:ext cx="11688763" cy="18065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solidFill>
                  <a:schemeClr val="tx1"/>
                </a:solidFill>
              </a:defRPr>
            </a:lvl1pPr>
          </a:lstStyle>
          <a:p>
            <a:pPr>
              <a:defRPr/>
            </a:pPr>
            <a:endParaRPr lang="en-US"/>
          </a:p>
        </p:txBody>
      </p:sp>
      <p:sp>
        <p:nvSpPr>
          <p:cNvPr id="20487" name="Rectangle 7"/>
          <p:cNvSpPr>
            <a:spLocks noGrp="1" noChangeArrowheads="1"/>
          </p:cNvSpPr>
          <p:nvPr>
            <p:ph type="sldNum" sz="quarter" idx="5"/>
          </p:nvPr>
        </p:nvSpPr>
        <p:spPr bwMode="auto">
          <a:xfrm>
            <a:off x="15279688" y="34305875"/>
            <a:ext cx="11688762" cy="18065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solidFill>
                  <a:schemeClr val="tx1"/>
                </a:solidFill>
              </a:defRPr>
            </a:lvl1pPr>
          </a:lstStyle>
          <a:p>
            <a:pPr>
              <a:defRPr/>
            </a:pPr>
            <a:fld id="{5DA52183-C2B7-4865-9C9E-F96B44854944}" type="slidenum">
              <a:rPr lang="en-US"/>
              <a:pPr>
                <a:defRPr/>
              </a:pPr>
              <a:t>‹#›</a:t>
            </a:fld>
            <a:endParaRPr lang="en-US"/>
          </a:p>
        </p:txBody>
      </p:sp>
    </p:spTree>
    <p:extLst>
      <p:ext uri="{BB962C8B-B14F-4D97-AF65-F5344CB8AC3E}">
        <p14:creationId xmlns:p14="http://schemas.microsoft.com/office/powerpoint/2010/main" val="907721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6FA49751-F56D-4A8D-874D-4842FA779122}" type="slidenum">
              <a:rPr lang="en-US"/>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 name="Text Box 184"/>
          <p:cNvSpPr txBox="1">
            <a:spLocks noChangeArrowheads="1"/>
          </p:cNvSpPr>
          <p:nvPr/>
        </p:nvSpPr>
        <p:spPr bwMode="auto">
          <a:xfrm>
            <a:off x="6927850" y="600075"/>
            <a:ext cx="25768300" cy="701675"/>
          </a:xfrm>
          <a:prstGeom prst="rect">
            <a:avLst/>
          </a:prstGeom>
          <a:noFill/>
          <a:ln w="9525">
            <a:noFill/>
            <a:miter lim="800000"/>
            <a:headEnd/>
            <a:tailEnd/>
          </a:ln>
          <a:effectLst/>
        </p:spPr>
        <p:txBody>
          <a:bodyPr>
            <a:spAutoFit/>
          </a:bodyPr>
          <a:lstStyle/>
          <a:p>
            <a:pPr defTabSz="3762375">
              <a:defRPr/>
            </a:pPr>
            <a:endParaRPr lang="en-US" sz="4000" b="0">
              <a:solidFill>
                <a:schemeClr val="tx1"/>
              </a:solidFill>
              <a:latin typeface="Book Antiqua" pitchFamily="18" charset="0"/>
            </a:endParaRPr>
          </a:p>
        </p:txBody>
      </p:sp>
    </p:spTree>
  </p:cSld>
  <p:clrMap bg1="lt1" tx1="dk1" bg2="lt2" tx2="dk2" accent1="accent1" accent2="accent2" accent3="accent3" accent4="accent4" accent5="accent5" accent6="accent6" hlink="hlink" folHlink="folHlink"/>
  <p:sldLayoutIdLst>
    <p:sldLayoutId id="2147483655" r:id="rId1"/>
  </p:sldLayoutIdLst>
  <p:timing>
    <p:tnLst>
      <p:par>
        <p:cTn xmlns:p14="http://schemas.microsoft.com/office/powerpoint/2010/main" id="1" dur="indefinite" restart="never" nodeType="tmRoot"/>
      </p:par>
    </p:tnLst>
  </p:timing>
  <p:txStyles>
    <p:titleStyle>
      <a:lvl1pPr algn="l" defTabSz="3762375" rtl="0" eaLnBrk="1" fontAlgn="base" hangingPunct="1">
        <a:spcBef>
          <a:spcPct val="0"/>
        </a:spcBef>
        <a:spcAft>
          <a:spcPct val="0"/>
        </a:spcAft>
        <a:defRPr sz="10000" b="1">
          <a:solidFill>
            <a:schemeClr val="tx2"/>
          </a:solidFill>
          <a:latin typeface="+mj-lt"/>
          <a:ea typeface="+mj-ea"/>
          <a:cs typeface="+mj-cs"/>
        </a:defRPr>
      </a:lvl1pPr>
      <a:lvl2pPr algn="l" defTabSz="3762375" rtl="0" eaLnBrk="1" fontAlgn="base" hangingPunct="1">
        <a:spcBef>
          <a:spcPct val="0"/>
        </a:spcBef>
        <a:spcAft>
          <a:spcPct val="0"/>
        </a:spcAft>
        <a:defRPr sz="10000" b="1">
          <a:solidFill>
            <a:schemeClr val="tx2"/>
          </a:solidFill>
          <a:latin typeface="Monotype Corsiva" pitchFamily="66" charset="0"/>
        </a:defRPr>
      </a:lvl2pPr>
      <a:lvl3pPr algn="l" defTabSz="3762375" rtl="0" eaLnBrk="1" fontAlgn="base" hangingPunct="1">
        <a:spcBef>
          <a:spcPct val="0"/>
        </a:spcBef>
        <a:spcAft>
          <a:spcPct val="0"/>
        </a:spcAft>
        <a:defRPr sz="10000" b="1">
          <a:solidFill>
            <a:schemeClr val="tx2"/>
          </a:solidFill>
          <a:latin typeface="Monotype Corsiva" pitchFamily="66" charset="0"/>
        </a:defRPr>
      </a:lvl3pPr>
      <a:lvl4pPr algn="l" defTabSz="3762375" rtl="0" eaLnBrk="1" fontAlgn="base" hangingPunct="1">
        <a:spcBef>
          <a:spcPct val="0"/>
        </a:spcBef>
        <a:spcAft>
          <a:spcPct val="0"/>
        </a:spcAft>
        <a:defRPr sz="10000" b="1">
          <a:solidFill>
            <a:schemeClr val="tx2"/>
          </a:solidFill>
          <a:latin typeface="Monotype Corsiva" pitchFamily="66" charset="0"/>
        </a:defRPr>
      </a:lvl4pPr>
      <a:lvl5pPr algn="l" defTabSz="3762375" rtl="0" eaLnBrk="1" fontAlgn="base" hangingPunct="1">
        <a:spcBef>
          <a:spcPct val="0"/>
        </a:spcBef>
        <a:spcAft>
          <a:spcPct val="0"/>
        </a:spcAft>
        <a:defRPr sz="10000" b="1">
          <a:solidFill>
            <a:schemeClr val="tx2"/>
          </a:solidFill>
          <a:latin typeface="Monotype Corsiva" pitchFamily="66" charset="0"/>
        </a:defRPr>
      </a:lvl5pPr>
      <a:lvl6pPr marL="457200" algn="l" defTabSz="3762375" rtl="0" eaLnBrk="1" fontAlgn="base" hangingPunct="1">
        <a:spcBef>
          <a:spcPct val="0"/>
        </a:spcBef>
        <a:spcAft>
          <a:spcPct val="0"/>
        </a:spcAft>
        <a:defRPr sz="10000" b="1">
          <a:solidFill>
            <a:schemeClr val="tx2"/>
          </a:solidFill>
          <a:latin typeface="Monotype Corsiva" pitchFamily="66" charset="0"/>
        </a:defRPr>
      </a:lvl6pPr>
      <a:lvl7pPr marL="914400" algn="l" defTabSz="3762375" rtl="0" eaLnBrk="1" fontAlgn="base" hangingPunct="1">
        <a:spcBef>
          <a:spcPct val="0"/>
        </a:spcBef>
        <a:spcAft>
          <a:spcPct val="0"/>
        </a:spcAft>
        <a:defRPr sz="10000" b="1">
          <a:solidFill>
            <a:schemeClr val="tx2"/>
          </a:solidFill>
          <a:latin typeface="Monotype Corsiva" pitchFamily="66" charset="0"/>
        </a:defRPr>
      </a:lvl7pPr>
      <a:lvl8pPr marL="1371600" algn="l" defTabSz="3762375" rtl="0" eaLnBrk="1" fontAlgn="base" hangingPunct="1">
        <a:spcBef>
          <a:spcPct val="0"/>
        </a:spcBef>
        <a:spcAft>
          <a:spcPct val="0"/>
        </a:spcAft>
        <a:defRPr sz="10000" b="1">
          <a:solidFill>
            <a:schemeClr val="tx2"/>
          </a:solidFill>
          <a:latin typeface="Monotype Corsiva" pitchFamily="66" charset="0"/>
        </a:defRPr>
      </a:lvl8pPr>
      <a:lvl9pPr marL="1828800" algn="l" defTabSz="3762375" rtl="0" eaLnBrk="1" fontAlgn="base" hangingPunct="1">
        <a:spcBef>
          <a:spcPct val="0"/>
        </a:spcBef>
        <a:spcAft>
          <a:spcPct val="0"/>
        </a:spcAft>
        <a:defRPr sz="10000" b="1">
          <a:solidFill>
            <a:schemeClr val="tx2"/>
          </a:solidFill>
          <a:latin typeface="Monotype Corsiva" pitchFamily="66" charset="0"/>
        </a:defRPr>
      </a:lvl9pPr>
    </p:titleStyle>
    <p:bodyStyle>
      <a:lvl1pPr marL="1411288" indent="-1411288" algn="l" defTabSz="3762375" rtl="0" eaLnBrk="1" fontAlgn="base" hangingPunct="1">
        <a:spcBef>
          <a:spcPct val="20000"/>
        </a:spcBef>
        <a:spcAft>
          <a:spcPct val="0"/>
        </a:spcAft>
        <a:buChar char="•"/>
        <a:defRPr sz="13200">
          <a:solidFill>
            <a:schemeClr val="tx1"/>
          </a:solidFill>
          <a:latin typeface="+mn-lt"/>
          <a:ea typeface="+mn-ea"/>
          <a:cs typeface="+mn-cs"/>
        </a:defRPr>
      </a:lvl1pPr>
      <a:lvl2pPr marL="3055938" indent="-1174750" algn="l" defTabSz="3762375" rtl="0" eaLnBrk="1" fontAlgn="base" hangingPunct="1">
        <a:spcBef>
          <a:spcPct val="20000"/>
        </a:spcBef>
        <a:spcAft>
          <a:spcPct val="0"/>
        </a:spcAft>
        <a:buChar char="–"/>
        <a:defRPr sz="11500">
          <a:solidFill>
            <a:schemeClr val="tx1"/>
          </a:solidFill>
          <a:latin typeface="+mn-lt"/>
        </a:defRPr>
      </a:lvl2pPr>
      <a:lvl3pPr marL="4702175" indent="-939800" algn="l" defTabSz="3762375" rtl="0" eaLnBrk="1" fontAlgn="base" hangingPunct="1">
        <a:spcBef>
          <a:spcPct val="20000"/>
        </a:spcBef>
        <a:spcAft>
          <a:spcPct val="0"/>
        </a:spcAft>
        <a:buChar char="•"/>
        <a:defRPr sz="9900">
          <a:solidFill>
            <a:schemeClr val="tx1"/>
          </a:solidFill>
          <a:latin typeface="+mn-lt"/>
        </a:defRPr>
      </a:lvl3pPr>
      <a:lvl4pPr marL="6583363" indent="-939800" algn="l" defTabSz="3762375" rtl="0" eaLnBrk="1" fontAlgn="base" hangingPunct="1">
        <a:spcBef>
          <a:spcPct val="20000"/>
        </a:spcBef>
        <a:spcAft>
          <a:spcPct val="0"/>
        </a:spcAft>
        <a:buChar char="–"/>
        <a:defRPr sz="8200">
          <a:solidFill>
            <a:schemeClr val="tx1"/>
          </a:solidFill>
          <a:latin typeface="+mn-lt"/>
        </a:defRPr>
      </a:lvl4pPr>
      <a:lvl5pPr marL="8464550" indent="-939800" algn="l" defTabSz="3762375" rtl="0" eaLnBrk="1" fontAlgn="base" hangingPunct="1">
        <a:spcBef>
          <a:spcPct val="20000"/>
        </a:spcBef>
        <a:spcAft>
          <a:spcPct val="0"/>
        </a:spcAft>
        <a:buChar char="»"/>
        <a:defRPr sz="8200">
          <a:solidFill>
            <a:schemeClr val="tx1"/>
          </a:solidFill>
          <a:latin typeface="+mn-lt"/>
        </a:defRPr>
      </a:lvl5pPr>
      <a:lvl6pPr marL="8921750" indent="-939800" algn="l" defTabSz="3762375" rtl="0" eaLnBrk="1" fontAlgn="base" hangingPunct="1">
        <a:spcBef>
          <a:spcPct val="20000"/>
        </a:spcBef>
        <a:spcAft>
          <a:spcPct val="0"/>
        </a:spcAft>
        <a:buChar char="»"/>
        <a:defRPr sz="8200">
          <a:solidFill>
            <a:schemeClr val="tx1"/>
          </a:solidFill>
          <a:latin typeface="+mn-lt"/>
        </a:defRPr>
      </a:lvl6pPr>
      <a:lvl7pPr marL="9378950" indent="-939800" algn="l" defTabSz="3762375" rtl="0" eaLnBrk="1" fontAlgn="base" hangingPunct="1">
        <a:spcBef>
          <a:spcPct val="20000"/>
        </a:spcBef>
        <a:spcAft>
          <a:spcPct val="0"/>
        </a:spcAft>
        <a:buChar char="»"/>
        <a:defRPr sz="8200">
          <a:solidFill>
            <a:schemeClr val="tx1"/>
          </a:solidFill>
          <a:latin typeface="+mn-lt"/>
        </a:defRPr>
      </a:lvl7pPr>
      <a:lvl8pPr marL="9836150" indent="-939800" algn="l" defTabSz="3762375" rtl="0" eaLnBrk="1" fontAlgn="base" hangingPunct="1">
        <a:spcBef>
          <a:spcPct val="20000"/>
        </a:spcBef>
        <a:spcAft>
          <a:spcPct val="0"/>
        </a:spcAft>
        <a:buChar char="»"/>
        <a:defRPr sz="8200">
          <a:solidFill>
            <a:schemeClr val="tx1"/>
          </a:solidFill>
          <a:latin typeface="+mn-lt"/>
        </a:defRPr>
      </a:lvl8pPr>
      <a:lvl9pPr marL="10293350" indent="-939800" algn="l" defTabSz="3762375" rtl="0" eaLnBrk="1" fontAlgn="base" hangingPunct="1">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emf"/><Relationship Id="rId20" Type="http://schemas.openxmlformats.org/officeDocument/2006/relationships/image" Target="../media/image18.emf"/><Relationship Id="rId21" Type="http://schemas.openxmlformats.org/officeDocument/2006/relationships/image" Target="../media/image19.emf"/><Relationship Id="rId22" Type="http://schemas.openxmlformats.org/officeDocument/2006/relationships/image" Target="../media/image20.emf"/><Relationship Id="rId23" Type="http://schemas.openxmlformats.org/officeDocument/2006/relationships/image" Target="../media/image21.png"/><Relationship Id="rId24" Type="http://schemas.openxmlformats.org/officeDocument/2006/relationships/image" Target="../media/image22.emf"/><Relationship Id="rId10" Type="http://schemas.openxmlformats.org/officeDocument/2006/relationships/image" Target="../media/image8.emf"/><Relationship Id="rId11" Type="http://schemas.openxmlformats.org/officeDocument/2006/relationships/image" Target="../media/image9.emf"/><Relationship Id="rId12" Type="http://schemas.openxmlformats.org/officeDocument/2006/relationships/image" Target="../media/image10.emf"/><Relationship Id="rId13" Type="http://schemas.openxmlformats.org/officeDocument/2006/relationships/image" Target="../media/image11.emf"/><Relationship Id="rId14" Type="http://schemas.openxmlformats.org/officeDocument/2006/relationships/image" Target="../media/image12.emf"/><Relationship Id="rId15" Type="http://schemas.openxmlformats.org/officeDocument/2006/relationships/image" Target="../media/image13.emf"/><Relationship Id="rId16" Type="http://schemas.openxmlformats.org/officeDocument/2006/relationships/image" Target="../media/image14.emf"/><Relationship Id="rId17" Type="http://schemas.openxmlformats.org/officeDocument/2006/relationships/image" Target="../media/image15.emf"/><Relationship Id="rId18" Type="http://schemas.openxmlformats.org/officeDocument/2006/relationships/image" Target="../media/image16.emf"/><Relationship Id="rId19" Type="http://schemas.openxmlformats.org/officeDocument/2006/relationships/image" Target="../media/image17.em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emf"/><Relationship Id="rId6" Type="http://schemas.openxmlformats.org/officeDocument/2006/relationships/image" Target="../media/image4.emf"/><Relationship Id="rId7" Type="http://schemas.openxmlformats.org/officeDocument/2006/relationships/image" Target="../media/image5.emf"/><Relationship Id="rId8"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pSp>
        <p:nvGrpSpPr>
          <p:cNvPr id="79" name="Group 78"/>
          <p:cNvGrpSpPr/>
          <p:nvPr/>
        </p:nvGrpSpPr>
        <p:grpSpPr>
          <a:xfrm>
            <a:off x="12297837" y="15485602"/>
            <a:ext cx="12019309" cy="11697562"/>
            <a:chOff x="1048086" y="3855676"/>
            <a:chExt cx="8483161" cy="11697562"/>
          </a:xfrm>
        </p:grpSpPr>
        <p:sp>
          <p:nvSpPr>
            <p:cNvPr id="80" name="Rounded Rectangle 79"/>
            <p:cNvSpPr/>
            <p:nvPr/>
          </p:nvSpPr>
          <p:spPr bwMode="auto">
            <a:xfrm>
              <a:off x="1048086" y="4990258"/>
              <a:ext cx="8483161" cy="10562980"/>
            </a:xfrm>
            <a:prstGeom prst="roundRect">
              <a:avLst>
                <a:gd name="adj" fmla="val 0"/>
              </a:avLst>
            </a:prstGeom>
            <a:solidFill>
              <a:schemeClr val="bg1"/>
            </a:solidFill>
            <a:ln w="9525" cap="flat" cmpd="sng" algn="ctr">
              <a:noFill/>
              <a:prstDash val="solid"/>
              <a:round/>
              <a:headEnd type="none" w="med" len="med"/>
              <a:tailEnd type="none" w="med" len="med"/>
            </a:ln>
            <a:effectLst/>
          </p:spPr>
          <p:txBody>
            <a:bodyPr vert="horz" wrap="square" lIns="274320" tIns="91440" rIns="274320" bIns="274320" numCol="1" rtlCol="0" anchor="t" anchorCtr="0" compatLnSpc="1">
              <a:prstTxWarp prst="textNoShape">
                <a:avLst/>
              </a:prstTxWarp>
            </a:bodyPr>
            <a:lstStyle/>
            <a:p>
              <a:pPr algn="just" defTabSz="3762375"/>
              <a:endParaRPr lang="en-US" sz="3200" dirty="0" smtClean="0"/>
            </a:p>
            <a:p>
              <a:pPr defTabSz="3762375"/>
              <a:endParaRPr kumimoji="0" lang="en-US" sz="3200" b="1" i="0" u="none" strike="noStrike" cap="none" normalizeH="0" baseline="0" dirty="0">
                <a:ln>
                  <a:noFill/>
                </a:ln>
                <a:solidFill>
                  <a:schemeClr val="tx2"/>
                </a:solidFill>
                <a:effectLst/>
              </a:endParaRPr>
            </a:p>
            <a:p>
              <a:pPr defTabSz="3762375"/>
              <a:endParaRPr lang="en-US" sz="3200" dirty="0" smtClean="0"/>
            </a:p>
            <a:p>
              <a:pPr defTabSz="3762375"/>
              <a:endParaRPr kumimoji="0" lang="en-US" sz="3200" b="1" i="0" u="none" strike="noStrike" cap="none" normalizeH="0" baseline="0" dirty="0">
                <a:ln>
                  <a:noFill/>
                </a:ln>
                <a:solidFill>
                  <a:schemeClr val="tx2"/>
                </a:solidFill>
                <a:effectLst/>
              </a:endParaRPr>
            </a:p>
            <a:p>
              <a:pPr defTabSz="3762375"/>
              <a:endParaRPr lang="en-US" sz="3200" dirty="0" smtClean="0"/>
            </a:p>
            <a:p>
              <a:pPr defTabSz="3762375"/>
              <a:endParaRPr kumimoji="0" lang="en-US" sz="3600" b="1" i="0" u="none" strike="noStrike" cap="none" normalizeH="0" baseline="0" dirty="0" smtClean="0">
                <a:ln>
                  <a:noFill/>
                </a:ln>
                <a:solidFill>
                  <a:schemeClr val="tx2"/>
                </a:solidFill>
                <a:effectLst/>
              </a:endParaRPr>
            </a:p>
            <a:p>
              <a:pPr marL="571500" indent="-571500" defTabSz="3762375">
                <a:buFont typeface="Arial"/>
                <a:buChar char="•"/>
              </a:pPr>
              <a:endParaRPr lang="en-US" sz="3600" dirty="0" smtClean="0"/>
            </a:p>
            <a:p>
              <a:pPr marL="571500" indent="-571500" defTabSz="3762375">
                <a:buFont typeface="Arial"/>
                <a:buChar char="•"/>
              </a:pPr>
              <a:endParaRPr lang="en-US" sz="3600" dirty="0" smtClean="0"/>
            </a:p>
            <a:p>
              <a:pPr marL="571500" indent="-571500" defTabSz="3762375">
                <a:buFont typeface="Arial"/>
                <a:buChar char="•"/>
              </a:pPr>
              <a:endParaRPr lang="en-US" sz="3600" dirty="0" smtClean="0"/>
            </a:p>
            <a:p>
              <a:pPr marL="571500" indent="-571500" defTabSz="3762375">
                <a:buFont typeface="Arial"/>
                <a:buChar char="•"/>
              </a:pPr>
              <a:endParaRPr lang="en-US" sz="3600" dirty="0"/>
            </a:p>
            <a:p>
              <a:pPr marL="571500" indent="-571500" defTabSz="3762375">
                <a:buFont typeface="Arial"/>
                <a:buChar char="•"/>
              </a:pPr>
              <a:r>
                <a:rPr lang="en-US" sz="3200" dirty="0" smtClean="0"/>
                <a:t>The </a:t>
              </a:r>
              <a:r>
                <a:rPr lang="en-US" sz="3200" dirty="0"/>
                <a:t>most common opportunity for freeway/arterial </a:t>
              </a:r>
              <a:r>
                <a:rPr lang="en-US" sz="3200" dirty="0" smtClean="0"/>
                <a:t>coordination </a:t>
              </a:r>
              <a:r>
                <a:rPr lang="en-US" sz="3200" dirty="0"/>
                <a:t>occurs whenever there is an accident on the </a:t>
              </a:r>
              <a:r>
                <a:rPr lang="en-US" sz="3200" dirty="0" smtClean="0"/>
                <a:t>freeway</a:t>
              </a:r>
            </a:p>
            <a:p>
              <a:pPr marL="571500" indent="-571500" defTabSz="3762375">
                <a:buFont typeface="Arial"/>
                <a:buChar char="•"/>
              </a:pPr>
              <a:r>
                <a:rPr lang="en-US" sz="3200" dirty="0"/>
                <a:t>T</a:t>
              </a:r>
              <a:r>
                <a:rPr lang="en-US" sz="3200" dirty="0" smtClean="0"/>
                <a:t>emporal </a:t>
              </a:r>
              <a:r>
                <a:rPr lang="en-US" sz="3200" dirty="0"/>
                <a:t>logic specifications will specify the desired response of the adjacent arterial corridor to the diverted traffic </a:t>
              </a:r>
            </a:p>
            <a:p>
              <a:pPr marL="571500" indent="-571500" defTabSz="3762375">
                <a:buFont typeface="Arial"/>
                <a:buChar char="•"/>
              </a:pPr>
              <a:r>
                <a:rPr lang="en-US" sz="3200" dirty="0"/>
                <a:t>H</a:t>
              </a:r>
              <a:r>
                <a:rPr lang="en-US" sz="3200" dirty="0" smtClean="0"/>
                <a:t>ierarchical </a:t>
              </a:r>
              <a:r>
                <a:rPr lang="en-US" sz="3200" dirty="0"/>
                <a:t>formal methods approach will adjust the signal timing and ramp metering rates to facilitate the diversion of traffic to upstream re-entry points along the </a:t>
              </a:r>
              <a:r>
                <a:rPr lang="en-US" sz="3200" dirty="0" smtClean="0"/>
                <a:t>freeway</a:t>
              </a:r>
              <a:endParaRPr lang="en-US" sz="3200" dirty="0"/>
            </a:p>
            <a:p>
              <a:pPr defTabSz="3762375"/>
              <a:endParaRPr kumimoji="0" lang="en-US" sz="3600" b="1" i="0" u="none" strike="noStrike" cap="none" normalizeH="0" baseline="0" dirty="0" smtClean="0">
                <a:ln>
                  <a:noFill/>
                </a:ln>
                <a:solidFill>
                  <a:schemeClr val="tx2"/>
                </a:solidFill>
                <a:effectLst/>
              </a:endParaRPr>
            </a:p>
          </p:txBody>
        </p:sp>
        <p:sp>
          <p:nvSpPr>
            <p:cNvPr id="81" name="Rounded Rectangle 80"/>
            <p:cNvSpPr/>
            <p:nvPr/>
          </p:nvSpPr>
          <p:spPr bwMode="auto">
            <a:xfrm>
              <a:off x="1048087" y="3855676"/>
              <a:ext cx="8477209" cy="1134022"/>
            </a:xfrm>
            <a:prstGeom prst="roundRect">
              <a:avLst>
                <a:gd name="adj" fmla="val 0"/>
              </a:avLst>
            </a:prstGeom>
            <a:solidFill>
              <a:schemeClr val="bg2">
                <a:lumMod val="25000"/>
              </a:schemeClr>
            </a:solidFill>
            <a:ln w="9525" cap="flat" cmpd="sng" algn="ctr">
              <a:noFill/>
              <a:prstDash val="solid"/>
              <a:round/>
              <a:headEnd type="none" w="med" len="med"/>
              <a:tailEnd type="none" w="med" len="med"/>
            </a:ln>
            <a:effectLst/>
          </p:spPr>
          <p:txBody>
            <a:bodyPr vert="horz" wrap="square" lIns="274320" tIns="45720" rIns="274320" bIns="45720" numCol="1" rtlCol="0" anchor="ctr" anchorCtr="0" compatLnSpc="1">
              <a:prstTxWarp prst="textNoShape">
                <a:avLst/>
              </a:prstTxWarp>
            </a:bodyPr>
            <a:lstStyle/>
            <a:p>
              <a:pPr defTabSz="3762375"/>
              <a:r>
                <a:rPr lang="en-US" dirty="0" smtClean="0">
                  <a:solidFill>
                    <a:srgbClr val="FFFFFF"/>
                  </a:solidFill>
                </a:rPr>
                <a:t>Coordinated Arterial/Freeway Control</a:t>
              </a:r>
              <a:endParaRPr lang="en-US" dirty="0">
                <a:solidFill>
                  <a:srgbClr val="FFFFFF"/>
                </a:solidFill>
              </a:endParaRPr>
            </a:p>
          </p:txBody>
        </p:sp>
      </p:grpSp>
      <p:grpSp>
        <p:nvGrpSpPr>
          <p:cNvPr id="68" name="Group 67"/>
          <p:cNvGrpSpPr/>
          <p:nvPr/>
        </p:nvGrpSpPr>
        <p:grpSpPr>
          <a:xfrm>
            <a:off x="24763736" y="13962984"/>
            <a:ext cx="11407375" cy="13201859"/>
            <a:chOff x="1088606" y="3855676"/>
            <a:chExt cx="8442641" cy="12992351"/>
          </a:xfrm>
        </p:grpSpPr>
        <p:sp>
          <p:nvSpPr>
            <p:cNvPr id="69" name="Rounded Rectangle 68"/>
            <p:cNvSpPr/>
            <p:nvPr/>
          </p:nvSpPr>
          <p:spPr bwMode="auto">
            <a:xfrm>
              <a:off x="1090385" y="4990259"/>
              <a:ext cx="8440862" cy="11857768"/>
            </a:xfrm>
            <a:prstGeom prst="roundRect">
              <a:avLst>
                <a:gd name="adj" fmla="val 0"/>
              </a:avLst>
            </a:prstGeom>
            <a:solidFill>
              <a:schemeClr val="bg1"/>
            </a:solidFill>
            <a:ln w="9525" cap="flat" cmpd="sng" algn="ctr">
              <a:noFill/>
              <a:prstDash val="solid"/>
              <a:round/>
              <a:headEnd type="none" w="med" len="med"/>
              <a:tailEnd type="none" w="med" len="med"/>
            </a:ln>
            <a:effectLst/>
          </p:spPr>
          <p:txBody>
            <a:bodyPr vert="horz" wrap="square" lIns="274320" tIns="91440" rIns="274320" bIns="274320" numCol="1" rtlCol="0" anchor="t" anchorCtr="0" compatLnSpc="1">
              <a:prstTxWarp prst="textNoShape">
                <a:avLst/>
              </a:prstTxWarp>
            </a:bodyPr>
            <a:lstStyle/>
            <a:p>
              <a:endParaRPr lang="en-US" sz="3200" dirty="0" smtClean="0"/>
            </a:p>
            <a:p>
              <a:endParaRPr lang="en-US" sz="3200" dirty="0"/>
            </a:p>
            <a:p>
              <a:endParaRPr lang="en-US" sz="3200" dirty="0" smtClean="0"/>
            </a:p>
            <a:p>
              <a:endParaRPr lang="en-US" sz="3200" dirty="0"/>
            </a:p>
            <a:p>
              <a:endParaRPr lang="en-US" sz="3200" dirty="0" smtClean="0"/>
            </a:p>
            <a:p>
              <a:r>
                <a:rPr lang="en-US" sz="3200" dirty="0" smtClean="0"/>
                <a:t>LTL </a:t>
              </a:r>
              <a:r>
                <a:rPr lang="en-US" sz="3200" dirty="0"/>
                <a:t>Specification:</a:t>
              </a:r>
            </a:p>
            <a:p>
              <a:pPr marL="457200" indent="-457200">
                <a:buFont typeface="Arial"/>
                <a:buChar char="•"/>
              </a:pPr>
              <a:r>
                <a:rPr lang="en-US" sz="3200" dirty="0"/>
                <a:t>Each signal actuates cross street traffic infinitely often</a:t>
              </a:r>
            </a:p>
            <a:p>
              <a:pPr marL="457200" indent="-457200">
                <a:buFont typeface="Arial"/>
                <a:buChar char="•"/>
              </a:pPr>
              <a:r>
                <a:rPr lang="en-US" sz="3200" dirty="0"/>
                <a:t>Eventually, links 1, 2, 3, and 4 have fewer than 30 vehicles on each link and this remains true for all time</a:t>
              </a:r>
            </a:p>
            <a:p>
              <a:pPr marL="457200" indent="-457200">
                <a:buFont typeface="Arial"/>
                <a:buChar char="•"/>
              </a:pPr>
              <a:r>
                <a:rPr lang="en-US" sz="3200" dirty="0"/>
                <a:t>The signal at junction 4 must actuate corridor traffic and cross street traffic for at least two sequential time-</a:t>
              </a:r>
              <a:r>
                <a:rPr lang="en-US" sz="3200" dirty="0" smtClean="0"/>
                <a:t>steps</a:t>
              </a:r>
            </a:p>
            <a:p>
              <a:r>
                <a:rPr lang="en-US" sz="2000" dirty="0" smtClean="0"/>
                <a:t> </a:t>
              </a:r>
            </a:p>
            <a:p>
              <a:r>
                <a:rPr lang="en-US" sz="3200" dirty="0"/>
                <a:t>	</a:t>
              </a:r>
              <a:r>
                <a:rPr lang="en-US" sz="3200" dirty="0" smtClean="0"/>
                <a:t>	</a:t>
              </a:r>
              <a:r>
                <a:rPr lang="en-US" sz="2400" dirty="0" smtClean="0"/>
                <a:t>Naïve Policy	 		        Correct-by-Construction Policy</a:t>
              </a:r>
              <a:r>
                <a:rPr lang="en-US" sz="3200" dirty="0" smtClean="0"/>
                <a:t>	</a:t>
              </a:r>
              <a:endParaRPr lang="en-US" sz="3200" dirty="0"/>
            </a:p>
            <a:p>
              <a:pPr defTabSz="3762375"/>
              <a:endParaRPr kumimoji="0" lang="en-US" sz="3200" b="1" i="0" u="none" strike="noStrike" cap="none" normalizeH="0" baseline="0" dirty="0" smtClean="0">
                <a:ln>
                  <a:noFill/>
                </a:ln>
                <a:solidFill>
                  <a:schemeClr val="tx2"/>
                </a:solidFill>
                <a:effectLst/>
              </a:endParaRPr>
            </a:p>
          </p:txBody>
        </p:sp>
        <p:sp>
          <p:nvSpPr>
            <p:cNvPr id="70" name="Rounded Rectangle 69"/>
            <p:cNvSpPr/>
            <p:nvPr/>
          </p:nvSpPr>
          <p:spPr bwMode="auto">
            <a:xfrm>
              <a:off x="1088606" y="3855676"/>
              <a:ext cx="8436690" cy="1134022"/>
            </a:xfrm>
            <a:prstGeom prst="roundRect">
              <a:avLst>
                <a:gd name="adj" fmla="val 0"/>
              </a:avLst>
            </a:prstGeom>
            <a:solidFill>
              <a:schemeClr val="bg2">
                <a:lumMod val="25000"/>
              </a:schemeClr>
            </a:solidFill>
            <a:ln w="9525" cap="flat" cmpd="sng" algn="ctr">
              <a:noFill/>
              <a:prstDash val="solid"/>
              <a:round/>
              <a:headEnd type="none" w="med" len="med"/>
              <a:tailEnd type="none" w="med" len="med"/>
            </a:ln>
            <a:effectLst/>
          </p:spPr>
          <p:txBody>
            <a:bodyPr vert="horz" wrap="square" lIns="274320" tIns="45720" rIns="274320" bIns="45720" numCol="1" rtlCol="0" anchor="ctr" anchorCtr="0" compatLnSpc="1">
              <a:prstTxWarp prst="textNoShape">
                <a:avLst/>
              </a:prstTxWarp>
            </a:bodyPr>
            <a:lstStyle/>
            <a:p>
              <a:pPr defTabSz="3762375"/>
              <a:r>
                <a:rPr lang="en-US" dirty="0" smtClean="0">
                  <a:solidFill>
                    <a:srgbClr val="FFFFFF"/>
                  </a:solidFill>
                </a:rPr>
                <a:t>Preliminary Results</a:t>
              </a:r>
              <a:endParaRPr lang="en-US" dirty="0">
                <a:solidFill>
                  <a:srgbClr val="FFFFFF"/>
                </a:solidFill>
              </a:endParaRPr>
            </a:p>
          </p:txBody>
        </p:sp>
      </p:grpSp>
      <p:sp>
        <p:nvSpPr>
          <p:cNvPr id="10" name="Rectangle 9"/>
          <p:cNvSpPr/>
          <p:nvPr/>
        </p:nvSpPr>
        <p:spPr bwMode="auto">
          <a:xfrm>
            <a:off x="0" y="2622771"/>
            <a:ext cx="36576000" cy="1051462"/>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5000" b="1" i="0" u="none" strike="noStrike" cap="none" normalizeH="0" baseline="0" dirty="0" smtClean="0">
              <a:ln>
                <a:noFill/>
              </a:ln>
              <a:solidFill>
                <a:schemeClr val="tx2"/>
              </a:solidFill>
              <a:effectLst/>
              <a:latin typeface="Arial" charset="0"/>
            </a:endParaRPr>
          </a:p>
        </p:txBody>
      </p:sp>
      <p:sp>
        <p:nvSpPr>
          <p:cNvPr id="2" name="Rectangle 1"/>
          <p:cNvSpPr/>
          <p:nvPr/>
        </p:nvSpPr>
        <p:spPr bwMode="auto">
          <a:xfrm>
            <a:off x="0" y="-1"/>
            <a:ext cx="36576000" cy="2680881"/>
          </a:xfrm>
          <a:prstGeom prst="rect">
            <a:avLst/>
          </a:prstGeom>
          <a:solidFill>
            <a:schemeClr val="bg2">
              <a:lumMod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5000" b="1" i="0" u="none" strike="noStrike" cap="none" normalizeH="0" baseline="0" smtClean="0">
              <a:ln>
                <a:noFill/>
              </a:ln>
              <a:solidFill>
                <a:schemeClr val="tx2"/>
              </a:solidFill>
              <a:effectLst/>
              <a:latin typeface="Arial" charset="0"/>
            </a:endParaRPr>
          </a:p>
        </p:txBody>
      </p:sp>
      <p:sp>
        <p:nvSpPr>
          <p:cNvPr id="2053" name="Rectangle 35"/>
          <p:cNvSpPr>
            <a:spLocks noGrp="1" noChangeArrowheads="1"/>
          </p:cNvSpPr>
          <p:nvPr>
            <p:ph type="title" idx="4294967295"/>
          </p:nvPr>
        </p:nvSpPr>
        <p:spPr bwMode="auto">
          <a:xfrm>
            <a:off x="329248" y="893627"/>
            <a:ext cx="36199716" cy="1803400"/>
          </a:xfrm>
          <a:prstGeom prst="rect">
            <a:avLst/>
          </a:prstGeom>
          <a:noFill/>
          <a:ln>
            <a:miter lim="800000"/>
            <a:headEnd/>
            <a:tailEnd/>
          </a:ln>
        </p:spPr>
        <p:txBody>
          <a:bodyPr anchor="ctr"/>
          <a:lstStyle/>
          <a:p>
            <a:r>
              <a:rPr lang="en-US" sz="8000" dirty="0">
                <a:solidFill>
                  <a:schemeClr val="bg1"/>
                </a:solidFill>
                <a:latin typeface="Arial"/>
                <a:cs typeface="Arial"/>
              </a:rPr>
              <a:t>Efficient Traffic Management: A Formal Methods Approach </a:t>
            </a:r>
          </a:p>
        </p:txBody>
      </p:sp>
      <p:sp>
        <p:nvSpPr>
          <p:cNvPr id="2054" name="Rectangle 36"/>
          <p:cNvSpPr>
            <a:spLocks noChangeArrowheads="1"/>
          </p:cNvSpPr>
          <p:nvPr/>
        </p:nvSpPr>
        <p:spPr bwMode="auto">
          <a:xfrm>
            <a:off x="3080165" y="2626689"/>
            <a:ext cx="29270325" cy="939800"/>
          </a:xfrm>
          <a:prstGeom prst="rect">
            <a:avLst/>
          </a:prstGeom>
          <a:noFill/>
          <a:ln w="9525">
            <a:noFill/>
            <a:miter lim="800000"/>
            <a:headEnd/>
            <a:tailEnd/>
          </a:ln>
        </p:spPr>
        <p:txBody>
          <a:bodyPr anchor="ctr"/>
          <a:lstStyle/>
          <a:p>
            <a:pPr algn="ctr" defTabSz="3762375"/>
            <a:r>
              <a:rPr lang="en-US" dirty="0" smtClean="0"/>
              <a:t>Murat </a:t>
            </a:r>
            <a:r>
              <a:rPr lang="en-US" dirty="0" err="1" smtClean="0"/>
              <a:t>Arcak</a:t>
            </a:r>
            <a:r>
              <a:rPr lang="en-US" dirty="0" smtClean="0"/>
              <a:t> (UC Berkeley), </a:t>
            </a:r>
            <a:r>
              <a:rPr lang="en-US" dirty="0" err="1" smtClean="0"/>
              <a:t>Calin</a:t>
            </a:r>
            <a:r>
              <a:rPr lang="en-US" dirty="0" smtClean="0"/>
              <a:t> </a:t>
            </a:r>
            <a:r>
              <a:rPr lang="en-US" dirty="0" err="1" smtClean="0"/>
              <a:t>Belta</a:t>
            </a:r>
            <a:r>
              <a:rPr lang="en-US" dirty="0" smtClean="0"/>
              <a:t> (Boston U.), Roberto Horowitz (UC Berkeley)</a:t>
            </a:r>
          </a:p>
        </p:txBody>
      </p:sp>
      <p:sp>
        <p:nvSpPr>
          <p:cNvPr id="7" name="Rectangle 36"/>
          <p:cNvSpPr>
            <a:spLocks noChangeArrowheads="1"/>
          </p:cNvSpPr>
          <p:nvPr/>
        </p:nvSpPr>
        <p:spPr bwMode="auto">
          <a:xfrm>
            <a:off x="410461" y="382078"/>
            <a:ext cx="29270325" cy="939800"/>
          </a:xfrm>
          <a:prstGeom prst="rect">
            <a:avLst/>
          </a:prstGeom>
          <a:noFill/>
          <a:ln w="9525">
            <a:noFill/>
            <a:miter lim="800000"/>
            <a:headEnd/>
            <a:tailEnd/>
          </a:ln>
        </p:spPr>
        <p:txBody>
          <a:bodyPr anchor="ctr"/>
          <a:lstStyle/>
          <a:p>
            <a:pPr defTabSz="3762375"/>
            <a:r>
              <a:rPr lang="en-US" dirty="0" smtClean="0">
                <a:solidFill>
                  <a:schemeClr val="bg1"/>
                </a:solidFill>
              </a:rPr>
              <a:t>CPS: Synergy: Collaborative Research:</a:t>
            </a:r>
            <a:endParaRPr lang="en-US" dirty="0">
              <a:solidFill>
                <a:schemeClr val="bg1"/>
              </a:solidFill>
            </a:endParaRPr>
          </a:p>
        </p:txBody>
      </p:sp>
      <p:grpSp>
        <p:nvGrpSpPr>
          <p:cNvPr id="14" name="Group 13"/>
          <p:cNvGrpSpPr/>
          <p:nvPr/>
        </p:nvGrpSpPr>
        <p:grpSpPr>
          <a:xfrm>
            <a:off x="367802" y="3889998"/>
            <a:ext cx="11407375" cy="5939687"/>
            <a:chOff x="1088606" y="3855676"/>
            <a:chExt cx="8442641" cy="5939687"/>
          </a:xfrm>
        </p:grpSpPr>
        <p:sp>
          <p:nvSpPr>
            <p:cNvPr id="12" name="Rounded Rectangle 11"/>
            <p:cNvSpPr/>
            <p:nvPr/>
          </p:nvSpPr>
          <p:spPr bwMode="auto">
            <a:xfrm>
              <a:off x="1090385" y="4990259"/>
              <a:ext cx="8440862" cy="4805104"/>
            </a:xfrm>
            <a:prstGeom prst="roundRect">
              <a:avLst>
                <a:gd name="adj" fmla="val 0"/>
              </a:avLst>
            </a:prstGeom>
            <a:solidFill>
              <a:schemeClr val="bg1"/>
            </a:solidFill>
            <a:ln w="9525" cap="flat" cmpd="sng" algn="ctr">
              <a:noFill/>
              <a:prstDash val="solid"/>
              <a:round/>
              <a:headEnd type="none" w="med" len="med"/>
              <a:tailEnd type="none" w="med" len="med"/>
            </a:ln>
            <a:effectLst/>
          </p:spPr>
          <p:txBody>
            <a:bodyPr vert="horz" wrap="square" lIns="274320" tIns="91440" rIns="274320" bIns="274320" numCol="1" rtlCol="0" anchor="t" anchorCtr="0" compatLnSpc="1">
              <a:prstTxWarp prst="textNoShape">
                <a:avLst/>
              </a:prstTxWarp>
            </a:bodyPr>
            <a:lstStyle/>
            <a:p>
              <a:pPr algn="just" defTabSz="3762375"/>
              <a:r>
                <a:rPr lang="en-US" sz="3200" dirty="0"/>
                <a:t> This project will bring powerful tools from formal methods to traffic management </a:t>
              </a:r>
              <a:r>
                <a:rPr lang="en-US" sz="3200" dirty="0" smtClean="0"/>
                <a:t>to </a:t>
              </a:r>
              <a:r>
                <a:rPr lang="en-US" sz="3200" dirty="0"/>
                <a:t>meet rich control objectives expressed using temporal logic. This approach will be first applied to signal timing and ramp metering strategies for signalized intersections and freeway traffic control. It will then be advanced to integrated control of freeways and arterials with a hierarchical control architecture that is compatible with the infrastructure. </a:t>
              </a:r>
            </a:p>
            <a:p>
              <a:pPr defTabSz="3762375"/>
              <a:endParaRPr kumimoji="0" lang="en-US" sz="3600" b="1" i="0" u="none" strike="noStrike" cap="none" normalizeH="0" baseline="0" dirty="0" smtClean="0">
                <a:ln>
                  <a:noFill/>
                </a:ln>
                <a:solidFill>
                  <a:schemeClr val="tx2"/>
                </a:solidFill>
                <a:effectLst/>
              </a:endParaRPr>
            </a:p>
          </p:txBody>
        </p:sp>
        <p:sp>
          <p:nvSpPr>
            <p:cNvPr id="8" name="Rounded Rectangle 7"/>
            <p:cNvSpPr/>
            <p:nvPr/>
          </p:nvSpPr>
          <p:spPr bwMode="auto">
            <a:xfrm>
              <a:off x="1088606" y="3855676"/>
              <a:ext cx="8436690" cy="1134022"/>
            </a:xfrm>
            <a:prstGeom prst="roundRect">
              <a:avLst>
                <a:gd name="adj" fmla="val 0"/>
              </a:avLst>
            </a:prstGeom>
            <a:solidFill>
              <a:schemeClr val="bg2">
                <a:lumMod val="25000"/>
              </a:schemeClr>
            </a:solidFill>
            <a:ln w="9525" cap="flat" cmpd="sng" algn="ctr">
              <a:noFill/>
              <a:prstDash val="solid"/>
              <a:round/>
              <a:headEnd type="none" w="med" len="med"/>
              <a:tailEnd type="none" w="med" len="med"/>
            </a:ln>
            <a:effectLst/>
          </p:spPr>
          <p:txBody>
            <a:bodyPr vert="horz" wrap="square" lIns="274320" tIns="45720" rIns="274320" bIns="45720" numCol="1" rtlCol="0" anchor="ctr" anchorCtr="0" compatLnSpc="1">
              <a:prstTxWarp prst="textNoShape">
                <a:avLst/>
              </a:prstTxWarp>
            </a:bodyPr>
            <a:lstStyle/>
            <a:p>
              <a:pPr defTabSz="3762375"/>
              <a:r>
                <a:rPr lang="en-US" dirty="0" smtClean="0">
                  <a:solidFill>
                    <a:srgbClr val="FFFFFF"/>
                  </a:solidFill>
                </a:rPr>
                <a:t>Overview</a:t>
              </a:r>
              <a:endParaRPr lang="en-US" dirty="0">
                <a:solidFill>
                  <a:srgbClr val="FFFFFF"/>
                </a:solidFill>
              </a:endParaRPr>
            </a:p>
          </p:txBody>
        </p:sp>
      </p:grpSp>
      <p:grpSp>
        <p:nvGrpSpPr>
          <p:cNvPr id="22" name="Group 21"/>
          <p:cNvGrpSpPr/>
          <p:nvPr/>
        </p:nvGrpSpPr>
        <p:grpSpPr>
          <a:xfrm>
            <a:off x="24834416" y="3889998"/>
            <a:ext cx="11368480" cy="9615998"/>
            <a:chOff x="1088606" y="3855675"/>
            <a:chExt cx="8442641" cy="9615998"/>
          </a:xfrm>
        </p:grpSpPr>
        <p:sp>
          <p:nvSpPr>
            <p:cNvPr id="23" name="Rounded Rectangle 22"/>
            <p:cNvSpPr/>
            <p:nvPr/>
          </p:nvSpPr>
          <p:spPr bwMode="auto">
            <a:xfrm>
              <a:off x="1090385" y="5711024"/>
              <a:ext cx="8440862" cy="7760649"/>
            </a:xfrm>
            <a:prstGeom prst="roundRect">
              <a:avLst>
                <a:gd name="adj" fmla="val 0"/>
              </a:avLst>
            </a:prstGeom>
            <a:solidFill>
              <a:schemeClr val="bg1"/>
            </a:solidFill>
            <a:ln w="9525" cap="flat" cmpd="sng" algn="ctr">
              <a:noFill/>
              <a:prstDash val="solid"/>
              <a:round/>
              <a:headEnd type="none" w="med" len="med"/>
              <a:tailEnd type="none" w="med" len="med"/>
            </a:ln>
            <a:effectLst/>
          </p:spPr>
          <p:txBody>
            <a:bodyPr vert="horz" wrap="square" lIns="274320" tIns="91440" rIns="274320" bIns="274320" numCol="1" rtlCol="0" anchor="t" anchorCtr="0" compatLnSpc="1">
              <a:prstTxWarp prst="textNoShape">
                <a:avLst/>
              </a:prstTxWarp>
            </a:bodyPr>
            <a:lstStyle/>
            <a:p>
              <a:pPr algn="just" defTabSz="3762375"/>
              <a:r>
                <a:rPr lang="en-US" sz="3200" dirty="0"/>
                <a:t> LTL formulae are expressive enough to capture a wide range of control </a:t>
              </a:r>
              <a:r>
                <a:rPr lang="en-US" sz="3200" dirty="0" smtClean="0"/>
                <a:t>specifications. </a:t>
              </a:r>
              <a:r>
                <a:rPr lang="en-US" sz="3200" dirty="0"/>
                <a:t>For example, the following are typical control objectives of traffic networks that are expressible succinctly as LTL formulae: </a:t>
              </a:r>
            </a:p>
            <a:p>
              <a:pPr marL="514350" indent="-514350" algn="just" defTabSz="3762375">
                <a:buAutoNum type="arabicParenR"/>
              </a:pPr>
              <a:r>
                <a:rPr lang="en-US" sz="3200" dirty="0" smtClean="0"/>
                <a:t>It </a:t>
              </a:r>
              <a:r>
                <a:rPr lang="en-US" sz="3200" dirty="0"/>
                <a:t>is never the case that an onramp exceeds </a:t>
              </a:r>
              <a:r>
                <a:rPr lang="en-US" sz="3200" dirty="0" smtClean="0"/>
                <a:t>capacity </a:t>
              </a:r>
              <a:r>
                <a:rPr lang="en-US" sz="3200" dirty="0"/>
                <a:t>and “spills over” onto adjacent arterial </a:t>
              </a:r>
              <a:r>
                <a:rPr lang="en-US" sz="3200" dirty="0" smtClean="0"/>
                <a:t>roads</a:t>
              </a:r>
              <a:r>
                <a:rPr lang="en-US" sz="3200" dirty="0"/>
                <a:t>.</a:t>
              </a:r>
              <a:endParaRPr lang="en-US" sz="3200" dirty="0" smtClean="0"/>
            </a:p>
            <a:p>
              <a:pPr marL="514350" indent="-514350" algn="just" defTabSz="3762375">
                <a:buAutoNum type="arabicParenR"/>
              </a:pPr>
              <a:r>
                <a:rPr lang="en-US" sz="3200" dirty="0" smtClean="0"/>
                <a:t>Coordinated </a:t>
              </a:r>
              <a:r>
                <a:rPr lang="en-US" sz="3200" dirty="0"/>
                <a:t>onramp metering eliminates congestion on the freeway whenever congestion </a:t>
              </a:r>
              <a:r>
                <a:rPr lang="en-US" sz="3200" dirty="0" smtClean="0"/>
                <a:t>occurs</a:t>
              </a:r>
              <a:r>
                <a:rPr lang="en-US" sz="3200" dirty="0"/>
                <a:t>.</a:t>
              </a:r>
              <a:endParaRPr lang="en-US" sz="3200" dirty="0" smtClean="0"/>
            </a:p>
            <a:p>
              <a:pPr marL="514350" indent="-514350" algn="just" defTabSz="3762375">
                <a:buAutoNum type="arabicParenR"/>
              </a:pPr>
              <a:r>
                <a:rPr lang="en-US" sz="3200" dirty="0" smtClean="0"/>
                <a:t>The </a:t>
              </a:r>
              <a:r>
                <a:rPr lang="en-US" sz="3200" dirty="0"/>
                <a:t>freeway throughput remains above a minimum threshold until all onramps are </a:t>
              </a:r>
              <a:r>
                <a:rPr lang="en-US" sz="3200" dirty="0" smtClean="0"/>
                <a:t>emptied</a:t>
              </a:r>
              <a:r>
                <a:rPr lang="en-US" sz="3200" dirty="0"/>
                <a:t>.</a:t>
              </a:r>
              <a:endParaRPr lang="en-US" sz="3200" dirty="0" smtClean="0"/>
            </a:p>
            <a:p>
              <a:pPr marL="514350" indent="-514350" algn="just" defTabSz="3762375">
                <a:buAutoNum type="arabicParenR"/>
              </a:pPr>
              <a:r>
                <a:rPr lang="en-US" sz="3200" dirty="0" smtClean="0"/>
                <a:t>At </a:t>
              </a:r>
              <a:r>
                <a:rPr lang="en-US" sz="3200" dirty="0"/>
                <a:t>signalized junctions, each queue is actuated at least once per time period </a:t>
              </a:r>
              <a:r>
                <a:rPr lang="en-US" sz="3200" i="1" dirty="0" smtClean="0"/>
                <a:t>T</a:t>
              </a:r>
              <a:r>
                <a:rPr lang="en-US" sz="3200" dirty="0"/>
                <a:t>.</a:t>
              </a:r>
              <a:endParaRPr lang="en-US" sz="3200" dirty="0" smtClean="0"/>
            </a:p>
            <a:p>
              <a:pPr marL="514350" indent="-514350" algn="just" defTabSz="3762375">
                <a:buAutoNum type="arabicParenR"/>
              </a:pPr>
              <a:r>
                <a:rPr lang="en-US" sz="3200" dirty="0" smtClean="0"/>
                <a:t>Queues </a:t>
              </a:r>
              <a:r>
                <a:rPr lang="en-US" sz="3200" dirty="0"/>
                <a:t>are always eventually emptied (no persistent queues). </a:t>
              </a:r>
            </a:p>
            <a:p>
              <a:pPr algn="just" defTabSz="3762375"/>
              <a:endParaRPr lang="en-US" sz="3200" dirty="0"/>
            </a:p>
            <a:p>
              <a:pPr defTabSz="3762375"/>
              <a:endParaRPr kumimoji="0" lang="en-US" sz="3200" b="1" i="0" u="none" strike="noStrike" cap="none" normalizeH="0" baseline="0" dirty="0" smtClean="0">
                <a:ln>
                  <a:noFill/>
                </a:ln>
                <a:solidFill>
                  <a:schemeClr val="tx2"/>
                </a:solidFill>
                <a:effectLst/>
              </a:endParaRPr>
            </a:p>
          </p:txBody>
        </p:sp>
        <p:sp>
          <p:nvSpPr>
            <p:cNvPr id="24" name="Rounded Rectangle 23"/>
            <p:cNvSpPr/>
            <p:nvPr/>
          </p:nvSpPr>
          <p:spPr bwMode="auto">
            <a:xfrm>
              <a:off x="1088606" y="3855675"/>
              <a:ext cx="8436690" cy="1826695"/>
            </a:xfrm>
            <a:prstGeom prst="roundRect">
              <a:avLst>
                <a:gd name="adj" fmla="val 0"/>
              </a:avLst>
            </a:prstGeom>
            <a:solidFill>
              <a:schemeClr val="bg2">
                <a:lumMod val="25000"/>
              </a:schemeClr>
            </a:solidFill>
            <a:ln w="9525" cap="flat" cmpd="sng" algn="ctr">
              <a:noFill/>
              <a:prstDash val="solid"/>
              <a:round/>
              <a:headEnd type="none" w="med" len="med"/>
              <a:tailEnd type="none" w="med" len="med"/>
            </a:ln>
            <a:effectLst/>
          </p:spPr>
          <p:txBody>
            <a:bodyPr vert="horz" wrap="square" lIns="274320" tIns="45720" rIns="274320" bIns="45720" numCol="1" rtlCol="0" anchor="ctr" anchorCtr="0" compatLnSpc="1">
              <a:prstTxWarp prst="textNoShape">
                <a:avLst/>
              </a:prstTxWarp>
            </a:bodyPr>
            <a:lstStyle/>
            <a:p>
              <a:pPr defTabSz="3762375"/>
              <a:r>
                <a:rPr lang="en-US" dirty="0" smtClean="0">
                  <a:solidFill>
                    <a:srgbClr val="FFFFFF"/>
                  </a:solidFill>
                </a:rPr>
                <a:t>Linear Temporal Logic (LTL) for Traffic Management</a:t>
              </a:r>
              <a:endParaRPr lang="en-US" dirty="0">
                <a:solidFill>
                  <a:srgbClr val="FFFFFF"/>
                </a:solidFill>
              </a:endParaRPr>
            </a:p>
          </p:txBody>
        </p:sp>
      </p:grpSp>
      <p:grpSp>
        <p:nvGrpSpPr>
          <p:cNvPr id="2079" name="Group 2078"/>
          <p:cNvGrpSpPr/>
          <p:nvPr/>
        </p:nvGrpSpPr>
        <p:grpSpPr>
          <a:xfrm>
            <a:off x="314474" y="21864197"/>
            <a:ext cx="11430143" cy="5313655"/>
            <a:chOff x="12361151" y="3931953"/>
            <a:chExt cx="11430143" cy="5313655"/>
          </a:xfrm>
        </p:grpSpPr>
        <p:grpSp>
          <p:nvGrpSpPr>
            <p:cNvPr id="47" name="Group 46"/>
            <p:cNvGrpSpPr/>
            <p:nvPr/>
          </p:nvGrpSpPr>
          <p:grpSpPr>
            <a:xfrm>
              <a:off x="12361151" y="3931953"/>
              <a:ext cx="11430143" cy="5313655"/>
              <a:chOff x="1285393" y="3855676"/>
              <a:chExt cx="8028907" cy="5313655"/>
            </a:xfrm>
          </p:grpSpPr>
          <p:sp>
            <p:nvSpPr>
              <p:cNvPr id="48" name="Rounded Rectangle 47"/>
              <p:cNvSpPr/>
              <p:nvPr/>
            </p:nvSpPr>
            <p:spPr bwMode="auto">
              <a:xfrm>
                <a:off x="1285393" y="4990259"/>
                <a:ext cx="8002669" cy="4179072"/>
              </a:xfrm>
              <a:prstGeom prst="roundRect">
                <a:avLst>
                  <a:gd name="adj" fmla="val 0"/>
                </a:avLst>
              </a:prstGeom>
              <a:solidFill>
                <a:schemeClr val="bg1"/>
              </a:solidFill>
              <a:ln w="9525" cap="flat" cmpd="sng" algn="ctr">
                <a:noFill/>
                <a:prstDash val="solid"/>
                <a:round/>
                <a:headEnd type="none" w="med" len="med"/>
                <a:tailEnd type="none" w="med" len="med"/>
              </a:ln>
              <a:effectLst/>
            </p:spPr>
            <p:txBody>
              <a:bodyPr vert="horz" wrap="square" lIns="274320" tIns="91440" rIns="274320" bIns="274320" numCol="1" rtlCol="0" anchor="t" anchorCtr="0" compatLnSpc="1">
                <a:prstTxWarp prst="textNoShape">
                  <a:avLst/>
                </a:prstTxWarp>
              </a:bodyPr>
              <a:lstStyle/>
              <a:p>
                <a:pPr marL="457200" indent="-457200" algn="just" defTabSz="3762375">
                  <a:buFont typeface="Arial"/>
                  <a:buChar char="•"/>
                </a:pPr>
                <a:r>
                  <a:rPr lang="en-US" sz="3200" dirty="0" smtClean="0"/>
                  <a:t>Traffic networks are </a:t>
                </a:r>
                <a:r>
                  <a:rPr lang="en-US" sz="3200" i="1" dirty="0" smtClean="0"/>
                  <a:t>mixed monotone </a:t>
                </a:r>
                <a:r>
                  <a:rPr lang="en-US" sz="3200" dirty="0" smtClean="0"/>
                  <a:t>systems:</a:t>
                </a:r>
              </a:p>
              <a:p>
                <a:pPr marL="457200" indent="-457200" algn="just" defTabSz="3762375">
                  <a:buFont typeface="Arial"/>
                  <a:buChar char="•"/>
                </a:pPr>
                <a:endParaRPr lang="en-US" sz="3200" dirty="0"/>
              </a:p>
              <a:p>
                <a:pPr algn="just" defTabSz="3762375"/>
                <a:endParaRPr lang="en-US" sz="3200" dirty="0" smtClean="0"/>
              </a:p>
              <a:p>
                <a:pPr algn="just" defTabSz="3762375"/>
                <a:endParaRPr lang="en-US" sz="3200" dirty="0" smtClean="0"/>
              </a:p>
              <a:p>
                <a:pPr marL="457200" indent="-457200" defTabSz="3762375">
                  <a:buFont typeface="Arial"/>
                  <a:buChar char="•"/>
                </a:pPr>
                <a:r>
                  <a:rPr lang="en-US" sz="3200" dirty="0" smtClean="0"/>
                  <a:t>Increasing and decreasing components</a:t>
                </a:r>
              </a:p>
              <a:p>
                <a:pPr marL="457200" indent="-457200" defTabSz="3762375">
                  <a:buFont typeface="Arial"/>
                  <a:buChar char="•"/>
                </a:pPr>
                <a:r>
                  <a:rPr lang="en-US" sz="3200" dirty="0"/>
                  <a:t>Decomposition </a:t>
                </a:r>
                <a:r>
                  <a:rPr lang="en-US" sz="3200" dirty="0" smtClean="0"/>
                  <a:t>function </a:t>
                </a:r>
              </a:p>
              <a:p>
                <a:pPr marL="457200" indent="-457200" defTabSz="3762375">
                  <a:buFont typeface="Arial"/>
                  <a:buChar char="•"/>
                </a:pPr>
                <a:r>
                  <a:rPr lang="en-US" sz="3200" dirty="0" smtClean="0"/>
                  <a:t>Congestion causes </a:t>
                </a:r>
                <a:r>
                  <a:rPr lang="en-US" sz="3200" dirty="0" err="1" smtClean="0"/>
                  <a:t>nonmonotone</a:t>
                </a:r>
                <a:r>
                  <a:rPr lang="en-US" sz="3200" dirty="0" smtClean="0"/>
                  <a:t> behavior</a:t>
                </a:r>
              </a:p>
              <a:p>
                <a:pPr algn="just" defTabSz="3762375"/>
                <a:endParaRPr kumimoji="0" lang="en-US" sz="3600" b="1" i="0" u="none" strike="noStrike" cap="none" normalizeH="0" baseline="0" dirty="0" smtClean="0">
                  <a:ln>
                    <a:noFill/>
                  </a:ln>
                  <a:solidFill>
                    <a:schemeClr val="tx2"/>
                  </a:solidFill>
                  <a:effectLst/>
                </a:endParaRPr>
              </a:p>
            </p:txBody>
          </p:sp>
          <p:sp>
            <p:nvSpPr>
              <p:cNvPr id="49" name="Rounded Rectangle 48"/>
              <p:cNvSpPr/>
              <p:nvPr/>
            </p:nvSpPr>
            <p:spPr bwMode="auto">
              <a:xfrm>
                <a:off x="1298511" y="3855676"/>
                <a:ext cx="8015789" cy="1134022"/>
              </a:xfrm>
              <a:prstGeom prst="roundRect">
                <a:avLst>
                  <a:gd name="adj" fmla="val 0"/>
                </a:avLst>
              </a:prstGeom>
              <a:solidFill>
                <a:schemeClr val="bg2">
                  <a:lumMod val="25000"/>
                </a:schemeClr>
              </a:solidFill>
              <a:ln w="9525" cap="flat" cmpd="sng" algn="ctr">
                <a:noFill/>
                <a:prstDash val="solid"/>
                <a:round/>
                <a:headEnd type="none" w="med" len="med"/>
                <a:tailEnd type="none" w="med" len="med"/>
              </a:ln>
              <a:effectLst/>
            </p:spPr>
            <p:txBody>
              <a:bodyPr vert="horz" wrap="square" lIns="274320" tIns="45720" rIns="274320" bIns="45720" numCol="1" rtlCol="0" anchor="ctr" anchorCtr="0" compatLnSpc="1">
                <a:prstTxWarp prst="textNoShape">
                  <a:avLst/>
                </a:prstTxWarp>
              </a:bodyPr>
              <a:lstStyle/>
              <a:p>
                <a:pPr defTabSz="3762375"/>
                <a:r>
                  <a:rPr lang="en-US" dirty="0" smtClean="0">
                    <a:solidFill>
                      <a:srgbClr val="FFFFFF"/>
                    </a:solidFill>
                  </a:rPr>
                  <a:t>Mixed Monotonicity</a:t>
                </a:r>
              </a:p>
            </p:txBody>
          </p:sp>
        </p:grpSp>
        <p:pic>
          <p:nvPicPr>
            <p:cNvPr id="2065" name="Picture 206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0582" y="5844455"/>
              <a:ext cx="9017000" cy="1041400"/>
            </a:xfrm>
            <a:prstGeom prst="rect">
              <a:avLst/>
            </a:prstGeom>
          </p:spPr>
        </p:pic>
      </p:grpSp>
      <p:grpSp>
        <p:nvGrpSpPr>
          <p:cNvPr id="2067" name="Group 2066"/>
          <p:cNvGrpSpPr/>
          <p:nvPr/>
        </p:nvGrpSpPr>
        <p:grpSpPr>
          <a:xfrm>
            <a:off x="344768" y="10141281"/>
            <a:ext cx="11409493" cy="11423491"/>
            <a:chOff x="200005" y="11042217"/>
            <a:chExt cx="11409493" cy="11423491"/>
          </a:xfrm>
        </p:grpSpPr>
        <p:grpSp>
          <p:nvGrpSpPr>
            <p:cNvPr id="2064" name="Group 2063"/>
            <p:cNvGrpSpPr/>
            <p:nvPr/>
          </p:nvGrpSpPr>
          <p:grpSpPr>
            <a:xfrm>
              <a:off x="200005" y="11042217"/>
              <a:ext cx="11409493" cy="11423491"/>
              <a:chOff x="200005" y="11042217"/>
              <a:chExt cx="11409493" cy="11423491"/>
            </a:xfrm>
          </p:grpSpPr>
          <p:grpSp>
            <p:nvGrpSpPr>
              <p:cNvPr id="2062" name="Group 2061"/>
              <p:cNvGrpSpPr/>
              <p:nvPr/>
            </p:nvGrpSpPr>
            <p:grpSpPr>
              <a:xfrm>
                <a:off x="200005" y="11042217"/>
                <a:ext cx="11409493" cy="11423491"/>
                <a:chOff x="11961753" y="4139348"/>
                <a:chExt cx="11409493" cy="11423491"/>
              </a:xfrm>
            </p:grpSpPr>
            <p:grpSp>
              <p:nvGrpSpPr>
                <p:cNvPr id="25" name="Group 24"/>
                <p:cNvGrpSpPr/>
                <p:nvPr/>
              </p:nvGrpSpPr>
              <p:grpSpPr>
                <a:xfrm>
                  <a:off x="11961753" y="4139348"/>
                  <a:ext cx="11409493" cy="11423491"/>
                  <a:chOff x="781816" y="4103943"/>
                  <a:chExt cx="8749431" cy="9363638"/>
                </a:xfrm>
              </p:grpSpPr>
              <p:sp>
                <p:nvSpPr>
                  <p:cNvPr id="26" name="Rounded Rectangle 25"/>
                  <p:cNvSpPr/>
                  <p:nvPr/>
                </p:nvSpPr>
                <p:spPr bwMode="auto">
                  <a:xfrm>
                    <a:off x="781816" y="4990260"/>
                    <a:ext cx="8749431" cy="8477321"/>
                  </a:xfrm>
                  <a:prstGeom prst="roundRect">
                    <a:avLst>
                      <a:gd name="adj" fmla="val 0"/>
                    </a:avLst>
                  </a:prstGeom>
                  <a:solidFill>
                    <a:schemeClr val="bg1"/>
                  </a:solidFill>
                  <a:ln w="9525" cap="flat" cmpd="sng" algn="ctr">
                    <a:noFill/>
                    <a:prstDash val="solid"/>
                    <a:round/>
                    <a:headEnd type="none" w="med" len="med"/>
                    <a:tailEnd type="none" w="med" len="med"/>
                  </a:ln>
                  <a:effectLst/>
                </p:spPr>
                <p:txBody>
                  <a:bodyPr vert="horz" wrap="square" lIns="274320" tIns="91440" rIns="274320" bIns="274320" numCol="1" rtlCol="0" anchor="t" anchorCtr="0" compatLnSpc="1">
                    <a:prstTxWarp prst="textNoShape">
                      <a:avLst/>
                    </a:prstTxWarp>
                  </a:bodyPr>
                  <a:lstStyle/>
                  <a:p>
                    <a:pPr marL="457200" indent="-457200" defTabSz="3762375">
                      <a:buFont typeface="Arial"/>
                      <a:buChar char="•"/>
                    </a:pPr>
                    <a:r>
                      <a:rPr lang="en-US" sz="3200" dirty="0"/>
                      <a:t>T</a:t>
                    </a:r>
                    <a:r>
                      <a:rPr lang="en-US" sz="3200" dirty="0" smtClean="0"/>
                      <a:t>raffic network consists of Links    and Intersections</a:t>
                    </a:r>
                  </a:p>
                  <a:p>
                    <a:pPr marL="457200" indent="-457200" defTabSz="3762375">
                      <a:buFont typeface="Arial"/>
                      <a:buChar char="•"/>
                    </a:pPr>
                    <a:r>
                      <a:rPr lang="en-US" sz="3200" dirty="0" smtClean="0"/>
                      <a:t>For each link           , the state</a:t>
                    </a:r>
                    <a:endParaRPr lang="en-US" sz="3200" dirty="0"/>
                  </a:p>
                  <a:p>
                    <a:pPr defTabSz="3762375"/>
                    <a:r>
                      <a:rPr lang="en-US" sz="3200" dirty="0"/>
                      <a:t> </a:t>
                    </a:r>
                    <a:r>
                      <a:rPr lang="en-US" sz="3200" dirty="0" smtClean="0"/>
                      <a:t>   represents the number of vehicles on the link</a:t>
                    </a:r>
                  </a:p>
                  <a:p>
                    <a:pPr marL="457200" indent="-457200" defTabSz="3762375">
                      <a:buFont typeface="Arial"/>
                      <a:buChar char="•"/>
                    </a:pPr>
                    <a:r>
                      <a:rPr lang="en-US" sz="3200" dirty="0" smtClean="0"/>
                      <a:t>Each link has:</a:t>
                    </a:r>
                  </a:p>
                  <a:p>
                    <a:pPr marL="914400" lvl="1" indent="-457200" defTabSz="3762375">
                      <a:buFont typeface="Arial"/>
                      <a:buChar char="•"/>
                    </a:pPr>
                    <a:r>
                      <a:rPr lang="en-US" sz="3200" dirty="0" smtClean="0"/>
                      <a:t>Demand                 </a:t>
                    </a:r>
                  </a:p>
                  <a:p>
                    <a:pPr lvl="1" defTabSz="3762375"/>
                    <a:r>
                      <a:rPr lang="en-US" sz="3200" dirty="0" smtClean="0"/>
                      <a:t>     to move downstream</a:t>
                    </a:r>
                  </a:p>
                  <a:p>
                    <a:pPr marL="914400" lvl="1" indent="-457200" defTabSz="3762375">
                      <a:buFont typeface="Arial"/>
                      <a:buChar char="•"/>
                    </a:pPr>
                    <a:r>
                      <a:rPr lang="en-US" sz="3200" dirty="0" smtClean="0"/>
                      <a:t>Supply               </a:t>
                    </a:r>
                  </a:p>
                  <a:p>
                    <a:pPr lvl="1" defTabSz="3762375"/>
                    <a:r>
                      <a:rPr lang="en-US" sz="3200" dirty="0"/>
                      <a:t> </a:t>
                    </a:r>
                    <a:r>
                      <a:rPr lang="en-US" sz="3200" dirty="0" smtClean="0"/>
                      <a:t>    to accept upstream flow</a:t>
                    </a:r>
                  </a:p>
                  <a:p>
                    <a:pPr defTabSz="3762375"/>
                    <a:endParaRPr lang="en-US" sz="3200" dirty="0" smtClean="0"/>
                  </a:p>
                  <a:p>
                    <a:pPr defTabSz="3762375"/>
                    <a:r>
                      <a:rPr lang="en-US" sz="3200" dirty="0" smtClean="0"/>
                      <a:t>Dynamics:  </a:t>
                    </a:r>
                    <a:endParaRPr lang="en-US" sz="3200" dirty="0"/>
                  </a:p>
                  <a:p>
                    <a:pPr defTabSz="3762375"/>
                    <a:endParaRPr lang="en-US" sz="3200" dirty="0" smtClean="0"/>
                  </a:p>
                  <a:p>
                    <a:pPr defTabSz="3762375"/>
                    <a:endParaRPr lang="en-US" sz="3200" dirty="0"/>
                  </a:p>
                  <a:p>
                    <a:pPr marL="457200" indent="-457200" defTabSz="3762375">
                      <a:buFont typeface="Arial"/>
                      <a:buChar char="•"/>
                    </a:pPr>
                    <a:r>
                      <a:rPr lang="en-US" sz="3200" dirty="0" smtClean="0"/>
                      <a:t>Turn ratios        divide demand among downstream links and supply ratios        divide supply among upstream links</a:t>
                    </a:r>
                  </a:p>
                  <a:p>
                    <a:pPr marL="457200" indent="-457200" defTabSz="3762375">
                      <a:buFont typeface="Arial"/>
                      <a:buChar char="•"/>
                    </a:pPr>
                    <a:r>
                      <a:rPr lang="en-US" sz="3200" dirty="0" smtClean="0"/>
                      <a:t>Signal variable                    indicates if link    is actuated  </a:t>
                    </a:r>
                  </a:p>
                </p:txBody>
              </p:sp>
              <p:sp>
                <p:nvSpPr>
                  <p:cNvPr id="27" name="Rounded Rectangle 26"/>
                  <p:cNvSpPr/>
                  <p:nvPr/>
                </p:nvSpPr>
                <p:spPr bwMode="auto">
                  <a:xfrm>
                    <a:off x="781816" y="4103943"/>
                    <a:ext cx="8743479" cy="907252"/>
                  </a:xfrm>
                  <a:prstGeom prst="roundRect">
                    <a:avLst>
                      <a:gd name="adj" fmla="val 0"/>
                    </a:avLst>
                  </a:prstGeom>
                  <a:solidFill>
                    <a:schemeClr val="bg2">
                      <a:lumMod val="25000"/>
                    </a:schemeClr>
                  </a:solidFill>
                  <a:ln w="9525" cap="flat" cmpd="sng" algn="ctr">
                    <a:noFill/>
                    <a:prstDash val="solid"/>
                    <a:round/>
                    <a:headEnd type="none" w="med" len="med"/>
                    <a:tailEnd type="none" w="med" len="med"/>
                  </a:ln>
                  <a:effectLst/>
                </p:spPr>
                <p:txBody>
                  <a:bodyPr vert="horz" wrap="square" lIns="274320" tIns="45720" rIns="274320" bIns="45720" numCol="1" rtlCol="0" anchor="ctr" anchorCtr="0" compatLnSpc="1">
                    <a:prstTxWarp prst="textNoShape">
                      <a:avLst/>
                    </a:prstTxWarp>
                  </a:bodyPr>
                  <a:lstStyle/>
                  <a:p>
                    <a:pPr defTabSz="3762375"/>
                    <a:r>
                      <a:rPr lang="en-US" dirty="0" smtClean="0">
                        <a:solidFill>
                          <a:srgbClr val="FFFFFF"/>
                        </a:solidFill>
                      </a:rPr>
                      <a:t>Traffic Network Model</a:t>
                    </a:r>
                    <a:endParaRPr lang="en-US" dirty="0">
                      <a:solidFill>
                        <a:srgbClr val="FFFFFF"/>
                      </a:solidFill>
                    </a:endParaRPr>
                  </a:p>
                </p:txBody>
              </p:sp>
            </p:grpSp>
            <p:pic>
              <p:nvPicPr>
                <p:cNvPr id="17" name="Picture 1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0089" y="5402513"/>
                  <a:ext cx="292100" cy="342900"/>
                </a:xfrm>
                <a:prstGeom prst="rect">
                  <a:avLst/>
                </a:prstGeom>
              </p:spPr>
            </p:pic>
            <p:pic>
              <p:nvPicPr>
                <p:cNvPr id="18" name="Picture 1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60943" y="5398538"/>
                  <a:ext cx="304800" cy="342900"/>
                </a:xfrm>
                <a:prstGeom prst="rect">
                  <a:avLst/>
                </a:prstGeom>
              </p:spPr>
            </p:pic>
            <p:pic>
              <p:nvPicPr>
                <p:cNvPr id="19" name="Picture 1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91622" y="5856184"/>
                  <a:ext cx="1054100" cy="355600"/>
                </a:xfrm>
                <a:prstGeom prst="rect">
                  <a:avLst/>
                </a:prstGeom>
              </p:spPr>
            </p:pic>
            <p:pic>
              <p:nvPicPr>
                <p:cNvPr id="20" name="Picture 19"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33940" y="5795477"/>
                  <a:ext cx="2870200" cy="508000"/>
                </a:xfrm>
                <a:prstGeom prst="rect">
                  <a:avLst/>
                </a:prstGeom>
              </p:spPr>
            </p:pic>
            <p:pic>
              <p:nvPicPr>
                <p:cNvPr id="21" name="Picture 20"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20184" y="7320086"/>
                  <a:ext cx="1612900" cy="508000"/>
                </a:xfrm>
                <a:prstGeom prst="rect">
                  <a:avLst/>
                </a:prstGeom>
              </p:spPr>
            </p:pic>
            <p:pic>
              <p:nvPicPr>
                <p:cNvPr id="28" name="Picture 27"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40087" y="8239738"/>
                  <a:ext cx="1397000" cy="520700"/>
                </a:xfrm>
                <a:prstGeom prst="rect">
                  <a:avLst/>
                </a:prstGeom>
              </p:spPr>
            </p:pic>
            <p:pic>
              <p:nvPicPr>
                <p:cNvPr id="29" name="Picture 28"/>
                <p:cNvPicPr>
                  <a:picLocks noChangeAspect="1"/>
                </p:cNvPicPr>
                <p:nvPr/>
              </p:nvPicPr>
              <p:blipFill>
                <a:blip r:embed="rId10"/>
                <a:stretch>
                  <a:fillRect/>
                </a:stretch>
              </p:blipFill>
              <p:spPr>
                <a:xfrm>
                  <a:off x="18136319" y="6852697"/>
                  <a:ext cx="5103856" cy="2765636"/>
                </a:xfrm>
                <a:prstGeom prst="rect">
                  <a:avLst/>
                </a:prstGeom>
              </p:spPr>
            </p:pic>
            <p:pic>
              <p:nvPicPr>
                <p:cNvPr id="2055" name="Picture 2054"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376684" y="10099493"/>
                  <a:ext cx="10477500" cy="1092200"/>
                </a:xfrm>
                <a:prstGeom prst="rect">
                  <a:avLst/>
                </a:prstGeom>
              </p:spPr>
            </p:pic>
            <p:pic>
              <p:nvPicPr>
                <p:cNvPr id="2056" name="Picture 2055" descr="latexit-drag.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245249" y="11813964"/>
                  <a:ext cx="622300" cy="279400"/>
                </a:xfrm>
                <a:prstGeom prst="rect">
                  <a:avLst/>
                </a:prstGeom>
              </p:spPr>
            </p:pic>
            <p:pic>
              <p:nvPicPr>
                <p:cNvPr id="2058" name="Picture 2057"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929643" y="11250240"/>
                  <a:ext cx="596900" cy="419100"/>
                </a:xfrm>
                <a:prstGeom prst="rect">
                  <a:avLst/>
                </a:prstGeom>
              </p:spPr>
            </p:pic>
            <p:pic>
              <p:nvPicPr>
                <p:cNvPr id="2060" name="Picture 2059" descr="latex-image-1.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904448" y="12734347"/>
                  <a:ext cx="190500" cy="342900"/>
                </a:xfrm>
                <a:prstGeom prst="rect">
                  <a:avLst/>
                </a:prstGeom>
              </p:spPr>
            </p:pic>
          </p:grpSp>
          <p:pic>
            <p:nvPicPr>
              <p:cNvPr id="2063" name="Picture 2062" descr="latex-image-1.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8639" y="20512133"/>
                <a:ext cx="10591800" cy="1778000"/>
              </a:xfrm>
              <a:prstGeom prst="rect">
                <a:avLst/>
              </a:prstGeom>
            </p:spPr>
          </p:pic>
        </p:grpSp>
        <p:pic>
          <p:nvPicPr>
            <p:cNvPr id="2066" name="Picture 2065" descr="latex-image-1.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958308" y="19579015"/>
              <a:ext cx="2006600" cy="469900"/>
            </a:xfrm>
            <a:prstGeom prst="rect">
              <a:avLst/>
            </a:prstGeom>
          </p:spPr>
        </p:pic>
      </p:grpSp>
      <p:grpSp>
        <p:nvGrpSpPr>
          <p:cNvPr id="2078" name="Group 2077"/>
          <p:cNvGrpSpPr/>
          <p:nvPr/>
        </p:nvGrpSpPr>
        <p:grpSpPr>
          <a:xfrm>
            <a:off x="12303817" y="3889998"/>
            <a:ext cx="12001958" cy="11287621"/>
            <a:chOff x="12083431" y="9688869"/>
            <a:chExt cx="12001958" cy="11287621"/>
          </a:xfrm>
        </p:grpSpPr>
        <p:grpSp>
          <p:nvGrpSpPr>
            <p:cNvPr id="58" name="Group 57"/>
            <p:cNvGrpSpPr/>
            <p:nvPr/>
          </p:nvGrpSpPr>
          <p:grpSpPr>
            <a:xfrm>
              <a:off x="12083431" y="9688869"/>
              <a:ext cx="12001958" cy="11287621"/>
              <a:chOff x="1088606" y="3855676"/>
              <a:chExt cx="8442641" cy="11287621"/>
            </a:xfrm>
          </p:grpSpPr>
          <p:sp>
            <p:nvSpPr>
              <p:cNvPr id="59" name="Rounded Rectangle 58"/>
              <p:cNvSpPr/>
              <p:nvPr/>
            </p:nvSpPr>
            <p:spPr bwMode="auto">
              <a:xfrm>
                <a:off x="1090385" y="4990258"/>
                <a:ext cx="8440862" cy="10153039"/>
              </a:xfrm>
              <a:prstGeom prst="roundRect">
                <a:avLst>
                  <a:gd name="adj" fmla="val 0"/>
                </a:avLst>
              </a:prstGeom>
              <a:solidFill>
                <a:schemeClr val="bg1"/>
              </a:solidFill>
              <a:ln w="9525" cap="flat" cmpd="sng" algn="ctr">
                <a:noFill/>
                <a:prstDash val="solid"/>
                <a:round/>
                <a:headEnd type="none" w="med" len="med"/>
                <a:tailEnd type="none" w="med" len="med"/>
              </a:ln>
              <a:effectLst/>
            </p:spPr>
            <p:txBody>
              <a:bodyPr vert="horz" wrap="square" lIns="274320" tIns="91440" rIns="274320" bIns="274320" numCol="1" rtlCol="0" anchor="t" anchorCtr="0" compatLnSpc="1">
                <a:prstTxWarp prst="textNoShape">
                  <a:avLst/>
                </a:prstTxWarp>
              </a:bodyPr>
              <a:lstStyle/>
              <a:p>
                <a:pPr marL="457200" indent="-457200" algn="just" defTabSz="3762375">
                  <a:buFont typeface="Arial"/>
                  <a:buChar char="•"/>
                </a:pPr>
                <a:r>
                  <a:rPr lang="en-US" sz="3200" dirty="0" smtClean="0"/>
                  <a:t>Mixed </a:t>
                </a:r>
                <a:r>
                  <a:rPr lang="en-US" sz="3200" dirty="0"/>
                  <a:t>Monotonicity leads to efficient abstraction</a:t>
                </a:r>
                <a:r>
                  <a:rPr lang="en-US" sz="3200" dirty="0" smtClean="0"/>
                  <a:t>:</a:t>
                </a:r>
              </a:p>
              <a:p>
                <a:pPr marL="457200" indent="-457200" algn="just" defTabSz="3762375">
                  <a:buFont typeface="Arial"/>
                  <a:buChar char="•"/>
                </a:pPr>
                <a:endParaRPr lang="en-US" sz="3200" dirty="0"/>
              </a:p>
              <a:p>
                <a:pPr marL="457200" indent="-457200" algn="just" defTabSz="3762375">
                  <a:buFont typeface="Arial"/>
                  <a:buChar char="•"/>
                </a:pPr>
                <a:endParaRPr lang="en-US" sz="3200" dirty="0" smtClean="0"/>
              </a:p>
              <a:p>
                <a:pPr marL="457200" indent="-457200" algn="just" defTabSz="3762375">
                  <a:buFont typeface="Arial"/>
                  <a:buChar char="•"/>
                </a:pPr>
                <a:endParaRPr lang="en-US" sz="3200" dirty="0"/>
              </a:p>
              <a:p>
                <a:pPr marL="457200" indent="-457200" algn="just" defTabSz="3762375">
                  <a:buFont typeface="Arial"/>
                  <a:buChar char="•"/>
                </a:pPr>
                <a:endParaRPr lang="en-US" sz="3200" dirty="0" smtClean="0"/>
              </a:p>
              <a:p>
                <a:pPr marL="457200" indent="-457200" algn="just" defTabSz="3762375">
                  <a:buFont typeface="Arial"/>
                  <a:buChar char="•"/>
                </a:pPr>
                <a:endParaRPr lang="en-US" sz="3200" dirty="0"/>
              </a:p>
              <a:p>
                <a:pPr marL="457200" indent="-457200" algn="just" defTabSz="3762375">
                  <a:buFont typeface="Arial"/>
                  <a:buChar char="•"/>
                </a:pPr>
                <a:endParaRPr lang="en-US" sz="3200" dirty="0" smtClean="0"/>
              </a:p>
              <a:p>
                <a:pPr marL="457200" indent="-457200" algn="just" defTabSz="3762375">
                  <a:buFont typeface="Arial"/>
                  <a:buChar char="•"/>
                </a:pPr>
                <a:endParaRPr lang="en-US" sz="3200" dirty="0"/>
              </a:p>
              <a:p>
                <a:pPr marL="457200" indent="-457200" algn="just" defTabSz="3762375">
                  <a:buFont typeface="Arial"/>
                  <a:buChar char="•"/>
                </a:pPr>
                <a:endParaRPr lang="en-US" sz="3200" dirty="0" smtClean="0"/>
              </a:p>
              <a:p>
                <a:pPr marL="457200" indent="-457200" algn="just" defTabSz="3762375">
                  <a:buFont typeface="Arial"/>
                  <a:buChar char="•"/>
                </a:pPr>
                <a:endParaRPr lang="en-US" sz="3200" dirty="0"/>
              </a:p>
              <a:p>
                <a:pPr marL="457200" indent="-457200" algn="just" defTabSz="3762375">
                  <a:buFont typeface="Arial"/>
                  <a:buChar char="•"/>
                </a:pPr>
                <a:endParaRPr lang="en-US" sz="3200" dirty="0" smtClean="0"/>
              </a:p>
              <a:p>
                <a:pPr marL="457200" indent="-457200" algn="just" defTabSz="3762375">
                  <a:buFont typeface="Arial"/>
                  <a:buChar char="•"/>
                </a:pPr>
                <a:endParaRPr lang="en-US" sz="3200" dirty="0"/>
              </a:p>
              <a:p>
                <a:pPr marL="457200" indent="-457200" algn="just" defTabSz="3762375">
                  <a:buFont typeface="Arial"/>
                  <a:buChar char="•"/>
                </a:pPr>
                <a:endParaRPr lang="en-US" sz="3200" dirty="0" smtClean="0"/>
              </a:p>
              <a:p>
                <a:pPr marL="457200" indent="-457200" algn="just" defTabSz="3762375">
                  <a:buFont typeface="Arial"/>
                  <a:buChar char="•"/>
                </a:pPr>
                <a:endParaRPr lang="en-US" sz="3200" dirty="0" smtClean="0"/>
              </a:p>
              <a:p>
                <a:pPr marL="457200" indent="-457200" algn="just" defTabSz="3762375">
                  <a:buFont typeface="Arial"/>
                  <a:buChar char="•"/>
                </a:pPr>
                <a:r>
                  <a:rPr lang="en-US" sz="3200" dirty="0" smtClean="0"/>
                  <a:t>The </a:t>
                </a:r>
                <a:r>
                  <a:rPr lang="en-US" sz="3200" dirty="0"/>
                  <a:t>one-step reachable set from a box of initial conditions is tightly </a:t>
                </a:r>
                <a:r>
                  <a:rPr lang="en-US" sz="3200" dirty="0" smtClean="0"/>
                  <a:t>over-approximated </a:t>
                </a:r>
                <a:r>
                  <a:rPr lang="en-US" sz="3200" dirty="0"/>
                  <a:t>by computing </a:t>
                </a:r>
                <a:r>
                  <a:rPr lang="en-US" sz="3200" dirty="0" smtClean="0"/>
                  <a:t>the </a:t>
                </a:r>
                <a:r>
                  <a:rPr lang="en-US" sz="3200" dirty="0"/>
                  <a:t>decomposition function at only two </a:t>
                </a:r>
                <a:r>
                  <a:rPr lang="en-US" sz="3200" dirty="0" smtClean="0"/>
                  <a:t>points</a:t>
                </a:r>
              </a:p>
              <a:p>
                <a:pPr marL="457200" indent="-457200" algn="just" defTabSz="3762375">
                  <a:buFont typeface="Arial"/>
                  <a:buChar char="•"/>
                </a:pPr>
                <a:r>
                  <a:rPr lang="en-US" sz="3200" dirty="0" smtClean="0"/>
                  <a:t>Additional structure leads to efficient abstraction:</a:t>
                </a:r>
              </a:p>
              <a:p>
                <a:pPr marL="914400" lvl="1" indent="-457200" algn="just" defTabSz="3762375">
                  <a:buFont typeface="Arial"/>
                  <a:buChar char="•"/>
                </a:pPr>
                <a:r>
                  <a:rPr lang="en-US" sz="3200" dirty="0" smtClean="0"/>
                  <a:t>Piecewise affine model of freeway flow</a:t>
                </a:r>
              </a:p>
              <a:p>
                <a:pPr marL="914400" lvl="1" indent="-457200" algn="just" defTabSz="3762375">
                  <a:buFont typeface="Arial"/>
                  <a:buChar char="•"/>
                </a:pPr>
                <a:r>
                  <a:rPr lang="en-US" sz="3200" dirty="0" smtClean="0"/>
                  <a:t>Sparsely interconnected </a:t>
                </a:r>
                <a:r>
                  <a:rPr lang="en-US" sz="3200" dirty="0" err="1" smtClean="0"/>
                  <a:t>subnetworks</a:t>
                </a:r>
                <a:endParaRPr lang="en-US" sz="3200" dirty="0" smtClean="0"/>
              </a:p>
              <a:p>
                <a:pPr marL="914400" lvl="1" indent="-457200" algn="just" defTabSz="3762375">
                  <a:buFont typeface="Arial"/>
                  <a:buChar char="•"/>
                </a:pPr>
                <a:endParaRPr lang="en-US" sz="3200" dirty="0"/>
              </a:p>
            </p:txBody>
          </p:sp>
          <p:sp>
            <p:nvSpPr>
              <p:cNvPr id="60" name="Rounded Rectangle 59"/>
              <p:cNvSpPr/>
              <p:nvPr/>
            </p:nvSpPr>
            <p:spPr bwMode="auto">
              <a:xfrm>
                <a:off x="1088606" y="3855676"/>
                <a:ext cx="8436690" cy="1134022"/>
              </a:xfrm>
              <a:prstGeom prst="roundRect">
                <a:avLst>
                  <a:gd name="adj" fmla="val 0"/>
                </a:avLst>
              </a:prstGeom>
              <a:solidFill>
                <a:schemeClr val="bg2">
                  <a:lumMod val="25000"/>
                </a:schemeClr>
              </a:solidFill>
              <a:ln w="9525" cap="flat" cmpd="sng" algn="ctr">
                <a:noFill/>
                <a:prstDash val="solid"/>
                <a:round/>
                <a:headEnd type="none" w="med" len="med"/>
                <a:tailEnd type="none" w="med" len="med"/>
              </a:ln>
              <a:effectLst/>
            </p:spPr>
            <p:txBody>
              <a:bodyPr vert="horz" wrap="square" lIns="274320" tIns="45720" rIns="274320" bIns="45720" numCol="1" rtlCol="0" anchor="ctr" anchorCtr="0" compatLnSpc="1">
                <a:prstTxWarp prst="textNoShape">
                  <a:avLst/>
                </a:prstTxWarp>
              </a:bodyPr>
              <a:lstStyle/>
              <a:p>
                <a:pPr defTabSz="3762375"/>
                <a:r>
                  <a:rPr lang="en-US" dirty="0" smtClean="0">
                    <a:solidFill>
                      <a:srgbClr val="FFFFFF"/>
                    </a:solidFill>
                  </a:rPr>
                  <a:t>Abstraction</a:t>
                </a:r>
                <a:endParaRPr lang="en-US" dirty="0">
                  <a:solidFill>
                    <a:srgbClr val="FFFFFF"/>
                  </a:solidFill>
                </a:endParaRPr>
              </a:p>
            </p:txBody>
          </p:sp>
        </p:grpSp>
        <p:pic>
          <p:nvPicPr>
            <p:cNvPr id="2069" name="Picture 2068" descr="latex-image-1.pd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985894" y="11606865"/>
              <a:ext cx="10147300" cy="558800"/>
            </a:xfrm>
            <a:prstGeom prst="rect">
              <a:avLst/>
            </a:prstGeom>
          </p:spPr>
        </p:pic>
        <p:pic>
          <p:nvPicPr>
            <p:cNvPr id="2070" name="Picture 2069"/>
            <p:cNvPicPr>
              <a:picLocks noChangeAspect="1"/>
            </p:cNvPicPr>
            <p:nvPr/>
          </p:nvPicPr>
          <p:blipFill>
            <a:blip r:embed="rId18"/>
            <a:stretch>
              <a:fillRect/>
            </a:stretch>
          </p:blipFill>
          <p:spPr>
            <a:xfrm>
              <a:off x="13478621" y="12285762"/>
              <a:ext cx="8201676" cy="5385439"/>
            </a:xfrm>
            <a:prstGeom prst="rect">
              <a:avLst/>
            </a:prstGeom>
          </p:spPr>
        </p:pic>
      </p:grpSp>
      <p:pic>
        <p:nvPicPr>
          <p:cNvPr id="65" name="Picture 64" descr="signals1.pd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4792982" y="22764194"/>
            <a:ext cx="5767568" cy="4098010"/>
          </a:xfrm>
          <a:prstGeom prst="rect">
            <a:avLst/>
          </a:prstGeom>
        </p:spPr>
      </p:pic>
      <p:pic>
        <p:nvPicPr>
          <p:cNvPr id="66" name="Picture 65" descr="signals2.pd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0516942" y="22864393"/>
            <a:ext cx="5695027" cy="3977480"/>
          </a:xfrm>
          <a:prstGeom prst="rect">
            <a:avLst/>
          </a:prstGeom>
        </p:spPr>
      </p:pic>
      <p:pic>
        <p:nvPicPr>
          <p:cNvPr id="2075" name="Picture 2074"/>
          <p:cNvPicPr>
            <a:picLocks noChangeAspect="1"/>
          </p:cNvPicPr>
          <p:nvPr/>
        </p:nvPicPr>
        <p:blipFill>
          <a:blip r:embed="rId21"/>
          <a:stretch>
            <a:fillRect/>
          </a:stretch>
        </p:blipFill>
        <p:spPr>
          <a:xfrm>
            <a:off x="27630431" y="15174204"/>
            <a:ext cx="6461389" cy="2494991"/>
          </a:xfrm>
          <a:prstGeom prst="rect">
            <a:avLst/>
          </a:prstGeom>
        </p:spPr>
      </p:pic>
      <p:pic>
        <p:nvPicPr>
          <p:cNvPr id="62" name="Picture 61" descr="latex-image-1.pd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828026" y="25561186"/>
            <a:ext cx="1714500" cy="469900"/>
          </a:xfrm>
          <a:prstGeom prst="rect">
            <a:avLst/>
          </a:prstGeom>
        </p:spPr>
      </p:pic>
      <p:pic>
        <p:nvPicPr>
          <p:cNvPr id="5" name="Picture 4" descr="210cp6.png"/>
          <p:cNvPicPr>
            <a:picLocks noChangeAspect="1"/>
          </p:cNvPicPr>
          <p:nvPr/>
        </p:nvPicPr>
        <p:blipFill rotWithShape="1">
          <a:blip r:embed="rId23" cstate="print">
            <a:extLst>
              <a:ext uri="{28A0092B-C50C-407E-A947-70E740481C1C}">
                <a14:useLocalDpi xmlns:a14="http://schemas.microsoft.com/office/drawing/2010/main" val="0"/>
              </a:ext>
            </a:extLst>
          </a:blip>
          <a:srcRect l="23266" t="21293" r="18957" b="18631"/>
          <a:stretch/>
        </p:blipFill>
        <p:spPr>
          <a:xfrm>
            <a:off x="16497013" y="16955153"/>
            <a:ext cx="7048921" cy="32949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Picture 32" descr="Scenario3.pdf"/>
          <p:cNvPicPr>
            <a:picLocks noChangeAspect="1"/>
          </p:cNvPicPr>
          <p:nvPr/>
        </p:nvPicPr>
        <p:blipFill rotWithShape="1">
          <a:blip r:embed="rId24">
            <a:extLst>
              <a:ext uri="{28A0092B-C50C-407E-A947-70E740481C1C}">
                <a14:useLocalDpi xmlns:a14="http://schemas.microsoft.com/office/drawing/2010/main" val="0"/>
              </a:ext>
            </a:extLst>
          </a:blip>
          <a:srcRect r="11595"/>
          <a:stretch/>
        </p:blipFill>
        <p:spPr>
          <a:xfrm>
            <a:off x="12845991" y="18485478"/>
            <a:ext cx="7019141" cy="3137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rustPosterTemplate2010">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tudent Research Day">
      <a:majorFont>
        <a:latin typeface="Monotype Corsiv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50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5000" b="1" i="0" u="none" strike="noStrike" cap="none" normalizeH="0" baseline="0" smtClean="0">
            <a:ln>
              <a:noFill/>
            </a:ln>
            <a:solidFill>
              <a:schemeClr val="tx2"/>
            </a:solidFill>
            <a:effectLst/>
            <a:latin typeface="Arial" charset="0"/>
          </a:defRPr>
        </a:defPPr>
      </a:lstStyle>
    </a:lnDef>
  </a:objectDefaults>
  <a:extraClrSchemeLst>
    <a:extraClrScheme>
      <a:clrScheme name="Student Research Da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udent Research Da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udent Research Da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udent Research Da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udent Research Da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udent Research Da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udent Research Da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udent Research Da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udent Research Da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udent Research Da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udent Research Da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udent Research Da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trustPosterTemplate2010</Template>
  <TotalTime>1679</TotalTime>
  <Words>485</Words>
  <Application>Microsoft Macintosh PowerPoint</Application>
  <PresentationFormat>Custom</PresentationFormat>
  <Paragraphs>81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trustPosterTemplate2010</vt:lpstr>
      <vt:lpstr>Efficient Traffic Management: A Formal Methods Approach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Your Title Here</dc:title>
  <dc:creator>Carolyn Winter</dc:creator>
  <cp:lastModifiedBy>SAMUEL COOGAN</cp:lastModifiedBy>
  <cp:revision>35</cp:revision>
  <cp:lastPrinted>2002-08-16T19:34:01Z</cp:lastPrinted>
  <dcterms:created xsi:type="dcterms:W3CDTF">2013-07-01T23:49:30Z</dcterms:created>
  <dcterms:modified xsi:type="dcterms:W3CDTF">2014-10-10T21:30:57Z</dcterms:modified>
</cp:coreProperties>
</file>