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20104100" cy="13404850"/>
  <p:notesSz cx="20104100" cy="13404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D9D9D9"/>
                </a:solidFill>
                <a:latin typeface="Lucida Grande"/>
                <a:cs typeface="Lucida Gran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D9D9D9"/>
                </a:solidFill>
                <a:latin typeface="Lucida Grande"/>
                <a:cs typeface="Lucida Gran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D9D9D9"/>
                </a:solidFill>
                <a:latin typeface="Lucida Grande"/>
                <a:cs typeface="Lucida Gran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899641" y="3389464"/>
            <a:ext cx="3005455" cy="1605915"/>
          </a:xfrm>
          <a:custGeom>
            <a:avLst/>
            <a:gdLst/>
            <a:ahLst/>
            <a:cxnLst/>
            <a:rect l="l" t="t" r="r" b="b"/>
            <a:pathLst>
              <a:path w="3005454" h="1605914">
                <a:moveTo>
                  <a:pt x="0" y="1559698"/>
                </a:moveTo>
                <a:lnTo>
                  <a:pt x="3386" y="46224"/>
                </a:lnTo>
                <a:lnTo>
                  <a:pt x="20342" y="8706"/>
                </a:lnTo>
                <a:lnTo>
                  <a:pt x="2962211" y="0"/>
                </a:lnTo>
                <a:lnTo>
                  <a:pt x="2976528" y="2402"/>
                </a:lnTo>
                <a:lnTo>
                  <a:pt x="2988430" y="9079"/>
                </a:lnTo>
                <a:lnTo>
                  <a:pt x="2997457" y="19236"/>
                </a:lnTo>
                <a:lnTo>
                  <a:pt x="3003146" y="32079"/>
                </a:lnTo>
                <a:lnTo>
                  <a:pt x="3005040" y="1559698"/>
                </a:lnTo>
                <a:lnTo>
                  <a:pt x="3002977" y="1574394"/>
                </a:lnTo>
                <a:lnTo>
                  <a:pt x="2997102" y="1587093"/>
                </a:lnTo>
                <a:lnTo>
                  <a:pt x="2987882" y="1597025"/>
                </a:lnTo>
                <a:lnTo>
                  <a:pt x="2975783" y="1603426"/>
                </a:lnTo>
                <a:lnTo>
                  <a:pt x="46030" y="1605535"/>
                </a:lnTo>
                <a:lnTo>
                  <a:pt x="31790" y="1603310"/>
                </a:lnTo>
                <a:lnTo>
                  <a:pt x="2774" y="1575450"/>
                </a:lnTo>
                <a:lnTo>
                  <a:pt x="0" y="1559698"/>
                </a:lnTo>
                <a:close/>
              </a:path>
            </a:pathLst>
          </a:custGeom>
          <a:ln w="155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13216583"/>
            <a:ext cx="20104100" cy="186690"/>
          </a:xfrm>
          <a:custGeom>
            <a:avLst/>
            <a:gdLst/>
            <a:ahLst/>
            <a:cxnLst/>
            <a:rect l="l" t="t" r="r" b="b"/>
            <a:pathLst>
              <a:path w="20104100" h="186690">
                <a:moveTo>
                  <a:pt x="0" y="0"/>
                </a:moveTo>
                <a:lnTo>
                  <a:pt x="20104099" y="0"/>
                </a:lnTo>
                <a:lnTo>
                  <a:pt x="20104099" y="186149"/>
                </a:lnTo>
                <a:lnTo>
                  <a:pt x="0" y="18614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0"/>
            <a:ext cx="20104100" cy="1784350"/>
          </a:xfrm>
          <a:custGeom>
            <a:avLst/>
            <a:gdLst/>
            <a:ahLst/>
            <a:cxnLst/>
            <a:rect l="l" t="t" r="r" b="b"/>
            <a:pathLst>
              <a:path w="20104100" h="1784350">
                <a:moveTo>
                  <a:pt x="0" y="1783928"/>
                </a:moveTo>
                <a:lnTo>
                  <a:pt x="0" y="0"/>
                </a:lnTo>
                <a:lnTo>
                  <a:pt x="20104099" y="0"/>
                </a:lnTo>
                <a:lnTo>
                  <a:pt x="20104099" y="1783928"/>
                </a:lnTo>
                <a:lnTo>
                  <a:pt x="0" y="17839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1783928"/>
            <a:ext cx="20104100" cy="0"/>
          </a:xfrm>
          <a:custGeom>
            <a:avLst/>
            <a:gdLst/>
            <a:ahLst/>
            <a:cxnLst/>
            <a:rect l="l" t="t" r="r" b="b"/>
            <a:pathLst>
              <a:path w="20104100" h="0">
                <a:moveTo>
                  <a:pt x="20104099" y="0"/>
                </a:moveTo>
                <a:lnTo>
                  <a:pt x="0" y="0"/>
                </a:lnTo>
              </a:path>
            </a:pathLst>
          </a:custGeom>
          <a:ln w="155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0" y="1828526"/>
            <a:ext cx="20104099" cy="2268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0" y="1853734"/>
            <a:ext cx="20104099" cy="1473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8077" y="156319"/>
            <a:ext cx="19607945" cy="45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D9D9D9"/>
                </a:solidFill>
                <a:latin typeface="Lucida Grande"/>
                <a:cs typeface="Lucida Gran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20.png"/><Relationship Id="rId20" Type="http://schemas.openxmlformats.org/officeDocument/2006/relationships/image" Target="../media/image21.png"/><Relationship Id="rId21" Type="http://schemas.openxmlformats.org/officeDocument/2006/relationships/image" Target="../media/image22.png"/><Relationship Id="rId22" Type="http://schemas.openxmlformats.org/officeDocument/2006/relationships/image" Target="../media/image23.png"/><Relationship Id="rId23" Type="http://schemas.openxmlformats.org/officeDocument/2006/relationships/image" Target="../media/image24.png"/><Relationship Id="rId24" Type="http://schemas.openxmlformats.org/officeDocument/2006/relationships/image" Target="../media/image25.png"/><Relationship Id="rId25" Type="http://schemas.openxmlformats.org/officeDocument/2006/relationships/image" Target="../media/image26.png"/><Relationship Id="rId26" Type="http://schemas.openxmlformats.org/officeDocument/2006/relationships/image" Target="../media/image27.png"/><Relationship Id="rId27" Type="http://schemas.openxmlformats.org/officeDocument/2006/relationships/image" Target="../media/image28.png"/><Relationship Id="rId28" Type="http://schemas.openxmlformats.org/officeDocument/2006/relationships/image" Target="../media/image29.png"/><Relationship Id="rId29" Type="http://schemas.openxmlformats.org/officeDocument/2006/relationships/image" Target="../media/image30.png"/><Relationship Id="rId30" Type="http://schemas.openxmlformats.org/officeDocument/2006/relationships/image" Target="../media/image31.png"/><Relationship Id="rId31" Type="http://schemas.openxmlformats.org/officeDocument/2006/relationships/image" Target="../media/image32.png"/><Relationship Id="rId32" Type="http://schemas.openxmlformats.org/officeDocument/2006/relationships/image" Target="../media/image33.png"/><Relationship Id="rId33" Type="http://schemas.openxmlformats.org/officeDocument/2006/relationships/image" Target="../media/image34.png"/><Relationship Id="rId34" Type="http://schemas.openxmlformats.org/officeDocument/2006/relationships/image" Target="../media/image35.png"/><Relationship Id="rId35" Type="http://schemas.openxmlformats.org/officeDocument/2006/relationships/image" Target="../media/image36.png"/><Relationship Id="rId36" Type="http://schemas.openxmlformats.org/officeDocument/2006/relationships/image" Target="../media/image37.png"/><Relationship Id="rId37" Type="http://schemas.openxmlformats.org/officeDocument/2006/relationships/image" Target="../media/image38.png"/><Relationship Id="rId38" Type="http://schemas.openxmlformats.org/officeDocument/2006/relationships/image" Target="../media/image39.png"/><Relationship Id="rId39" Type="http://schemas.openxmlformats.org/officeDocument/2006/relationships/image" Target="../media/image40.png"/><Relationship Id="rId40" Type="http://schemas.openxmlformats.org/officeDocument/2006/relationships/image" Target="../media/image41.png"/><Relationship Id="rId41" Type="http://schemas.openxmlformats.org/officeDocument/2006/relationships/image" Target="../media/image42.png"/><Relationship Id="rId42" Type="http://schemas.openxmlformats.org/officeDocument/2006/relationships/image" Target="../media/image43.png"/><Relationship Id="rId43" Type="http://schemas.openxmlformats.org/officeDocument/2006/relationships/image" Target="../media/image44.png"/><Relationship Id="rId44" Type="http://schemas.openxmlformats.org/officeDocument/2006/relationships/image" Target="../media/image45.png"/><Relationship Id="rId45" Type="http://schemas.openxmlformats.org/officeDocument/2006/relationships/image" Target="../media/image46.png"/><Relationship Id="rId46" Type="http://schemas.openxmlformats.org/officeDocument/2006/relationships/image" Target="../media/image47.png"/><Relationship Id="rId47" Type="http://schemas.openxmlformats.org/officeDocument/2006/relationships/image" Target="../media/image48.png"/><Relationship Id="rId48" Type="http://schemas.openxmlformats.org/officeDocument/2006/relationships/image" Target="../media/image49.png"/><Relationship Id="rId49" Type="http://schemas.openxmlformats.org/officeDocument/2006/relationships/image" Target="../media/image50.png"/><Relationship Id="rId50" Type="http://schemas.openxmlformats.org/officeDocument/2006/relationships/image" Target="../media/image51.png"/><Relationship Id="rId51" Type="http://schemas.openxmlformats.org/officeDocument/2006/relationships/image" Target="../media/image52.png"/><Relationship Id="rId52" Type="http://schemas.openxmlformats.org/officeDocument/2006/relationships/image" Target="../media/image53.png"/><Relationship Id="rId53" Type="http://schemas.openxmlformats.org/officeDocument/2006/relationships/image" Target="../media/image54.png"/><Relationship Id="rId54" Type="http://schemas.openxmlformats.org/officeDocument/2006/relationships/image" Target="../media/image55.png"/><Relationship Id="rId55" Type="http://schemas.openxmlformats.org/officeDocument/2006/relationships/image" Target="../media/image56.png"/><Relationship Id="rId56" Type="http://schemas.openxmlformats.org/officeDocument/2006/relationships/image" Target="../media/image57.png"/><Relationship Id="rId57" Type="http://schemas.openxmlformats.org/officeDocument/2006/relationships/image" Target="../media/image58.png"/><Relationship Id="rId58" Type="http://schemas.openxmlformats.org/officeDocument/2006/relationships/image" Target="../media/image59.png"/><Relationship Id="rId59" Type="http://schemas.openxmlformats.org/officeDocument/2006/relationships/image" Target="../media/image60.png"/><Relationship Id="rId60" Type="http://schemas.openxmlformats.org/officeDocument/2006/relationships/image" Target="../media/image61.png"/><Relationship Id="rId61" Type="http://schemas.openxmlformats.org/officeDocument/2006/relationships/image" Target="../media/image62.png"/><Relationship Id="rId62" Type="http://schemas.openxmlformats.org/officeDocument/2006/relationships/image" Target="../media/image63.png"/><Relationship Id="rId63" Type="http://schemas.openxmlformats.org/officeDocument/2006/relationships/image" Target="../media/image64.png"/><Relationship Id="rId64" Type="http://schemas.openxmlformats.org/officeDocument/2006/relationships/image" Target="../media/image65.png"/><Relationship Id="rId65" Type="http://schemas.openxmlformats.org/officeDocument/2006/relationships/image" Target="../media/image66.png"/><Relationship Id="rId66" Type="http://schemas.openxmlformats.org/officeDocument/2006/relationships/image" Target="../media/image67.png"/><Relationship Id="rId67" Type="http://schemas.openxmlformats.org/officeDocument/2006/relationships/image" Target="../media/image68.png"/><Relationship Id="rId68" Type="http://schemas.openxmlformats.org/officeDocument/2006/relationships/image" Target="../media/image69.png"/><Relationship Id="rId69" Type="http://schemas.openxmlformats.org/officeDocument/2006/relationships/image" Target="../media/image70.png"/><Relationship Id="rId70" Type="http://schemas.openxmlformats.org/officeDocument/2006/relationships/image" Target="../media/image71.png"/><Relationship Id="rId71" Type="http://schemas.openxmlformats.org/officeDocument/2006/relationships/image" Target="../media/image72.png"/><Relationship Id="rId72" Type="http://schemas.openxmlformats.org/officeDocument/2006/relationships/image" Target="../media/image73.png"/><Relationship Id="rId73" Type="http://schemas.openxmlformats.org/officeDocument/2006/relationships/image" Target="../media/image74.png"/><Relationship Id="rId74" Type="http://schemas.openxmlformats.org/officeDocument/2006/relationships/image" Target="../media/image75.png"/><Relationship Id="rId75" Type="http://schemas.openxmlformats.org/officeDocument/2006/relationships/image" Target="../media/image76.png"/><Relationship Id="rId76" Type="http://schemas.openxmlformats.org/officeDocument/2006/relationships/image" Target="../media/image77.png"/><Relationship Id="rId77" Type="http://schemas.openxmlformats.org/officeDocument/2006/relationships/image" Target="../media/image78.png"/><Relationship Id="rId78" Type="http://schemas.openxmlformats.org/officeDocument/2006/relationships/image" Target="../media/image79.png"/><Relationship Id="rId79" Type="http://schemas.openxmlformats.org/officeDocument/2006/relationships/image" Target="../media/image80.png"/><Relationship Id="rId80" Type="http://schemas.openxmlformats.org/officeDocument/2006/relationships/image" Target="../media/image81.png"/><Relationship Id="rId81" Type="http://schemas.openxmlformats.org/officeDocument/2006/relationships/image" Target="../media/image82.png"/><Relationship Id="rId82" Type="http://schemas.openxmlformats.org/officeDocument/2006/relationships/image" Target="../media/image83.png"/><Relationship Id="rId83" Type="http://schemas.openxmlformats.org/officeDocument/2006/relationships/image" Target="../media/image84.png"/><Relationship Id="rId84" Type="http://schemas.openxmlformats.org/officeDocument/2006/relationships/image" Target="../media/image85.png"/><Relationship Id="rId85" Type="http://schemas.openxmlformats.org/officeDocument/2006/relationships/notesSlide" Target="../notesSlides/notesSlide1.xml"/><Relationship Id="rId86" Type="http://schemas.openxmlformats.org/officeDocument/2006/relationships/slide" Target="slide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991360">
              <a:lnSpc>
                <a:spcPts val="4185"/>
              </a:lnSpc>
            </a:pPr>
            <a:r>
              <a:rPr dirty="0" spc="-25"/>
              <a:t>En</a:t>
            </a:r>
            <a:r>
              <a:rPr dirty="0" spc="-25"/>
              <a:t>e</a:t>
            </a:r>
            <a:r>
              <a:rPr dirty="0" spc="-15"/>
              <a:t>r</a:t>
            </a:r>
            <a:r>
              <a:rPr dirty="0" spc="-30"/>
              <a:t>g</a:t>
            </a:r>
            <a:r>
              <a:rPr dirty="0" spc="-20"/>
              <a:t>y-</a:t>
            </a:r>
            <a:r>
              <a:rPr dirty="0" spc="-25"/>
              <a:t>e</a:t>
            </a:r>
            <a:r>
              <a:rPr dirty="0" spc="-15"/>
              <a:t>ffici</a:t>
            </a:r>
            <a:r>
              <a:rPr dirty="0" spc="-25"/>
              <a:t>e</a:t>
            </a:r>
            <a:r>
              <a:rPr dirty="0" spc="-20"/>
              <a:t>nt</a:t>
            </a:r>
            <a:r>
              <a:rPr dirty="0" spc="-5"/>
              <a:t> </a:t>
            </a:r>
            <a:r>
              <a:rPr dirty="0" spc="-15"/>
              <a:t>t</a:t>
            </a:r>
            <a:r>
              <a:rPr dirty="0" spc="-25"/>
              <a:t>e</a:t>
            </a:r>
            <a:r>
              <a:rPr dirty="0" spc="-20"/>
              <a:t>chniqu</a:t>
            </a:r>
            <a:r>
              <a:rPr dirty="0" spc="-25"/>
              <a:t>e</a:t>
            </a:r>
            <a:r>
              <a:rPr dirty="0" spc="-20"/>
              <a:t>s</a:t>
            </a:r>
            <a:r>
              <a:rPr dirty="0" spc="-5"/>
              <a:t> </a:t>
            </a:r>
            <a:r>
              <a:rPr dirty="0" spc="-20"/>
              <a:t>to</a:t>
            </a:r>
            <a:r>
              <a:rPr dirty="0" spc="-5"/>
              <a:t> </a:t>
            </a:r>
            <a:r>
              <a:rPr dirty="0" spc="-25"/>
              <a:t>a</a:t>
            </a:r>
            <a:r>
              <a:rPr dirty="0" spc="-20"/>
              <a:t>lloc</a:t>
            </a:r>
            <a:r>
              <a:rPr dirty="0" spc="-25"/>
              <a:t>a</a:t>
            </a:r>
            <a:r>
              <a:rPr dirty="0" spc="-20"/>
              <a:t>te</a:t>
            </a:r>
            <a:r>
              <a:rPr dirty="0" spc="-5"/>
              <a:t> </a:t>
            </a:r>
            <a:r>
              <a:rPr dirty="0" spc="-25"/>
              <a:t>pow</a:t>
            </a:r>
            <a:r>
              <a:rPr dirty="0" spc="-25"/>
              <a:t>e</a:t>
            </a:r>
            <a:r>
              <a:rPr dirty="0" spc="-15"/>
              <a:t>r</a:t>
            </a:r>
            <a:r>
              <a:rPr dirty="0" spc="-5"/>
              <a:t> </a:t>
            </a:r>
            <a:r>
              <a:rPr dirty="0" spc="-20"/>
              <a:t>to</a:t>
            </a:r>
            <a:r>
              <a:rPr dirty="0" spc="-5"/>
              <a:t> </a:t>
            </a:r>
            <a:r>
              <a:rPr dirty="0" spc="-25"/>
              <a:t>comput</a:t>
            </a:r>
            <a:r>
              <a:rPr dirty="0" spc="-25"/>
              <a:t>e</a:t>
            </a:r>
            <a:r>
              <a:rPr dirty="0" spc="-15"/>
              <a:t>r</a:t>
            </a:r>
            <a:r>
              <a:rPr dirty="0" spc="-5"/>
              <a:t> </a:t>
            </a:r>
            <a:r>
              <a:rPr dirty="0" spc="-15"/>
              <a:t>r</a:t>
            </a:r>
            <a:r>
              <a:rPr dirty="0" spc="-25"/>
              <a:t>e</a:t>
            </a:r>
            <a:r>
              <a:rPr dirty="0" spc="-20"/>
              <a:t>sourc</a:t>
            </a:r>
            <a:r>
              <a:rPr dirty="0" spc="-25"/>
              <a:t>e</a:t>
            </a:r>
            <a:r>
              <a:rPr dirty="0" spc="-20"/>
              <a:t>s</a:t>
            </a:r>
            <a:r>
              <a:rPr dirty="0" spc="-5"/>
              <a:t> </a:t>
            </a:r>
            <a:r>
              <a:rPr dirty="0" spc="-25"/>
              <a:t>on</a:t>
            </a:r>
            <a:r>
              <a:rPr dirty="0" spc="-5"/>
              <a:t> </a:t>
            </a:r>
            <a:r>
              <a:rPr dirty="0" spc="-25"/>
              <a:t>d</a:t>
            </a:r>
            <a:r>
              <a:rPr dirty="0" spc="-25"/>
              <a:t>e</a:t>
            </a:r>
            <a:r>
              <a:rPr dirty="0" spc="-35"/>
              <a:t>m</a:t>
            </a:r>
            <a:r>
              <a:rPr dirty="0" spc="-25"/>
              <a:t>a</a:t>
            </a:r>
            <a:r>
              <a:rPr dirty="0" spc="-25"/>
              <a:t>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43598" y="2198520"/>
            <a:ext cx="2289175" cy="490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50" spc="-5">
                <a:solidFill>
                  <a:srgbClr val="595959"/>
                </a:solidFill>
                <a:latin typeface="Lucida Grande"/>
                <a:cs typeface="Lucida Grande"/>
              </a:rPr>
              <a:t>P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roc</a:t>
            </a:r>
            <a:r>
              <a:rPr dirty="0" sz="3650" spc="-5">
                <a:solidFill>
                  <a:srgbClr val="595959"/>
                </a:solidFill>
                <a:latin typeface="Lucida Grande"/>
                <a:cs typeface="Lucida Grande"/>
              </a:rPr>
              <a:t>e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dure</a:t>
            </a:r>
            <a:endParaRPr sz="3650">
              <a:latin typeface="Lucida Grande"/>
              <a:cs typeface="Lucida Gran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20250" y="704680"/>
            <a:ext cx="10714990" cy="973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884680" marR="1765300">
              <a:lnSpc>
                <a:spcPts val="2630"/>
              </a:lnSpc>
            </a:pP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Ale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j</a:t>
            </a:r>
            <a:r>
              <a:rPr dirty="0" sz="2200" spc="-20">
                <a:solidFill>
                  <a:srgbClr val="D9D9D9"/>
                </a:solidFill>
                <a:latin typeface="Lucida Grande"/>
                <a:cs typeface="Lucida Grande"/>
              </a:rPr>
              <a:t>a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ndro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S</a:t>
            </a:r>
            <a:r>
              <a:rPr dirty="0" sz="2200" spc="-20">
                <a:solidFill>
                  <a:srgbClr val="D9D9D9"/>
                </a:solidFill>
                <a:latin typeface="Lucida Grande"/>
                <a:cs typeface="Lucida Grande"/>
              </a:rPr>
              <a:t>á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nchez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Fern</a:t>
            </a:r>
            <a:r>
              <a:rPr dirty="0" sz="2200" spc="-20">
                <a:solidFill>
                  <a:srgbClr val="D9D9D9"/>
                </a:solidFill>
                <a:latin typeface="Lucida Grande"/>
                <a:cs typeface="Lucida Grande"/>
              </a:rPr>
              <a:t>á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ndez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.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Josue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Ruiz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Rodriguez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 Mentor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Dr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.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Luis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F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.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De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La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Torre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Quint</a:t>
            </a:r>
            <a:r>
              <a:rPr dirty="0" sz="2200" spc="-20">
                <a:solidFill>
                  <a:srgbClr val="D9D9D9"/>
                </a:solidFill>
                <a:latin typeface="Lucida Grande"/>
                <a:cs typeface="Lucida Grande"/>
              </a:rPr>
              <a:t>a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na</a:t>
            </a:r>
            <a:endParaRPr sz="2200">
              <a:latin typeface="Lucida Grande"/>
              <a:cs typeface="Lucida Grande"/>
            </a:endParaRPr>
          </a:p>
          <a:p>
            <a:pPr algn="ctr">
              <a:lnSpc>
                <a:spcPts val="2595"/>
              </a:lnSpc>
              <a:spcBef>
                <a:spcPts val="110"/>
              </a:spcBef>
            </a:pPr>
            <a:r>
              <a:rPr dirty="0" sz="2200" spc="-20">
                <a:solidFill>
                  <a:srgbClr val="D9D9D9"/>
                </a:solidFill>
                <a:latin typeface="Lucida Grande"/>
                <a:cs typeface="Lucida Grande"/>
              </a:rPr>
              <a:t>C</a:t>
            </a:r>
            <a:r>
              <a:rPr dirty="0" sz="2200" spc="-20">
                <a:solidFill>
                  <a:srgbClr val="D9D9D9"/>
                </a:solidFill>
                <a:latin typeface="Lucida Grande"/>
                <a:cs typeface="Lucida Grande"/>
              </a:rPr>
              <a:t>a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ribbe</a:t>
            </a:r>
            <a:r>
              <a:rPr dirty="0" sz="2200" spc="-20">
                <a:solidFill>
                  <a:srgbClr val="D9D9D9"/>
                </a:solidFill>
                <a:latin typeface="Lucida Grande"/>
                <a:cs typeface="Lucida Grande"/>
              </a:rPr>
              <a:t>a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n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Computing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Center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for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Excellence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,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Universid</a:t>
            </a:r>
            <a:r>
              <a:rPr dirty="0" sz="2200" spc="-20">
                <a:solidFill>
                  <a:srgbClr val="D9D9D9"/>
                </a:solidFill>
                <a:latin typeface="Lucida Grande"/>
                <a:cs typeface="Lucida Grande"/>
              </a:rPr>
              <a:t>a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d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Metropolit</a:t>
            </a:r>
            <a:r>
              <a:rPr dirty="0" sz="2200" spc="-20">
                <a:solidFill>
                  <a:srgbClr val="D9D9D9"/>
                </a:solidFill>
                <a:latin typeface="Lucida Grande"/>
                <a:cs typeface="Lucida Grande"/>
              </a:rPr>
              <a:t>a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n</a:t>
            </a:r>
            <a:r>
              <a:rPr dirty="0" sz="2200" spc="-20">
                <a:solidFill>
                  <a:srgbClr val="D9D9D9"/>
                </a:solidFill>
                <a:latin typeface="Lucida Grande"/>
                <a:cs typeface="Lucida Grande"/>
              </a:rPr>
              <a:t>a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, </a:t>
            </a:r>
            <a:r>
              <a:rPr dirty="0" sz="2200" spc="-15">
                <a:solidFill>
                  <a:srgbClr val="D9D9D9"/>
                </a:solidFill>
                <a:latin typeface="Lucida Grande"/>
                <a:cs typeface="Lucida Grande"/>
              </a:rPr>
              <a:t>Cupe</a:t>
            </a:r>
            <a:r>
              <a:rPr dirty="0" sz="2200">
                <a:solidFill>
                  <a:srgbClr val="D9D9D9"/>
                </a:solidFill>
                <a:latin typeface="Lucida Grande"/>
                <a:cs typeface="Lucida Grande"/>
              </a:rPr>
              <a:t>y</a:t>
            </a:r>
            <a:endParaRPr sz="2200">
              <a:latin typeface="Lucida Grande"/>
              <a:cs typeface="Lucida Gran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30369" y="2245057"/>
            <a:ext cx="2802255" cy="490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Introduction</a:t>
            </a:r>
            <a:endParaRPr sz="3650">
              <a:latin typeface="Lucida Grande"/>
              <a:cs typeface="Lucida Gran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9223" y="2745698"/>
            <a:ext cx="6236335" cy="1270"/>
          </a:xfrm>
          <a:custGeom>
            <a:avLst/>
            <a:gdLst/>
            <a:ahLst/>
            <a:cxnLst/>
            <a:rect l="l" t="t" r="r" b="b"/>
            <a:pathLst>
              <a:path w="6236334" h="1269">
                <a:moveTo>
                  <a:pt x="6235993" y="0"/>
                </a:moveTo>
                <a:lnTo>
                  <a:pt x="0" y="969"/>
                </a:lnTo>
              </a:path>
            </a:pathLst>
          </a:custGeom>
          <a:ln w="5817">
            <a:solidFill>
              <a:srgbClr val="BE4B4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633760" y="4340204"/>
            <a:ext cx="3838575" cy="490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50" spc="-5">
                <a:solidFill>
                  <a:srgbClr val="595959"/>
                </a:solidFill>
                <a:latin typeface="Lucida Grande"/>
                <a:cs typeface="Lucida Grande"/>
              </a:rPr>
              <a:t>P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urpose</a:t>
            </a:r>
            <a:r>
              <a:rPr dirty="0" sz="3650" spc="5">
                <a:solidFill>
                  <a:srgbClr val="595959"/>
                </a:solidFill>
                <a:latin typeface="Lucida Grande"/>
                <a:cs typeface="Lucida Grande"/>
              </a:rPr>
              <a:t> 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of</a:t>
            </a:r>
            <a:r>
              <a:rPr dirty="0" sz="3650" spc="5">
                <a:solidFill>
                  <a:srgbClr val="595959"/>
                </a:solidFill>
                <a:latin typeface="Lucida Grande"/>
                <a:cs typeface="Lucida Grande"/>
              </a:rPr>
              <a:t> 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Study</a:t>
            </a:r>
            <a:endParaRPr sz="3650">
              <a:latin typeface="Lucida Grande"/>
              <a:cs typeface="Lucida Gran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309658" y="7632111"/>
            <a:ext cx="6468745" cy="1270"/>
          </a:xfrm>
          <a:custGeom>
            <a:avLst/>
            <a:gdLst/>
            <a:ahLst/>
            <a:cxnLst/>
            <a:rect l="l" t="t" r="r" b="b"/>
            <a:pathLst>
              <a:path w="6468744" h="1270">
                <a:moveTo>
                  <a:pt x="6468680" y="0"/>
                </a:moveTo>
                <a:lnTo>
                  <a:pt x="0" y="969"/>
                </a:lnTo>
              </a:path>
            </a:pathLst>
          </a:custGeom>
          <a:ln w="5817">
            <a:solidFill>
              <a:srgbClr val="BE4B4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353479" y="10124872"/>
            <a:ext cx="6516370" cy="4445"/>
          </a:xfrm>
          <a:custGeom>
            <a:avLst/>
            <a:gdLst/>
            <a:ahLst/>
            <a:cxnLst/>
            <a:rect l="l" t="t" r="r" b="b"/>
            <a:pathLst>
              <a:path w="6516369" h="4445">
                <a:moveTo>
                  <a:pt x="6516188" y="3878"/>
                </a:moveTo>
                <a:lnTo>
                  <a:pt x="0" y="0"/>
                </a:lnTo>
              </a:path>
            </a:pathLst>
          </a:custGeom>
          <a:ln w="5817">
            <a:solidFill>
              <a:srgbClr val="BE4B4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764967" y="2714674"/>
            <a:ext cx="6236335" cy="32384"/>
          </a:xfrm>
          <a:custGeom>
            <a:avLst/>
            <a:gdLst/>
            <a:ahLst/>
            <a:cxnLst/>
            <a:rect l="l" t="t" r="r" b="b"/>
            <a:pathLst>
              <a:path w="6236334" h="32385">
                <a:moveTo>
                  <a:pt x="6235993" y="0"/>
                </a:moveTo>
                <a:lnTo>
                  <a:pt x="0" y="31994"/>
                </a:lnTo>
              </a:path>
            </a:pathLst>
          </a:custGeom>
          <a:ln w="5817">
            <a:solidFill>
              <a:srgbClr val="BE4B4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8377" y="4886413"/>
            <a:ext cx="6236335" cy="1270"/>
          </a:xfrm>
          <a:custGeom>
            <a:avLst/>
            <a:gdLst/>
            <a:ahLst/>
            <a:cxnLst/>
            <a:rect l="l" t="t" r="r" b="b"/>
            <a:pathLst>
              <a:path w="6236334" h="1270">
                <a:moveTo>
                  <a:pt x="6235993" y="0"/>
                </a:moveTo>
                <a:lnTo>
                  <a:pt x="0" y="969"/>
                </a:lnTo>
              </a:path>
            </a:pathLst>
          </a:custGeom>
          <a:ln w="5817">
            <a:solidFill>
              <a:srgbClr val="BE4B4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10248" y="7209397"/>
            <a:ext cx="6212840" cy="0"/>
          </a:xfrm>
          <a:custGeom>
            <a:avLst/>
            <a:gdLst/>
            <a:ahLst/>
            <a:cxnLst/>
            <a:rect l="l" t="t" r="r" b="b"/>
            <a:pathLst>
              <a:path w="6212840" h="0">
                <a:moveTo>
                  <a:pt x="6212724" y="0"/>
                </a:moveTo>
                <a:lnTo>
                  <a:pt x="0" y="0"/>
                </a:lnTo>
              </a:path>
            </a:pathLst>
          </a:custGeom>
          <a:ln w="5817">
            <a:solidFill>
              <a:srgbClr val="BE4B4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897491" y="7278837"/>
            <a:ext cx="6083300" cy="668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40640">
              <a:lnSpc>
                <a:spcPts val="4180"/>
              </a:lnSpc>
            </a:pP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R</a:t>
            </a:r>
            <a:r>
              <a:rPr dirty="0" sz="3650" spc="-5">
                <a:solidFill>
                  <a:srgbClr val="595959"/>
                </a:solidFill>
                <a:latin typeface="Lucida Grande"/>
                <a:cs typeface="Lucida Grande"/>
              </a:rPr>
              <a:t>e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sults</a:t>
            </a:r>
            <a:endParaRPr sz="3650">
              <a:latin typeface="Lucida Grande"/>
              <a:cs typeface="Lucida Grande"/>
            </a:endParaRPr>
          </a:p>
          <a:p>
            <a:pPr algn="ctr">
              <a:lnSpc>
                <a:spcPts val="1540"/>
              </a:lnSpc>
              <a:tabLst>
                <a:tab pos="6057265" algn="l"/>
              </a:tabLst>
            </a:pPr>
            <a:r>
              <a:rPr dirty="0" sz="1450" u="sng">
                <a:latin typeface="Arial"/>
                <a:cs typeface="Arial"/>
              </a:rPr>
              <a:t> </a:t>
            </a:r>
            <a:r>
              <a:rPr dirty="0" sz="1450" u="sng">
                <a:latin typeface="Arial"/>
                <a:cs typeface="Arial"/>
              </a:rPr>
              <a:t>	</a:t>
            </a:r>
            <a:endParaRPr sz="14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271635" y="7038394"/>
            <a:ext cx="2530475" cy="490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Conclusion</a:t>
            </a:r>
            <a:endParaRPr sz="3650">
              <a:latin typeface="Lucida Grande"/>
              <a:cs typeface="Lucida Gran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359366" y="9559466"/>
            <a:ext cx="2482850" cy="490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Re</a:t>
            </a:r>
            <a:r>
              <a:rPr dirty="0" sz="3650" spc="-5">
                <a:solidFill>
                  <a:srgbClr val="595959"/>
                </a:solidFill>
                <a:latin typeface="Lucida Grande"/>
                <a:cs typeface="Lucida Grande"/>
              </a:rPr>
              <a:t>f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ere</a:t>
            </a:r>
            <a:r>
              <a:rPr dirty="0" sz="3650" spc="-5">
                <a:solidFill>
                  <a:srgbClr val="595959"/>
                </a:solidFill>
                <a:latin typeface="Lucida Grande"/>
                <a:cs typeface="Lucida Grande"/>
              </a:rPr>
              <a:t>n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ces</a:t>
            </a:r>
            <a:endParaRPr sz="3650">
              <a:latin typeface="Lucida Grande"/>
              <a:cs typeface="Lucida Gran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6772" y="2851230"/>
            <a:ext cx="5982970" cy="1297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ts val="1710"/>
              </a:lnSpc>
            </a:pPr>
            <a:r>
              <a:rPr dirty="0" sz="1450" spc="5">
                <a:latin typeface="Arial"/>
                <a:cs typeface="Arial"/>
              </a:rPr>
              <a:t>Managing</a:t>
            </a:r>
            <a:r>
              <a:rPr dirty="0" sz="1450" spc="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and</a:t>
            </a:r>
            <a:r>
              <a:rPr dirty="0" sz="1450" spc="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processing</a:t>
            </a:r>
            <a:r>
              <a:rPr dirty="0" sz="1450" spc="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big</a:t>
            </a:r>
            <a:r>
              <a:rPr dirty="0" sz="1450" spc="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amounts</a:t>
            </a:r>
            <a:r>
              <a:rPr dirty="0" sz="1450" spc="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</a:t>
            </a:r>
            <a:r>
              <a:rPr dirty="0" sz="1450" spc="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data</a:t>
            </a:r>
            <a:r>
              <a:rPr dirty="0" sz="1450" spc="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typically</a:t>
            </a:r>
            <a:r>
              <a:rPr dirty="0" sz="1450" spc="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consumes</a:t>
            </a:r>
            <a:r>
              <a:rPr dirty="0" sz="1450" spc="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large</a:t>
            </a:r>
            <a:r>
              <a:rPr dirty="0" sz="1450" spc="5">
                <a:latin typeface="Arial"/>
                <a:cs typeface="Arial"/>
              </a:rPr>
              <a:t> amounts</a:t>
            </a:r>
            <a:r>
              <a:rPr dirty="0" sz="1450">
                <a:latin typeface="Arial"/>
                <a:cs typeface="Arial"/>
              </a:rPr>
              <a:t>  </a:t>
            </a:r>
            <a:r>
              <a:rPr dirty="0" sz="1450" spc="-20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</a:t>
            </a:r>
            <a:r>
              <a:rPr dirty="0" sz="1450">
                <a:latin typeface="Arial"/>
                <a:cs typeface="Arial"/>
              </a:rPr>
              <a:t>  </a:t>
            </a:r>
            <a:r>
              <a:rPr dirty="0" sz="1450" spc="-20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energy</a:t>
            </a:r>
            <a:r>
              <a:rPr dirty="0" sz="1450">
                <a:latin typeface="Arial"/>
                <a:cs typeface="Arial"/>
              </a:rPr>
              <a:t>  </a:t>
            </a:r>
            <a:r>
              <a:rPr dirty="0" sz="1450" spc="-20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and</a:t>
            </a:r>
            <a:r>
              <a:rPr dirty="0" sz="1450">
                <a:latin typeface="Arial"/>
                <a:cs typeface="Arial"/>
              </a:rPr>
              <a:t>  </a:t>
            </a:r>
            <a:r>
              <a:rPr dirty="0" sz="1450" spc="-20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computing</a:t>
            </a:r>
            <a:r>
              <a:rPr dirty="0" sz="1450">
                <a:latin typeface="Arial"/>
                <a:cs typeface="Arial"/>
              </a:rPr>
              <a:t>  </a:t>
            </a:r>
            <a:r>
              <a:rPr dirty="0" sz="1450" spc="-20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time.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These</a:t>
            </a:r>
            <a:r>
              <a:rPr dirty="0" sz="1450">
                <a:latin typeface="Arial"/>
                <a:cs typeface="Arial"/>
              </a:rPr>
              <a:t>  </a:t>
            </a:r>
            <a:r>
              <a:rPr dirty="0" sz="1450" spc="-20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type</a:t>
            </a:r>
            <a:r>
              <a:rPr dirty="0" sz="1450">
                <a:latin typeface="Arial"/>
                <a:cs typeface="Arial"/>
              </a:rPr>
              <a:t>  </a:t>
            </a:r>
            <a:r>
              <a:rPr dirty="0" sz="1450" spc="-20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</a:t>
            </a:r>
            <a:r>
              <a:rPr dirty="0" sz="1450">
                <a:latin typeface="Arial"/>
                <a:cs typeface="Arial"/>
              </a:rPr>
              <a:t>  </a:t>
            </a:r>
            <a:r>
              <a:rPr dirty="0" sz="1450" spc="-20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problems</a:t>
            </a:r>
            <a:r>
              <a:rPr dirty="0" sz="1450" spc="5">
                <a:latin typeface="Arial"/>
                <a:cs typeface="Arial"/>
              </a:rPr>
              <a:t> frequently</a:t>
            </a:r>
            <a:r>
              <a:rPr dirty="0" sz="1450" spc="13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occur</a:t>
            </a:r>
            <a:r>
              <a:rPr dirty="0" sz="1450" spc="13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in</a:t>
            </a:r>
            <a:r>
              <a:rPr dirty="0" sz="1450" spc="13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modern</a:t>
            </a:r>
            <a:r>
              <a:rPr dirty="0" sz="1450" spc="13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data</a:t>
            </a:r>
            <a:r>
              <a:rPr dirty="0" sz="1450" spc="13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centers.</a:t>
            </a:r>
            <a:r>
              <a:rPr dirty="0" sz="1450" spc="110">
                <a:latin typeface="Arial"/>
                <a:cs typeface="Arial"/>
              </a:rPr>
              <a:t> </a:t>
            </a:r>
            <a:r>
              <a:rPr dirty="0" sz="1450" spc="-160">
                <a:latin typeface="Arial"/>
                <a:cs typeface="Arial"/>
              </a:rPr>
              <a:t>T</a:t>
            </a:r>
            <a:r>
              <a:rPr dirty="0" sz="1450" spc="5">
                <a:latin typeface="Arial"/>
                <a:cs typeface="Arial"/>
              </a:rPr>
              <a:t>o</a:t>
            </a:r>
            <a:r>
              <a:rPr dirty="0" sz="1450" spc="13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solve</a:t>
            </a:r>
            <a:r>
              <a:rPr dirty="0" sz="1450" spc="13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this</a:t>
            </a:r>
            <a:r>
              <a:rPr dirty="0" sz="1450" spc="13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problem</a:t>
            </a:r>
            <a:r>
              <a:rPr dirty="0" sz="1450" spc="13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we</a:t>
            </a:r>
            <a:r>
              <a:rPr dirty="0" sz="1450" spc="13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can</a:t>
            </a:r>
            <a:r>
              <a:rPr dirty="0" sz="1450" spc="5">
                <a:latin typeface="Arial"/>
                <a:cs typeface="Arial"/>
              </a:rPr>
              <a:t> utilize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parallel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computing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which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is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most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used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way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to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carry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out,</a:t>
            </a:r>
            <a:r>
              <a:rPr dirty="0" sz="1450" spc="5">
                <a:latin typeface="Arial"/>
                <a:cs typeface="Arial"/>
              </a:rPr>
              <a:t> manage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and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proces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data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faste</a:t>
            </a:r>
            <a:r>
              <a:rPr dirty="0" sz="1450" spc="-85">
                <a:latin typeface="Arial"/>
                <a:cs typeface="Arial"/>
              </a:rPr>
              <a:t>r</a:t>
            </a:r>
            <a:r>
              <a:rPr dirty="0" sz="1450">
                <a:latin typeface="Arial"/>
                <a:cs typeface="Arial"/>
              </a:rPr>
              <a:t>.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It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is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necessary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to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locate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techiniques</a:t>
            </a:r>
            <a:r>
              <a:rPr dirty="0" sz="1450" spc="6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for</a:t>
            </a:r>
            <a:r>
              <a:rPr dirty="0" sz="1450" spc="5">
                <a:latin typeface="Arial"/>
                <a:cs typeface="Arial"/>
              </a:rPr>
              <a:t> energy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e</a:t>
            </a:r>
            <a:r>
              <a:rPr dirty="0" sz="1450" spc="-30">
                <a:latin typeface="Arial"/>
                <a:cs typeface="Arial"/>
              </a:rPr>
              <a:t>f</a:t>
            </a:r>
            <a:r>
              <a:rPr dirty="0" sz="1450" spc="5">
                <a:latin typeface="Arial"/>
                <a:cs typeface="Arial"/>
              </a:rPr>
              <a:t>ficient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computation.</a:t>
            </a:r>
            <a:endParaRPr sz="14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9792" y="5008752"/>
            <a:ext cx="5642610" cy="646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1465" indent="-278765">
              <a:lnSpc>
                <a:spcPts val="1725"/>
              </a:lnSpc>
              <a:buFont typeface="Arial"/>
              <a:buChar char="•"/>
              <a:tabLst>
                <a:tab pos="292100" algn="l"/>
              </a:tabLst>
            </a:pPr>
            <a:r>
              <a:rPr dirty="0" sz="1450" spc="5">
                <a:latin typeface="Arial"/>
                <a:cs typeface="Arial"/>
              </a:rPr>
              <a:t>Reduce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energy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consumption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in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parallel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computing</a:t>
            </a:r>
            <a:endParaRPr sz="1450">
              <a:latin typeface="Arial"/>
              <a:cs typeface="Arial"/>
            </a:endParaRPr>
          </a:p>
          <a:p>
            <a:pPr marL="291465" marR="5080" indent="-278765">
              <a:lnSpc>
                <a:spcPts val="1710"/>
              </a:lnSpc>
              <a:spcBef>
                <a:spcPts val="65"/>
              </a:spcBef>
              <a:buFont typeface="Arial"/>
              <a:buChar char="•"/>
              <a:tabLst>
                <a:tab pos="292100" algn="l"/>
                <a:tab pos="808355" algn="l"/>
                <a:tab pos="1219200" algn="l"/>
                <a:tab pos="2000885" algn="l"/>
                <a:tab pos="2305685" algn="l"/>
                <a:tab pos="3388360" algn="l"/>
                <a:tab pos="3947160" algn="l"/>
                <a:tab pos="4316095" algn="l"/>
              </a:tabLst>
            </a:pPr>
            <a:r>
              <a:rPr dirty="0" sz="1450" spc="25">
                <a:latin typeface="Arial"/>
                <a:cs typeface="Arial"/>
              </a:rPr>
              <a:t>F</a:t>
            </a:r>
            <a:r>
              <a:rPr dirty="0" sz="1450" spc="20">
                <a:latin typeface="Arial"/>
                <a:cs typeface="Arial"/>
              </a:rPr>
              <a:t>i</a:t>
            </a:r>
            <a:r>
              <a:rPr dirty="0" sz="1450" spc="25">
                <a:latin typeface="Arial"/>
                <a:cs typeface="Arial"/>
              </a:rPr>
              <a:t>n</a:t>
            </a:r>
            <a:r>
              <a:rPr dirty="0" sz="1450" spc="5">
                <a:latin typeface="Arial"/>
                <a:cs typeface="Arial"/>
              </a:rPr>
              <a:t>d</a:t>
            </a:r>
            <a:r>
              <a:rPr dirty="0" sz="1450">
                <a:latin typeface="Arial"/>
                <a:cs typeface="Arial"/>
              </a:rPr>
              <a:t>	</a:t>
            </a:r>
            <a:r>
              <a:rPr dirty="0" sz="1450" spc="20">
                <a:latin typeface="Arial"/>
                <a:cs typeface="Arial"/>
              </a:rPr>
              <a:t>t</a:t>
            </a:r>
            <a:r>
              <a:rPr dirty="0" sz="1450" spc="25">
                <a:latin typeface="Arial"/>
                <a:cs typeface="Arial"/>
              </a:rPr>
              <a:t>h</a:t>
            </a:r>
            <a:r>
              <a:rPr dirty="0" sz="1450" spc="5">
                <a:latin typeface="Arial"/>
                <a:cs typeface="Arial"/>
              </a:rPr>
              <a:t>e</a:t>
            </a:r>
            <a:r>
              <a:rPr dirty="0" sz="1450">
                <a:latin typeface="Arial"/>
                <a:cs typeface="Arial"/>
              </a:rPr>
              <a:t>	</a:t>
            </a:r>
            <a:r>
              <a:rPr dirty="0" sz="1450" spc="25">
                <a:latin typeface="Arial"/>
                <a:cs typeface="Arial"/>
              </a:rPr>
              <a:t>a</a:t>
            </a:r>
            <a:r>
              <a:rPr dirty="0" sz="1450" spc="25">
                <a:latin typeface="Arial"/>
                <a:cs typeface="Arial"/>
              </a:rPr>
              <a:t>m</a:t>
            </a:r>
            <a:r>
              <a:rPr dirty="0" sz="1450" spc="25">
                <a:latin typeface="Arial"/>
                <a:cs typeface="Arial"/>
              </a:rPr>
              <a:t>o</a:t>
            </a:r>
            <a:r>
              <a:rPr dirty="0" sz="1450" spc="25">
                <a:latin typeface="Arial"/>
                <a:cs typeface="Arial"/>
              </a:rPr>
              <a:t>u</a:t>
            </a:r>
            <a:r>
              <a:rPr dirty="0" sz="1450" spc="25">
                <a:latin typeface="Arial"/>
                <a:cs typeface="Arial"/>
              </a:rPr>
              <a:t>n</a:t>
            </a:r>
            <a:r>
              <a:rPr dirty="0" sz="1450">
                <a:latin typeface="Arial"/>
                <a:cs typeface="Arial"/>
              </a:rPr>
              <a:t>t</a:t>
            </a:r>
            <a:r>
              <a:rPr dirty="0" sz="1450">
                <a:latin typeface="Arial"/>
                <a:cs typeface="Arial"/>
              </a:rPr>
              <a:t>	</a:t>
            </a:r>
            <a:r>
              <a:rPr dirty="0" sz="1450" spc="25">
                <a:latin typeface="Arial"/>
                <a:cs typeface="Arial"/>
              </a:rPr>
              <a:t>o</a:t>
            </a:r>
            <a:r>
              <a:rPr dirty="0" sz="1450">
                <a:latin typeface="Arial"/>
                <a:cs typeface="Arial"/>
              </a:rPr>
              <a:t>f</a:t>
            </a:r>
            <a:r>
              <a:rPr dirty="0" sz="1450">
                <a:latin typeface="Arial"/>
                <a:cs typeface="Arial"/>
              </a:rPr>
              <a:t>	</a:t>
            </a:r>
            <a:r>
              <a:rPr dirty="0" sz="1450" spc="25">
                <a:latin typeface="Arial"/>
                <a:cs typeface="Arial"/>
              </a:rPr>
              <a:t>p</a:t>
            </a:r>
            <a:r>
              <a:rPr dirty="0" sz="1450" spc="20">
                <a:latin typeface="Arial"/>
                <a:cs typeface="Arial"/>
              </a:rPr>
              <a:t>r</a:t>
            </a:r>
            <a:r>
              <a:rPr dirty="0" sz="1450" spc="25">
                <a:latin typeface="Arial"/>
                <a:cs typeface="Arial"/>
              </a:rPr>
              <a:t>o</a:t>
            </a:r>
            <a:r>
              <a:rPr dirty="0" sz="1450" spc="25">
                <a:latin typeface="Arial"/>
                <a:cs typeface="Arial"/>
              </a:rPr>
              <a:t>c</a:t>
            </a:r>
            <a:r>
              <a:rPr dirty="0" sz="1450" spc="25">
                <a:latin typeface="Arial"/>
                <a:cs typeface="Arial"/>
              </a:rPr>
              <a:t>e</a:t>
            </a:r>
            <a:r>
              <a:rPr dirty="0" sz="1450" spc="25">
                <a:latin typeface="Arial"/>
                <a:cs typeface="Arial"/>
              </a:rPr>
              <a:t>s</a:t>
            </a:r>
            <a:r>
              <a:rPr dirty="0" sz="1450" spc="25">
                <a:latin typeface="Arial"/>
                <a:cs typeface="Arial"/>
              </a:rPr>
              <a:t>s</a:t>
            </a:r>
            <a:r>
              <a:rPr dirty="0" sz="1450" spc="25">
                <a:latin typeface="Arial"/>
                <a:cs typeface="Arial"/>
              </a:rPr>
              <a:t>o</a:t>
            </a:r>
            <a:r>
              <a:rPr dirty="0" sz="1450" spc="20">
                <a:latin typeface="Arial"/>
                <a:cs typeface="Arial"/>
              </a:rPr>
              <a:t>r</a:t>
            </a:r>
            <a:r>
              <a:rPr dirty="0" sz="1450" spc="5">
                <a:latin typeface="Arial"/>
                <a:cs typeface="Arial"/>
              </a:rPr>
              <a:t>s</a:t>
            </a:r>
            <a:r>
              <a:rPr dirty="0" sz="1450">
                <a:latin typeface="Arial"/>
                <a:cs typeface="Arial"/>
              </a:rPr>
              <a:t>	</a:t>
            </a:r>
            <a:r>
              <a:rPr dirty="0" sz="1450" spc="25">
                <a:latin typeface="Arial"/>
                <a:cs typeface="Arial"/>
              </a:rPr>
              <a:t>u</a:t>
            </a:r>
            <a:r>
              <a:rPr dirty="0" sz="1450" spc="25">
                <a:latin typeface="Arial"/>
                <a:cs typeface="Arial"/>
              </a:rPr>
              <a:t>s</a:t>
            </a:r>
            <a:r>
              <a:rPr dirty="0" sz="1450" spc="25">
                <a:latin typeface="Arial"/>
                <a:cs typeface="Arial"/>
              </a:rPr>
              <a:t>e</a:t>
            </a:r>
            <a:r>
              <a:rPr dirty="0" sz="1450" spc="5">
                <a:latin typeface="Arial"/>
                <a:cs typeface="Arial"/>
              </a:rPr>
              <a:t>d</a:t>
            </a:r>
            <a:r>
              <a:rPr dirty="0" sz="1450">
                <a:latin typeface="Arial"/>
                <a:cs typeface="Arial"/>
              </a:rPr>
              <a:t>	</a:t>
            </a:r>
            <a:r>
              <a:rPr dirty="0" sz="1450" spc="20">
                <a:latin typeface="Arial"/>
                <a:cs typeface="Arial"/>
              </a:rPr>
              <a:t>f</a:t>
            </a:r>
            <a:r>
              <a:rPr dirty="0" sz="1450" spc="25">
                <a:latin typeface="Arial"/>
                <a:cs typeface="Arial"/>
              </a:rPr>
              <a:t>o</a:t>
            </a:r>
            <a:r>
              <a:rPr dirty="0" sz="1450">
                <a:latin typeface="Arial"/>
                <a:cs typeface="Arial"/>
              </a:rPr>
              <a:t>r</a:t>
            </a:r>
            <a:r>
              <a:rPr dirty="0" sz="1450">
                <a:latin typeface="Arial"/>
                <a:cs typeface="Arial"/>
              </a:rPr>
              <a:t>	</a:t>
            </a:r>
            <a:r>
              <a:rPr dirty="0" sz="1450" spc="25">
                <a:latin typeface="Arial"/>
                <a:cs typeface="Arial"/>
              </a:rPr>
              <a:t>e</a:t>
            </a:r>
            <a:r>
              <a:rPr dirty="0" sz="1450" spc="25">
                <a:latin typeface="Arial"/>
                <a:cs typeface="Arial"/>
              </a:rPr>
              <a:t>n</a:t>
            </a:r>
            <a:r>
              <a:rPr dirty="0" sz="1450" spc="25">
                <a:latin typeface="Arial"/>
                <a:cs typeface="Arial"/>
              </a:rPr>
              <a:t>e</a:t>
            </a:r>
            <a:r>
              <a:rPr dirty="0" sz="1450" spc="20">
                <a:latin typeface="Arial"/>
                <a:cs typeface="Arial"/>
              </a:rPr>
              <a:t>r</a:t>
            </a:r>
            <a:r>
              <a:rPr dirty="0" sz="1450" spc="25">
                <a:latin typeface="Arial"/>
                <a:cs typeface="Arial"/>
              </a:rPr>
              <a:t>g</a:t>
            </a:r>
            <a:r>
              <a:rPr dirty="0" sz="1450" spc="25">
                <a:latin typeface="Arial"/>
                <a:cs typeface="Arial"/>
              </a:rPr>
              <a:t>y</a:t>
            </a:r>
            <a:r>
              <a:rPr dirty="0" sz="1450" spc="20">
                <a:latin typeface="Arial"/>
                <a:cs typeface="Arial"/>
              </a:rPr>
              <a:t>-</a:t>
            </a:r>
            <a:r>
              <a:rPr dirty="0" sz="1450" spc="25">
                <a:latin typeface="Arial"/>
                <a:cs typeface="Arial"/>
              </a:rPr>
              <a:t>e</a:t>
            </a:r>
            <a:r>
              <a:rPr dirty="0" sz="1450" spc="-5">
                <a:latin typeface="Arial"/>
                <a:cs typeface="Arial"/>
              </a:rPr>
              <a:t>f</a:t>
            </a:r>
            <a:r>
              <a:rPr dirty="0" sz="1450" spc="20">
                <a:latin typeface="Arial"/>
                <a:cs typeface="Arial"/>
              </a:rPr>
              <a:t>f</a:t>
            </a:r>
            <a:r>
              <a:rPr dirty="0" sz="1450" spc="20">
                <a:latin typeface="Arial"/>
                <a:cs typeface="Arial"/>
              </a:rPr>
              <a:t>i</a:t>
            </a:r>
            <a:r>
              <a:rPr dirty="0" sz="1450" spc="25">
                <a:latin typeface="Arial"/>
                <a:cs typeface="Arial"/>
              </a:rPr>
              <a:t>c</a:t>
            </a:r>
            <a:r>
              <a:rPr dirty="0" sz="1450" spc="20">
                <a:latin typeface="Arial"/>
                <a:cs typeface="Arial"/>
              </a:rPr>
              <a:t>i</a:t>
            </a:r>
            <a:r>
              <a:rPr dirty="0" sz="1450" spc="25">
                <a:latin typeface="Arial"/>
                <a:cs typeface="Arial"/>
              </a:rPr>
              <a:t>e</a:t>
            </a:r>
            <a:r>
              <a:rPr dirty="0" sz="1450" spc="25">
                <a:latin typeface="Arial"/>
                <a:cs typeface="Arial"/>
              </a:rPr>
              <a:t>n</a:t>
            </a:r>
            <a:r>
              <a:rPr dirty="0" sz="1450">
                <a:latin typeface="Arial"/>
                <a:cs typeface="Arial"/>
              </a:rPr>
              <a:t>t</a:t>
            </a:r>
            <a:r>
              <a:rPr dirty="0" sz="1450" spc="5">
                <a:latin typeface="Arial"/>
                <a:cs typeface="Arial"/>
              </a:rPr>
              <a:t> processing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(computing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time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vs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energy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consumption).</a:t>
            </a:r>
            <a:endParaRPr sz="14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22967" y="5225926"/>
            <a:ext cx="396875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50" spc="25">
                <a:latin typeface="Arial"/>
                <a:cs typeface="Arial"/>
              </a:rPr>
              <a:t>dat</a:t>
            </a:r>
            <a:r>
              <a:rPr dirty="0" sz="1450" spc="5">
                <a:latin typeface="Arial"/>
                <a:cs typeface="Arial"/>
              </a:rPr>
              <a:t>a</a:t>
            </a:r>
            <a:endParaRPr sz="14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9792" y="5660276"/>
            <a:ext cx="6160135" cy="646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291465" marR="5080" indent="-278765">
              <a:lnSpc>
                <a:spcPts val="1710"/>
              </a:lnSpc>
              <a:buFont typeface="Arial"/>
              <a:buChar char="•"/>
              <a:tabLst>
                <a:tab pos="292100" algn="l"/>
              </a:tabLst>
            </a:pPr>
            <a:r>
              <a:rPr dirty="0" sz="1450" spc="5">
                <a:latin typeface="Arial"/>
                <a:cs typeface="Arial"/>
              </a:rPr>
              <a:t>Find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amount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processors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and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rounds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that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compute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data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in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5">
                <a:latin typeface="Arial"/>
                <a:cs typeface="Arial"/>
              </a:rPr>
              <a:t> fastest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way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possible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while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reducing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energy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consumption,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utilizing</a:t>
            </a:r>
            <a:r>
              <a:rPr dirty="0" sz="1450" spc="5">
                <a:latin typeface="Arial"/>
                <a:cs typeface="Arial"/>
              </a:rPr>
              <a:t> master-slace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paralle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scheduling.</a:t>
            </a:r>
            <a:endParaRPr sz="14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32987" y="3496603"/>
            <a:ext cx="2946400" cy="1072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91770">
              <a:lnSpc>
                <a:spcPts val="1400"/>
              </a:lnSpc>
            </a:pPr>
            <a:r>
              <a:rPr dirty="0" sz="1200" spc="5">
                <a:latin typeface="Arial"/>
                <a:cs typeface="Arial"/>
              </a:rPr>
              <a:t>Receive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agglomerated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data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from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parent</a:t>
            </a:r>
            <a:r>
              <a:rPr dirty="0" sz="1200">
                <a:latin typeface="Arial"/>
                <a:cs typeface="Arial"/>
              </a:rPr>
              <a:t> If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level&lt;lastlevel</a:t>
            </a:r>
            <a:endParaRPr sz="1200">
              <a:latin typeface="Arial"/>
              <a:cs typeface="Arial"/>
            </a:endParaRPr>
          </a:p>
          <a:p>
            <a:pPr marL="570865">
              <a:lnSpc>
                <a:spcPts val="1345"/>
              </a:lnSpc>
            </a:pPr>
            <a:r>
              <a:rPr dirty="0" sz="1200" spc="5">
                <a:latin typeface="Arial"/>
                <a:cs typeface="Arial"/>
              </a:rPr>
              <a:t>For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=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1,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  <a:p>
            <a:pPr marL="657225" marR="5080">
              <a:lnSpc>
                <a:spcPts val="1400"/>
              </a:lnSpc>
              <a:spcBef>
                <a:spcPts val="60"/>
              </a:spcBef>
            </a:pPr>
            <a:r>
              <a:rPr dirty="0" sz="1200" spc="5">
                <a:latin typeface="Arial"/>
                <a:cs typeface="Arial"/>
              </a:rPr>
              <a:t>“Retrieve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data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chunk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from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child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i”</a:t>
            </a:r>
            <a:r>
              <a:rPr dirty="0" sz="1200" spc="5">
                <a:latin typeface="Arial"/>
                <a:cs typeface="Arial"/>
              </a:rPr>
              <a:t> “Send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data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chunk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to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child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I”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65"/>
              </a:lnSpc>
            </a:pPr>
            <a:r>
              <a:rPr dirty="0" sz="1200" spc="5">
                <a:latin typeface="Arial"/>
                <a:cs typeface="Arial"/>
              </a:rPr>
              <a:t>Else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491434" y="4566960"/>
            <a:ext cx="2448560" cy="180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5">
                <a:latin typeface="Arial"/>
                <a:cs typeface="Arial"/>
              </a:rPr>
              <a:t>“Compute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core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task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on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data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chunk”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61181" y="3017329"/>
            <a:ext cx="4240530" cy="212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z="1450" spc="5">
                <a:latin typeface="Arial"/>
                <a:cs typeface="Arial"/>
              </a:rPr>
              <a:t>1.</a:t>
            </a:r>
            <a:r>
              <a:rPr dirty="0" sz="1450" spc="5">
                <a:latin typeface="Arial"/>
                <a:cs typeface="Arial"/>
              </a:rPr>
              <a:t>	</a:t>
            </a:r>
            <a:r>
              <a:rPr dirty="0" sz="1450" spc="5">
                <a:latin typeface="Arial"/>
                <a:cs typeface="Arial"/>
              </a:rPr>
              <a:t>Created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two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algorithms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for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managing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data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in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C.</a:t>
            </a:r>
            <a:endParaRPr sz="14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61181" y="5530343"/>
            <a:ext cx="6169025" cy="1297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6390" indent="-313690">
              <a:lnSpc>
                <a:spcPts val="1725"/>
              </a:lnSpc>
              <a:buFont typeface="Arial"/>
              <a:buAutoNum type="arabicPeriod" startAt="2"/>
              <a:tabLst>
                <a:tab pos="327025" algn="l"/>
              </a:tabLst>
            </a:pPr>
            <a:r>
              <a:rPr dirty="0" sz="1450" spc="5">
                <a:latin typeface="Arial"/>
                <a:cs typeface="Arial"/>
              </a:rPr>
              <a:t>Created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2x2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matrix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using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Excel</a:t>
            </a:r>
            <a:endParaRPr sz="1450">
              <a:latin typeface="Arial"/>
              <a:cs typeface="Arial"/>
            </a:endParaRPr>
          </a:p>
          <a:p>
            <a:pPr marL="326390" marR="5080" indent="-313690">
              <a:lnSpc>
                <a:spcPts val="1710"/>
              </a:lnSpc>
              <a:spcBef>
                <a:spcPts val="65"/>
              </a:spcBef>
              <a:buFont typeface="Arial"/>
              <a:buAutoNum type="arabicPeriod" startAt="2"/>
              <a:tabLst>
                <a:tab pos="327025" algn="l"/>
              </a:tabLst>
            </a:pPr>
            <a:r>
              <a:rPr dirty="0" sz="1450" spc="5">
                <a:latin typeface="Arial"/>
                <a:cs typeface="Arial"/>
              </a:rPr>
              <a:t>Ran</a:t>
            </a:r>
            <a:r>
              <a:rPr dirty="0" sz="1450" spc="9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9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algorithm</a:t>
            </a:r>
            <a:r>
              <a:rPr dirty="0" sz="1450" spc="9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using</a:t>
            </a:r>
            <a:r>
              <a:rPr dirty="0" sz="1450" spc="9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10,000</a:t>
            </a:r>
            <a:r>
              <a:rPr dirty="0" sz="1450" spc="9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data</a:t>
            </a:r>
            <a:r>
              <a:rPr dirty="0" sz="1450" spc="9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(aleatory</a:t>
            </a:r>
            <a:r>
              <a:rPr dirty="0" sz="1450" spc="9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numbers</a:t>
            </a:r>
            <a:r>
              <a:rPr dirty="0" sz="1450" spc="9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from</a:t>
            </a:r>
            <a:r>
              <a:rPr dirty="0" sz="1450" spc="9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0-99,</a:t>
            </a:r>
            <a:r>
              <a:rPr dirty="0" sz="1450" spc="9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16</a:t>
            </a:r>
            <a:r>
              <a:rPr dirty="0" sz="1450" spc="5">
                <a:latin typeface="Arial"/>
                <a:cs typeface="Arial"/>
              </a:rPr>
              <a:t> CPU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and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16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rounds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alternativel</a:t>
            </a:r>
            <a:r>
              <a:rPr dirty="0" sz="1450" spc="-105">
                <a:latin typeface="Arial"/>
                <a:cs typeface="Arial"/>
              </a:rPr>
              <a:t>y</a:t>
            </a:r>
            <a:r>
              <a:rPr dirty="0" sz="1450">
                <a:latin typeface="Arial"/>
                <a:cs typeface="Arial"/>
              </a:rPr>
              <a:t>.</a:t>
            </a:r>
            <a:endParaRPr sz="1450">
              <a:latin typeface="Arial"/>
              <a:cs typeface="Arial"/>
            </a:endParaRPr>
          </a:p>
          <a:p>
            <a:pPr marL="326390" indent="-313690">
              <a:lnSpc>
                <a:spcPts val="1645"/>
              </a:lnSpc>
              <a:buFont typeface="Arial"/>
              <a:buAutoNum type="arabicPeriod" startAt="2"/>
              <a:tabLst>
                <a:tab pos="327025" algn="l"/>
              </a:tabLst>
            </a:pPr>
            <a:r>
              <a:rPr dirty="0" sz="1450">
                <a:latin typeface="Arial"/>
                <a:cs typeface="Arial"/>
              </a:rPr>
              <a:t>Fill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matrix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with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results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obtained</a:t>
            </a:r>
            <a:endParaRPr sz="1450">
              <a:latin typeface="Arial"/>
              <a:cs typeface="Arial"/>
            </a:endParaRPr>
          </a:p>
          <a:p>
            <a:pPr marL="326390" indent="-313690">
              <a:lnSpc>
                <a:spcPts val="1710"/>
              </a:lnSpc>
              <a:buFont typeface="Arial"/>
              <a:buAutoNum type="arabicPeriod" startAt="2"/>
              <a:tabLst>
                <a:tab pos="327025" algn="l"/>
              </a:tabLst>
            </a:pPr>
            <a:r>
              <a:rPr dirty="0" sz="1450" spc="5">
                <a:latin typeface="Arial"/>
                <a:cs typeface="Arial"/>
              </a:rPr>
              <a:t>Identify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which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algorithm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manages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data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faster</a:t>
            </a:r>
            <a:endParaRPr sz="1450">
              <a:latin typeface="Arial"/>
              <a:cs typeface="Arial"/>
            </a:endParaRPr>
          </a:p>
          <a:p>
            <a:pPr marL="326390" indent="-313690">
              <a:lnSpc>
                <a:spcPts val="1725"/>
              </a:lnSpc>
              <a:buFont typeface="Arial"/>
              <a:buAutoNum type="arabicPeriod" startAt="2"/>
              <a:tabLst>
                <a:tab pos="327025" algn="l"/>
              </a:tabLst>
            </a:pPr>
            <a:r>
              <a:rPr dirty="0" sz="1450" spc="5">
                <a:latin typeface="Arial"/>
                <a:cs typeface="Arial"/>
              </a:rPr>
              <a:t>Identify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least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amount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333333"/>
                </a:solidFill>
                <a:latin typeface="Arial"/>
                <a:cs typeface="Arial"/>
              </a:rPr>
              <a:t>of</a:t>
            </a:r>
            <a:r>
              <a:rPr dirty="0" sz="1450" spc="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333333"/>
                </a:solidFill>
                <a:latin typeface="Arial"/>
                <a:cs typeface="Arial"/>
              </a:rPr>
              <a:t>processors</a:t>
            </a:r>
            <a:r>
              <a:rPr dirty="0" sz="1450" spc="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333333"/>
                </a:solidFill>
                <a:latin typeface="Arial"/>
                <a:cs typeface="Arial"/>
              </a:rPr>
              <a:t>and</a:t>
            </a:r>
            <a:r>
              <a:rPr dirty="0" sz="1450" spc="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z="1450" spc="5">
                <a:solidFill>
                  <a:srgbClr val="333333"/>
                </a:solidFill>
                <a:latin typeface="Arial"/>
                <a:cs typeface="Arial"/>
              </a:rPr>
              <a:t>rounds.</a:t>
            </a:r>
            <a:endParaRPr sz="14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347382" y="10256825"/>
            <a:ext cx="6452870" cy="537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400"/>
              </a:lnSpc>
            </a:pPr>
            <a:r>
              <a:rPr dirty="0" sz="1200" spc="5">
                <a:latin typeface="Lucida Grande"/>
                <a:cs typeface="Lucida Grande"/>
              </a:rPr>
              <a:t>Longxiang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Chen,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Panruo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Wu,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Zizhong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Chen,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Rong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Ge,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Ziliang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Zong,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"Energy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Efficient</a:t>
            </a:r>
            <a:r>
              <a:rPr dirty="0" sz="1200" spc="5">
                <a:latin typeface="Lucida Grande"/>
                <a:cs typeface="Lucida Grande"/>
              </a:rPr>
              <a:t> Parallel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Matrix-Matrix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Multiplication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for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DVFS-enabled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Clusters,"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icppw,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pp.239-245,</a:t>
            </a:r>
            <a:r>
              <a:rPr dirty="0" sz="1200" spc="5">
                <a:latin typeface="Lucida Grande"/>
                <a:cs typeface="Lucida Grande"/>
              </a:rPr>
              <a:t> 2012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41st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International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Conference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on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Parallel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Processing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Workshops,</a:t>
            </a:r>
            <a:r>
              <a:rPr dirty="0" sz="1200" spc="5">
                <a:latin typeface="Lucida Grande"/>
                <a:cs typeface="Lucida Grande"/>
              </a:rPr>
              <a:t> </a:t>
            </a:r>
            <a:r>
              <a:rPr dirty="0" sz="1200" spc="5">
                <a:latin typeface="Lucida Grande"/>
                <a:cs typeface="Lucida Grande"/>
              </a:rPr>
              <a:t>2012</a:t>
            </a:r>
            <a:endParaRPr sz="1200">
              <a:latin typeface="Lucida Grande"/>
              <a:cs typeface="Lucida Gran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347382" y="10966811"/>
            <a:ext cx="6409690" cy="537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400"/>
              </a:lnSpc>
            </a:pPr>
            <a:r>
              <a:rPr dirty="0" sz="1200" spc="5">
                <a:latin typeface="Arial"/>
                <a:cs typeface="Arial"/>
              </a:rPr>
              <a:t>David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Culle</a:t>
            </a:r>
            <a:r>
              <a:rPr dirty="0" sz="1200" spc="-70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Richard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Karp,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David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Patterson,</a:t>
            </a:r>
            <a:r>
              <a:rPr dirty="0" sz="1200" spc="-6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Abhijit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Saha</a:t>
            </a:r>
            <a:r>
              <a:rPr dirty="0" sz="1200" spc="-90">
                <a:latin typeface="Arial"/>
                <a:cs typeface="Arial"/>
              </a:rPr>
              <a:t>y</a:t>
            </a:r>
            <a:r>
              <a:rPr dirty="0" sz="1200">
                <a:latin typeface="Arial"/>
                <a:cs typeface="Arial"/>
              </a:rPr>
              <a:t>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Klaus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Erik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Schause</a:t>
            </a:r>
            <a:r>
              <a:rPr dirty="0" sz="1200" spc="-70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Eunice</a:t>
            </a:r>
            <a:r>
              <a:rPr dirty="0" sz="1200" spc="5">
                <a:latin typeface="Arial"/>
                <a:cs typeface="Arial"/>
              </a:rPr>
              <a:t> Santos,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Rames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Subramonian,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and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Thorsten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von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Eicken,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“LogP: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35">
                <a:latin typeface="Arial"/>
                <a:cs typeface="Arial"/>
              </a:rPr>
              <a:t>T</a:t>
            </a:r>
            <a:r>
              <a:rPr dirty="0" sz="1200" spc="5">
                <a:latin typeface="Arial"/>
                <a:cs typeface="Arial"/>
              </a:rPr>
              <a:t>owards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a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Realistic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Model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of</a:t>
            </a:r>
            <a:r>
              <a:rPr dirty="0" sz="1200">
                <a:latin typeface="Arial"/>
                <a:cs typeface="Arial"/>
              </a:rPr>
              <a:t> Parallel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Computation”.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Computer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Science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Division,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University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of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California,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Berkele</a:t>
            </a:r>
            <a:r>
              <a:rPr dirty="0" sz="1200" spc="-90">
                <a:latin typeface="Arial"/>
                <a:cs typeface="Arial"/>
              </a:rPr>
              <a:t>y</a:t>
            </a:r>
            <a:r>
              <a:rPr dirty="0" sz="1200">
                <a:latin typeface="Arial"/>
                <a:cs typeface="Arial"/>
              </a:rPr>
              <a:t>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1993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347382" y="11680383"/>
            <a:ext cx="6283325" cy="537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400"/>
              </a:lnSpc>
            </a:pPr>
            <a:r>
              <a:rPr dirty="0" sz="1200" spc="-90">
                <a:latin typeface="Arial"/>
                <a:cs typeface="Arial"/>
              </a:rPr>
              <a:t>Y</a:t>
            </a:r>
            <a:r>
              <a:rPr dirty="0" sz="1200" spc="5">
                <a:latin typeface="Arial"/>
                <a:cs typeface="Arial"/>
              </a:rPr>
              <a:t>ang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90">
                <a:latin typeface="Arial"/>
                <a:cs typeface="Arial"/>
              </a:rPr>
              <a:t>Y</a:t>
            </a:r>
            <a:r>
              <a:rPr dirty="0" sz="1200" spc="5">
                <a:latin typeface="Arial"/>
                <a:cs typeface="Arial"/>
              </a:rPr>
              <a:t>ang,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Henri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Casanova,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“UMR:</a:t>
            </a:r>
            <a:r>
              <a:rPr dirty="0" sz="1200" spc="-6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A</a:t>
            </a:r>
            <a:r>
              <a:rPr dirty="0" sz="1200" spc="-6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Multi-Round</a:t>
            </a:r>
            <a:r>
              <a:rPr dirty="0" sz="1200" spc="-6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Algorithm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for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Scheduling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Divisible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15">
                <a:latin typeface="Arial"/>
                <a:cs typeface="Arial"/>
              </a:rPr>
              <a:t>W</a:t>
            </a:r>
            <a:r>
              <a:rPr dirty="0" sz="1200" spc="5">
                <a:latin typeface="Arial"/>
                <a:cs typeface="Arial"/>
              </a:rPr>
              <a:t>orkloads”,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Department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of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Computer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Science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and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Engineering,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San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Diego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Supercomputer</a:t>
            </a:r>
            <a:r>
              <a:rPr dirty="0" sz="1200" spc="5">
                <a:latin typeface="Arial"/>
                <a:cs typeface="Arial"/>
              </a:rPr>
              <a:t> Cente</a:t>
            </a:r>
            <a:r>
              <a:rPr dirty="0" sz="1200" spc="-70">
                <a:latin typeface="Arial"/>
                <a:cs typeface="Arial"/>
              </a:rPr>
              <a:t>r</a:t>
            </a:r>
            <a:r>
              <a:rPr dirty="0" sz="1200">
                <a:latin typeface="Arial"/>
                <a:cs typeface="Arial"/>
              </a:rPr>
              <a:t>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Univesity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of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California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at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San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Diego,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2003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347382" y="12393954"/>
            <a:ext cx="6132830" cy="359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400"/>
              </a:lnSpc>
            </a:pPr>
            <a:r>
              <a:rPr dirty="0" sz="1200" spc="5">
                <a:latin typeface="Arial"/>
                <a:cs typeface="Arial"/>
              </a:rPr>
              <a:t>Luis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la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35">
                <a:latin typeface="Arial"/>
                <a:cs typeface="Arial"/>
              </a:rPr>
              <a:t>T</a:t>
            </a:r>
            <a:r>
              <a:rPr dirty="0" sz="1200" spc="5">
                <a:latin typeface="Arial"/>
                <a:cs typeface="Arial"/>
              </a:rPr>
              <a:t>orre,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Jaime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Seguel,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“Scheduling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Master-worker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Divisible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135">
                <a:latin typeface="Arial"/>
                <a:cs typeface="Arial"/>
              </a:rPr>
              <a:t>T</a:t>
            </a:r>
            <a:r>
              <a:rPr dirty="0" sz="1200" spc="5">
                <a:latin typeface="Arial"/>
                <a:cs typeface="Arial"/>
              </a:rPr>
              <a:t>asks”,Electrical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and</a:t>
            </a:r>
            <a:r>
              <a:rPr dirty="0" sz="1200" spc="5">
                <a:latin typeface="Arial"/>
                <a:cs typeface="Arial"/>
              </a:rPr>
              <a:t> Computer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Engineering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Department,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University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of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Puerto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Rico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at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Mayaguez,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2008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33604" y="6666096"/>
            <a:ext cx="3077845" cy="490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50" spc="-5">
                <a:solidFill>
                  <a:srgbClr val="595959"/>
                </a:solidFill>
                <a:latin typeface="Lucida Grande"/>
                <a:cs typeface="Lucida Grande"/>
              </a:rPr>
              <a:t>Ke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y</a:t>
            </a:r>
            <a:r>
              <a:rPr dirty="0" sz="3650" spc="5">
                <a:solidFill>
                  <a:srgbClr val="595959"/>
                </a:solidFill>
                <a:latin typeface="Lucida Grande"/>
                <a:cs typeface="Lucida Grande"/>
              </a:rPr>
              <a:t> 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Conc</a:t>
            </a:r>
            <a:r>
              <a:rPr dirty="0" sz="3650" spc="-5">
                <a:solidFill>
                  <a:srgbClr val="595959"/>
                </a:solidFill>
                <a:latin typeface="Lucida Grande"/>
                <a:cs typeface="Lucida Grande"/>
              </a:rPr>
              <a:t>e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pts</a:t>
            </a:r>
            <a:endParaRPr sz="3650">
              <a:latin typeface="Lucida Grande"/>
              <a:cs typeface="Lucida Gran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0097" y="7301601"/>
            <a:ext cx="6461125" cy="1732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ts val="1725"/>
              </a:lnSpc>
            </a:pPr>
            <a:r>
              <a:rPr dirty="0" sz="1450" spc="5" b="1">
                <a:latin typeface="Arial"/>
                <a:cs typeface="Arial"/>
              </a:rPr>
              <a:t>Process:</a:t>
            </a:r>
            <a:r>
              <a:rPr dirty="0" sz="1450" spc="5" b="1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</a:t>
            </a:r>
            <a:r>
              <a:rPr dirty="0" sz="1450" spc="-8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computation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carried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out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in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processo</a:t>
            </a:r>
            <a:r>
              <a:rPr dirty="0" sz="1450" spc="-85">
                <a:latin typeface="Arial"/>
                <a:cs typeface="Arial"/>
              </a:rPr>
              <a:t>r</a:t>
            </a:r>
            <a:r>
              <a:rPr dirty="0" sz="1450">
                <a:latin typeface="Arial"/>
                <a:cs typeface="Arial"/>
              </a:rPr>
              <a:t>.</a:t>
            </a:r>
            <a:endParaRPr sz="1450">
              <a:latin typeface="Arial"/>
              <a:cs typeface="Arial"/>
            </a:endParaRPr>
          </a:p>
          <a:p>
            <a:pPr algn="just" marL="12700">
              <a:lnSpc>
                <a:spcPts val="1710"/>
              </a:lnSpc>
            </a:pPr>
            <a:r>
              <a:rPr dirty="0" sz="1450" spc="5" b="1">
                <a:latin typeface="Arial"/>
                <a:cs typeface="Arial"/>
              </a:rPr>
              <a:t>Rounds:</a:t>
            </a:r>
            <a:r>
              <a:rPr dirty="0" sz="1450" spc="5" b="1">
                <a:latin typeface="Arial"/>
                <a:cs typeface="Arial"/>
              </a:rPr>
              <a:t> </a:t>
            </a:r>
            <a:r>
              <a:rPr dirty="0" sz="1450" spc="10">
                <a:latin typeface="Arial"/>
                <a:cs typeface="Arial"/>
              </a:rPr>
              <a:t>N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repetitions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distribution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and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sorting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process</a:t>
            </a:r>
            <a:endParaRPr sz="1450">
              <a:latin typeface="Arial"/>
              <a:cs typeface="Arial"/>
            </a:endParaRPr>
          </a:p>
          <a:p>
            <a:pPr algn="just" marL="12700" marR="5080">
              <a:lnSpc>
                <a:spcPts val="1710"/>
              </a:lnSpc>
              <a:spcBef>
                <a:spcPts val="65"/>
              </a:spcBef>
            </a:pPr>
            <a:r>
              <a:rPr dirty="0" sz="1450" spc="5" b="1">
                <a:latin typeface="Arial"/>
                <a:cs typeface="Arial"/>
              </a:rPr>
              <a:t>CPU:</a:t>
            </a:r>
            <a:r>
              <a:rPr dirty="0" sz="1450" spc="25" b="1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Often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called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processo</a:t>
            </a:r>
            <a:r>
              <a:rPr dirty="0" sz="1450" spc="-85">
                <a:latin typeface="Arial"/>
                <a:cs typeface="Arial"/>
              </a:rPr>
              <a:t>r</a:t>
            </a:r>
            <a:r>
              <a:rPr dirty="0" sz="1450">
                <a:latin typeface="Arial"/>
                <a:cs typeface="Arial"/>
              </a:rPr>
              <a:t>,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>
                <a:latin typeface="Arial"/>
                <a:cs typeface="Arial"/>
              </a:rPr>
              <a:t>it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is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brain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computer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where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most</a:t>
            </a:r>
            <a:r>
              <a:rPr dirty="0" sz="1450" spc="2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</a:t>
            </a:r>
            <a:r>
              <a:rPr dirty="0" sz="1450" spc="5">
                <a:latin typeface="Arial"/>
                <a:cs typeface="Arial"/>
              </a:rPr>
              <a:t> the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calculations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are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carried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out.</a:t>
            </a:r>
            <a:endParaRPr sz="1450">
              <a:latin typeface="Arial"/>
              <a:cs typeface="Arial"/>
            </a:endParaRPr>
          </a:p>
          <a:p>
            <a:pPr algn="just" marL="12700" marR="5080">
              <a:lnSpc>
                <a:spcPts val="1710"/>
              </a:lnSpc>
            </a:pPr>
            <a:r>
              <a:rPr dirty="0" sz="1450" spc="5" b="1">
                <a:latin typeface="Arial"/>
                <a:cs typeface="Arial"/>
              </a:rPr>
              <a:t>Parallel</a:t>
            </a:r>
            <a:r>
              <a:rPr dirty="0" sz="1450" spc="5" b="1">
                <a:latin typeface="Arial"/>
                <a:cs typeface="Arial"/>
              </a:rPr>
              <a:t> </a:t>
            </a:r>
            <a:r>
              <a:rPr dirty="0" sz="1450" spc="-175" b="1">
                <a:latin typeface="Arial"/>
                <a:cs typeface="Arial"/>
              </a:rPr>
              <a:t> </a:t>
            </a:r>
            <a:r>
              <a:rPr dirty="0" sz="1450" spc="5" b="1">
                <a:latin typeface="Arial"/>
                <a:cs typeface="Arial"/>
              </a:rPr>
              <a:t>Computing:</a:t>
            </a:r>
            <a:r>
              <a:rPr dirty="0" sz="1450" b="1">
                <a:latin typeface="Arial"/>
                <a:cs typeface="Arial"/>
              </a:rPr>
              <a:t> </a:t>
            </a:r>
            <a:r>
              <a:rPr dirty="0" sz="1450" spc="-175" b="1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</a:t>
            </a:r>
            <a:r>
              <a:rPr dirty="0" sz="1450" spc="1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form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7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7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computing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7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in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7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which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7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7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big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7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problem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7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is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7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divide</a:t>
            </a:r>
            <a:r>
              <a:rPr dirty="0" sz="1450" spc="5">
                <a:latin typeface="Arial"/>
                <a:cs typeface="Arial"/>
              </a:rPr>
              <a:t> dinto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smaller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sub-problems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that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are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then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carried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out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by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various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-15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processors</a:t>
            </a:r>
            <a:r>
              <a:rPr dirty="0" sz="1450" spc="5">
                <a:latin typeface="Arial"/>
                <a:cs typeface="Arial"/>
              </a:rPr>
              <a:t> simultaneosly</a:t>
            </a:r>
            <a:endParaRPr sz="1450">
              <a:latin typeface="Arial"/>
              <a:cs typeface="Arial"/>
            </a:endParaRPr>
          </a:p>
          <a:p>
            <a:pPr algn="just" marL="12700">
              <a:lnSpc>
                <a:spcPts val="1660"/>
              </a:lnSpc>
            </a:pPr>
            <a:r>
              <a:rPr dirty="0" sz="1450" spc="5" b="1">
                <a:latin typeface="Arial"/>
                <a:cs typeface="Arial"/>
              </a:rPr>
              <a:t>Master-Slave</a:t>
            </a:r>
            <a:r>
              <a:rPr dirty="0" sz="1450" spc="5" b="1">
                <a:latin typeface="Arial"/>
                <a:cs typeface="Arial"/>
              </a:rPr>
              <a:t> </a:t>
            </a:r>
            <a:r>
              <a:rPr dirty="0" sz="1450" spc="5" b="1">
                <a:latin typeface="Arial"/>
                <a:cs typeface="Arial"/>
              </a:rPr>
              <a:t>Scheduling:</a:t>
            </a:r>
            <a:endParaRPr sz="145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8126265" y="659277"/>
            <a:ext cx="1977833" cy="1124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0" y="0"/>
            <a:ext cx="2187251" cy="17839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3371417" y="7905119"/>
            <a:ext cx="6485255" cy="1293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ts val="1710"/>
              </a:lnSpc>
            </a:pPr>
            <a:r>
              <a:rPr dirty="0" sz="1450" spc="10">
                <a:latin typeface="Lucida Grande"/>
                <a:cs typeface="Lucida Grande"/>
              </a:rPr>
              <a:t>We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chose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the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second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method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because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it’s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a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more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energy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e</a:t>
            </a:r>
            <a:r>
              <a:rPr dirty="0" sz="1450">
                <a:latin typeface="Lucida Grande"/>
                <a:cs typeface="Lucida Grande"/>
              </a:rPr>
              <a:t>ff</a:t>
            </a:r>
            <a:r>
              <a:rPr dirty="0" sz="1450" spc="5">
                <a:latin typeface="Lucida Grande"/>
                <a:cs typeface="Lucida Grande"/>
              </a:rPr>
              <a:t>icient</a:t>
            </a:r>
            <a:r>
              <a:rPr dirty="0" sz="1450" spc="9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way</a:t>
            </a:r>
            <a:r>
              <a:rPr dirty="0" sz="1450" spc="5">
                <a:latin typeface="Lucida Grande"/>
                <a:cs typeface="Lucida Grande"/>
              </a:rPr>
              <a:t> to</a:t>
            </a:r>
            <a:r>
              <a:rPr dirty="0" sz="1450">
                <a:latin typeface="Lucida Grande"/>
                <a:cs typeface="Lucida Grande"/>
              </a:rPr>
              <a:t> </a:t>
            </a:r>
            <a:r>
              <a:rPr dirty="0" sz="1450" spc="10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manage</a:t>
            </a:r>
            <a:r>
              <a:rPr dirty="0" sz="1450" spc="5">
                <a:latin typeface="Lucida Grande"/>
                <a:cs typeface="Lucida Grande"/>
              </a:rPr>
              <a:t> </a:t>
            </a:r>
            <a:r>
              <a:rPr dirty="0" sz="1450" spc="5">
                <a:latin typeface="Lucida Grande"/>
                <a:cs typeface="Lucida Grande"/>
              </a:rPr>
              <a:t>data.</a:t>
            </a:r>
            <a:endParaRPr sz="1450">
              <a:latin typeface="Lucida Grande"/>
              <a:cs typeface="Lucida Grande"/>
            </a:endParaRPr>
          </a:p>
          <a:p>
            <a:pPr algn="just" marL="12700">
              <a:lnSpc>
                <a:spcPts val="1595"/>
              </a:lnSpc>
            </a:pP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amount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processors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and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rounds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needed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to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be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more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energy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e</a:t>
            </a:r>
            <a:r>
              <a:rPr dirty="0" sz="1450" spc="-30">
                <a:latin typeface="Arial"/>
                <a:cs typeface="Arial"/>
              </a:rPr>
              <a:t>f</a:t>
            </a:r>
            <a:r>
              <a:rPr dirty="0" sz="1450" spc="5">
                <a:latin typeface="Arial"/>
                <a:cs typeface="Arial"/>
              </a:rPr>
              <a:t>ficient</a:t>
            </a:r>
            <a:r>
              <a:rPr dirty="0" sz="1450" spc="4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are</a:t>
            </a:r>
            <a:endParaRPr sz="1450">
              <a:latin typeface="Arial"/>
              <a:cs typeface="Arial"/>
            </a:endParaRPr>
          </a:p>
          <a:p>
            <a:pPr algn="just" marL="12700" marR="5080">
              <a:lnSpc>
                <a:spcPts val="1710"/>
              </a:lnSpc>
              <a:spcBef>
                <a:spcPts val="65"/>
              </a:spcBef>
            </a:pPr>
            <a:r>
              <a:rPr dirty="0" sz="1450" spc="5">
                <a:latin typeface="Arial"/>
                <a:cs typeface="Arial"/>
              </a:rPr>
              <a:t>9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processors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and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14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rounds.</a:t>
            </a:r>
            <a:r>
              <a:rPr dirty="0" sz="1450" spc="12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This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amount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calculates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data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faster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while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at</a:t>
            </a:r>
            <a:r>
              <a:rPr dirty="0" sz="1450" spc="1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5">
                <a:latin typeface="Arial"/>
                <a:cs typeface="Arial"/>
              </a:rPr>
              <a:t> same</a:t>
            </a:r>
            <a:r>
              <a:rPr dirty="0" sz="1450" spc="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time</a:t>
            </a:r>
            <a:r>
              <a:rPr dirty="0" sz="1450" spc="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consumes</a:t>
            </a:r>
            <a:r>
              <a:rPr dirty="0" sz="1450" spc="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less</a:t>
            </a:r>
            <a:r>
              <a:rPr dirty="0" sz="1450" spc="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energ</a:t>
            </a:r>
            <a:r>
              <a:rPr dirty="0" sz="1450" spc="-105">
                <a:latin typeface="Arial"/>
                <a:cs typeface="Arial"/>
              </a:rPr>
              <a:t>y</a:t>
            </a:r>
            <a:r>
              <a:rPr dirty="0" sz="1450">
                <a:latin typeface="Arial"/>
                <a:cs typeface="Arial"/>
              </a:rPr>
              <a:t>.</a:t>
            </a:r>
            <a:r>
              <a:rPr dirty="0" sz="1450" spc="-3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Amounts</a:t>
            </a:r>
            <a:r>
              <a:rPr dirty="0" sz="1450" spc="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greater</a:t>
            </a:r>
            <a:r>
              <a:rPr dirty="0" sz="1450" spc="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than</a:t>
            </a:r>
            <a:r>
              <a:rPr dirty="0" sz="1450" spc="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this</a:t>
            </a:r>
            <a:r>
              <a:rPr dirty="0" sz="1450" spc="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waste</a:t>
            </a:r>
            <a:r>
              <a:rPr dirty="0" sz="1450" spc="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more</a:t>
            </a:r>
            <a:r>
              <a:rPr dirty="0" sz="1450" spc="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time</a:t>
            </a:r>
            <a:r>
              <a:rPr dirty="0" sz="1450" spc="5">
                <a:latin typeface="Arial"/>
                <a:cs typeface="Arial"/>
              </a:rPr>
              <a:t> and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more</a:t>
            </a:r>
            <a:r>
              <a:rPr dirty="0" sz="145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energ</a:t>
            </a:r>
            <a:r>
              <a:rPr dirty="0" sz="1450" spc="-105">
                <a:latin typeface="Arial"/>
                <a:cs typeface="Arial"/>
              </a:rPr>
              <a:t>y</a:t>
            </a:r>
            <a:r>
              <a:rPr dirty="0" sz="1450">
                <a:latin typeface="Arial"/>
                <a:cs typeface="Arial"/>
              </a:rPr>
              <a:t>.</a:t>
            </a:r>
            <a:endParaRPr sz="145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3829324" y="4661482"/>
            <a:ext cx="4870900" cy="20709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03322" y="9113548"/>
            <a:ext cx="3513563" cy="16443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88427" y="10830375"/>
            <a:ext cx="3156585" cy="289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100"/>
              </a:lnSpc>
            </a:pPr>
            <a:r>
              <a:rPr dirty="0" sz="950" spc="10" b="1">
                <a:latin typeface="Lucida Grande"/>
                <a:cs typeface="Lucida Grande"/>
              </a:rPr>
              <a:t>Figure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1.</a:t>
            </a:r>
            <a:r>
              <a:rPr dirty="0" sz="950" b="1">
                <a:latin typeface="Lucida Grande"/>
                <a:cs typeface="Lucida Grande"/>
              </a:rPr>
              <a:t> </a:t>
            </a:r>
            <a:r>
              <a:rPr dirty="0" sz="950" spc="1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Diagram</a:t>
            </a:r>
            <a:r>
              <a:rPr dirty="0" sz="950" b="1">
                <a:latin typeface="Lucida Grande"/>
                <a:cs typeface="Lucida Grande"/>
              </a:rPr>
              <a:t> </a:t>
            </a:r>
            <a:r>
              <a:rPr dirty="0" sz="950" spc="1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demonstrating</a:t>
            </a:r>
            <a:r>
              <a:rPr dirty="0" sz="950" b="1">
                <a:latin typeface="Lucida Grande"/>
                <a:cs typeface="Lucida Grande"/>
              </a:rPr>
              <a:t> </a:t>
            </a:r>
            <a:r>
              <a:rPr dirty="0" sz="950" spc="1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Master-Slave</a:t>
            </a:r>
            <a:r>
              <a:rPr dirty="0" sz="950" spc="5" b="1">
                <a:latin typeface="Lucida Grande"/>
                <a:cs typeface="Lucida Grande"/>
              </a:rPr>
              <a:t> Sc</a:t>
            </a:r>
            <a:r>
              <a:rPr dirty="0" sz="950" spc="5" b="1">
                <a:latin typeface="Lucida Grande"/>
                <a:cs typeface="Lucida Grande"/>
              </a:rPr>
              <a:t>h</a:t>
            </a:r>
            <a:r>
              <a:rPr dirty="0" sz="950" spc="10" b="1">
                <a:latin typeface="Lucida Grande"/>
                <a:cs typeface="Lucida Grande"/>
              </a:rPr>
              <a:t>e</a:t>
            </a:r>
            <a:r>
              <a:rPr dirty="0" sz="950" spc="5" b="1">
                <a:latin typeface="Lucida Grande"/>
                <a:cs typeface="Lucida Grande"/>
              </a:rPr>
              <a:t>du</a:t>
            </a:r>
            <a:r>
              <a:rPr dirty="0" sz="950" spc="5" b="1">
                <a:latin typeface="Lucida Grande"/>
                <a:cs typeface="Lucida Grande"/>
              </a:rPr>
              <a:t>li</a:t>
            </a:r>
            <a:r>
              <a:rPr dirty="0" sz="950" spc="5" b="1">
                <a:latin typeface="Lucida Grande"/>
                <a:cs typeface="Lucida Grande"/>
              </a:rPr>
              <a:t>n</a:t>
            </a:r>
            <a:r>
              <a:rPr dirty="0" sz="950" spc="10" b="1">
                <a:latin typeface="Lucida Grande"/>
                <a:cs typeface="Lucida Grande"/>
              </a:rPr>
              <a:t>g</a:t>
            </a:r>
            <a:endParaRPr sz="950">
              <a:latin typeface="Lucida Grande"/>
              <a:cs typeface="Lucida Gran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713753" y="6838064"/>
            <a:ext cx="4116704" cy="149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50" spc="5" b="1">
                <a:latin typeface="Lucida Grande"/>
                <a:cs typeface="Lucida Grande"/>
              </a:rPr>
              <a:t>Fi</a:t>
            </a:r>
            <a:r>
              <a:rPr dirty="0" sz="950" spc="5" b="1">
                <a:latin typeface="Lucida Grande"/>
                <a:cs typeface="Lucida Grande"/>
              </a:rPr>
              <a:t>gur</a:t>
            </a:r>
            <a:r>
              <a:rPr dirty="0" sz="950" spc="10" b="1">
                <a:latin typeface="Lucida Grande"/>
                <a:cs typeface="Lucida Grande"/>
              </a:rPr>
              <a:t>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5</a:t>
            </a:r>
            <a:r>
              <a:rPr dirty="0" sz="950" b="1">
                <a:latin typeface="Lucida Grande"/>
                <a:cs typeface="Lucida Grande"/>
              </a:rPr>
              <a:t>.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S</a:t>
            </a:r>
            <a:r>
              <a:rPr dirty="0" sz="950" b="1">
                <a:latin typeface="Lucida Grande"/>
                <a:cs typeface="Lucida Grande"/>
              </a:rPr>
              <a:t>urf</a:t>
            </a:r>
            <a:r>
              <a:rPr dirty="0" sz="950" spc="10" b="1">
                <a:latin typeface="Lucida Grande"/>
                <a:cs typeface="Lucida Grande"/>
              </a:rPr>
              <a:t>ace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gr</a:t>
            </a:r>
            <a:r>
              <a:rPr dirty="0" sz="950" spc="10" b="1">
                <a:latin typeface="Lucida Grande"/>
                <a:cs typeface="Lucida Grande"/>
              </a:rPr>
              <a:t>a</a:t>
            </a:r>
            <a:r>
              <a:rPr dirty="0" sz="950" spc="5" b="1">
                <a:latin typeface="Lucida Grande"/>
                <a:cs typeface="Lucida Grande"/>
              </a:rPr>
              <a:t>ph</a:t>
            </a:r>
            <a:r>
              <a:rPr dirty="0" sz="950" b="1">
                <a:latin typeface="Lucida Grande"/>
                <a:cs typeface="Lucida Grande"/>
              </a:rPr>
              <a:t>,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Ti</a:t>
            </a:r>
            <a:r>
              <a:rPr dirty="0" sz="950" spc="10" b="1">
                <a:latin typeface="Lucida Grande"/>
                <a:cs typeface="Lucida Grande"/>
              </a:rPr>
              <a:t>m</a:t>
            </a:r>
            <a:r>
              <a:rPr dirty="0" sz="950" spc="10" b="1">
                <a:latin typeface="Lucida Grande"/>
                <a:cs typeface="Lucida Grande"/>
              </a:rPr>
              <a:t>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vs</a:t>
            </a:r>
            <a:r>
              <a:rPr dirty="0" sz="950" b="1">
                <a:latin typeface="Lucida Grande"/>
                <a:cs typeface="Lucida Grande"/>
              </a:rPr>
              <a:t>.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P</a:t>
            </a:r>
            <a:r>
              <a:rPr dirty="0" sz="950" spc="5" b="1">
                <a:latin typeface="Lucida Grande"/>
                <a:cs typeface="Lucida Grande"/>
              </a:rPr>
              <a:t>ro</a:t>
            </a:r>
            <a:r>
              <a:rPr dirty="0" sz="950" spc="10" b="1">
                <a:latin typeface="Lucida Grande"/>
                <a:cs typeface="Lucida Grande"/>
              </a:rPr>
              <a:t>cess</a:t>
            </a:r>
            <a:r>
              <a:rPr dirty="0" sz="950" spc="5" b="1">
                <a:latin typeface="Lucida Grande"/>
                <a:cs typeface="Lucida Grande"/>
              </a:rPr>
              <a:t>ors</a:t>
            </a:r>
            <a:r>
              <a:rPr dirty="0" sz="950" b="1">
                <a:latin typeface="Lucida Grande"/>
                <a:cs typeface="Lucida Grande"/>
              </a:rPr>
              <a:t>,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R</a:t>
            </a:r>
            <a:r>
              <a:rPr dirty="0" sz="950" spc="5" b="1">
                <a:latin typeface="Lucida Grande"/>
                <a:cs typeface="Lucida Grande"/>
              </a:rPr>
              <a:t>ound</a:t>
            </a:r>
            <a:r>
              <a:rPr dirty="0" sz="950" spc="10" b="1">
                <a:latin typeface="Lucida Grande"/>
                <a:cs typeface="Lucida Grande"/>
              </a:rPr>
              <a:t>s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with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Ti</a:t>
            </a:r>
            <a:r>
              <a:rPr dirty="0" sz="950" spc="10" b="1">
                <a:latin typeface="Lucida Grande"/>
                <a:cs typeface="Lucida Grande"/>
              </a:rPr>
              <a:t>m</a:t>
            </a:r>
            <a:r>
              <a:rPr dirty="0" sz="950" spc="5" b="1">
                <a:latin typeface="Lucida Grande"/>
                <a:cs typeface="Lucida Grande"/>
              </a:rPr>
              <a:t>e.</a:t>
            </a:r>
            <a:endParaRPr sz="950">
              <a:latin typeface="Lucida Grande"/>
              <a:cs typeface="Lucida Gran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817799" y="10626781"/>
            <a:ext cx="499745" cy="180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5">
                <a:latin typeface="Helvetica"/>
                <a:cs typeface="Helvetica"/>
              </a:rPr>
              <a:t>Master</a:t>
            </a:r>
            <a:endParaRPr sz="1200">
              <a:latin typeface="Helvetica"/>
              <a:cs typeface="Helvetic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535709" y="11839857"/>
            <a:ext cx="581715" cy="1628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535711" y="11839857"/>
            <a:ext cx="582295" cy="163195"/>
          </a:xfrm>
          <a:custGeom>
            <a:avLst/>
            <a:gdLst/>
            <a:ahLst/>
            <a:cxnLst/>
            <a:rect l="l" t="t" r="r" b="b"/>
            <a:pathLst>
              <a:path w="582295" h="163195">
                <a:moveTo>
                  <a:pt x="0" y="0"/>
                </a:moveTo>
                <a:lnTo>
                  <a:pt x="581715" y="0"/>
                </a:lnTo>
                <a:lnTo>
                  <a:pt x="581715" y="162880"/>
                </a:lnTo>
                <a:lnTo>
                  <a:pt x="0" y="16288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8489173" y="11839857"/>
            <a:ext cx="54293" cy="1628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8489169" y="11839857"/>
            <a:ext cx="54610" cy="163195"/>
          </a:xfrm>
          <a:custGeom>
            <a:avLst/>
            <a:gdLst/>
            <a:ahLst/>
            <a:cxnLst/>
            <a:rect l="l" t="t" r="r" b="b"/>
            <a:pathLst>
              <a:path w="54609" h="163195">
                <a:moveTo>
                  <a:pt x="0" y="0"/>
                </a:moveTo>
                <a:lnTo>
                  <a:pt x="54293" y="0"/>
                </a:lnTo>
                <a:lnTo>
                  <a:pt x="54293" y="162880"/>
                </a:lnTo>
                <a:lnTo>
                  <a:pt x="0" y="16288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907456" y="11110772"/>
            <a:ext cx="829914" cy="1706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907454" y="11110772"/>
            <a:ext cx="829944" cy="170815"/>
          </a:xfrm>
          <a:custGeom>
            <a:avLst/>
            <a:gdLst/>
            <a:ahLst/>
            <a:cxnLst/>
            <a:rect l="l" t="t" r="r" b="b"/>
            <a:pathLst>
              <a:path w="829945" h="170815">
                <a:moveTo>
                  <a:pt x="0" y="0"/>
                </a:moveTo>
                <a:lnTo>
                  <a:pt x="829914" y="0"/>
                </a:lnTo>
                <a:lnTo>
                  <a:pt x="829914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845407" y="11110772"/>
            <a:ext cx="69805" cy="17063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845407" y="11110772"/>
            <a:ext cx="69850" cy="170815"/>
          </a:xfrm>
          <a:custGeom>
            <a:avLst/>
            <a:gdLst/>
            <a:ahLst/>
            <a:cxnLst/>
            <a:rect l="l" t="t" r="r" b="b"/>
            <a:pathLst>
              <a:path w="69850" h="170815">
                <a:moveTo>
                  <a:pt x="0" y="0"/>
                </a:moveTo>
                <a:lnTo>
                  <a:pt x="69805" y="0"/>
                </a:lnTo>
                <a:lnTo>
                  <a:pt x="69805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799421" y="11110772"/>
            <a:ext cx="837670" cy="1706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799418" y="11110772"/>
            <a:ext cx="838200" cy="170815"/>
          </a:xfrm>
          <a:custGeom>
            <a:avLst/>
            <a:gdLst/>
            <a:ahLst/>
            <a:cxnLst/>
            <a:rect l="l" t="t" r="r" b="b"/>
            <a:pathLst>
              <a:path w="838200" h="170815">
                <a:moveTo>
                  <a:pt x="0" y="0"/>
                </a:moveTo>
                <a:lnTo>
                  <a:pt x="837670" y="0"/>
                </a:lnTo>
                <a:lnTo>
                  <a:pt x="837670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8737372" y="11110772"/>
            <a:ext cx="69805" cy="1706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8737374" y="11110772"/>
            <a:ext cx="69850" cy="170815"/>
          </a:xfrm>
          <a:custGeom>
            <a:avLst/>
            <a:gdLst/>
            <a:ahLst/>
            <a:cxnLst/>
            <a:rect l="l" t="t" r="r" b="b"/>
            <a:pathLst>
              <a:path w="69850" h="170815">
                <a:moveTo>
                  <a:pt x="0" y="0"/>
                </a:moveTo>
                <a:lnTo>
                  <a:pt x="69805" y="0"/>
                </a:lnTo>
                <a:lnTo>
                  <a:pt x="69805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9435431" y="11839857"/>
            <a:ext cx="581715" cy="16288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9435431" y="11839857"/>
            <a:ext cx="582295" cy="163195"/>
          </a:xfrm>
          <a:custGeom>
            <a:avLst/>
            <a:gdLst/>
            <a:ahLst/>
            <a:cxnLst/>
            <a:rect l="l" t="t" r="r" b="b"/>
            <a:pathLst>
              <a:path w="582295" h="163195">
                <a:moveTo>
                  <a:pt x="0" y="0"/>
                </a:moveTo>
                <a:lnTo>
                  <a:pt x="581715" y="0"/>
                </a:lnTo>
                <a:lnTo>
                  <a:pt x="581715" y="162880"/>
                </a:lnTo>
                <a:lnTo>
                  <a:pt x="0" y="16288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9388893" y="11839857"/>
            <a:ext cx="54293" cy="16288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9388897" y="11839857"/>
            <a:ext cx="54610" cy="163195"/>
          </a:xfrm>
          <a:custGeom>
            <a:avLst/>
            <a:gdLst/>
            <a:ahLst/>
            <a:cxnLst/>
            <a:rect l="l" t="t" r="r" b="b"/>
            <a:pathLst>
              <a:path w="54609" h="163195">
                <a:moveTo>
                  <a:pt x="0" y="0"/>
                </a:moveTo>
                <a:lnTo>
                  <a:pt x="54293" y="0"/>
                </a:lnTo>
                <a:lnTo>
                  <a:pt x="54293" y="162880"/>
                </a:lnTo>
                <a:lnTo>
                  <a:pt x="0" y="16288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9640968" y="11110772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15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449840" y="10645400"/>
            <a:ext cx="85318" cy="17063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449840" y="10645399"/>
            <a:ext cx="85725" cy="170815"/>
          </a:xfrm>
          <a:custGeom>
            <a:avLst/>
            <a:gdLst/>
            <a:ahLst/>
            <a:cxnLst/>
            <a:rect l="l" t="t" r="r" b="b"/>
            <a:pathLst>
              <a:path w="85725" h="170815">
                <a:moveTo>
                  <a:pt x="0" y="0"/>
                </a:moveTo>
                <a:lnTo>
                  <a:pt x="85318" y="0"/>
                </a:lnTo>
                <a:lnTo>
                  <a:pt x="85318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535159" y="10645400"/>
            <a:ext cx="62049" cy="17063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535159" y="10645399"/>
            <a:ext cx="62230" cy="170815"/>
          </a:xfrm>
          <a:custGeom>
            <a:avLst/>
            <a:gdLst/>
            <a:ahLst/>
            <a:cxnLst/>
            <a:rect l="l" t="t" r="r" b="b"/>
            <a:pathLst>
              <a:path w="62229" h="170815">
                <a:moveTo>
                  <a:pt x="0" y="0"/>
                </a:moveTo>
                <a:lnTo>
                  <a:pt x="62049" y="0"/>
                </a:lnTo>
                <a:lnTo>
                  <a:pt x="62049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938482" y="10645400"/>
            <a:ext cx="93074" cy="17063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938480" y="10645399"/>
            <a:ext cx="93345" cy="170815"/>
          </a:xfrm>
          <a:custGeom>
            <a:avLst/>
            <a:gdLst/>
            <a:ahLst/>
            <a:cxnLst/>
            <a:rect l="l" t="t" r="r" b="b"/>
            <a:pathLst>
              <a:path w="93345" h="170815">
                <a:moveTo>
                  <a:pt x="0" y="0"/>
                </a:moveTo>
                <a:lnTo>
                  <a:pt x="93074" y="0"/>
                </a:lnTo>
                <a:lnTo>
                  <a:pt x="93074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8031556" y="10645400"/>
            <a:ext cx="62049" cy="17063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031556" y="10645399"/>
            <a:ext cx="62230" cy="170815"/>
          </a:xfrm>
          <a:custGeom>
            <a:avLst/>
            <a:gdLst/>
            <a:ahLst/>
            <a:cxnLst/>
            <a:rect l="l" t="t" r="r" b="b"/>
            <a:pathLst>
              <a:path w="62229" h="170815">
                <a:moveTo>
                  <a:pt x="0" y="0"/>
                </a:moveTo>
                <a:lnTo>
                  <a:pt x="62049" y="0"/>
                </a:lnTo>
                <a:lnTo>
                  <a:pt x="62049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8240974" y="10645400"/>
            <a:ext cx="62049" cy="17063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240976" y="10645399"/>
            <a:ext cx="62230" cy="170815"/>
          </a:xfrm>
          <a:custGeom>
            <a:avLst/>
            <a:gdLst/>
            <a:ahLst/>
            <a:cxnLst/>
            <a:rect l="l" t="t" r="r" b="b"/>
            <a:pathLst>
              <a:path w="62229" h="170815">
                <a:moveTo>
                  <a:pt x="0" y="0"/>
                </a:moveTo>
                <a:lnTo>
                  <a:pt x="62049" y="0"/>
                </a:lnTo>
                <a:lnTo>
                  <a:pt x="62049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303024" y="10645400"/>
            <a:ext cx="46537" cy="17063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8303024" y="10645399"/>
            <a:ext cx="46990" cy="170815"/>
          </a:xfrm>
          <a:custGeom>
            <a:avLst/>
            <a:gdLst/>
            <a:ahLst/>
            <a:cxnLst/>
            <a:rect l="l" t="t" r="r" b="b"/>
            <a:pathLst>
              <a:path w="46990" h="170815">
                <a:moveTo>
                  <a:pt x="0" y="0"/>
                </a:moveTo>
                <a:lnTo>
                  <a:pt x="46537" y="0"/>
                </a:lnTo>
                <a:lnTo>
                  <a:pt x="46537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9640969" y="11281409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 h="0">
                <a:moveTo>
                  <a:pt x="0" y="0"/>
                </a:moveTo>
                <a:lnTo>
                  <a:pt x="17839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9385012" y="11048722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15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9245406" y="10653156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144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8411610" y="11599414"/>
            <a:ext cx="853183" cy="16288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8411611" y="11599414"/>
            <a:ext cx="853440" cy="163195"/>
          </a:xfrm>
          <a:custGeom>
            <a:avLst/>
            <a:gdLst/>
            <a:ahLst/>
            <a:cxnLst/>
            <a:rect l="l" t="t" r="r" b="b"/>
            <a:pathLst>
              <a:path w="853440" h="163195">
                <a:moveTo>
                  <a:pt x="0" y="0"/>
                </a:moveTo>
                <a:lnTo>
                  <a:pt x="853183" y="0"/>
                </a:lnTo>
                <a:lnTo>
                  <a:pt x="853183" y="162880"/>
                </a:lnTo>
                <a:lnTo>
                  <a:pt x="0" y="16288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8349560" y="11599414"/>
            <a:ext cx="69805" cy="16288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8349558" y="11599414"/>
            <a:ext cx="69850" cy="163195"/>
          </a:xfrm>
          <a:custGeom>
            <a:avLst/>
            <a:gdLst/>
            <a:ahLst/>
            <a:cxnLst/>
            <a:rect l="l" t="t" r="r" b="b"/>
            <a:pathLst>
              <a:path w="69850" h="163195">
                <a:moveTo>
                  <a:pt x="0" y="0"/>
                </a:moveTo>
                <a:lnTo>
                  <a:pt x="69805" y="0"/>
                </a:lnTo>
                <a:lnTo>
                  <a:pt x="69805" y="162880"/>
                </a:lnTo>
                <a:lnTo>
                  <a:pt x="0" y="16288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9326843" y="11599414"/>
            <a:ext cx="837670" cy="16288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9326843" y="11599414"/>
            <a:ext cx="838200" cy="163195"/>
          </a:xfrm>
          <a:custGeom>
            <a:avLst/>
            <a:gdLst/>
            <a:ahLst/>
            <a:cxnLst/>
            <a:rect l="l" t="t" r="r" b="b"/>
            <a:pathLst>
              <a:path w="838200" h="163195">
                <a:moveTo>
                  <a:pt x="0" y="0"/>
                </a:moveTo>
                <a:lnTo>
                  <a:pt x="837670" y="0"/>
                </a:lnTo>
                <a:lnTo>
                  <a:pt x="837670" y="162880"/>
                </a:lnTo>
                <a:lnTo>
                  <a:pt x="0" y="16288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9264794" y="11599414"/>
            <a:ext cx="69805" cy="16288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9264797" y="11599414"/>
            <a:ext cx="69850" cy="163195"/>
          </a:xfrm>
          <a:custGeom>
            <a:avLst/>
            <a:gdLst/>
            <a:ahLst/>
            <a:cxnLst/>
            <a:rect l="l" t="t" r="r" b="b"/>
            <a:pathLst>
              <a:path w="69850" h="163195">
                <a:moveTo>
                  <a:pt x="0" y="0"/>
                </a:moveTo>
                <a:lnTo>
                  <a:pt x="69805" y="0"/>
                </a:lnTo>
                <a:lnTo>
                  <a:pt x="69805" y="162880"/>
                </a:lnTo>
                <a:lnTo>
                  <a:pt x="0" y="16288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0152877" y="11599414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151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0145123" y="11762294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15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0013272" y="11839856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 h="0">
                <a:moveTo>
                  <a:pt x="0" y="0"/>
                </a:moveTo>
                <a:lnTo>
                  <a:pt x="178388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0021024" y="12010493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151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7449840" y="10222686"/>
            <a:ext cx="0" cy="1955164"/>
          </a:xfrm>
          <a:custGeom>
            <a:avLst/>
            <a:gdLst/>
            <a:ahLst/>
            <a:cxnLst/>
            <a:rect l="l" t="t" r="r" b="b"/>
            <a:pathLst>
              <a:path w="0" h="1955165">
                <a:moveTo>
                  <a:pt x="0" y="0"/>
                </a:moveTo>
                <a:lnTo>
                  <a:pt x="0" y="195456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7409781" y="12167386"/>
            <a:ext cx="5478780" cy="0"/>
          </a:xfrm>
          <a:custGeom>
            <a:avLst/>
            <a:gdLst/>
            <a:ahLst/>
            <a:cxnLst/>
            <a:rect l="l" t="t" r="r" b="b"/>
            <a:pathLst>
              <a:path w="5478780" h="0">
                <a:moveTo>
                  <a:pt x="0" y="0"/>
                </a:moveTo>
                <a:lnTo>
                  <a:pt x="5478404" y="0"/>
                </a:lnTo>
              </a:path>
            </a:pathLst>
          </a:custGeom>
          <a:ln w="144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2886037" y="12170447"/>
            <a:ext cx="8890" cy="8890"/>
          </a:xfrm>
          <a:custGeom>
            <a:avLst/>
            <a:gdLst/>
            <a:ahLst/>
            <a:cxnLst/>
            <a:rect l="l" t="t" r="r" b="b"/>
            <a:pathLst>
              <a:path w="8890" h="8890">
                <a:moveTo>
                  <a:pt x="23" y="0"/>
                </a:moveTo>
                <a:lnTo>
                  <a:pt x="2792" y="4175"/>
                </a:lnTo>
                <a:lnTo>
                  <a:pt x="0" y="8337"/>
                </a:lnTo>
                <a:lnTo>
                  <a:pt x="8353" y="4190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9245400" y="10816036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 h="0">
                <a:moveTo>
                  <a:pt x="0" y="0"/>
                </a:moveTo>
                <a:lnTo>
                  <a:pt x="178395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9385012" y="10878086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15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9063132" y="11351215"/>
            <a:ext cx="837670" cy="17063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9063134" y="11351215"/>
            <a:ext cx="838200" cy="170815"/>
          </a:xfrm>
          <a:custGeom>
            <a:avLst/>
            <a:gdLst/>
            <a:ahLst/>
            <a:cxnLst/>
            <a:rect l="l" t="t" r="r" b="b"/>
            <a:pathLst>
              <a:path w="838200" h="170815">
                <a:moveTo>
                  <a:pt x="0" y="0"/>
                </a:moveTo>
                <a:lnTo>
                  <a:pt x="837670" y="0"/>
                </a:lnTo>
                <a:lnTo>
                  <a:pt x="837670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8163412" y="11351215"/>
            <a:ext cx="837670" cy="17063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8163409" y="11351215"/>
            <a:ext cx="838200" cy="170815"/>
          </a:xfrm>
          <a:custGeom>
            <a:avLst/>
            <a:gdLst/>
            <a:ahLst/>
            <a:cxnLst/>
            <a:rect l="l" t="t" r="r" b="b"/>
            <a:pathLst>
              <a:path w="838200" h="170815">
                <a:moveTo>
                  <a:pt x="0" y="0"/>
                </a:moveTo>
                <a:lnTo>
                  <a:pt x="837670" y="0"/>
                </a:lnTo>
                <a:lnTo>
                  <a:pt x="837670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8101362" y="11351215"/>
            <a:ext cx="69805" cy="17063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8101363" y="11351215"/>
            <a:ext cx="69850" cy="170815"/>
          </a:xfrm>
          <a:custGeom>
            <a:avLst/>
            <a:gdLst/>
            <a:ahLst/>
            <a:cxnLst/>
            <a:rect l="l" t="t" r="r" b="b"/>
            <a:pathLst>
              <a:path w="69850" h="170815">
                <a:moveTo>
                  <a:pt x="0" y="0"/>
                </a:moveTo>
                <a:lnTo>
                  <a:pt x="69805" y="0"/>
                </a:lnTo>
                <a:lnTo>
                  <a:pt x="69805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9896922" y="11358971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15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9904684" y="11521851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143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9001083" y="11351215"/>
            <a:ext cx="69805" cy="17063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9001081" y="11351215"/>
            <a:ext cx="69850" cy="170815"/>
          </a:xfrm>
          <a:custGeom>
            <a:avLst/>
            <a:gdLst/>
            <a:ahLst/>
            <a:cxnLst/>
            <a:rect l="l" t="t" r="r" b="b"/>
            <a:pathLst>
              <a:path w="69850" h="170815">
                <a:moveTo>
                  <a:pt x="0" y="0"/>
                </a:moveTo>
                <a:lnTo>
                  <a:pt x="69805" y="0"/>
                </a:lnTo>
                <a:lnTo>
                  <a:pt x="69805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8845958" y="12250935"/>
            <a:ext cx="124099" cy="17063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8845959" y="12250935"/>
            <a:ext cx="124460" cy="170815"/>
          </a:xfrm>
          <a:custGeom>
            <a:avLst/>
            <a:gdLst/>
            <a:ahLst/>
            <a:cxnLst/>
            <a:rect l="l" t="t" r="r" b="b"/>
            <a:pathLst>
              <a:path w="124459" h="170815">
                <a:moveTo>
                  <a:pt x="0" y="0"/>
                </a:moveTo>
                <a:lnTo>
                  <a:pt x="124099" y="0"/>
                </a:lnTo>
                <a:lnTo>
                  <a:pt x="124099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8140143" y="12250935"/>
            <a:ext cx="124099" cy="17063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8140143" y="12250935"/>
            <a:ext cx="124460" cy="170815"/>
          </a:xfrm>
          <a:custGeom>
            <a:avLst/>
            <a:gdLst/>
            <a:ahLst/>
            <a:cxnLst/>
            <a:rect l="l" t="t" r="r" b="b"/>
            <a:pathLst>
              <a:path w="124459" h="170815">
                <a:moveTo>
                  <a:pt x="0" y="0"/>
                </a:moveTo>
                <a:lnTo>
                  <a:pt x="124099" y="0"/>
                </a:lnTo>
                <a:lnTo>
                  <a:pt x="124099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9481967" y="12250935"/>
            <a:ext cx="124099" cy="170636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9481970" y="12250935"/>
            <a:ext cx="124460" cy="170815"/>
          </a:xfrm>
          <a:custGeom>
            <a:avLst/>
            <a:gdLst/>
            <a:ahLst/>
            <a:cxnLst/>
            <a:rect l="l" t="t" r="r" b="b"/>
            <a:pathLst>
              <a:path w="124459" h="170815">
                <a:moveTo>
                  <a:pt x="0" y="0"/>
                </a:moveTo>
                <a:lnTo>
                  <a:pt x="124099" y="0"/>
                </a:lnTo>
                <a:lnTo>
                  <a:pt x="124099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7698039" y="10645400"/>
            <a:ext cx="85318" cy="170636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7698040" y="10645399"/>
            <a:ext cx="85725" cy="170815"/>
          </a:xfrm>
          <a:custGeom>
            <a:avLst/>
            <a:gdLst/>
            <a:ahLst/>
            <a:cxnLst/>
            <a:rect l="l" t="t" r="r" b="b"/>
            <a:pathLst>
              <a:path w="85725" h="170815">
                <a:moveTo>
                  <a:pt x="0" y="0"/>
                </a:moveTo>
                <a:lnTo>
                  <a:pt x="85318" y="0"/>
                </a:lnTo>
                <a:lnTo>
                  <a:pt x="85318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7783357" y="10645400"/>
            <a:ext cx="62049" cy="170636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7783361" y="10645399"/>
            <a:ext cx="62230" cy="170815"/>
          </a:xfrm>
          <a:custGeom>
            <a:avLst/>
            <a:gdLst/>
            <a:ahLst/>
            <a:cxnLst/>
            <a:rect l="l" t="t" r="r" b="b"/>
            <a:pathLst>
              <a:path w="62229" h="170815">
                <a:moveTo>
                  <a:pt x="0" y="0"/>
                </a:moveTo>
                <a:lnTo>
                  <a:pt x="62049" y="0"/>
                </a:lnTo>
                <a:lnTo>
                  <a:pt x="62049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8349560" y="10645400"/>
            <a:ext cx="85318" cy="170636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8349565" y="10645399"/>
            <a:ext cx="85725" cy="170815"/>
          </a:xfrm>
          <a:custGeom>
            <a:avLst/>
            <a:gdLst/>
            <a:ahLst/>
            <a:cxnLst/>
            <a:rect l="l" t="t" r="r" b="b"/>
            <a:pathLst>
              <a:path w="85725" h="170815">
                <a:moveTo>
                  <a:pt x="0" y="0"/>
                </a:moveTo>
                <a:lnTo>
                  <a:pt x="85318" y="0"/>
                </a:lnTo>
                <a:lnTo>
                  <a:pt x="85318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8434879" y="10645400"/>
            <a:ext cx="54293" cy="17063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8434878" y="10645399"/>
            <a:ext cx="54610" cy="170815"/>
          </a:xfrm>
          <a:custGeom>
            <a:avLst/>
            <a:gdLst/>
            <a:ahLst/>
            <a:cxnLst/>
            <a:rect l="l" t="t" r="r" b="b"/>
            <a:pathLst>
              <a:path w="54609" h="170815">
                <a:moveTo>
                  <a:pt x="0" y="0"/>
                </a:moveTo>
                <a:lnTo>
                  <a:pt x="54293" y="0"/>
                </a:lnTo>
                <a:lnTo>
                  <a:pt x="54293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8838202" y="10645400"/>
            <a:ext cx="93074" cy="170636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8838199" y="10645399"/>
            <a:ext cx="93345" cy="170815"/>
          </a:xfrm>
          <a:custGeom>
            <a:avLst/>
            <a:gdLst/>
            <a:ahLst/>
            <a:cxnLst/>
            <a:rect l="l" t="t" r="r" b="b"/>
            <a:pathLst>
              <a:path w="93345" h="170815">
                <a:moveTo>
                  <a:pt x="0" y="0"/>
                </a:moveTo>
                <a:lnTo>
                  <a:pt x="93074" y="0"/>
                </a:lnTo>
                <a:lnTo>
                  <a:pt x="93074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8931277" y="10645400"/>
            <a:ext cx="62049" cy="170636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8931275" y="10645399"/>
            <a:ext cx="62230" cy="170815"/>
          </a:xfrm>
          <a:custGeom>
            <a:avLst/>
            <a:gdLst/>
            <a:ahLst/>
            <a:cxnLst/>
            <a:rect l="l" t="t" r="r" b="b"/>
            <a:pathLst>
              <a:path w="62229" h="170815">
                <a:moveTo>
                  <a:pt x="0" y="0"/>
                </a:moveTo>
                <a:lnTo>
                  <a:pt x="62049" y="0"/>
                </a:lnTo>
                <a:lnTo>
                  <a:pt x="62049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9140694" y="10645400"/>
            <a:ext cx="62049" cy="170636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9140695" y="10645399"/>
            <a:ext cx="62230" cy="170815"/>
          </a:xfrm>
          <a:custGeom>
            <a:avLst/>
            <a:gdLst/>
            <a:ahLst/>
            <a:cxnLst/>
            <a:rect l="l" t="t" r="r" b="b"/>
            <a:pathLst>
              <a:path w="62229" h="170815">
                <a:moveTo>
                  <a:pt x="0" y="0"/>
                </a:moveTo>
                <a:lnTo>
                  <a:pt x="62049" y="0"/>
                </a:lnTo>
                <a:lnTo>
                  <a:pt x="62049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9202744" y="10645400"/>
            <a:ext cx="38781" cy="17063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9202742" y="10645399"/>
            <a:ext cx="39370" cy="170815"/>
          </a:xfrm>
          <a:custGeom>
            <a:avLst/>
            <a:gdLst/>
            <a:ahLst/>
            <a:cxnLst/>
            <a:rect l="l" t="t" r="r" b="b"/>
            <a:pathLst>
              <a:path w="39370" h="170815">
                <a:moveTo>
                  <a:pt x="0" y="0"/>
                </a:moveTo>
                <a:lnTo>
                  <a:pt x="38781" y="0"/>
                </a:lnTo>
                <a:lnTo>
                  <a:pt x="38781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8597759" y="10645400"/>
            <a:ext cx="85318" cy="170636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8597758" y="10645399"/>
            <a:ext cx="85725" cy="170815"/>
          </a:xfrm>
          <a:custGeom>
            <a:avLst/>
            <a:gdLst/>
            <a:ahLst/>
            <a:cxnLst/>
            <a:rect l="l" t="t" r="r" b="b"/>
            <a:pathLst>
              <a:path w="85725" h="170815">
                <a:moveTo>
                  <a:pt x="0" y="0"/>
                </a:moveTo>
                <a:lnTo>
                  <a:pt x="85318" y="0"/>
                </a:lnTo>
                <a:lnTo>
                  <a:pt x="85318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8683078" y="10645400"/>
            <a:ext cx="62049" cy="170636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8683080" y="10645399"/>
            <a:ext cx="62230" cy="170815"/>
          </a:xfrm>
          <a:custGeom>
            <a:avLst/>
            <a:gdLst/>
            <a:ahLst/>
            <a:cxnLst/>
            <a:rect l="l" t="t" r="r" b="b"/>
            <a:pathLst>
              <a:path w="62229" h="170815">
                <a:moveTo>
                  <a:pt x="0" y="0"/>
                </a:moveTo>
                <a:lnTo>
                  <a:pt x="62049" y="0"/>
                </a:lnTo>
                <a:lnTo>
                  <a:pt x="62049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8489173" y="10878086"/>
            <a:ext cx="255954" cy="170636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8489170" y="10878087"/>
            <a:ext cx="256540" cy="170815"/>
          </a:xfrm>
          <a:custGeom>
            <a:avLst/>
            <a:gdLst/>
            <a:ahLst/>
            <a:cxnLst/>
            <a:rect l="l" t="t" r="r" b="b"/>
            <a:pathLst>
              <a:path w="256540" h="170815">
                <a:moveTo>
                  <a:pt x="0" y="0"/>
                </a:moveTo>
                <a:lnTo>
                  <a:pt x="255954" y="0"/>
                </a:lnTo>
                <a:lnTo>
                  <a:pt x="255954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8745128" y="10878086"/>
            <a:ext cx="248198" cy="170636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8745127" y="10878087"/>
            <a:ext cx="248285" cy="170815"/>
          </a:xfrm>
          <a:custGeom>
            <a:avLst/>
            <a:gdLst/>
            <a:ahLst/>
            <a:cxnLst/>
            <a:rect l="l" t="t" r="r" b="b"/>
            <a:pathLst>
              <a:path w="248284" h="170815">
                <a:moveTo>
                  <a:pt x="0" y="0"/>
                </a:moveTo>
                <a:lnTo>
                  <a:pt x="248198" y="0"/>
                </a:lnTo>
                <a:lnTo>
                  <a:pt x="248198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8993327" y="10878086"/>
            <a:ext cx="255954" cy="170636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8993327" y="10878087"/>
            <a:ext cx="256540" cy="170815"/>
          </a:xfrm>
          <a:custGeom>
            <a:avLst/>
            <a:gdLst/>
            <a:ahLst/>
            <a:cxnLst/>
            <a:rect l="l" t="t" r="r" b="b"/>
            <a:pathLst>
              <a:path w="256540" h="170815">
                <a:moveTo>
                  <a:pt x="0" y="0"/>
                </a:moveTo>
                <a:lnTo>
                  <a:pt x="255954" y="0"/>
                </a:lnTo>
                <a:lnTo>
                  <a:pt x="255954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9241525" y="10878086"/>
            <a:ext cx="147368" cy="170636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9241528" y="10878087"/>
            <a:ext cx="147955" cy="170815"/>
          </a:xfrm>
          <a:custGeom>
            <a:avLst/>
            <a:gdLst/>
            <a:ahLst/>
            <a:cxnLst/>
            <a:rect l="l" t="t" r="r" b="b"/>
            <a:pathLst>
              <a:path w="147954" h="170815">
                <a:moveTo>
                  <a:pt x="0" y="0"/>
                </a:moveTo>
                <a:lnTo>
                  <a:pt x="147367" y="0"/>
                </a:lnTo>
                <a:lnTo>
                  <a:pt x="147367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7589452" y="10878086"/>
            <a:ext cx="255954" cy="170636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7589452" y="10878087"/>
            <a:ext cx="256540" cy="170815"/>
          </a:xfrm>
          <a:custGeom>
            <a:avLst/>
            <a:gdLst/>
            <a:ahLst/>
            <a:cxnLst/>
            <a:rect l="l" t="t" r="r" b="b"/>
            <a:pathLst>
              <a:path w="256540" h="170815">
                <a:moveTo>
                  <a:pt x="0" y="0"/>
                </a:moveTo>
                <a:lnTo>
                  <a:pt x="255954" y="0"/>
                </a:lnTo>
                <a:lnTo>
                  <a:pt x="255954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7845407" y="10878086"/>
            <a:ext cx="248198" cy="170636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7845407" y="10878087"/>
            <a:ext cx="248285" cy="170815"/>
          </a:xfrm>
          <a:custGeom>
            <a:avLst/>
            <a:gdLst/>
            <a:ahLst/>
            <a:cxnLst/>
            <a:rect l="l" t="t" r="r" b="b"/>
            <a:pathLst>
              <a:path w="248284" h="170815">
                <a:moveTo>
                  <a:pt x="0" y="0"/>
                </a:moveTo>
                <a:lnTo>
                  <a:pt x="248198" y="0"/>
                </a:lnTo>
                <a:lnTo>
                  <a:pt x="248198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8093605" y="10878086"/>
            <a:ext cx="255954" cy="170636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8093608" y="10878087"/>
            <a:ext cx="256540" cy="170815"/>
          </a:xfrm>
          <a:custGeom>
            <a:avLst/>
            <a:gdLst/>
            <a:ahLst/>
            <a:cxnLst/>
            <a:rect l="l" t="t" r="r" b="b"/>
            <a:pathLst>
              <a:path w="256540" h="170815">
                <a:moveTo>
                  <a:pt x="0" y="0"/>
                </a:moveTo>
                <a:lnTo>
                  <a:pt x="255954" y="0"/>
                </a:lnTo>
                <a:lnTo>
                  <a:pt x="255954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8349560" y="10878086"/>
            <a:ext cx="139611" cy="170636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8349558" y="10878087"/>
            <a:ext cx="139700" cy="170815"/>
          </a:xfrm>
          <a:custGeom>
            <a:avLst/>
            <a:gdLst/>
            <a:ahLst/>
            <a:cxnLst/>
            <a:rect l="l" t="t" r="r" b="b"/>
            <a:pathLst>
              <a:path w="139700" h="170815">
                <a:moveTo>
                  <a:pt x="0" y="0"/>
                </a:moveTo>
                <a:lnTo>
                  <a:pt x="139611" y="0"/>
                </a:lnTo>
                <a:lnTo>
                  <a:pt x="139611" y="170636"/>
                </a:lnTo>
                <a:lnTo>
                  <a:pt x="0" y="17063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8667566" y="9551774"/>
            <a:ext cx="1628804" cy="139611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8667563" y="9551774"/>
            <a:ext cx="1629410" cy="139700"/>
          </a:xfrm>
          <a:custGeom>
            <a:avLst/>
            <a:gdLst/>
            <a:ahLst/>
            <a:cxnLst/>
            <a:rect l="l" t="t" r="r" b="b"/>
            <a:pathLst>
              <a:path w="1629409" h="139700">
                <a:moveTo>
                  <a:pt x="0" y="0"/>
                </a:moveTo>
                <a:lnTo>
                  <a:pt x="1628804" y="0"/>
                </a:lnTo>
                <a:lnTo>
                  <a:pt x="1628804" y="139611"/>
                </a:lnTo>
                <a:lnTo>
                  <a:pt x="0" y="13961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8613272" y="9551774"/>
            <a:ext cx="240442" cy="139611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8613268" y="9551774"/>
            <a:ext cx="240665" cy="139700"/>
          </a:xfrm>
          <a:custGeom>
            <a:avLst/>
            <a:gdLst/>
            <a:ahLst/>
            <a:cxnLst/>
            <a:rect l="l" t="t" r="r" b="b"/>
            <a:pathLst>
              <a:path w="240665" h="139700">
                <a:moveTo>
                  <a:pt x="0" y="0"/>
                </a:moveTo>
                <a:lnTo>
                  <a:pt x="240442" y="0"/>
                </a:lnTo>
                <a:lnTo>
                  <a:pt x="240442" y="139611"/>
                </a:lnTo>
                <a:lnTo>
                  <a:pt x="0" y="13961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7969506" y="8915765"/>
            <a:ext cx="1869246" cy="147368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7969506" y="8915765"/>
            <a:ext cx="1869439" cy="147955"/>
          </a:xfrm>
          <a:custGeom>
            <a:avLst/>
            <a:gdLst/>
            <a:ahLst/>
            <a:cxnLst/>
            <a:rect l="l" t="t" r="r" b="b"/>
            <a:pathLst>
              <a:path w="1869440" h="147954">
                <a:moveTo>
                  <a:pt x="0" y="0"/>
                </a:moveTo>
                <a:lnTo>
                  <a:pt x="1869246" y="0"/>
                </a:lnTo>
                <a:lnTo>
                  <a:pt x="1869246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7899700" y="8915765"/>
            <a:ext cx="240442" cy="147368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7899703" y="8915765"/>
            <a:ext cx="240665" cy="147955"/>
          </a:xfrm>
          <a:custGeom>
            <a:avLst/>
            <a:gdLst/>
            <a:ahLst/>
            <a:cxnLst/>
            <a:rect l="l" t="t" r="r" b="b"/>
            <a:pathLst>
              <a:path w="240665" h="147954">
                <a:moveTo>
                  <a:pt x="0" y="0"/>
                </a:moveTo>
                <a:lnTo>
                  <a:pt x="240442" y="0"/>
                </a:lnTo>
                <a:lnTo>
                  <a:pt x="240442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9881416" y="8915765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 h="0">
                <a:moveTo>
                  <a:pt x="0" y="0"/>
                </a:moveTo>
                <a:lnTo>
                  <a:pt x="201661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7465352" y="8512442"/>
            <a:ext cx="93074" cy="147368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7465353" y="8512442"/>
            <a:ext cx="93345" cy="147955"/>
          </a:xfrm>
          <a:custGeom>
            <a:avLst/>
            <a:gdLst/>
            <a:ahLst/>
            <a:cxnLst/>
            <a:rect l="l" t="t" r="r" b="b"/>
            <a:pathLst>
              <a:path w="93345" h="147954">
                <a:moveTo>
                  <a:pt x="0" y="0"/>
                </a:moveTo>
                <a:lnTo>
                  <a:pt x="93074" y="0"/>
                </a:lnTo>
                <a:lnTo>
                  <a:pt x="93074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7558427" y="8512442"/>
            <a:ext cx="69805" cy="147368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7558427" y="8512442"/>
            <a:ext cx="69850" cy="147955"/>
          </a:xfrm>
          <a:custGeom>
            <a:avLst/>
            <a:gdLst/>
            <a:ahLst/>
            <a:cxnLst/>
            <a:rect l="l" t="t" r="r" b="b"/>
            <a:pathLst>
              <a:path w="69850" h="147954">
                <a:moveTo>
                  <a:pt x="0" y="0"/>
                </a:moveTo>
                <a:lnTo>
                  <a:pt x="69805" y="0"/>
                </a:lnTo>
                <a:lnTo>
                  <a:pt x="69805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8008287" y="8512442"/>
            <a:ext cx="100830" cy="147368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8008291" y="8512442"/>
            <a:ext cx="100965" cy="147955"/>
          </a:xfrm>
          <a:custGeom>
            <a:avLst/>
            <a:gdLst/>
            <a:ahLst/>
            <a:cxnLst/>
            <a:rect l="l" t="t" r="r" b="b"/>
            <a:pathLst>
              <a:path w="100965" h="147954">
                <a:moveTo>
                  <a:pt x="0" y="0"/>
                </a:moveTo>
                <a:lnTo>
                  <a:pt x="100830" y="0"/>
                </a:lnTo>
                <a:lnTo>
                  <a:pt x="100830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8109118" y="8512442"/>
            <a:ext cx="69805" cy="147368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8109118" y="8512442"/>
            <a:ext cx="69850" cy="147955"/>
          </a:xfrm>
          <a:custGeom>
            <a:avLst/>
            <a:gdLst/>
            <a:ahLst/>
            <a:cxnLst/>
            <a:rect l="l" t="t" r="r" b="b"/>
            <a:pathLst>
              <a:path w="69850" h="147954">
                <a:moveTo>
                  <a:pt x="0" y="0"/>
                </a:moveTo>
                <a:lnTo>
                  <a:pt x="69805" y="0"/>
                </a:lnTo>
                <a:lnTo>
                  <a:pt x="69805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8341804" y="8512442"/>
            <a:ext cx="62049" cy="147368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8341801" y="8512442"/>
            <a:ext cx="62230" cy="147955"/>
          </a:xfrm>
          <a:custGeom>
            <a:avLst/>
            <a:gdLst/>
            <a:ahLst/>
            <a:cxnLst/>
            <a:rect l="l" t="t" r="r" b="b"/>
            <a:pathLst>
              <a:path w="62229" h="147954">
                <a:moveTo>
                  <a:pt x="0" y="0"/>
                </a:moveTo>
                <a:lnTo>
                  <a:pt x="62049" y="0"/>
                </a:lnTo>
                <a:lnTo>
                  <a:pt x="62049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8403854" y="8512442"/>
            <a:ext cx="46537" cy="147368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8403857" y="8512442"/>
            <a:ext cx="46990" cy="147955"/>
          </a:xfrm>
          <a:custGeom>
            <a:avLst/>
            <a:gdLst/>
            <a:ahLst/>
            <a:cxnLst/>
            <a:rect l="l" t="t" r="r" b="b"/>
            <a:pathLst>
              <a:path w="46990" h="147954">
                <a:moveTo>
                  <a:pt x="0" y="0"/>
                </a:moveTo>
                <a:lnTo>
                  <a:pt x="46537" y="0"/>
                </a:lnTo>
                <a:lnTo>
                  <a:pt x="46537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9873658" y="9063132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 h="0">
                <a:moveTo>
                  <a:pt x="0" y="0"/>
                </a:moveTo>
                <a:lnTo>
                  <a:pt x="20166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9594431" y="8861471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 h="0">
                <a:moveTo>
                  <a:pt x="0" y="0"/>
                </a:moveTo>
                <a:lnTo>
                  <a:pt x="209423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9439311" y="8512442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 h="0">
                <a:moveTo>
                  <a:pt x="0" y="0"/>
                </a:moveTo>
                <a:lnTo>
                  <a:pt x="209418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8527953" y="9342356"/>
            <a:ext cx="1915784" cy="139611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8527953" y="9342356"/>
            <a:ext cx="1915795" cy="139700"/>
          </a:xfrm>
          <a:custGeom>
            <a:avLst/>
            <a:gdLst/>
            <a:ahLst/>
            <a:cxnLst/>
            <a:rect l="l" t="t" r="r" b="b"/>
            <a:pathLst>
              <a:path w="1915795" h="139700">
                <a:moveTo>
                  <a:pt x="0" y="0"/>
                </a:moveTo>
                <a:lnTo>
                  <a:pt x="1915784" y="0"/>
                </a:lnTo>
                <a:lnTo>
                  <a:pt x="1915784" y="139611"/>
                </a:lnTo>
                <a:lnTo>
                  <a:pt x="0" y="13961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8450391" y="9342356"/>
            <a:ext cx="286979" cy="139611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8450391" y="9342356"/>
            <a:ext cx="287020" cy="139700"/>
          </a:xfrm>
          <a:custGeom>
            <a:avLst/>
            <a:gdLst/>
            <a:ahLst/>
            <a:cxnLst/>
            <a:rect l="l" t="t" r="r" b="b"/>
            <a:pathLst>
              <a:path w="287020" h="139700">
                <a:moveTo>
                  <a:pt x="0" y="0"/>
                </a:moveTo>
                <a:lnTo>
                  <a:pt x="286979" y="0"/>
                </a:lnTo>
                <a:lnTo>
                  <a:pt x="286979" y="139611"/>
                </a:lnTo>
                <a:lnTo>
                  <a:pt x="0" y="13961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10439858" y="9334599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 h="0">
                <a:moveTo>
                  <a:pt x="0" y="0"/>
                </a:moveTo>
                <a:lnTo>
                  <a:pt x="20166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10439858" y="9481968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 h="0">
                <a:moveTo>
                  <a:pt x="0" y="0"/>
                </a:moveTo>
                <a:lnTo>
                  <a:pt x="20166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10284738" y="9551774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 h="0">
                <a:moveTo>
                  <a:pt x="0" y="0"/>
                </a:moveTo>
                <a:lnTo>
                  <a:pt x="201659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10292491" y="9699142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 h="0">
                <a:moveTo>
                  <a:pt x="0" y="0"/>
                </a:moveTo>
                <a:lnTo>
                  <a:pt x="201658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7465353" y="8136266"/>
            <a:ext cx="0" cy="1706880"/>
          </a:xfrm>
          <a:custGeom>
            <a:avLst/>
            <a:gdLst/>
            <a:ahLst/>
            <a:cxnLst/>
            <a:rect l="l" t="t" r="r" b="b"/>
            <a:pathLst>
              <a:path w="0" h="1706879">
                <a:moveTo>
                  <a:pt x="0" y="0"/>
                </a:moveTo>
                <a:lnTo>
                  <a:pt x="0" y="170636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7469231" y="9846510"/>
            <a:ext cx="5313045" cy="0"/>
          </a:xfrm>
          <a:custGeom>
            <a:avLst/>
            <a:gdLst/>
            <a:ahLst/>
            <a:cxnLst/>
            <a:rect l="l" t="t" r="r" b="b"/>
            <a:pathLst>
              <a:path w="5313045" h="0">
                <a:moveTo>
                  <a:pt x="0" y="0"/>
                </a:moveTo>
                <a:lnTo>
                  <a:pt x="5310168" y="0"/>
                </a:lnTo>
                <a:lnTo>
                  <a:pt x="53130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12780102" y="9842341"/>
            <a:ext cx="8890" cy="8890"/>
          </a:xfrm>
          <a:custGeom>
            <a:avLst/>
            <a:gdLst/>
            <a:ahLst/>
            <a:cxnLst/>
            <a:rect l="l" t="t" r="r" b="b"/>
            <a:pathLst>
              <a:path w="8890" h="8890">
                <a:moveTo>
                  <a:pt x="0" y="0"/>
                </a:moveTo>
                <a:lnTo>
                  <a:pt x="2776" y="4168"/>
                </a:lnTo>
                <a:lnTo>
                  <a:pt x="0" y="8337"/>
                </a:lnTo>
                <a:lnTo>
                  <a:pt x="8337" y="41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9439311" y="8659810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 h="0">
                <a:moveTo>
                  <a:pt x="0" y="0"/>
                </a:moveTo>
                <a:lnTo>
                  <a:pt x="20166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9594431" y="8714103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 h="0">
                <a:moveTo>
                  <a:pt x="0" y="0"/>
                </a:moveTo>
                <a:lnTo>
                  <a:pt x="209418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8248730" y="9125182"/>
            <a:ext cx="1915784" cy="147368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8248733" y="9125182"/>
            <a:ext cx="1915795" cy="147955"/>
          </a:xfrm>
          <a:custGeom>
            <a:avLst/>
            <a:gdLst/>
            <a:ahLst/>
            <a:cxnLst/>
            <a:rect l="l" t="t" r="r" b="b"/>
            <a:pathLst>
              <a:path w="1915795" h="147954">
                <a:moveTo>
                  <a:pt x="0" y="0"/>
                </a:moveTo>
                <a:lnTo>
                  <a:pt x="1915784" y="0"/>
                </a:lnTo>
                <a:lnTo>
                  <a:pt x="1915784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8178924" y="9125182"/>
            <a:ext cx="240442" cy="147368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8178926" y="9125182"/>
            <a:ext cx="240665" cy="147955"/>
          </a:xfrm>
          <a:custGeom>
            <a:avLst/>
            <a:gdLst/>
            <a:ahLst/>
            <a:cxnLst/>
            <a:rect l="l" t="t" r="r" b="b"/>
            <a:pathLst>
              <a:path w="240665" h="147954">
                <a:moveTo>
                  <a:pt x="0" y="0"/>
                </a:moveTo>
                <a:lnTo>
                  <a:pt x="240442" y="0"/>
                </a:lnTo>
                <a:lnTo>
                  <a:pt x="240442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10160634" y="9125182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 h="0">
                <a:moveTo>
                  <a:pt x="0" y="0"/>
                </a:moveTo>
                <a:lnTo>
                  <a:pt x="20166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10168391" y="9272550"/>
            <a:ext cx="201930" cy="0"/>
          </a:xfrm>
          <a:custGeom>
            <a:avLst/>
            <a:gdLst/>
            <a:ahLst/>
            <a:cxnLst/>
            <a:rect l="l" t="t" r="r" b="b"/>
            <a:pathLst>
              <a:path w="201929" h="0">
                <a:moveTo>
                  <a:pt x="0" y="0"/>
                </a:moveTo>
                <a:lnTo>
                  <a:pt x="201662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9008839" y="9908560"/>
            <a:ext cx="131855" cy="147368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9008841" y="9908560"/>
            <a:ext cx="132080" cy="147955"/>
          </a:xfrm>
          <a:custGeom>
            <a:avLst/>
            <a:gdLst/>
            <a:ahLst/>
            <a:cxnLst/>
            <a:rect l="l" t="t" r="r" b="b"/>
            <a:pathLst>
              <a:path w="132079" h="147954">
                <a:moveTo>
                  <a:pt x="0" y="0"/>
                </a:moveTo>
                <a:lnTo>
                  <a:pt x="131855" y="0"/>
                </a:lnTo>
                <a:lnTo>
                  <a:pt x="131855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8225461" y="9908560"/>
            <a:ext cx="131855" cy="147368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8225458" y="9908560"/>
            <a:ext cx="132080" cy="147955"/>
          </a:xfrm>
          <a:custGeom>
            <a:avLst/>
            <a:gdLst/>
            <a:ahLst/>
            <a:cxnLst/>
            <a:rect l="l" t="t" r="r" b="b"/>
            <a:pathLst>
              <a:path w="132079" h="147954">
                <a:moveTo>
                  <a:pt x="0" y="0"/>
                </a:moveTo>
                <a:lnTo>
                  <a:pt x="131855" y="0"/>
                </a:lnTo>
                <a:lnTo>
                  <a:pt x="131855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9706898" y="9908560"/>
            <a:ext cx="131855" cy="147368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9706898" y="9908560"/>
            <a:ext cx="132080" cy="147955"/>
          </a:xfrm>
          <a:custGeom>
            <a:avLst/>
            <a:gdLst/>
            <a:ahLst/>
            <a:cxnLst/>
            <a:rect l="l" t="t" r="r" b="b"/>
            <a:pathLst>
              <a:path w="132079" h="147954">
                <a:moveTo>
                  <a:pt x="0" y="0"/>
                </a:moveTo>
                <a:lnTo>
                  <a:pt x="131855" y="0"/>
                </a:lnTo>
                <a:lnTo>
                  <a:pt x="131855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7744576" y="8512442"/>
            <a:ext cx="93074" cy="147368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7744577" y="8512442"/>
            <a:ext cx="93345" cy="147955"/>
          </a:xfrm>
          <a:custGeom>
            <a:avLst/>
            <a:gdLst/>
            <a:ahLst/>
            <a:cxnLst/>
            <a:rect l="l" t="t" r="r" b="b"/>
            <a:pathLst>
              <a:path w="93345" h="147954">
                <a:moveTo>
                  <a:pt x="0" y="0"/>
                </a:moveTo>
                <a:lnTo>
                  <a:pt x="93074" y="0"/>
                </a:lnTo>
                <a:lnTo>
                  <a:pt x="93074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7837651" y="8512442"/>
            <a:ext cx="62049" cy="147368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7837653" y="8512442"/>
            <a:ext cx="62230" cy="147955"/>
          </a:xfrm>
          <a:custGeom>
            <a:avLst/>
            <a:gdLst/>
            <a:ahLst/>
            <a:cxnLst/>
            <a:rect l="l" t="t" r="r" b="b"/>
            <a:pathLst>
              <a:path w="62229" h="147954">
                <a:moveTo>
                  <a:pt x="0" y="0"/>
                </a:moveTo>
                <a:lnTo>
                  <a:pt x="62049" y="0"/>
                </a:lnTo>
                <a:lnTo>
                  <a:pt x="62049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8458148" y="8512442"/>
            <a:ext cx="93074" cy="147368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8458151" y="8512442"/>
            <a:ext cx="93345" cy="147955"/>
          </a:xfrm>
          <a:custGeom>
            <a:avLst/>
            <a:gdLst/>
            <a:ahLst/>
            <a:cxnLst/>
            <a:rect l="l" t="t" r="r" b="b"/>
            <a:pathLst>
              <a:path w="93345" h="147954">
                <a:moveTo>
                  <a:pt x="0" y="0"/>
                </a:moveTo>
                <a:lnTo>
                  <a:pt x="93074" y="0"/>
                </a:lnTo>
                <a:lnTo>
                  <a:pt x="93074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8551223" y="8512442"/>
            <a:ext cx="62049" cy="147368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8551219" y="8512442"/>
            <a:ext cx="62230" cy="147955"/>
          </a:xfrm>
          <a:custGeom>
            <a:avLst/>
            <a:gdLst/>
            <a:ahLst/>
            <a:cxnLst/>
            <a:rect l="l" t="t" r="r" b="b"/>
            <a:pathLst>
              <a:path w="62229" h="147954">
                <a:moveTo>
                  <a:pt x="0" y="0"/>
                </a:moveTo>
                <a:lnTo>
                  <a:pt x="62049" y="0"/>
                </a:lnTo>
                <a:lnTo>
                  <a:pt x="62049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9001083" y="8512442"/>
            <a:ext cx="93074" cy="147368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9001081" y="8512442"/>
            <a:ext cx="93345" cy="147955"/>
          </a:xfrm>
          <a:custGeom>
            <a:avLst/>
            <a:gdLst/>
            <a:ahLst/>
            <a:cxnLst/>
            <a:rect l="l" t="t" r="r" b="b"/>
            <a:pathLst>
              <a:path w="93345" h="147954">
                <a:moveTo>
                  <a:pt x="0" y="0"/>
                </a:moveTo>
                <a:lnTo>
                  <a:pt x="93074" y="0"/>
                </a:lnTo>
                <a:lnTo>
                  <a:pt x="93074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9094157" y="8512442"/>
            <a:ext cx="77562" cy="147368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9094161" y="8512442"/>
            <a:ext cx="78105" cy="147955"/>
          </a:xfrm>
          <a:custGeom>
            <a:avLst/>
            <a:gdLst/>
            <a:ahLst/>
            <a:cxnLst/>
            <a:rect l="l" t="t" r="r" b="b"/>
            <a:pathLst>
              <a:path w="78104" h="147954">
                <a:moveTo>
                  <a:pt x="0" y="0"/>
                </a:moveTo>
                <a:lnTo>
                  <a:pt x="77562" y="0"/>
                </a:lnTo>
                <a:lnTo>
                  <a:pt x="77562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9326843" y="8512442"/>
            <a:ext cx="69805" cy="147368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9326843" y="8512442"/>
            <a:ext cx="69850" cy="147955"/>
          </a:xfrm>
          <a:custGeom>
            <a:avLst/>
            <a:gdLst/>
            <a:ahLst/>
            <a:cxnLst/>
            <a:rect l="l" t="t" r="r" b="b"/>
            <a:pathLst>
              <a:path w="69850" h="147954">
                <a:moveTo>
                  <a:pt x="0" y="0"/>
                </a:moveTo>
                <a:lnTo>
                  <a:pt x="69805" y="0"/>
                </a:lnTo>
                <a:lnTo>
                  <a:pt x="69805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9396649" y="8512442"/>
            <a:ext cx="46537" cy="147368"/>
          </a:xfrm>
          <a:prstGeom prst="rect">
            <a:avLst/>
          </a:prstGeom>
          <a:blipFill>
            <a:blip r:embed="rId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9396651" y="8512442"/>
            <a:ext cx="46990" cy="147955"/>
          </a:xfrm>
          <a:custGeom>
            <a:avLst/>
            <a:gdLst/>
            <a:ahLst/>
            <a:cxnLst/>
            <a:rect l="l" t="t" r="r" b="b"/>
            <a:pathLst>
              <a:path w="46990" h="147954">
                <a:moveTo>
                  <a:pt x="0" y="0"/>
                </a:moveTo>
                <a:lnTo>
                  <a:pt x="46537" y="0"/>
                </a:lnTo>
                <a:lnTo>
                  <a:pt x="46537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8745128" y="8512442"/>
            <a:ext cx="93074" cy="147368"/>
          </a:xfrm>
          <a:prstGeom prst="rect">
            <a:avLst/>
          </a:prstGeom>
          <a:blipFill>
            <a:blip r:embed="rId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8745125" y="8512442"/>
            <a:ext cx="93345" cy="147955"/>
          </a:xfrm>
          <a:custGeom>
            <a:avLst/>
            <a:gdLst/>
            <a:ahLst/>
            <a:cxnLst/>
            <a:rect l="l" t="t" r="r" b="b"/>
            <a:pathLst>
              <a:path w="93345" h="147954">
                <a:moveTo>
                  <a:pt x="0" y="0"/>
                </a:moveTo>
                <a:lnTo>
                  <a:pt x="93074" y="0"/>
                </a:lnTo>
                <a:lnTo>
                  <a:pt x="93074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8822690" y="8512442"/>
            <a:ext cx="69805" cy="147368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8822687" y="8512442"/>
            <a:ext cx="69850" cy="147955"/>
          </a:xfrm>
          <a:custGeom>
            <a:avLst/>
            <a:gdLst/>
            <a:ahLst/>
            <a:cxnLst/>
            <a:rect l="l" t="t" r="r" b="b"/>
            <a:pathLst>
              <a:path w="69850" h="147954">
                <a:moveTo>
                  <a:pt x="0" y="0"/>
                </a:moveTo>
                <a:lnTo>
                  <a:pt x="69805" y="0"/>
                </a:lnTo>
                <a:lnTo>
                  <a:pt x="69805" y="147368"/>
                </a:lnTo>
                <a:lnTo>
                  <a:pt x="0" y="14736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8613272" y="8714103"/>
            <a:ext cx="279223" cy="147368"/>
          </a:xfrm>
          <a:prstGeom prst="rect">
            <a:avLst/>
          </a:prstGeom>
          <a:blipFill>
            <a:blip r:embed="rId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8613271" y="8714102"/>
            <a:ext cx="279400" cy="147955"/>
          </a:xfrm>
          <a:custGeom>
            <a:avLst/>
            <a:gdLst/>
            <a:ahLst/>
            <a:cxnLst/>
            <a:rect l="l" t="t" r="r" b="b"/>
            <a:pathLst>
              <a:path w="279400" h="147954">
                <a:moveTo>
                  <a:pt x="0" y="0"/>
                </a:moveTo>
                <a:lnTo>
                  <a:pt x="279223" y="0"/>
                </a:lnTo>
                <a:lnTo>
                  <a:pt x="279223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8892495" y="8714103"/>
            <a:ext cx="279223" cy="147368"/>
          </a:xfrm>
          <a:prstGeom prst="rect">
            <a:avLst/>
          </a:prstGeom>
          <a:blipFill>
            <a:blip r:embed="rId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8892499" y="8714102"/>
            <a:ext cx="279400" cy="147955"/>
          </a:xfrm>
          <a:custGeom>
            <a:avLst/>
            <a:gdLst/>
            <a:ahLst/>
            <a:cxnLst/>
            <a:rect l="l" t="t" r="r" b="b"/>
            <a:pathLst>
              <a:path w="279400" h="147954">
                <a:moveTo>
                  <a:pt x="0" y="0"/>
                </a:moveTo>
                <a:lnTo>
                  <a:pt x="279223" y="0"/>
                </a:lnTo>
                <a:lnTo>
                  <a:pt x="279223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9171720" y="8714103"/>
            <a:ext cx="271467" cy="147368"/>
          </a:xfrm>
          <a:prstGeom prst="rect">
            <a:avLst/>
          </a:prstGeom>
          <a:blipFill>
            <a:blip r:embed="rId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9171719" y="8714102"/>
            <a:ext cx="271780" cy="147955"/>
          </a:xfrm>
          <a:custGeom>
            <a:avLst/>
            <a:gdLst/>
            <a:ahLst/>
            <a:cxnLst/>
            <a:rect l="l" t="t" r="r" b="b"/>
            <a:pathLst>
              <a:path w="271779" h="147954">
                <a:moveTo>
                  <a:pt x="0" y="0"/>
                </a:moveTo>
                <a:lnTo>
                  <a:pt x="271467" y="0"/>
                </a:lnTo>
                <a:lnTo>
                  <a:pt x="271467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9443187" y="8714103"/>
            <a:ext cx="162880" cy="147368"/>
          </a:xfrm>
          <a:prstGeom prst="rect">
            <a:avLst/>
          </a:prstGeom>
          <a:blipFill>
            <a:blip r:embed="rId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9443189" y="8714102"/>
            <a:ext cx="163195" cy="147955"/>
          </a:xfrm>
          <a:custGeom>
            <a:avLst/>
            <a:gdLst/>
            <a:ahLst/>
            <a:cxnLst/>
            <a:rect l="l" t="t" r="r" b="b"/>
            <a:pathLst>
              <a:path w="163195" h="147954">
                <a:moveTo>
                  <a:pt x="0" y="0"/>
                </a:moveTo>
                <a:lnTo>
                  <a:pt x="162880" y="0"/>
                </a:lnTo>
                <a:lnTo>
                  <a:pt x="162880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7628233" y="8714103"/>
            <a:ext cx="271467" cy="147368"/>
          </a:xfrm>
          <a:prstGeom prst="rect">
            <a:avLst/>
          </a:prstGeom>
          <a:blipFill>
            <a:blip r:embed="rId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7628233" y="8714102"/>
            <a:ext cx="271780" cy="147955"/>
          </a:xfrm>
          <a:custGeom>
            <a:avLst/>
            <a:gdLst/>
            <a:ahLst/>
            <a:cxnLst/>
            <a:rect l="l" t="t" r="r" b="b"/>
            <a:pathLst>
              <a:path w="271779" h="147954">
                <a:moveTo>
                  <a:pt x="0" y="0"/>
                </a:moveTo>
                <a:lnTo>
                  <a:pt x="271467" y="0"/>
                </a:lnTo>
                <a:lnTo>
                  <a:pt x="271467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7899700" y="8714103"/>
            <a:ext cx="279223" cy="147368"/>
          </a:xfrm>
          <a:prstGeom prst="rect">
            <a:avLst/>
          </a:prstGeom>
          <a:blipFill>
            <a:blip r:embed="rId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7899701" y="8714102"/>
            <a:ext cx="279400" cy="147955"/>
          </a:xfrm>
          <a:custGeom>
            <a:avLst/>
            <a:gdLst/>
            <a:ahLst/>
            <a:cxnLst/>
            <a:rect l="l" t="t" r="r" b="b"/>
            <a:pathLst>
              <a:path w="279400" h="147954">
                <a:moveTo>
                  <a:pt x="0" y="0"/>
                </a:moveTo>
                <a:lnTo>
                  <a:pt x="279223" y="0"/>
                </a:lnTo>
                <a:lnTo>
                  <a:pt x="279223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8178924" y="8714103"/>
            <a:ext cx="279223" cy="147368"/>
          </a:xfrm>
          <a:prstGeom prst="rect">
            <a:avLst/>
          </a:prstGeom>
          <a:blipFill>
            <a:blip r:embed="rId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8178920" y="8714102"/>
            <a:ext cx="279400" cy="147955"/>
          </a:xfrm>
          <a:custGeom>
            <a:avLst/>
            <a:gdLst/>
            <a:ahLst/>
            <a:cxnLst/>
            <a:rect l="l" t="t" r="r" b="b"/>
            <a:pathLst>
              <a:path w="279400" h="147954">
                <a:moveTo>
                  <a:pt x="0" y="0"/>
                </a:moveTo>
                <a:lnTo>
                  <a:pt x="279223" y="0"/>
                </a:lnTo>
                <a:lnTo>
                  <a:pt x="279223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8450391" y="8714103"/>
            <a:ext cx="162880" cy="147368"/>
          </a:xfrm>
          <a:prstGeom prst="rect">
            <a:avLst/>
          </a:prstGeom>
          <a:blipFill>
            <a:blip r:embed="rId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8450391" y="8714102"/>
            <a:ext cx="163195" cy="147955"/>
          </a:xfrm>
          <a:custGeom>
            <a:avLst/>
            <a:gdLst/>
            <a:ahLst/>
            <a:cxnLst/>
            <a:rect l="l" t="t" r="r" b="b"/>
            <a:pathLst>
              <a:path w="163195" h="147954">
                <a:moveTo>
                  <a:pt x="0" y="0"/>
                </a:moveTo>
                <a:lnTo>
                  <a:pt x="162880" y="0"/>
                </a:lnTo>
                <a:lnTo>
                  <a:pt x="162880" y="147367"/>
                </a:lnTo>
                <a:lnTo>
                  <a:pt x="0" y="14736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 txBox="1"/>
          <p:nvPr/>
        </p:nvSpPr>
        <p:spPr>
          <a:xfrm>
            <a:off x="6934755" y="12266262"/>
            <a:ext cx="5368925" cy="603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43025">
              <a:lnSpc>
                <a:spcPct val="100000"/>
              </a:lnSpc>
              <a:tabLst>
                <a:tab pos="2105660" algn="l"/>
                <a:tab pos="2743835" algn="l"/>
              </a:tabLst>
            </a:pPr>
            <a:r>
              <a:rPr dirty="0" baseline="7936" sz="1050" spc="22">
                <a:latin typeface="Helvetica"/>
                <a:cs typeface="Helvetica"/>
              </a:rPr>
              <a:t>Send</a:t>
            </a:r>
            <a:r>
              <a:rPr dirty="0" baseline="7936" sz="1050" spc="22">
                <a:latin typeface="Helvetica"/>
                <a:cs typeface="Helvetica"/>
              </a:rPr>
              <a:t>	</a:t>
            </a:r>
            <a:r>
              <a:rPr dirty="0" sz="700" spc="10">
                <a:latin typeface="Helvetica"/>
                <a:cs typeface="Helvetica"/>
              </a:rPr>
              <a:t>Link</a:t>
            </a:r>
            <a:r>
              <a:rPr dirty="0" sz="700" spc="10">
                <a:latin typeface="Helvetica"/>
                <a:cs typeface="Helvetica"/>
              </a:rPr>
              <a:t>	</a:t>
            </a:r>
            <a:r>
              <a:rPr dirty="0" sz="700" spc="15">
                <a:latin typeface="Helvetica"/>
                <a:cs typeface="Helvetica"/>
              </a:rPr>
              <a:t>Compute</a:t>
            </a:r>
            <a:endParaRPr sz="700">
              <a:latin typeface="Helvetica"/>
              <a:cs typeface="Helvetica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ts val="1100"/>
              </a:lnSpc>
              <a:spcBef>
                <a:spcPts val="670"/>
              </a:spcBef>
            </a:pPr>
            <a:r>
              <a:rPr dirty="0" sz="950" spc="10" b="1">
                <a:latin typeface="Lucida Grande"/>
                <a:cs typeface="Lucida Grande"/>
              </a:rPr>
              <a:t>Figure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3.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Gantt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Chart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demonstrating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the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computation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time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of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a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Parallel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Distribution</a:t>
            </a:r>
            <a:r>
              <a:rPr dirty="0" sz="950" spc="5" b="1">
                <a:latin typeface="Lucida Grande"/>
                <a:cs typeface="Lucida Grande"/>
              </a:rPr>
              <a:t> Al</a:t>
            </a:r>
            <a:r>
              <a:rPr dirty="0" sz="950" spc="5" b="1">
                <a:latin typeface="Lucida Grande"/>
                <a:cs typeface="Lucida Grande"/>
              </a:rPr>
              <a:t>gor</a:t>
            </a:r>
            <a:r>
              <a:rPr dirty="0" sz="950" spc="5" b="1">
                <a:latin typeface="Lucida Grande"/>
                <a:cs typeface="Lucida Grande"/>
              </a:rPr>
              <a:t>it</a:t>
            </a:r>
            <a:r>
              <a:rPr dirty="0" sz="950" spc="5" b="1">
                <a:latin typeface="Lucida Grande"/>
                <a:cs typeface="Lucida Grande"/>
              </a:rPr>
              <a:t>h</a:t>
            </a:r>
            <a:r>
              <a:rPr dirty="0" sz="950" spc="15" b="1">
                <a:latin typeface="Lucida Grande"/>
                <a:cs typeface="Lucida Grande"/>
              </a:rPr>
              <a:t>m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v</a:t>
            </a:r>
            <a:r>
              <a:rPr dirty="0" sz="950" spc="10" b="1">
                <a:latin typeface="Lucida Grande"/>
                <a:cs typeface="Lucida Grande"/>
              </a:rPr>
              <a:t>s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o</a:t>
            </a:r>
            <a:r>
              <a:rPr dirty="0" sz="950" spc="5" b="1">
                <a:latin typeface="Lucida Grande"/>
                <a:cs typeface="Lucida Grande"/>
              </a:rPr>
              <a:t>f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t</a:t>
            </a:r>
            <a:r>
              <a:rPr dirty="0" sz="950" spc="5" b="1">
                <a:latin typeface="Lucida Grande"/>
                <a:cs typeface="Lucida Grande"/>
              </a:rPr>
              <a:t>h</a:t>
            </a:r>
            <a:r>
              <a:rPr dirty="0" sz="950" spc="10" b="1">
                <a:latin typeface="Lucida Grande"/>
                <a:cs typeface="Lucida Grande"/>
              </a:rPr>
              <a:t>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Enh</a:t>
            </a:r>
            <a:r>
              <a:rPr dirty="0" sz="950" spc="10" b="1">
                <a:latin typeface="Lucida Grande"/>
                <a:cs typeface="Lucida Grande"/>
              </a:rPr>
              <a:t>a</a:t>
            </a:r>
            <a:r>
              <a:rPr dirty="0" sz="950" spc="5" b="1">
                <a:latin typeface="Lucida Grande"/>
                <a:cs typeface="Lucida Grande"/>
              </a:rPr>
              <a:t>n</a:t>
            </a:r>
            <a:r>
              <a:rPr dirty="0" sz="950" spc="10" b="1">
                <a:latin typeface="Lucida Grande"/>
                <a:cs typeface="Lucida Grande"/>
              </a:rPr>
              <a:t>ced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Parallel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Al</a:t>
            </a:r>
            <a:r>
              <a:rPr dirty="0" sz="950" spc="5" b="1">
                <a:latin typeface="Lucida Grande"/>
                <a:cs typeface="Lucida Grande"/>
              </a:rPr>
              <a:t>gor</a:t>
            </a:r>
            <a:r>
              <a:rPr dirty="0" sz="950" spc="5" b="1">
                <a:latin typeface="Lucida Grande"/>
                <a:cs typeface="Lucida Grande"/>
              </a:rPr>
              <a:t>it</a:t>
            </a:r>
            <a:r>
              <a:rPr dirty="0" sz="950" spc="5" b="1">
                <a:latin typeface="Lucida Grande"/>
                <a:cs typeface="Lucida Grande"/>
              </a:rPr>
              <a:t>h</a:t>
            </a:r>
            <a:r>
              <a:rPr dirty="0" sz="950" spc="15" b="1">
                <a:latin typeface="Lucida Grande"/>
                <a:cs typeface="Lucida Grande"/>
              </a:rPr>
              <a:t>m</a:t>
            </a:r>
            <a:endParaRPr sz="950">
              <a:latin typeface="Lucida Grande"/>
              <a:cs typeface="Lucida Grande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6898593" y="8491752"/>
            <a:ext cx="499745" cy="180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5">
                <a:latin typeface="Helvetica"/>
                <a:cs typeface="Helvetica"/>
              </a:rPr>
              <a:t>Master</a:t>
            </a:r>
            <a:endParaRPr sz="1200">
              <a:latin typeface="Helvetica"/>
              <a:cs typeface="Helvetica"/>
            </a:endParaRPr>
          </a:p>
        </p:txBody>
      </p:sp>
      <p:sp>
        <p:nvSpPr>
          <p:cNvPr id="226" name="object 226"/>
          <p:cNvSpPr txBox="1"/>
          <p:nvPr/>
        </p:nvSpPr>
        <p:spPr>
          <a:xfrm>
            <a:off x="8358586" y="9942580"/>
            <a:ext cx="243204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>
                <a:latin typeface="Helvetica"/>
                <a:cs typeface="Helvetica"/>
              </a:rPr>
              <a:t>Send</a:t>
            </a:r>
            <a:endParaRPr sz="700">
              <a:latin typeface="Helvetica"/>
              <a:cs typeface="Helvetica"/>
            </a:endParaRPr>
          </a:p>
        </p:txBody>
      </p:sp>
      <p:sp>
        <p:nvSpPr>
          <p:cNvPr id="227" name="object 227"/>
          <p:cNvSpPr txBox="1"/>
          <p:nvPr/>
        </p:nvSpPr>
        <p:spPr>
          <a:xfrm>
            <a:off x="9146075" y="9936774"/>
            <a:ext cx="19621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0">
                <a:latin typeface="Helvetica"/>
                <a:cs typeface="Helvetica"/>
              </a:rPr>
              <a:t>Link</a:t>
            </a:r>
            <a:endParaRPr sz="700">
              <a:latin typeface="Helvetica"/>
              <a:cs typeface="Helvetica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9869116" y="9912101"/>
            <a:ext cx="40322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15">
                <a:latin typeface="Helvetica"/>
                <a:cs typeface="Helvetica"/>
              </a:rPr>
              <a:t>Compute</a:t>
            </a:r>
            <a:endParaRPr sz="700">
              <a:latin typeface="Helvetica"/>
              <a:cs typeface="Helvetica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884695" y="11231567"/>
            <a:ext cx="5049520" cy="490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Import</a:t>
            </a:r>
            <a:r>
              <a:rPr dirty="0" sz="3650" spc="-5">
                <a:solidFill>
                  <a:srgbClr val="595959"/>
                </a:solidFill>
                <a:latin typeface="Lucida Grande"/>
                <a:cs typeface="Lucida Grande"/>
              </a:rPr>
              <a:t>a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nt</a:t>
            </a:r>
            <a:r>
              <a:rPr dirty="0" sz="3650" spc="5">
                <a:solidFill>
                  <a:srgbClr val="595959"/>
                </a:solidFill>
                <a:latin typeface="Lucida Grande"/>
                <a:cs typeface="Lucida Grande"/>
              </a:rPr>
              <a:t> 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Inform</a:t>
            </a:r>
            <a:r>
              <a:rPr dirty="0" sz="3650" spc="-5">
                <a:solidFill>
                  <a:srgbClr val="595959"/>
                </a:solidFill>
                <a:latin typeface="Lucida Grande"/>
                <a:cs typeface="Lucida Grande"/>
              </a:rPr>
              <a:t>a</a:t>
            </a:r>
            <a:r>
              <a:rPr dirty="0" sz="3650">
                <a:solidFill>
                  <a:srgbClr val="595959"/>
                </a:solidFill>
                <a:latin typeface="Lucida Grande"/>
                <a:cs typeface="Lucida Grande"/>
              </a:rPr>
              <a:t>tion</a:t>
            </a:r>
            <a:endParaRPr sz="3650">
              <a:latin typeface="Lucida Grande"/>
              <a:cs typeface="Lucida Grande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403323" y="11739026"/>
            <a:ext cx="6212840" cy="0"/>
          </a:xfrm>
          <a:custGeom>
            <a:avLst/>
            <a:gdLst/>
            <a:ahLst/>
            <a:cxnLst/>
            <a:rect l="l" t="t" r="r" b="b"/>
            <a:pathLst>
              <a:path w="6212840" h="0">
                <a:moveTo>
                  <a:pt x="6212724" y="0"/>
                </a:moveTo>
                <a:lnTo>
                  <a:pt x="0" y="0"/>
                </a:lnTo>
              </a:path>
            </a:pathLst>
          </a:custGeom>
          <a:ln w="5817">
            <a:solidFill>
              <a:srgbClr val="BE4B4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 txBox="1"/>
          <p:nvPr/>
        </p:nvSpPr>
        <p:spPr>
          <a:xfrm>
            <a:off x="434438" y="11848687"/>
            <a:ext cx="4252595" cy="1080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95300">
              <a:lnSpc>
                <a:spcPts val="1710"/>
              </a:lnSpc>
            </a:pPr>
            <a:r>
              <a:rPr dirty="0" sz="1450" spc="5">
                <a:latin typeface="Arial"/>
                <a:cs typeface="Arial"/>
              </a:rPr>
              <a:t>The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number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of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data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that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we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used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was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50,000</a:t>
            </a:r>
            <a:r>
              <a:rPr dirty="0" sz="1450" spc="5">
                <a:latin typeface="Arial"/>
                <a:cs typeface="Arial"/>
              </a:rPr>
              <a:t> Processors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ranged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from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3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to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16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ts val="1645"/>
              </a:lnSpc>
            </a:pPr>
            <a:r>
              <a:rPr dirty="0" sz="1450" spc="5">
                <a:latin typeface="Arial"/>
                <a:cs typeface="Arial"/>
              </a:rPr>
              <a:t>Rounds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ranged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from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1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to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16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ts val="1710"/>
              </a:lnSpc>
              <a:spcBef>
                <a:spcPts val="65"/>
              </a:spcBef>
            </a:pPr>
            <a:r>
              <a:rPr dirty="0" sz="1450" spc="5">
                <a:latin typeface="Arial"/>
                <a:cs typeface="Arial"/>
              </a:rPr>
              <a:t>Processor: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Inter®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Core™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i3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10">
                <a:latin typeface="Arial"/>
                <a:cs typeface="Arial"/>
              </a:rPr>
              <a:t>CPU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5530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10">
                <a:latin typeface="Arial"/>
                <a:cs typeface="Arial"/>
              </a:rPr>
              <a:t>@</a:t>
            </a:r>
            <a:r>
              <a:rPr dirty="0" sz="1450" spc="10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2.93GHz</a:t>
            </a:r>
            <a:r>
              <a:rPr dirty="0" sz="1450" spc="5">
                <a:latin typeface="Arial"/>
                <a:cs typeface="Arial"/>
              </a:rPr>
              <a:t> Connection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Speed: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100</a:t>
            </a:r>
            <a:r>
              <a:rPr dirty="0" sz="1450" spc="5">
                <a:latin typeface="Arial"/>
                <a:cs typeface="Arial"/>
              </a:rPr>
              <a:t> </a:t>
            </a:r>
            <a:r>
              <a:rPr dirty="0" sz="1450" spc="5">
                <a:latin typeface="Arial"/>
                <a:cs typeface="Arial"/>
              </a:rPr>
              <a:t>Mb/s</a:t>
            </a:r>
            <a:endParaRPr sz="1450">
              <a:latin typeface="Arial"/>
              <a:cs typeface="Arial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9989996" y="3389464"/>
            <a:ext cx="3009900" cy="1605915"/>
          </a:xfrm>
          <a:custGeom>
            <a:avLst/>
            <a:gdLst/>
            <a:ahLst/>
            <a:cxnLst/>
            <a:rect l="l" t="t" r="r" b="b"/>
            <a:pathLst>
              <a:path w="3009900" h="1605914">
                <a:moveTo>
                  <a:pt x="2718" y="1559698"/>
                </a:moveTo>
                <a:lnTo>
                  <a:pt x="0" y="46224"/>
                </a:lnTo>
                <a:lnTo>
                  <a:pt x="2357" y="32411"/>
                </a:lnTo>
                <a:lnTo>
                  <a:pt x="8856" y="20245"/>
                </a:lnTo>
                <a:lnTo>
                  <a:pt x="18635" y="10381"/>
                </a:lnTo>
                <a:lnTo>
                  <a:pt x="30834" y="3475"/>
                </a:lnTo>
                <a:lnTo>
                  <a:pt x="44593" y="184"/>
                </a:lnTo>
                <a:lnTo>
                  <a:pt x="2964930" y="0"/>
                </a:lnTo>
                <a:lnTo>
                  <a:pt x="2979182" y="2320"/>
                </a:lnTo>
                <a:lnTo>
                  <a:pt x="3007048" y="31099"/>
                </a:lnTo>
                <a:lnTo>
                  <a:pt x="3009409" y="1559698"/>
                </a:lnTo>
                <a:lnTo>
                  <a:pt x="3007249" y="1574148"/>
                </a:lnTo>
                <a:lnTo>
                  <a:pt x="2979629" y="1603102"/>
                </a:lnTo>
                <a:lnTo>
                  <a:pt x="48748" y="1605535"/>
                </a:lnTo>
                <a:lnTo>
                  <a:pt x="34508" y="1603310"/>
                </a:lnTo>
                <a:lnTo>
                  <a:pt x="5492" y="1575450"/>
                </a:lnTo>
                <a:lnTo>
                  <a:pt x="2718" y="1559698"/>
                </a:lnTo>
                <a:close/>
              </a:path>
            </a:pathLst>
          </a:custGeom>
          <a:ln w="155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 txBox="1"/>
          <p:nvPr/>
        </p:nvSpPr>
        <p:spPr>
          <a:xfrm>
            <a:off x="10021425" y="3433110"/>
            <a:ext cx="2877185" cy="1429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8425" marR="1576070" indent="-86360">
              <a:lnSpc>
                <a:spcPts val="1400"/>
              </a:lnSpc>
            </a:pPr>
            <a:r>
              <a:rPr dirty="0" sz="1200" spc="5">
                <a:latin typeface="Arial"/>
                <a:cs typeface="Arial"/>
              </a:rPr>
              <a:t>For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j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=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1,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nRounds</a:t>
            </a:r>
            <a:r>
              <a:rPr dirty="0" sz="1200">
                <a:latin typeface="Arial"/>
                <a:cs typeface="Arial"/>
              </a:rPr>
              <a:t> If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Master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process</a:t>
            </a:r>
            <a:endParaRPr sz="1200">
              <a:latin typeface="Arial"/>
              <a:cs typeface="Arial"/>
            </a:endParaRPr>
          </a:p>
          <a:p>
            <a:pPr marL="184785">
              <a:lnSpc>
                <a:spcPts val="1345"/>
              </a:lnSpc>
            </a:pPr>
            <a:r>
              <a:rPr dirty="0" sz="1200" spc="5">
                <a:latin typeface="Arial"/>
                <a:cs typeface="Arial"/>
              </a:rPr>
              <a:t>For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=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1,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n</a:t>
            </a:r>
            <a:r>
              <a:rPr dirty="0" sz="1200" spc="-15">
                <a:latin typeface="Arial"/>
                <a:cs typeface="Arial"/>
              </a:rPr>
              <a:t>W</a:t>
            </a:r>
            <a:r>
              <a:rPr dirty="0" sz="1200" spc="5">
                <a:latin typeface="Arial"/>
                <a:cs typeface="Arial"/>
              </a:rPr>
              <a:t>orkers</a:t>
            </a:r>
            <a:endParaRPr sz="1200">
              <a:latin typeface="Arial"/>
              <a:cs typeface="Arial"/>
            </a:endParaRPr>
          </a:p>
          <a:p>
            <a:pPr marL="572770" marR="5080" indent="-1905">
              <a:lnSpc>
                <a:spcPts val="1400"/>
              </a:lnSpc>
              <a:spcBef>
                <a:spcPts val="60"/>
              </a:spcBef>
            </a:pPr>
            <a:r>
              <a:rPr dirty="0" sz="1200" spc="5">
                <a:latin typeface="Arial"/>
                <a:cs typeface="Arial"/>
              </a:rPr>
              <a:t>“Retrieve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data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chunk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for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worker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i”</a:t>
            </a:r>
            <a:r>
              <a:rPr dirty="0" sz="1200" spc="5">
                <a:latin typeface="Arial"/>
                <a:cs typeface="Arial"/>
              </a:rPr>
              <a:t> “Send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data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chunk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to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worker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i”</a:t>
            </a:r>
            <a:endParaRPr sz="1200">
              <a:latin typeface="Arial"/>
              <a:cs typeface="Arial"/>
            </a:endParaRPr>
          </a:p>
          <a:p>
            <a:pPr marL="98425">
              <a:lnSpc>
                <a:spcPts val="1345"/>
              </a:lnSpc>
            </a:pPr>
            <a:r>
              <a:rPr dirty="0" sz="1200" spc="5">
                <a:latin typeface="Arial"/>
                <a:cs typeface="Arial"/>
              </a:rPr>
              <a:t>Else</a:t>
            </a:r>
            <a:endParaRPr sz="1200">
              <a:latin typeface="Arial"/>
              <a:cs typeface="Arial"/>
            </a:endParaRPr>
          </a:p>
          <a:p>
            <a:pPr marL="227965" marR="183515">
              <a:lnSpc>
                <a:spcPts val="1400"/>
              </a:lnSpc>
              <a:spcBef>
                <a:spcPts val="60"/>
              </a:spcBef>
            </a:pPr>
            <a:r>
              <a:rPr dirty="0" sz="1200" spc="5">
                <a:latin typeface="Arial"/>
                <a:cs typeface="Arial"/>
              </a:rPr>
              <a:t>“Receive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agglomerated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data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chunk”</a:t>
            </a:r>
            <a:r>
              <a:rPr dirty="0" sz="1200" spc="5">
                <a:latin typeface="Arial"/>
                <a:cs typeface="Arial"/>
              </a:rPr>
              <a:t> “Compute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core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task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on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data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chunk”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6902148" y="5157013"/>
            <a:ext cx="5096510" cy="289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100"/>
              </a:lnSpc>
            </a:pPr>
            <a:r>
              <a:rPr dirty="0" sz="950" spc="5" b="1">
                <a:latin typeface="Lucida Grande"/>
                <a:cs typeface="Lucida Grande"/>
              </a:rPr>
              <a:t>Fi</a:t>
            </a:r>
            <a:r>
              <a:rPr dirty="0" sz="950" spc="5" b="1">
                <a:latin typeface="Lucida Grande"/>
                <a:cs typeface="Lucida Grande"/>
              </a:rPr>
              <a:t>gur</a:t>
            </a:r>
            <a:r>
              <a:rPr dirty="0" sz="950" spc="10" b="1">
                <a:latin typeface="Lucida Grande"/>
                <a:cs typeface="Lucida Grande"/>
              </a:rPr>
              <a:t>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2</a:t>
            </a:r>
            <a:r>
              <a:rPr dirty="0" sz="950" b="1">
                <a:latin typeface="Lucida Grande"/>
                <a:cs typeface="Lucida Grande"/>
              </a:rPr>
              <a:t>.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Parallel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Algor</a:t>
            </a:r>
            <a:r>
              <a:rPr dirty="0" sz="950" spc="5" b="1">
                <a:latin typeface="Lucida Grande"/>
                <a:cs typeface="Lucida Grande"/>
              </a:rPr>
              <a:t>it</a:t>
            </a:r>
            <a:r>
              <a:rPr dirty="0" sz="950" spc="5" b="1">
                <a:latin typeface="Lucida Grande"/>
                <a:cs typeface="Lucida Grande"/>
              </a:rPr>
              <a:t>h</a:t>
            </a:r>
            <a:r>
              <a:rPr dirty="0" sz="950" spc="15" b="1">
                <a:latin typeface="Lucida Grande"/>
                <a:cs typeface="Lucida Grande"/>
              </a:rPr>
              <a:t>m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Pse</a:t>
            </a:r>
            <a:r>
              <a:rPr dirty="0" sz="950" spc="5" b="1">
                <a:latin typeface="Lucida Grande"/>
                <a:cs typeface="Lucida Grande"/>
              </a:rPr>
              <a:t>ud</a:t>
            </a:r>
            <a:r>
              <a:rPr dirty="0" sz="950" spc="10" b="1">
                <a:latin typeface="Lucida Grande"/>
                <a:cs typeface="Lucida Grande"/>
              </a:rPr>
              <a:t>o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c</a:t>
            </a:r>
            <a:r>
              <a:rPr dirty="0" sz="950" spc="5" b="1">
                <a:latin typeface="Lucida Grande"/>
                <a:cs typeface="Lucida Grande"/>
              </a:rPr>
              <a:t>od</a:t>
            </a:r>
            <a:r>
              <a:rPr dirty="0" sz="950" spc="10" b="1">
                <a:latin typeface="Lucida Grande"/>
                <a:cs typeface="Lucida Grande"/>
              </a:rPr>
              <a:t>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b="1">
                <a:latin typeface="Lucida Grande"/>
                <a:cs typeface="Lucida Grande"/>
              </a:rPr>
              <a:t>(</a:t>
            </a:r>
            <a:r>
              <a:rPr dirty="0" sz="950" spc="5" b="1">
                <a:latin typeface="Lucida Grande"/>
                <a:cs typeface="Lucida Grande"/>
              </a:rPr>
              <a:t>left)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10" b="1">
                <a:latin typeface="Lucida Grande"/>
                <a:cs typeface="Lucida Grande"/>
              </a:rPr>
              <a:t>a</a:t>
            </a:r>
            <a:r>
              <a:rPr dirty="0" sz="950" spc="5" b="1">
                <a:latin typeface="Lucida Grande"/>
                <a:cs typeface="Lucida Grande"/>
              </a:rPr>
              <a:t>n</a:t>
            </a:r>
            <a:r>
              <a:rPr dirty="0" sz="950" spc="10" b="1">
                <a:latin typeface="Lucida Grande"/>
                <a:cs typeface="Lucida Grande"/>
              </a:rPr>
              <a:t>d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Enh</a:t>
            </a:r>
            <a:r>
              <a:rPr dirty="0" sz="950" spc="10" b="1">
                <a:latin typeface="Lucida Grande"/>
                <a:cs typeface="Lucida Grande"/>
              </a:rPr>
              <a:t>a</a:t>
            </a:r>
            <a:r>
              <a:rPr dirty="0" sz="950" spc="5" b="1">
                <a:latin typeface="Lucida Grande"/>
                <a:cs typeface="Lucida Grande"/>
              </a:rPr>
              <a:t>n</a:t>
            </a:r>
            <a:r>
              <a:rPr dirty="0" sz="950" spc="10" b="1">
                <a:latin typeface="Lucida Grande"/>
                <a:cs typeface="Lucida Grande"/>
              </a:rPr>
              <a:t>ced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Parallel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Algor</a:t>
            </a:r>
            <a:r>
              <a:rPr dirty="0" sz="950" spc="5" b="1">
                <a:latin typeface="Lucida Grande"/>
                <a:cs typeface="Lucida Grande"/>
              </a:rPr>
              <a:t>it</a:t>
            </a:r>
            <a:r>
              <a:rPr dirty="0" sz="950" spc="5" b="1">
                <a:latin typeface="Lucida Grande"/>
                <a:cs typeface="Lucida Grande"/>
              </a:rPr>
              <a:t>h</a:t>
            </a:r>
            <a:r>
              <a:rPr dirty="0" sz="950" spc="15" b="1">
                <a:latin typeface="Lucida Grande"/>
                <a:cs typeface="Lucida Grande"/>
              </a:rPr>
              <a:t>m</a:t>
            </a:r>
            <a:r>
              <a:rPr dirty="0" sz="950" spc="10" b="1">
                <a:latin typeface="Lucida Grande"/>
                <a:cs typeface="Lucida Grande"/>
              </a:rPr>
              <a:t> Pse</a:t>
            </a:r>
            <a:r>
              <a:rPr dirty="0" sz="950" spc="5" b="1">
                <a:latin typeface="Lucida Grande"/>
                <a:cs typeface="Lucida Grande"/>
              </a:rPr>
              <a:t>ud</a:t>
            </a:r>
            <a:r>
              <a:rPr dirty="0" sz="950" spc="10" b="1">
                <a:latin typeface="Lucida Grande"/>
                <a:cs typeface="Lucida Grande"/>
              </a:rPr>
              <a:t>o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Cod</a:t>
            </a:r>
            <a:r>
              <a:rPr dirty="0" sz="950" spc="10" b="1">
                <a:latin typeface="Lucida Grande"/>
                <a:cs typeface="Lucida Grande"/>
              </a:rPr>
              <a:t>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b="1">
                <a:latin typeface="Lucida Grande"/>
                <a:cs typeface="Lucida Grande"/>
              </a:rPr>
              <a:t>(</a:t>
            </a:r>
            <a:r>
              <a:rPr dirty="0" sz="950" spc="5" b="1">
                <a:latin typeface="Lucida Grande"/>
                <a:cs typeface="Lucida Grande"/>
              </a:rPr>
              <a:t>Ri</a:t>
            </a:r>
            <a:r>
              <a:rPr dirty="0" sz="950" spc="5" b="1">
                <a:latin typeface="Lucida Grande"/>
                <a:cs typeface="Lucida Grande"/>
              </a:rPr>
              <a:t>gh</a:t>
            </a:r>
            <a:r>
              <a:rPr dirty="0" sz="950" spc="5" b="1">
                <a:latin typeface="Lucida Grande"/>
                <a:cs typeface="Lucida Grande"/>
              </a:rPr>
              <a:t>t)</a:t>
            </a:r>
            <a:endParaRPr sz="950">
              <a:latin typeface="Lucida Grande"/>
              <a:cs typeface="Lucida Grande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13728493" y="2753454"/>
            <a:ext cx="5072562" cy="1442655"/>
          </a:xfrm>
          <a:prstGeom prst="rect">
            <a:avLst/>
          </a:prstGeom>
          <a:blipFill>
            <a:blip r:embed="rId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 txBox="1"/>
          <p:nvPr/>
        </p:nvSpPr>
        <p:spPr>
          <a:xfrm>
            <a:off x="13743716" y="4309182"/>
            <a:ext cx="4685665" cy="289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100"/>
              </a:lnSpc>
            </a:pPr>
            <a:r>
              <a:rPr dirty="0" sz="950" spc="5" b="1">
                <a:latin typeface="Lucida Grande"/>
                <a:cs typeface="Lucida Grande"/>
              </a:rPr>
              <a:t>Fi</a:t>
            </a:r>
            <a:r>
              <a:rPr dirty="0" sz="950" spc="5" b="1">
                <a:latin typeface="Lucida Grande"/>
                <a:cs typeface="Lucida Grande"/>
              </a:rPr>
              <a:t>gur</a:t>
            </a:r>
            <a:r>
              <a:rPr dirty="0" sz="950" spc="10" b="1">
                <a:latin typeface="Lucida Grande"/>
                <a:cs typeface="Lucida Grande"/>
              </a:rPr>
              <a:t>e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4</a:t>
            </a:r>
            <a:r>
              <a:rPr dirty="0" sz="950" b="1">
                <a:latin typeface="Lucida Grande"/>
                <a:cs typeface="Lucida Grande"/>
              </a:rPr>
              <a:t>.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Algor</a:t>
            </a:r>
            <a:r>
              <a:rPr dirty="0" sz="950" spc="5" b="1">
                <a:latin typeface="Lucida Grande"/>
                <a:cs typeface="Lucida Grande"/>
              </a:rPr>
              <a:t>it</a:t>
            </a:r>
            <a:r>
              <a:rPr dirty="0" sz="950" spc="5" b="1">
                <a:latin typeface="Lucida Grande"/>
                <a:cs typeface="Lucida Grande"/>
              </a:rPr>
              <a:t>h</a:t>
            </a:r>
            <a:r>
              <a:rPr dirty="0" sz="950" spc="15" b="1">
                <a:latin typeface="Lucida Grande"/>
                <a:cs typeface="Lucida Grande"/>
              </a:rPr>
              <a:t>m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Comp</a:t>
            </a:r>
            <a:r>
              <a:rPr dirty="0" sz="950" spc="10" b="1">
                <a:latin typeface="Lucida Grande"/>
                <a:cs typeface="Lucida Grande"/>
              </a:rPr>
              <a:t>a</a:t>
            </a:r>
            <a:r>
              <a:rPr dirty="0" sz="950" b="1">
                <a:latin typeface="Lucida Grande"/>
                <a:cs typeface="Lucida Grande"/>
              </a:rPr>
              <a:t>r</a:t>
            </a:r>
            <a:r>
              <a:rPr dirty="0" sz="950" spc="5" b="1">
                <a:latin typeface="Lucida Grande"/>
                <a:cs typeface="Lucida Grande"/>
              </a:rPr>
              <a:t>is</a:t>
            </a:r>
            <a:r>
              <a:rPr dirty="0" sz="950" spc="5" b="1">
                <a:latin typeface="Lucida Grande"/>
                <a:cs typeface="Lucida Grande"/>
              </a:rPr>
              <a:t>o</a:t>
            </a:r>
            <a:r>
              <a:rPr dirty="0" sz="950" spc="10" b="1">
                <a:latin typeface="Lucida Grande"/>
                <a:cs typeface="Lucida Grande"/>
              </a:rPr>
              <a:t>n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b="1">
                <a:latin typeface="Lucida Grande"/>
                <a:cs typeface="Lucida Grande"/>
              </a:rPr>
              <a:t>(</a:t>
            </a:r>
            <a:r>
              <a:rPr dirty="0" sz="950" spc="10" b="1">
                <a:latin typeface="Lucida Grande"/>
                <a:cs typeface="Lucida Grande"/>
              </a:rPr>
              <a:t>Par</a:t>
            </a:r>
            <a:r>
              <a:rPr dirty="0" sz="950" b="1">
                <a:latin typeface="Lucida Grande"/>
                <a:cs typeface="Lucida Grande"/>
              </a:rPr>
              <a:t>r</a:t>
            </a:r>
            <a:r>
              <a:rPr dirty="0" sz="950" spc="5" b="1">
                <a:latin typeface="Lucida Grande"/>
                <a:cs typeface="Lucida Grande"/>
              </a:rPr>
              <a:t>alel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Algor</a:t>
            </a:r>
            <a:r>
              <a:rPr dirty="0" sz="950" spc="5" b="1">
                <a:latin typeface="Lucida Grande"/>
                <a:cs typeface="Lucida Grande"/>
              </a:rPr>
              <a:t>it</a:t>
            </a:r>
            <a:r>
              <a:rPr dirty="0" sz="950" spc="5" b="1">
                <a:latin typeface="Lucida Grande"/>
                <a:cs typeface="Lucida Grande"/>
              </a:rPr>
              <a:t>h</a:t>
            </a:r>
            <a:r>
              <a:rPr dirty="0" sz="950" spc="15" b="1">
                <a:latin typeface="Lucida Grande"/>
                <a:cs typeface="Lucida Grande"/>
              </a:rPr>
              <a:t>m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v</a:t>
            </a:r>
            <a:r>
              <a:rPr dirty="0" sz="950" spc="10" b="1">
                <a:latin typeface="Lucida Grande"/>
                <a:cs typeface="Lucida Grande"/>
              </a:rPr>
              <a:t>s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Enh</a:t>
            </a:r>
            <a:r>
              <a:rPr dirty="0" sz="950" spc="10" b="1">
                <a:latin typeface="Lucida Grande"/>
                <a:cs typeface="Lucida Grande"/>
              </a:rPr>
              <a:t>a</a:t>
            </a:r>
            <a:r>
              <a:rPr dirty="0" sz="950" spc="5" b="1">
                <a:latin typeface="Lucida Grande"/>
                <a:cs typeface="Lucida Grande"/>
              </a:rPr>
              <a:t>n</a:t>
            </a:r>
            <a:r>
              <a:rPr dirty="0" sz="950" spc="10" b="1">
                <a:latin typeface="Lucida Grande"/>
                <a:cs typeface="Lucida Grande"/>
              </a:rPr>
              <a:t>ced</a:t>
            </a:r>
            <a:r>
              <a:rPr dirty="0" sz="950" spc="5" b="1">
                <a:latin typeface="Lucida Grande"/>
                <a:cs typeface="Lucida Grande"/>
              </a:rPr>
              <a:t> </a:t>
            </a:r>
            <a:r>
              <a:rPr dirty="0" sz="950" spc="5" b="1">
                <a:latin typeface="Lucida Grande"/>
                <a:cs typeface="Lucida Grande"/>
              </a:rPr>
              <a:t>Parallel</a:t>
            </a:r>
            <a:r>
              <a:rPr dirty="0" sz="950" spc="5" b="1">
                <a:latin typeface="Lucida Grande"/>
                <a:cs typeface="Lucida Grande"/>
              </a:rPr>
              <a:t> Al</a:t>
            </a:r>
            <a:r>
              <a:rPr dirty="0" sz="950" spc="5" b="1">
                <a:latin typeface="Lucida Grande"/>
                <a:cs typeface="Lucida Grande"/>
              </a:rPr>
              <a:t>gor</a:t>
            </a:r>
            <a:r>
              <a:rPr dirty="0" sz="950" spc="5" b="1">
                <a:latin typeface="Lucida Grande"/>
                <a:cs typeface="Lucida Grande"/>
              </a:rPr>
              <a:t>it</a:t>
            </a:r>
            <a:r>
              <a:rPr dirty="0" sz="950" spc="10" b="1">
                <a:latin typeface="Lucida Grande"/>
                <a:cs typeface="Lucida Grande"/>
              </a:rPr>
              <a:t>hm</a:t>
            </a:r>
            <a:r>
              <a:rPr dirty="0" sz="950" spc="5" b="1">
                <a:latin typeface="Lucida Grande"/>
                <a:cs typeface="Lucida Grande"/>
              </a:rPr>
              <a:t>)</a:t>
            </a:r>
            <a:endParaRPr sz="950">
              <a:latin typeface="Lucida Grande"/>
              <a:cs typeface="Lucida Gran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posterAle</dc:title>
  <dcterms:created xsi:type="dcterms:W3CDTF">2014-10-22T11:00:57Z</dcterms:created>
  <dcterms:modified xsi:type="dcterms:W3CDTF">2014-10-22T11:00:57Z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2014-10-22T00:00:00Z</vt:filetime>
  </property>
  <property fmtid="{D5CDD505-2E9C-101B-9397-08002B2CF9AE}" pid="3" name="LastSaved">
    <vt:filetime>2014-10-22T00:00:00Z</vt:filetime>
  </property>
</Properties>
</file>