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0" r:id="rId2"/>
  </p:sldIdLst>
  <p:sldSz cx="36576000" cy="27432000"/>
  <p:notesSz cx="6858000" cy="9144000"/>
  <p:defaultTextStyle>
    <a:defPPr>
      <a:defRPr lang="en-US"/>
    </a:defPPr>
    <a:lvl1pPr marL="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8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57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86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3152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440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728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8016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630400" algn="l" defTabSz="1828800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22528E"/>
    <a:srgbClr val="3B6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>
        <p:scale>
          <a:sx n="50" d="100"/>
          <a:sy n="50" d="100"/>
        </p:scale>
        <p:origin x="-192" y="-160"/>
      </p:cViewPr>
      <p:guideLst>
        <p:guide orient="horz" pos="8977"/>
        <p:guide pos="223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4D865E-B483-CE47-A800-34D0F63B59C0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D3EF9A-5247-D54A-A4FA-B6E856EE1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336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D3EF9A-5247-D54A-A4FA-B6E856EE1B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47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8521702"/>
            <a:ext cx="31089600" cy="5880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5544800"/>
            <a:ext cx="25603200" cy="7010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4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7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756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0" y="4394200"/>
            <a:ext cx="32918400" cy="936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0" y="4394200"/>
            <a:ext cx="98145600" cy="936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217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39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7627602"/>
            <a:ext cx="31089600" cy="5448300"/>
          </a:xfrm>
        </p:spPr>
        <p:txBody>
          <a:bodyPr anchor="t"/>
          <a:lstStyle>
            <a:lvl1pPr algn="l">
              <a:defRPr sz="16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1626854"/>
            <a:ext cx="31089600" cy="600074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8800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57600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86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3152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440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728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8016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630400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25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456800" y="25603200"/>
            <a:ext cx="65532000" cy="72415400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84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140452"/>
            <a:ext cx="16160752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0" y="8699500"/>
            <a:ext cx="16160752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2" y="6140452"/>
            <a:ext cx="16167100" cy="2559048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8800" indent="0">
              <a:buNone/>
              <a:defRPr sz="8000" b="1"/>
            </a:lvl2pPr>
            <a:lvl3pPr marL="3657600" indent="0">
              <a:buNone/>
              <a:defRPr sz="7200" b="1"/>
            </a:lvl3pPr>
            <a:lvl4pPr marL="5486400" indent="0">
              <a:buNone/>
              <a:defRPr sz="6400" b="1"/>
            </a:lvl4pPr>
            <a:lvl5pPr marL="7315200" indent="0">
              <a:buNone/>
              <a:defRPr sz="6400" b="1"/>
            </a:lvl5pPr>
            <a:lvl6pPr marL="9144000" indent="0">
              <a:buNone/>
              <a:defRPr sz="6400" b="1"/>
            </a:lvl6pPr>
            <a:lvl7pPr marL="10972800" indent="0">
              <a:buNone/>
              <a:defRPr sz="6400" b="1"/>
            </a:lvl7pPr>
            <a:lvl8pPr marL="12801600" indent="0">
              <a:buNone/>
              <a:defRPr sz="6400" b="1"/>
            </a:lvl8pPr>
            <a:lvl9pPr marL="14630400" indent="0">
              <a:buNone/>
              <a:defRPr sz="6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2" y="8699500"/>
            <a:ext cx="16167100" cy="15805152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39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883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2" y="1092200"/>
            <a:ext cx="12033252" cy="4648200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0" y="1092202"/>
            <a:ext cx="20447000" cy="23412452"/>
          </a:xfrm>
        </p:spPr>
        <p:txBody>
          <a:bodyPr/>
          <a:lstStyle>
            <a:lvl1pPr>
              <a:defRPr sz="128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2" y="5740402"/>
            <a:ext cx="12033252" cy="18764252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85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19202400"/>
            <a:ext cx="21945600" cy="226695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451100"/>
            <a:ext cx="21945600" cy="16459200"/>
          </a:xfrm>
        </p:spPr>
        <p:txBody>
          <a:bodyPr/>
          <a:lstStyle>
            <a:lvl1pPr marL="0" indent="0">
              <a:buNone/>
              <a:defRPr sz="12800"/>
            </a:lvl1pPr>
            <a:lvl2pPr marL="1828800" indent="0">
              <a:buNone/>
              <a:defRPr sz="11200"/>
            </a:lvl2pPr>
            <a:lvl3pPr marL="3657600" indent="0">
              <a:buNone/>
              <a:defRPr sz="9600"/>
            </a:lvl3pPr>
            <a:lvl4pPr marL="5486400" indent="0">
              <a:buNone/>
              <a:defRPr sz="8000"/>
            </a:lvl4pPr>
            <a:lvl5pPr marL="7315200" indent="0">
              <a:buNone/>
              <a:defRPr sz="8000"/>
            </a:lvl5pPr>
            <a:lvl6pPr marL="9144000" indent="0">
              <a:buNone/>
              <a:defRPr sz="8000"/>
            </a:lvl6pPr>
            <a:lvl7pPr marL="10972800" indent="0">
              <a:buNone/>
              <a:defRPr sz="8000"/>
            </a:lvl7pPr>
            <a:lvl8pPr marL="12801600" indent="0">
              <a:buNone/>
              <a:defRPr sz="8000"/>
            </a:lvl8pPr>
            <a:lvl9pPr marL="14630400" indent="0">
              <a:buNone/>
              <a:defRPr sz="8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1469352"/>
            <a:ext cx="21945600" cy="3219448"/>
          </a:xfrm>
        </p:spPr>
        <p:txBody>
          <a:bodyPr/>
          <a:lstStyle>
            <a:lvl1pPr marL="0" indent="0">
              <a:buNone/>
              <a:defRPr sz="5600"/>
            </a:lvl1pPr>
            <a:lvl2pPr marL="1828800" indent="0">
              <a:buNone/>
              <a:defRPr sz="4800"/>
            </a:lvl2pPr>
            <a:lvl3pPr marL="3657600" indent="0">
              <a:buNone/>
              <a:defRPr sz="4000"/>
            </a:lvl3pPr>
            <a:lvl4pPr marL="5486400" indent="0">
              <a:buNone/>
              <a:defRPr sz="3600"/>
            </a:lvl4pPr>
            <a:lvl5pPr marL="7315200" indent="0">
              <a:buNone/>
              <a:defRPr sz="3600"/>
            </a:lvl5pPr>
            <a:lvl6pPr marL="9144000" indent="0">
              <a:buNone/>
              <a:defRPr sz="3600"/>
            </a:lvl6pPr>
            <a:lvl7pPr marL="10972800" indent="0">
              <a:buNone/>
              <a:defRPr sz="3600"/>
            </a:lvl7pPr>
            <a:lvl8pPr marL="12801600" indent="0">
              <a:buNone/>
              <a:defRPr sz="3600"/>
            </a:lvl8pPr>
            <a:lvl9pPr marL="14630400" indent="0">
              <a:buNone/>
              <a:defRPr sz="3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5087F-4731-F844-B5F7-CAB34E90C402}" type="datetimeFigureOut">
              <a:rPr lang="en-US" smtClean="0"/>
              <a:t>10/20/14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F35BB6-02F8-1347-B91F-3EF2C29BD7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5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28800" y="1098552"/>
            <a:ext cx="32918400" cy="4572000"/>
          </a:xfrm>
          <a:prstGeom prst="rect">
            <a:avLst/>
          </a:prstGeom>
        </p:spPr>
        <p:txBody>
          <a:bodyPr vert="horz" lIns="365760" tIns="182880" rIns="365760" bIns="18288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6400802"/>
            <a:ext cx="32918400" cy="18103852"/>
          </a:xfrm>
          <a:prstGeom prst="rect">
            <a:avLst/>
          </a:prstGeom>
        </p:spPr>
        <p:txBody>
          <a:bodyPr vert="horz" lIns="365760" tIns="182880" rIns="365760" bIns="18288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8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  <a:latin typeface="Palatino Linotype"/>
              </a:defRPr>
            </a:lvl1pPr>
          </a:lstStyle>
          <a:p>
            <a:fld id="{4B65087F-4731-F844-B5F7-CAB34E90C402}" type="datetimeFigureOut">
              <a:rPr lang="en-US" smtClean="0"/>
              <a:pPr/>
              <a:t>10/20/14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6800" y="25425402"/>
            <a:ext cx="11582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  <a:latin typeface="Palatino Linotype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2800" y="25425402"/>
            <a:ext cx="8534400" cy="1460500"/>
          </a:xfrm>
          <a:prstGeom prst="rect">
            <a:avLst/>
          </a:prstGeom>
        </p:spPr>
        <p:txBody>
          <a:bodyPr vert="horz" lIns="365760" tIns="182880" rIns="365760" bIns="1828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  <a:latin typeface="Palatino Linotype"/>
              </a:defRPr>
            </a:lvl1pPr>
          </a:lstStyle>
          <a:p>
            <a:fld id="{3AF35BB6-02F8-1347-B91F-3EF2C29BD75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94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28800" rtl="0" eaLnBrk="1" latinLnBrk="0" hangingPunct="1">
        <a:spcBef>
          <a:spcPct val="0"/>
        </a:spcBef>
        <a:buNone/>
        <a:defRPr sz="17600" kern="1200">
          <a:solidFill>
            <a:schemeClr val="tx1"/>
          </a:solidFill>
          <a:latin typeface="Palatino Linotype"/>
          <a:ea typeface="+mj-ea"/>
          <a:cs typeface="+mj-cs"/>
        </a:defRPr>
      </a:lvl1pPr>
    </p:titleStyle>
    <p:bodyStyle>
      <a:lvl1pPr marL="1371600" indent="-1371600" algn="l" defTabSz="1828800" rtl="0" eaLnBrk="1" latinLnBrk="0" hangingPunct="1">
        <a:spcBef>
          <a:spcPct val="20000"/>
        </a:spcBef>
        <a:buFont typeface="Arial"/>
        <a:buChar char="•"/>
        <a:defRPr sz="12800" kern="1200">
          <a:solidFill>
            <a:schemeClr val="tx1"/>
          </a:solidFill>
          <a:latin typeface="Palatino Linotype"/>
          <a:ea typeface="+mn-ea"/>
          <a:cs typeface="+mn-cs"/>
        </a:defRPr>
      </a:lvl1pPr>
      <a:lvl2pPr marL="2971800" indent="-1143000" algn="l" defTabSz="1828800" rtl="0" eaLnBrk="1" latinLnBrk="0" hangingPunct="1">
        <a:spcBef>
          <a:spcPct val="20000"/>
        </a:spcBef>
        <a:buFont typeface="Arial"/>
        <a:buChar char="–"/>
        <a:defRPr sz="11200" kern="1200">
          <a:solidFill>
            <a:schemeClr val="tx1"/>
          </a:solidFill>
          <a:latin typeface="Palatino Linotype"/>
          <a:ea typeface="+mn-ea"/>
          <a:cs typeface="+mn-cs"/>
        </a:defRPr>
      </a:lvl2pPr>
      <a:lvl3pPr marL="4572000" indent="-914400" algn="l" defTabSz="182880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Palatino Linotype"/>
          <a:ea typeface="+mn-ea"/>
          <a:cs typeface="+mn-cs"/>
        </a:defRPr>
      </a:lvl3pPr>
      <a:lvl4pPr marL="6400800" indent="-914400" algn="l" defTabSz="1828800" rtl="0" eaLnBrk="1" latinLnBrk="0" hangingPunct="1">
        <a:spcBef>
          <a:spcPct val="20000"/>
        </a:spcBef>
        <a:buFont typeface="Arial"/>
        <a:buChar char="–"/>
        <a:defRPr sz="8000" kern="1200">
          <a:solidFill>
            <a:schemeClr val="tx1"/>
          </a:solidFill>
          <a:latin typeface="Palatino Linotype"/>
          <a:ea typeface="+mn-ea"/>
          <a:cs typeface="+mn-cs"/>
        </a:defRPr>
      </a:lvl4pPr>
      <a:lvl5pPr marL="8229600" indent="-914400" algn="l" defTabSz="1828800" rtl="0" eaLnBrk="1" latinLnBrk="0" hangingPunct="1">
        <a:spcBef>
          <a:spcPct val="20000"/>
        </a:spcBef>
        <a:buFont typeface="Arial"/>
        <a:buChar char="»"/>
        <a:defRPr sz="8000" kern="1200">
          <a:solidFill>
            <a:schemeClr val="tx1"/>
          </a:solidFill>
          <a:latin typeface="Palatino Linotype"/>
          <a:ea typeface="+mn-ea"/>
          <a:cs typeface="+mn-cs"/>
        </a:defRPr>
      </a:lvl5pPr>
      <a:lvl6pPr marL="100584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0" indent="-914400" algn="l" defTabSz="1828800" rtl="0" eaLnBrk="1" latinLnBrk="0" hangingPunct="1">
        <a:spcBef>
          <a:spcPct val="20000"/>
        </a:spcBef>
        <a:buFont typeface="Arial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0" algn="l" defTabSz="1828800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6650" y="207247"/>
            <a:ext cx="2218115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CPS-</a:t>
            </a:r>
            <a:r>
              <a:rPr lang="en-US" b="1" dirty="0" smtClean="0"/>
              <a:t>1446901 Energy </a:t>
            </a:r>
            <a:r>
              <a:rPr lang="en-US" b="1" dirty="0"/>
              <a:t>&amp; Delay: </a:t>
            </a:r>
            <a:endParaRPr lang="en-US" b="1" dirty="0" smtClean="0"/>
          </a:p>
          <a:p>
            <a:r>
              <a:rPr lang="en-US" sz="6600" i="1" dirty="0" smtClean="0"/>
              <a:t>Network </a:t>
            </a:r>
            <a:r>
              <a:rPr lang="en-US" sz="6600" i="1" dirty="0"/>
              <a:t>Optimization in Cyber Physical </a:t>
            </a:r>
            <a:r>
              <a:rPr lang="en-US" sz="6600" i="1" dirty="0" smtClean="0"/>
              <a:t>Human </a:t>
            </a:r>
            <a:r>
              <a:rPr lang="en-US" sz="6600" i="1" dirty="0"/>
              <a:t>Sensing </a:t>
            </a:r>
            <a:r>
              <a:rPr lang="en-US" sz="6600" i="1" dirty="0" smtClean="0"/>
              <a:t>Systems</a:t>
            </a:r>
            <a:endParaRPr lang="en-US" dirty="0"/>
          </a:p>
        </p:txBody>
      </p:sp>
      <p:pic>
        <p:nvPicPr>
          <p:cNvPr id="5" name="Picture 4" descr="Formal_Viterbi_CardOnTran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6999" y="-249953"/>
            <a:ext cx="5981753" cy="2093614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288000" y="2300861"/>
            <a:ext cx="0" cy="251311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0" y="13053237"/>
            <a:ext cx="3657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6569369"/>
              </p:ext>
            </p:extLst>
          </p:nvPr>
        </p:nvGraphicFramePr>
        <p:xfrm>
          <a:off x="577250" y="14004606"/>
          <a:ext cx="17854813" cy="13876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0760"/>
                <a:gridCol w="11824053"/>
              </a:tblGrid>
              <a:tr h="2174241">
                <a:tc>
                  <a:txBody>
                    <a:bodyPr/>
                    <a:lstStyle/>
                    <a:p>
                      <a:pPr algn="r"/>
                      <a:r>
                        <a:rPr lang="en-US" sz="4800" b="1" i="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Active Sensing</a:t>
                      </a:r>
                      <a:endParaRPr lang="en-US" sz="4800" b="1" i="0" dirty="0">
                        <a:solidFill>
                          <a:srgbClr val="1F497D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52425" lvl="1" indent="-285750">
                        <a:buFont typeface="Arial"/>
                        <a:buChar char="•"/>
                      </a:pPr>
                      <a:r>
                        <a:rPr lang="en-US" sz="400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Strategic</a:t>
                      </a:r>
                      <a:r>
                        <a:rPr lang="en-US" sz="4000" baseline="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 utilization of sensing modalities.</a:t>
                      </a:r>
                      <a:endParaRPr lang="en-US" sz="4000" dirty="0" smtClean="0">
                        <a:solidFill>
                          <a:srgbClr val="1F497D"/>
                        </a:solidFill>
                        <a:latin typeface="Calibri"/>
                        <a:cs typeface="Calibri"/>
                      </a:endParaRPr>
                    </a:p>
                    <a:p>
                      <a:pPr marL="352425" lvl="1" indent="-285750">
                        <a:buFont typeface="Arial"/>
                        <a:buChar char="•"/>
                      </a:pPr>
                      <a:r>
                        <a:rPr lang="en-US" sz="400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Observation</a:t>
                      </a:r>
                      <a:r>
                        <a:rPr lang="en-US" sz="4000" baseline="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 quality depends on individual’s state.</a:t>
                      </a:r>
                      <a:endParaRPr lang="en-US" sz="4000" dirty="0" smtClean="0">
                        <a:solidFill>
                          <a:srgbClr val="1F497D"/>
                        </a:solidFill>
                        <a:latin typeface="Calibri"/>
                        <a:cs typeface="Calibri"/>
                      </a:endParaRPr>
                    </a:p>
                    <a:p>
                      <a:pPr marL="352425" lvl="1" indent="-285750">
                        <a:buFont typeface="Arial"/>
                        <a:buChar char="•"/>
                      </a:pPr>
                      <a:r>
                        <a:rPr lang="en-US" sz="400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Analytical/numerical</a:t>
                      </a:r>
                      <a:r>
                        <a:rPr lang="en-US" sz="4000" baseline="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 solutions to stochastic control formulations.</a:t>
                      </a:r>
                    </a:p>
                    <a:p>
                      <a:pPr marL="352425" lvl="1" indent="-285750">
                        <a:buFont typeface="Arial"/>
                        <a:buChar char="•"/>
                      </a:pPr>
                      <a:r>
                        <a:rPr lang="en-US" sz="400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Information</a:t>
                      </a:r>
                      <a:r>
                        <a:rPr lang="en-US" sz="4000" baseline="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 theoretic characterizations of </a:t>
                      </a:r>
                      <a:r>
                        <a:rPr lang="en-US" sz="400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Rate-distortion-cost</a:t>
                      </a:r>
                      <a:r>
                        <a:rPr lang="en-US" sz="4000" baseline="0" dirty="0" smtClean="0">
                          <a:solidFill>
                            <a:srgbClr val="1F497D"/>
                          </a:solidFill>
                          <a:latin typeface="Calibri"/>
                          <a:cs typeface="Calibri"/>
                        </a:rPr>
                        <a:t> tradeoff.</a:t>
                      </a:r>
                      <a:endParaRPr lang="en-US" sz="4000" dirty="0" smtClean="0">
                        <a:solidFill>
                          <a:srgbClr val="1F497D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5824121">
                <a:tc>
                  <a:txBody>
                    <a:bodyPr/>
                    <a:lstStyle/>
                    <a:p>
                      <a:pPr marL="0" marR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smtClean="0">
                          <a:latin typeface="Calibri"/>
                          <a:cs typeface="Calibri"/>
                        </a:rPr>
                        <a:t>Information Adaptive</a:t>
                      </a:r>
                    </a:p>
                    <a:p>
                      <a:pPr marL="0" marR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smtClean="0">
                          <a:latin typeface="Calibri"/>
                          <a:cs typeface="Calibri"/>
                        </a:rPr>
                        <a:t>Communication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52425" marR="0" lvl="1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4000" dirty="0" smtClean="0">
                          <a:latin typeface="Calibri"/>
                          <a:cs typeface="Calibri"/>
                        </a:rPr>
                        <a:t>Adaptive resource</a:t>
                      </a:r>
                      <a:r>
                        <a:rPr lang="en-US" sz="4000" baseline="0" dirty="0" smtClean="0">
                          <a:latin typeface="Calibri"/>
                          <a:cs typeface="Calibri"/>
                        </a:rPr>
                        <a:t> allocation for communication as a function of “information quality.” </a:t>
                      </a:r>
                      <a:endParaRPr lang="en-US" sz="4000" dirty="0" smtClean="0">
                        <a:latin typeface="Calibri"/>
                        <a:cs typeface="Calibri"/>
                      </a:endParaRPr>
                    </a:p>
                    <a:p>
                      <a:pPr marL="352425" marR="0" lvl="1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E.g., Transmission power inversely related to distance from expected value of the source.</a:t>
                      </a:r>
                    </a:p>
                    <a:p>
                      <a:pPr marL="352425" marR="0" lvl="1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Identifying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tractable strategies and quantifying optimality loss.</a:t>
                      </a:r>
                      <a:endParaRPr lang="en-US" sz="4000" dirty="0" smtClean="0">
                        <a:solidFill>
                          <a:schemeClr val="tx1"/>
                        </a:solidFill>
                        <a:latin typeface="+mn-lt"/>
                        <a:cs typeface="Calibri"/>
                      </a:endParaRPr>
                    </a:p>
                    <a:p>
                      <a:pPr marL="352425" marR="0" lvl="1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400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Possibility of signaling/implicit communication where the resource allocation</a:t>
                      </a:r>
                      <a:r>
                        <a:rPr lang="en-US" sz="4000" baseline="0" dirty="0" smtClean="0">
                          <a:solidFill>
                            <a:schemeClr val="tx1"/>
                          </a:solidFill>
                          <a:latin typeface="+mn-lt"/>
                          <a:cs typeface="Calibri"/>
                        </a:rPr>
                        <a:t> decision conveys information.</a:t>
                      </a:r>
                      <a:endParaRPr lang="en-US" sz="4000" dirty="0" smtClean="0"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  <a:tr h="4303830">
                <a:tc>
                  <a:txBody>
                    <a:bodyPr/>
                    <a:lstStyle/>
                    <a:p>
                      <a:pPr marL="0" marR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dirty="0" smtClean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Delay</a:t>
                      </a:r>
                      <a:r>
                        <a:rPr lang="en-US" sz="4800" b="1" i="0" baseline="0" dirty="0" smtClean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 Constrained </a:t>
                      </a:r>
                    </a:p>
                    <a:p>
                      <a:pPr marL="0" marR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800" b="1" i="0" baseline="0" dirty="0" smtClean="0">
                          <a:solidFill>
                            <a:schemeClr val="tx2"/>
                          </a:solidFill>
                          <a:latin typeface="Calibri"/>
                          <a:cs typeface="Calibri"/>
                        </a:rPr>
                        <a:t>Communication</a:t>
                      </a:r>
                      <a:endParaRPr lang="en-US" sz="4800" b="1" i="0" dirty="0" smtClean="0">
                        <a:solidFill>
                          <a:schemeClr val="tx2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352425" lvl="1" indent="-285750">
                        <a:buFont typeface="Arial"/>
                        <a:buChar char="•"/>
                      </a:pPr>
                      <a:r>
                        <a:rPr lang="en-US" sz="4000" dirty="0" smtClean="0">
                          <a:solidFill>
                            <a:srgbClr val="3B6396"/>
                          </a:solidFill>
                          <a:latin typeface="Calibri"/>
                          <a:cs typeface="Calibri"/>
                        </a:rPr>
                        <a:t>Joint source channel coding for </a:t>
                      </a:r>
                      <a:r>
                        <a:rPr lang="en-US" sz="4000" baseline="0" dirty="0" smtClean="0">
                          <a:solidFill>
                            <a:srgbClr val="3B6396"/>
                          </a:solidFill>
                          <a:latin typeface="Calibri"/>
                          <a:cs typeface="Calibri"/>
                        </a:rPr>
                        <a:t>multi-terminal problems with noisy observation and feedback.</a:t>
                      </a:r>
                    </a:p>
                    <a:p>
                      <a:pPr marL="352425" lvl="1" indent="-285750">
                        <a:buFont typeface="Arial"/>
                        <a:buChar char="•"/>
                      </a:pPr>
                      <a:r>
                        <a:rPr lang="en-US" sz="4000" baseline="0" dirty="0" smtClean="0">
                          <a:solidFill>
                            <a:srgbClr val="3B6396"/>
                          </a:solidFill>
                          <a:latin typeface="Calibri"/>
                          <a:cs typeface="Calibri"/>
                        </a:rPr>
                        <a:t>Incorporating energy constraints and channel state variability.</a:t>
                      </a:r>
                    </a:p>
                    <a:p>
                      <a:pPr marL="352425" lvl="1" indent="-285750">
                        <a:buFont typeface="Arial"/>
                        <a:buChar char="•"/>
                      </a:pPr>
                      <a:r>
                        <a:rPr lang="en-US" sz="4000" baseline="0" dirty="0" smtClean="0">
                          <a:solidFill>
                            <a:srgbClr val="3B6396"/>
                          </a:solidFill>
                          <a:latin typeface="Calibri"/>
                          <a:cs typeface="Calibri"/>
                        </a:rPr>
                        <a:t>A decentralized stochastic control framework</a:t>
                      </a:r>
                      <a:endParaRPr lang="en-US" sz="4000" dirty="0" smtClean="0">
                        <a:solidFill>
                          <a:srgbClr val="3B6396"/>
                        </a:solidFill>
                        <a:latin typeface="Calibri"/>
                        <a:cs typeface="Calibri"/>
                      </a:endParaRPr>
                    </a:p>
                    <a:p>
                      <a:pPr marL="352425" lvl="1" indent="-285750">
                        <a:buFont typeface="Arial"/>
                        <a:buChar char="•"/>
                      </a:pPr>
                      <a:endParaRPr lang="en-US" sz="4000" dirty="0" smtClean="0">
                        <a:solidFill>
                          <a:srgbClr val="3B6396"/>
                        </a:solidFill>
                        <a:latin typeface="Calibri"/>
                        <a:cs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0" y="2300861"/>
            <a:ext cx="36576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3053" y="2549007"/>
            <a:ext cx="18288000" cy="9827212"/>
            <a:chOff x="13053" y="2549007"/>
            <a:chExt cx="18288000" cy="9827212"/>
          </a:xfrm>
        </p:grpSpPr>
        <p:sp>
          <p:nvSpPr>
            <p:cNvPr id="14" name="TextBox 13"/>
            <p:cNvSpPr txBox="1"/>
            <p:nvPr/>
          </p:nvSpPr>
          <p:spPr>
            <a:xfrm>
              <a:off x="190853" y="3312370"/>
              <a:ext cx="17479325" cy="8402299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marL="285750" lvl="1" indent="-285750">
                <a:buFont typeface="Arial"/>
                <a:buChar char="•"/>
              </a:pPr>
              <a:r>
                <a:rPr lang="en-US" sz="4800" dirty="0" smtClean="0">
                  <a:solidFill>
                    <a:schemeClr val="accent1">
                      <a:lumMod val="75000"/>
                    </a:schemeClr>
                  </a:solidFill>
                  <a:cs typeface="Calibri"/>
                </a:rPr>
                <a:t> Cyber-Physical system </a:t>
              </a:r>
              <a:r>
                <a:rPr lang="en-US" sz="4800" dirty="0" smtClean="0">
                  <a:solidFill>
                    <a:srgbClr val="000000"/>
                  </a:solidFill>
                </a:rPr>
                <a:t>coupling </a:t>
              </a:r>
              <a:r>
                <a:rPr lang="en-US" sz="4800" dirty="0" smtClean="0">
                  <a:solidFill>
                    <a:schemeClr val="accent1">
                      <a:lumMod val="75000"/>
                    </a:schemeClr>
                  </a:solidFill>
                </a:rPr>
                <a:t>bio-sensors </a:t>
              </a:r>
              <a:r>
                <a:rPr lang="en-US" sz="4800" dirty="0" smtClean="0">
                  <a:solidFill>
                    <a:srgbClr val="000000"/>
                  </a:solidFill>
                </a:rPr>
                <a:t>on people and </a:t>
              </a:r>
              <a:r>
                <a:rPr lang="en-US" sz="4800" dirty="0" smtClean="0">
                  <a:solidFill>
                    <a:schemeClr val="accent1">
                      <a:lumMod val="75000"/>
                    </a:schemeClr>
                  </a:solidFill>
                </a:rPr>
                <a:t>wireless networks </a:t>
              </a:r>
              <a:endParaRPr lang="en-US" sz="4800" dirty="0" smtClean="0">
                <a:solidFill>
                  <a:srgbClr val="000000"/>
                </a:solidFill>
              </a:endParaRPr>
            </a:p>
            <a:p>
              <a:pPr marL="285750" lvl="1" indent="-285750">
                <a:buFont typeface="Arial"/>
                <a:buChar char="•"/>
              </a:pPr>
              <a:r>
                <a:rPr lang="en-US" sz="4800" dirty="0" smtClean="0">
                  <a:solidFill>
                    <a:srgbClr val="000000"/>
                  </a:solidFill>
                </a:rPr>
                <a:t> </a:t>
              </a:r>
              <a:r>
                <a:rPr lang="en-US" sz="4800" b="1" dirty="0" smtClean="0">
                  <a:solidFill>
                    <a:srgbClr val="000000"/>
                  </a:solidFill>
                </a:rPr>
                <a:t>Goals:  </a:t>
              </a:r>
              <a:r>
                <a:rPr lang="en-US" sz="4800" dirty="0" smtClean="0">
                  <a:solidFill>
                    <a:srgbClr val="000000"/>
                  </a:solidFill>
                </a:rPr>
                <a:t>provide </a:t>
              </a:r>
              <a:r>
                <a:rPr lang="en-US" sz="4800" dirty="0" smtClean="0">
                  <a:solidFill>
                    <a:schemeClr val="accent1">
                      <a:lumMod val="75000"/>
                    </a:schemeClr>
                  </a:solidFill>
                </a:rPr>
                <a:t>real-time monitoring </a:t>
              </a:r>
              <a:r>
                <a:rPr lang="en-US" sz="4800" dirty="0" smtClean="0"/>
                <a:t>health and behavior, enable </a:t>
              </a:r>
              <a:r>
                <a:rPr lang="en-US" sz="4800" dirty="0" smtClean="0">
                  <a:solidFill>
                    <a:schemeClr val="accent1">
                      <a:lumMod val="75000"/>
                    </a:schemeClr>
                  </a:solidFill>
                </a:rPr>
                <a:t>feedback</a:t>
              </a:r>
              <a:r>
                <a:rPr lang="en-US" sz="4800" dirty="0" smtClean="0"/>
                <a:t> via adaptive and personalized interventions</a:t>
              </a:r>
              <a:r>
                <a:rPr lang="en-US" sz="5400" dirty="0" smtClean="0"/>
                <a:t> </a:t>
              </a:r>
              <a:endParaRPr lang="en-US" sz="5400" b="1" i="1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3053" y="2549007"/>
              <a:ext cx="18288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 dirty="0" smtClean="0">
                  <a:solidFill>
                    <a:srgbClr val="800000"/>
                  </a:solidFill>
                  <a:latin typeface="Calibri"/>
                  <a:cs typeface="Calibri"/>
                </a:rPr>
                <a:t>Wireless Body Area Networks</a:t>
              </a:r>
              <a:endParaRPr lang="en-US" sz="4600" b="1" dirty="0">
                <a:solidFill>
                  <a:srgbClr val="800000"/>
                </a:solidFill>
                <a:latin typeface="Calibri"/>
                <a:cs typeface="Calibri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12560" y="6497687"/>
              <a:ext cx="8829839" cy="587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sz="4800" dirty="0" smtClean="0"/>
                <a:t> New decision-making problems:</a:t>
              </a:r>
            </a:p>
            <a:p>
              <a:pPr marL="2114550" lvl="1" indent="-285750">
                <a:buFont typeface="Arial"/>
                <a:buChar char="•"/>
              </a:pPr>
              <a:r>
                <a:rPr lang="en-US" sz="4400" dirty="0" smtClean="0"/>
                <a:t>Sensing, communication, control</a:t>
              </a:r>
            </a:p>
            <a:p>
              <a:pPr marL="285750" indent="-285750">
                <a:buFont typeface="Arial"/>
                <a:buChar char="•"/>
              </a:pPr>
              <a:r>
                <a:rPr lang="en-US" sz="4800" dirty="0" smtClean="0"/>
                <a:t> </a:t>
              </a:r>
              <a:r>
                <a:rPr lang="en-US" sz="4800" b="1" dirty="0" smtClean="0"/>
                <a:t>Challenges:</a:t>
              </a:r>
              <a:r>
                <a:rPr lang="en-US" sz="4800" dirty="0" smtClean="0"/>
                <a:t>  sensor &amp; data </a:t>
              </a:r>
              <a:r>
                <a:rPr lang="en-US" sz="4800" dirty="0" smtClean="0">
                  <a:solidFill>
                    <a:schemeClr val="accent1">
                      <a:lumMod val="75000"/>
                    </a:schemeClr>
                  </a:solidFill>
                </a:rPr>
                <a:t>heterogeneity</a:t>
              </a:r>
              <a:r>
                <a:rPr lang="en-US" sz="4800" dirty="0" smtClean="0"/>
                <a:t>; sensor &amp; coordinator </a:t>
              </a:r>
              <a:r>
                <a:rPr lang="en-US" sz="4800" dirty="0" smtClean="0">
                  <a:solidFill>
                    <a:schemeClr val="accent1">
                      <a:lumMod val="75000"/>
                    </a:schemeClr>
                  </a:solidFill>
                </a:rPr>
                <a:t>energy constraints; </a:t>
              </a:r>
              <a:r>
                <a:rPr lang="en-US" sz="4800" dirty="0" smtClean="0"/>
                <a:t>sensing &amp; communication are </a:t>
              </a:r>
              <a:r>
                <a:rPr lang="en-US" sz="4800" dirty="0" smtClean="0">
                  <a:solidFill>
                    <a:schemeClr val="accent1">
                      <a:lumMod val="75000"/>
                    </a:schemeClr>
                  </a:solidFill>
                </a:rPr>
                <a:t>state dependent</a:t>
              </a:r>
              <a:endParaRPr lang="en-US" sz="48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633822" y="13252754"/>
            <a:ext cx="160363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800000"/>
                </a:solidFill>
                <a:latin typeface="Calibri"/>
                <a:cs typeface="Calibri"/>
              </a:rPr>
              <a:t>Research Directions-I</a:t>
            </a:r>
            <a:endParaRPr lang="en-US" sz="4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389600" y="3616741"/>
            <a:ext cx="18288000" cy="969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Joint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Optimization Of </a:t>
            </a:r>
            <a:r>
              <a:rPr lang="en-US" sz="4800" b="1" dirty="0">
                <a:solidFill>
                  <a:schemeClr val="accent1">
                    <a:lumMod val="75000"/>
                  </a:schemeClr>
                </a:solidFill>
              </a:rPr>
              <a:t>Sensing &amp; </a:t>
            </a:r>
            <a:r>
              <a:rPr lang="en-US" sz="4800" b="1" dirty="0" smtClean="0">
                <a:solidFill>
                  <a:schemeClr val="accent1">
                    <a:lumMod val="75000"/>
                  </a:schemeClr>
                </a:solidFill>
              </a:rPr>
              <a:t>Communication</a:t>
            </a:r>
          </a:p>
          <a:p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  <a:p>
            <a:pPr marL="685800" indent="-685800">
              <a:buFont typeface="Arial"/>
              <a:buChar char="•"/>
            </a:pPr>
            <a:r>
              <a:rPr lang="en-US" sz="4800" dirty="0" smtClean="0"/>
              <a:t>Control of sensing channel &amp; communication channel: </a:t>
            </a:r>
          </a:p>
          <a:p>
            <a:pPr marL="2514600" lvl="1" indent="-685800">
              <a:buFont typeface="Arial"/>
              <a:buChar char="•"/>
            </a:pPr>
            <a:r>
              <a:rPr lang="en-US" sz="4800" dirty="0" smtClean="0"/>
              <a:t>asymptotic rate-distortion tradeoff under cost constraints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/>
              <a:t>Real-time encoding and decoding strategies </a:t>
            </a:r>
            <a:r>
              <a:rPr lang="en-US" sz="4800" dirty="0" smtClean="0"/>
              <a:t>for noisy/noiseless channels under active sensing of the source</a:t>
            </a:r>
            <a:endParaRPr lang="en-US" sz="4800" dirty="0"/>
          </a:p>
          <a:p>
            <a:pPr marL="685800" indent="-685800">
              <a:buFont typeface="Arial"/>
              <a:buChar char="•"/>
            </a:pPr>
            <a:r>
              <a:rPr lang="en-US" sz="4800" dirty="0" smtClean="0"/>
              <a:t>Incorporating sensing costs in communication resource sharing games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 smtClean="0"/>
              <a:t>Joint optimization of active sensing and event based communication under different decision architectures</a:t>
            </a:r>
          </a:p>
          <a:p>
            <a:pPr marL="685800" indent="-685800">
              <a:buFont typeface="Arial"/>
              <a:buChar char="•"/>
            </a:pPr>
            <a:r>
              <a:rPr lang="en-US" sz="4800" dirty="0" smtClean="0"/>
              <a:t>Leverage results in decentralized control for joint optimization of sensing, communication and remote estimation</a:t>
            </a:r>
          </a:p>
          <a:p>
            <a:pPr marL="2514600" lvl="1" indent="-685800">
              <a:buFont typeface="Arial"/>
              <a:buChar char="•"/>
            </a:pPr>
            <a:endParaRPr lang="en-US" sz="4800" dirty="0" smtClean="0"/>
          </a:p>
          <a:p>
            <a:pPr marL="685800" indent="-685800">
              <a:buFont typeface="Arial"/>
              <a:buChar char="•"/>
            </a:pPr>
            <a:endParaRPr lang="en-US" sz="4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288000" y="2549007"/>
            <a:ext cx="1828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800000"/>
                </a:solidFill>
                <a:latin typeface="Calibri"/>
                <a:cs typeface="Calibri"/>
              </a:rPr>
              <a:t>Research Directions-II</a:t>
            </a:r>
            <a:endParaRPr lang="en-US" sz="4600" b="1" dirty="0">
              <a:solidFill>
                <a:srgbClr val="800000"/>
              </a:solidFill>
              <a:latin typeface="Calibri"/>
              <a:cs typeface="Calibri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0" y="13053237"/>
            <a:ext cx="1828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800000"/>
                </a:solidFill>
                <a:latin typeface="Calibri"/>
                <a:cs typeface="Calibri"/>
              </a:rPr>
              <a:t>Prior Work, New Results and Experiments </a:t>
            </a:r>
            <a:endParaRPr lang="en-US" sz="4600" b="1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389600" y="14032645"/>
            <a:ext cx="1828800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800" b="1" dirty="0" smtClean="0">
                <a:solidFill>
                  <a:srgbClr val="000000"/>
                </a:solidFill>
              </a:rPr>
              <a:t>Prior Work: </a:t>
            </a:r>
            <a:r>
              <a:rPr lang="en-US" sz="4000" dirty="0" smtClean="0">
                <a:solidFill>
                  <a:srgbClr val="000000"/>
                </a:solidFill>
              </a:rPr>
              <a:t>(a) Optimization of communication scheduling and remote estimation under varying energy budgets. </a:t>
            </a:r>
            <a:r>
              <a:rPr lang="en-US" sz="4000" i="1" dirty="0" smtClean="0">
                <a:solidFill>
                  <a:srgbClr val="000000"/>
                </a:solidFill>
              </a:rPr>
              <a:t>[IEEE TAC, 2013] </a:t>
            </a:r>
            <a:r>
              <a:rPr lang="en-US" sz="4000" dirty="0" smtClean="0">
                <a:solidFill>
                  <a:srgbClr val="000000"/>
                </a:solidFill>
              </a:rPr>
              <a:t>(b) Optimization of sensing and communication for robotic path planning. </a:t>
            </a:r>
            <a:r>
              <a:rPr lang="en-US" sz="4000" i="1" dirty="0" smtClean="0">
                <a:solidFill>
                  <a:srgbClr val="000000"/>
                </a:solidFill>
              </a:rPr>
              <a:t>[IEEE JSAC, 2012] </a:t>
            </a:r>
            <a:r>
              <a:rPr lang="en-US" sz="4000" dirty="0" smtClean="0">
                <a:solidFill>
                  <a:srgbClr val="000000"/>
                </a:solidFill>
              </a:rPr>
              <a:t>(c) Resource allocation for heterogeneous WBANs </a:t>
            </a:r>
            <a:r>
              <a:rPr lang="en-US" sz="4000" i="1" dirty="0" smtClean="0">
                <a:solidFill>
                  <a:srgbClr val="000000"/>
                </a:solidFill>
              </a:rPr>
              <a:t>[IEEE TSP 2013 &amp;2014]</a:t>
            </a:r>
          </a:p>
          <a:p>
            <a:pPr marL="285750" indent="-285750">
              <a:buFont typeface="Arial"/>
              <a:buChar char="•"/>
            </a:pPr>
            <a:r>
              <a:rPr lang="en-US" sz="4800" b="1" dirty="0" smtClean="0">
                <a:solidFill>
                  <a:srgbClr val="000000"/>
                </a:solidFill>
              </a:rPr>
              <a:t>New results: </a:t>
            </a:r>
            <a:r>
              <a:rPr lang="en-US" sz="4000" dirty="0" smtClean="0">
                <a:solidFill>
                  <a:srgbClr val="000000"/>
                </a:solidFill>
              </a:rPr>
              <a:t>(a)</a:t>
            </a:r>
            <a:r>
              <a:rPr lang="en-US" sz="4800" dirty="0" smtClean="0">
                <a:solidFill>
                  <a:srgbClr val="000000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</a:rPr>
              <a:t>Global optimization of active sensing and event based communication for point-to-point noiseless communication under average and strict energy constraints. </a:t>
            </a:r>
            <a:r>
              <a:rPr lang="en-US" sz="4000" i="1" dirty="0" smtClean="0">
                <a:solidFill>
                  <a:srgbClr val="000000"/>
                </a:solidFill>
              </a:rPr>
              <a:t>[</a:t>
            </a:r>
            <a:r>
              <a:rPr lang="en-US" sz="4000" i="1" dirty="0" err="1" smtClean="0">
                <a:solidFill>
                  <a:srgbClr val="000000"/>
                </a:solidFill>
              </a:rPr>
              <a:t>Allerton</a:t>
            </a:r>
            <a:r>
              <a:rPr lang="en-US" sz="4000" i="1" dirty="0">
                <a:solidFill>
                  <a:srgbClr val="000000"/>
                </a:solidFill>
              </a:rPr>
              <a:t> </a:t>
            </a:r>
            <a:r>
              <a:rPr lang="en-US" sz="4000" i="1" dirty="0" smtClean="0">
                <a:solidFill>
                  <a:srgbClr val="000000"/>
                </a:solidFill>
              </a:rPr>
              <a:t>Conference, 2014</a:t>
            </a:r>
            <a:r>
              <a:rPr lang="en-US" sz="4000" dirty="0" smtClean="0">
                <a:solidFill>
                  <a:srgbClr val="000000"/>
                </a:solidFill>
              </a:rPr>
              <a:t>] (b) Incorporating sensing costs and</a:t>
            </a:r>
          </a:p>
          <a:p>
            <a:r>
              <a:rPr lang="en-US" sz="4000" dirty="0" smtClean="0">
                <a:solidFill>
                  <a:srgbClr val="000000"/>
                </a:solidFill>
              </a:rPr>
              <a:t> implicit communication in decentralized detection with a group of sensors. </a:t>
            </a:r>
            <a:r>
              <a:rPr lang="en-US" sz="4000" i="1" dirty="0" smtClean="0">
                <a:solidFill>
                  <a:srgbClr val="000000"/>
                </a:solidFill>
              </a:rPr>
              <a:t>[IEEE TCNS, 2014] </a:t>
            </a:r>
            <a:r>
              <a:rPr lang="en-US" sz="4000" dirty="0" smtClean="0">
                <a:solidFill>
                  <a:srgbClr val="000000"/>
                </a:solidFill>
              </a:rPr>
              <a:t>(c) structural properties of discrete </a:t>
            </a:r>
            <a:r>
              <a:rPr lang="en-US" sz="4000" dirty="0" err="1" smtClean="0">
                <a:solidFill>
                  <a:srgbClr val="000000"/>
                </a:solidFill>
              </a:rPr>
              <a:t>Kalman</a:t>
            </a:r>
            <a:r>
              <a:rPr lang="en-US" sz="4000" dirty="0" smtClean="0">
                <a:solidFill>
                  <a:srgbClr val="000000"/>
                </a:solidFill>
              </a:rPr>
              <a:t>-filters</a:t>
            </a:r>
            <a:r>
              <a:rPr lang="en-US" sz="4000" i="1" dirty="0" smtClean="0">
                <a:solidFill>
                  <a:srgbClr val="000000"/>
                </a:solidFill>
              </a:rPr>
              <a:t> [IEEE TSP 2</a:t>
            </a:r>
            <a:r>
              <a:rPr lang="en-US" sz="4000" i="1" baseline="30000" dirty="0" smtClean="0">
                <a:solidFill>
                  <a:srgbClr val="000000"/>
                </a:solidFill>
              </a:rPr>
              <a:t>nd</a:t>
            </a:r>
            <a:r>
              <a:rPr lang="en-US" sz="4000" i="1" dirty="0" smtClean="0">
                <a:solidFill>
                  <a:srgbClr val="000000"/>
                </a:solidFill>
              </a:rPr>
              <a:t> review]</a:t>
            </a:r>
          </a:p>
        </p:txBody>
      </p:sp>
      <p:pic>
        <p:nvPicPr>
          <p:cNvPr id="24" name="Picture 23" descr="figure1_v3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399" y="7339924"/>
            <a:ext cx="8848207" cy="4976713"/>
          </a:xfrm>
          <a:prstGeom prst="rect">
            <a:avLst/>
          </a:prstGeom>
        </p:spPr>
      </p:pic>
      <p:pic>
        <p:nvPicPr>
          <p:cNvPr id="26" name="Picture 25" descr="shimmer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2452" y="20411044"/>
            <a:ext cx="8496300" cy="7086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 flipH="1">
            <a:off x="18432063" y="20171888"/>
            <a:ext cx="75692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4800" b="1" dirty="0">
                <a:solidFill>
                  <a:srgbClr val="000000"/>
                </a:solidFill>
              </a:rPr>
              <a:t>Experiments:</a:t>
            </a:r>
            <a:r>
              <a:rPr lang="en-US" sz="4800" dirty="0">
                <a:solidFill>
                  <a:srgbClr val="000000"/>
                </a:solidFill>
              </a:rPr>
              <a:t> </a:t>
            </a:r>
            <a:r>
              <a:rPr lang="en-US" sz="4000" dirty="0">
                <a:solidFill>
                  <a:srgbClr val="000000"/>
                </a:solidFill>
              </a:rPr>
              <a:t>Validation using data from a real-world WBAN (USC </a:t>
            </a:r>
            <a:r>
              <a:rPr lang="en-US" sz="4000" dirty="0" smtClean="0">
                <a:solidFill>
                  <a:srgbClr val="000000"/>
                </a:solidFill>
              </a:rPr>
              <a:t>KNOWME 2.0) sensors </a:t>
            </a:r>
            <a:r>
              <a:rPr lang="en-US" sz="4000" dirty="0">
                <a:solidFill>
                  <a:srgbClr val="000000"/>
                </a:solidFill>
              </a:rPr>
              <a:t>from Shimmer </a:t>
            </a:r>
            <a:r>
              <a:rPr lang="en-US" sz="4000" dirty="0" smtClean="0">
                <a:solidFill>
                  <a:srgbClr val="000000"/>
                </a:solidFill>
              </a:rPr>
              <a:t>Technologies</a:t>
            </a:r>
          </a:p>
          <a:p>
            <a:pPr marL="285750" indent="-285750">
              <a:buFont typeface="Arial"/>
              <a:buChar char="•"/>
            </a:pPr>
            <a:r>
              <a:rPr lang="en-US" sz="4800" b="1" dirty="0" smtClean="0">
                <a:solidFill>
                  <a:srgbClr val="000000"/>
                </a:solidFill>
              </a:rPr>
              <a:t>User interfaces </a:t>
            </a:r>
            <a:r>
              <a:rPr lang="en-US" sz="4000" dirty="0" smtClean="0">
                <a:solidFill>
                  <a:srgbClr val="000000"/>
                </a:solidFill>
              </a:rPr>
              <a:t>via mobile on-board surveys</a:t>
            </a:r>
          </a:p>
          <a:p>
            <a:pPr marL="285750" indent="-285750">
              <a:buFont typeface="Arial"/>
              <a:buChar char="•"/>
            </a:pPr>
            <a:r>
              <a:rPr lang="en-US" sz="4800" b="1" dirty="0" smtClean="0">
                <a:solidFill>
                  <a:srgbClr val="000000"/>
                </a:solidFill>
              </a:rPr>
              <a:t>Ongoing statistical modeling </a:t>
            </a:r>
            <a:r>
              <a:rPr lang="en-US" sz="4000" dirty="0" smtClean="0">
                <a:solidFill>
                  <a:srgbClr val="000000"/>
                </a:solidFill>
              </a:rPr>
              <a:t>of real-world data to drive algorithm design and large scale simulations</a:t>
            </a:r>
            <a:endParaRPr lang="en-US" sz="4000" dirty="0">
              <a:solidFill>
                <a:srgbClr val="000000"/>
              </a:solidFill>
            </a:endParaRPr>
          </a:p>
          <a:p>
            <a:pPr marL="508000" lvl="1"/>
            <a:endParaRPr lang="en-US" sz="4800" dirty="0">
              <a:solidFill>
                <a:srgbClr val="000000"/>
              </a:solidFill>
            </a:endParaRPr>
          </a:p>
          <a:p>
            <a:pPr lvl="1"/>
            <a:endParaRPr lang="en-US" sz="4800" dirty="0">
              <a:solidFill>
                <a:srgbClr val="0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84200" y="1244600"/>
            <a:ext cx="96239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Urbashi Mitra &amp; </a:t>
            </a:r>
            <a:r>
              <a:rPr lang="en-US" sz="5400" dirty="0" err="1" smtClean="0"/>
              <a:t>Ashutosh</a:t>
            </a:r>
            <a:r>
              <a:rPr lang="en-US" sz="5400" dirty="0" smtClean="0"/>
              <a:t> </a:t>
            </a:r>
            <a:r>
              <a:rPr lang="en-US" sz="5400" dirty="0" err="1" smtClean="0"/>
              <a:t>Nayyar</a:t>
            </a:r>
            <a:endParaRPr lang="en-US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24505477" y="-42706"/>
            <a:ext cx="599394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4000" dirty="0" smtClean="0">
                <a:solidFill>
                  <a:srgbClr val="800000"/>
                </a:solidFill>
                <a:latin typeface="Adobe Caslon Pro"/>
                <a:cs typeface="Adobe Caslon Pro"/>
              </a:rPr>
              <a:t>Ming Hsieh Department of </a:t>
            </a:r>
          </a:p>
          <a:p>
            <a:pPr algn="r"/>
            <a:r>
              <a:rPr lang="en-US" sz="4000" dirty="0" smtClean="0">
                <a:solidFill>
                  <a:srgbClr val="800000"/>
                </a:solidFill>
                <a:latin typeface="Adobe Caslon Pro"/>
                <a:cs typeface="Adobe Caslon Pro"/>
              </a:rPr>
              <a:t>Electrical Engineering</a:t>
            </a:r>
            <a:endParaRPr lang="en-US" sz="4000" dirty="0">
              <a:solidFill>
                <a:srgbClr val="800000"/>
              </a:solidFill>
              <a:latin typeface="Adobe Caslon Pro"/>
              <a:cs typeface="Adobe Caslon Pro"/>
            </a:endParaRPr>
          </a:p>
        </p:txBody>
      </p:sp>
    </p:spTree>
    <p:extLst>
      <p:ext uri="{BB962C8B-B14F-4D97-AF65-F5344CB8AC3E}">
        <p14:creationId xmlns:p14="http://schemas.microsoft.com/office/powerpoint/2010/main" val="110700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921</TotalTime>
  <Words>487</Words>
  <Application>Microsoft Macintosh PowerPoint</Application>
  <PresentationFormat>Custom</PresentationFormat>
  <Paragraphs>45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Nora</dc:creator>
  <cp:lastModifiedBy>ashutosh nayyar</cp:lastModifiedBy>
  <cp:revision>29</cp:revision>
  <dcterms:created xsi:type="dcterms:W3CDTF">2014-04-02T23:02:46Z</dcterms:created>
  <dcterms:modified xsi:type="dcterms:W3CDTF">2014-10-20T20:50:50Z</dcterms:modified>
</cp:coreProperties>
</file>