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74" autoAdjust="0"/>
    <p:restoredTop sz="94660"/>
  </p:normalViewPr>
  <p:slideViewPr>
    <p:cSldViewPr>
      <p:cViewPr varScale="1">
        <p:scale>
          <a:sx n="69" d="100"/>
          <a:sy n="69" d="100"/>
        </p:scale>
        <p:origin x="-127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078C8C-DC2D-4E36-ADC2-67CF6C031CE6}" type="datetimeFigureOut">
              <a:rPr lang="en-US" smtClean="0"/>
              <a:t>10/10/2013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B21BF-D5A4-4508-A740-FA6C6738CE1E}" type="slidenum">
              <a:rPr lang="en-US" smtClean="0"/>
              <a:t>‹#›</a:t>
            </a:fld>
            <a:endParaRPr lang="en-US"/>
          </a:p>
        </p:txBody>
      </p:sp>
    </p:spTree>
    <p:extLst>
      <p:ext uri="{BB962C8B-B14F-4D97-AF65-F5344CB8AC3E}">
        <p14:creationId xmlns:p14="http://schemas.microsoft.com/office/powerpoint/2010/main" val="398054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91200"/>
            <a:ext cx="9144000" cy="1097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169727" y="5791201"/>
            <a:ext cx="1974273" cy="530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Epidemic Spread in Networks</a:t>
            </a:r>
            <a:endParaRPr lang="en-US" dirty="0"/>
          </a:p>
        </p:txBody>
      </p:sp>
      <p:sp>
        <p:nvSpPr>
          <p:cNvPr id="3" name="Content Placeholder 2"/>
          <p:cNvSpPr>
            <a:spLocks noGrp="1"/>
          </p:cNvSpPr>
          <p:nvPr>
            <p:ph idx="1"/>
          </p:nvPr>
        </p:nvSpPr>
        <p:spPr>
          <a:xfrm>
            <a:off x="457200" y="1272165"/>
            <a:ext cx="8229600" cy="4525963"/>
          </a:xfrm>
        </p:spPr>
        <p:txBody>
          <a:bodyPr>
            <a:normAutofit fontScale="40000" lnSpcReduction="20000"/>
          </a:bodyPr>
          <a:lstStyle/>
          <a:p>
            <a:pPr marL="0" indent="0" algn="ctr">
              <a:buNone/>
            </a:pPr>
            <a:r>
              <a:rPr lang="en-US" sz="8000" dirty="0" err="1" smtClean="0"/>
              <a:t>Babak</a:t>
            </a:r>
            <a:r>
              <a:rPr lang="en-US" sz="8000" dirty="0" smtClean="0"/>
              <a:t> </a:t>
            </a:r>
            <a:r>
              <a:rPr lang="en-US" sz="8000" dirty="0" err="1" smtClean="0"/>
              <a:t>Hassibi</a:t>
            </a:r>
            <a:r>
              <a:rPr lang="en-US" sz="8000" dirty="0" smtClean="0"/>
              <a:t>, Caltech</a:t>
            </a:r>
          </a:p>
          <a:p>
            <a:pPr marL="0" indent="0">
              <a:buNone/>
            </a:pPr>
            <a:endParaRPr lang="en-US" dirty="0"/>
          </a:p>
          <a:p>
            <a:pPr marL="0" indent="0">
              <a:buNone/>
            </a:pPr>
            <a:r>
              <a:rPr lang="en-US" sz="3500" dirty="0"/>
              <a:t>We consider the spread of an epidemic over a network using the SIS (susceptible-infected-susceptible) model where healthy nodes are susceptible and can be randomly and independently infected by their infected neighbors, and where infected nodes can randomly recover with a certain probability per unit time, independent of the state of their neighbors. In a network with </a:t>
            </a:r>
            <a:r>
              <a:rPr lang="en-US" sz="3500" i="1" dirty="0" smtClean="0"/>
              <a:t>n </a:t>
            </a:r>
            <a:r>
              <a:rPr lang="en-US" sz="3500" dirty="0"/>
              <a:t>nodes, this yields a Markov chain with </a:t>
            </a:r>
            <a:r>
              <a:rPr lang="en-US" sz="3500" i="1" dirty="0" smtClean="0"/>
              <a:t>2^n </a:t>
            </a:r>
            <a:r>
              <a:rPr lang="en-US" sz="3500" dirty="0"/>
              <a:t>states. Various </a:t>
            </a:r>
            <a:r>
              <a:rPr lang="en-US" sz="3500" i="1" dirty="0" smtClean="0"/>
              <a:t>n</a:t>
            </a:r>
            <a:r>
              <a:rPr lang="en-US" sz="3500" dirty="0" smtClean="0"/>
              <a:t>-dimensional </a:t>
            </a:r>
            <a:r>
              <a:rPr lang="en-US" sz="3500" i="1" dirty="0" smtClean="0"/>
              <a:t>approximations</a:t>
            </a:r>
            <a:r>
              <a:rPr lang="en-US" sz="3500" dirty="0" smtClean="0"/>
              <a:t> to </a:t>
            </a:r>
            <a:r>
              <a:rPr lang="en-US" sz="3500" dirty="0"/>
              <a:t>this model have been proposed, where nonlinear state evolution equations are given for the probability that a given node is infected at any given time. </a:t>
            </a:r>
          </a:p>
          <a:p>
            <a:pPr marL="0" indent="0">
              <a:buNone/>
            </a:pPr>
            <a:endParaRPr lang="en-US" sz="3500" dirty="0"/>
          </a:p>
          <a:p>
            <a:pPr marL="0" indent="0">
              <a:buNone/>
            </a:pPr>
            <a:r>
              <a:rPr lang="en-US" sz="3500" dirty="0"/>
              <a:t>For these approximate models, we give necessary and sufficient </a:t>
            </a:r>
            <a:r>
              <a:rPr lang="en-US" sz="3500" dirty="0" smtClean="0"/>
              <a:t>conditions </a:t>
            </a:r>
            <a:r>
              <a:rPr lang="en-US" sz="3500" dirty="0"/>
              <a:t>for the epidemic to eventually die out. We also give a formula for the </a:t>
            </a:r>
            <a:r>
              <a:rPr lang="en-US" sz="3500" i="1" dirty="0" smtClean="0"/>
              <a:t>social cost </a:t>
            </a:r>
            <a:r>
              <a:rPr lang="en-US" sz="3500" dirty="0" smtClean="0"/>
              <a:t>of </a:t>
            </a:r>
            <a:r>
              <a:rPr lang="en-US" sz="3500" dirty="0"/>
              <a:t>an epidemic, in terms of the adjacency matrix of the graph and the parameters of the epidemic. Random matrix theory is used to evaluate the social cost for various graph models, such as </a:t>
            </a:r>
            <a:r>
              <a:rPr lang="en-US" sz="3500" dirty="0" err="1"/>
              <a:t>Erdos-Renyi</a:t>
            </a:r>
            <a:r>
              <a:rPr lang="en-US" sz="3500" dirty="0"/>
              <a:t> graphs and random graphs with heavy-tail degree distribution. When the epidemic does not die out, we show that there is a unique fixed point that attracts all points in the state-space except for the origin (i.e., the "all-healthy" state). Finally, we study the </a:t>
            </a:r>
            <a:r>
              <a:rPr lang="en-US" sz="3500" i="1" dirty="0" smtClean="0"/>
              <a:t>true 2^n</a:t>
            </a:r>
            <a:r>
              <a:rPr lang="en-US" sz="3500" dirty="0" smtClean="0"/>
              <a:t>-dimensional </a:t>
            </a:r>
            <a:r>
              <a:rPr lang="en-US" sz="3500" dirty="0"/>
              <a:t>Markov-chain and show that the unique stationary point is the all-healthy state. This means that, irrespective of the graph topology and epidemic parameters, the epidemic </a:t>
            </a:r>
            <a:r>
              <a:rPr lang="en-US" sz="3500" i="1" dirty="0" smtClean="0"/>
              <a:t>always </a:t>
            </a:r>
            <a:r>
              <a:rPr lang="en-US" sz="3500" dirty="0"/>
              <a:t>dies out. To reconcile this with the results obtained for the approximate models, we show that the approximate models provide an </a:t>
            </a:r>
            <a:r>
              <a:rPr lang="en-US" sz="3500" i="1" dirty="0" smtClean="0"/>
              <a:t>upper bound </a:t>
            </a:r>
            <a:r>
              <a:rPr lang="en-US" sz="3500" dirty="0" smtClean="0"/>
              <a:t>on </a:t>
            </a:r>
            <a:r>
              <a:rPr lang="en-US" sz="3500" dirty="0"/>
              <a:t>the true probability of a node being infected. As a result we show that, when the approximate models are stable and the epidemic dies out, the Markov chain is fast mixing to its stationary state. Conversely, we conjecture that, when the approximate models are unstable, the Markov chain mixes in exponential time, so that for the true model convergence to the all-healthy state is not observed in any reasonable amount of time.</a:t>
            </a:r>
            <a:endParaRPr lang="en-US" sz="3500" dirty="0"/>
          </a:p>
        </p:txBody>
      </p:sp>
    </p:spTree>
    <p:extLst>
      <p:ext uri="{BB962C8B-B14F-4D97-AF65-F5344CB8AC3E}">
        <p14:creationId xmlns:p14="http://schemas.microsoft.com/office/powerpoint/2010/main" val="2461777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367</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Epidemic Spread in Networks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Electrical Engineering</dc:title>
  <dc:creator>Owner</dc:creator>
  <cp:lastModifiedBy>Owner</cp:lastModifiedBy>
  <cp:revision>27</cp:revision>
  <dcterms:created xsi:type="dcterms:W3CDTF">2006-08-16T00:00:00Z</dcterms:created>
  <dcterms:modified xsi:type="dcterms:W3CDTF">2013-10-11T01:15:10Z</dcterms:modified>
</cp:coreProperties>
</file>