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2C4"/>
    <a:srgbClr val="3399FF"/>
    <a:srgbClr val="FFFFFF"/>
    <a:srgbClr val="FF9900"/>
    <a:srgbClr val="CC0000"/>
    <a:srgbClr val="993300"/>
    <a:srgbClr val="0099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373" autoAdjust="0"/>
    <p:restoredTop sz="99768" autoAdjust="0"/>
  </p:normalViewPr>
  <p:slideViewPr>
    <p:cSldViewPr snapToObjects="1">
      <p:cViewPr>
        <p:scale>
          <a:sx n="30" d="100"/>
          <a:sy n="30" d="100"/>
        </p:scale>
        <p:origin x="60" y="-72"/>
      </p:cViewPr>
      <p:guideLst>
        <p:guide orient="horz" pos="3552"/>
        <p:guide orient="horz" pos="20285"/>
        <p:guide pos="437"/>
        <p:guide pos="6725"/>
        <p:guide pos="7238"/>
        <p:guide pos="13526"/>
        <p:guide pos="14030"/>
        <p:guide pos="20318"/>
        <p:guide pos="20837"/>
        <p:guide pos="271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0"/>
    </p:cViewPr>
  </p:sorterViewPr>
  <p:notesViewPr>
    <p:cSldViewPr snapToGrid="0" snapToObjects="1">
      <p:cViewPr varScale="1">
        <p:scale>
          <a:sx n="77" d="100"/>
          <a:sy n="77" d="100"/>
        </p:scale>
        <p:origin x="-36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CFF82-88C4-D045-B6AB-B7A1C8B8EEB4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8C24B-A991-3844-94C0-E859CE2AA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2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B18D05-FA74-4006-9BBB-F4F0A396E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7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3A43EB4-B096-41B6-B87E-E9F2CFA37A6F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9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73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1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48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491013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275" y="5638800"/>
            <a:ext cx="4911725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9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67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2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94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98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5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0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6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5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582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21018500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4638" y="5638800"/>
            <a:ext cx="2102008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66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7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7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3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141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501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04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4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7375" y="1273175"/>
            <a:ext cx="10547350" cy="3092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1273175"/>
            <a:ext cx="31491237" cy="3092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5638800"/>
            <a:ext cx="4910137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275" y="5638800"/>
            <a:ext cx="4911725" cy="2656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0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60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28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698078" y="5638111"/>
            <a:ext cx="13246521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152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TEMPLATE DESIGN © 2008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7" y="5638800"/>
            <a:ext cx="13250861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15163800" y="5616615"/>
            <a:ext cx="13246521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29794200" y="5597186"/>
            <a:ext cx="13246521" cy="265636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rgbClr val="FFFFFF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693738" y="5638800"/>
            <a:ext cx="9974262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9974262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11490325" y="5638800"/>
            <a:ext cx="207645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33078738" y="5638800"/>
            <a:ext cx="9982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0"/>
            <a:ext cx="43891200" cy="480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693738" y="5638800"/>
            <a:ext cx="42367200" cy="26563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0" y="4800600"/>
            <a:ext cx="43891200" cy="130175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609600" y="32445325"/>
            <a:ext cx="2514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67" tIns="45624" rIns="91267" bIns="4562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0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1273175"/>
            <a:ext cx="41924287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7" tIns="45624" rIns="91267" bIns="456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5638800"/>
            <a:ext cx="42190987" cy="265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408" tIns="456408" rIns="456408" bIns="45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emf"/><Relationship Id="rId3" Type="http://schemas.openxmlformats.org/officeDocument/2006/relationships/image" Target="../media/image1.png"/><Relationship Id="rId21" Type="http://schemas.openxmlformats.org/officeDocument/2006/relationships/image" Target="../media/image19.gi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3633788" y="343319"/>
            <a:ext cx="34771012" cy="53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3" tIns="45614" rIns="91243" bIns="45614">
            <a:spAutoFit/>
          </a:bodyPr>
          <a:lstStyle/>
          <a:p>
            <a:pPr algn="ctr" defTabSz="3657719">
              <a:spcBef>
                <a:spcPts val="1500"/>
              </a:spcBef>
            </a:pPr>
            <a:r>
              <a:rPr lang="en-US" sz="66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Event</a:t>
            </a:r>
            <a:r>
              <a:rPr lang="en-US" sz="66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-Based Information Acquisition, </a:t>
            </a:r>
            <a:r>
              <a:rPr lang="en-US" sz="66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Learning,</a:t>
            </a:r>
            <a:r>
              <a:rPr lang="en-US" sz="66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66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Control</a:t>
            </a:r>
          </a:p>
          <a:p>
            <a:pPr algn="ctr" defTabSz="3657719">
              <a:spcBef>
                <a:spcPts val="1500"/>
              </a:spcBef>
            </a:pPr>
            <a:r>
              <a:rPr lang="en-US" sz="66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66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High-Dimensional Cyber-Physical </a:t>
            </a:r>
            <a:r>
              <a:rPr lang="en-US" sz="66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Systems</a:t>
            </a:r>
          </a:p>
          <a:p>
            <a:pPr algn="ctr" defTabSz="3657719">
              <a:lnSpc>
                <a:spcPct val="120000"/>
              </a:lnSpc>
              <a:spcBef>
                <a:spcPts val="1500"/>
              </a:spcBef>
            </a:pPr>
            <a:r>
              <a:rPr lang="en-US" sz="4400" b="1" dirty="0" smtClean="0">
                <a:solidFill>
                  <a:srgbClr val="FFFFFF"/>
                </a:solidFill>
                <a:latin typeface="+mn-lt"/>
              </a:rPr>
              <a:t>Andrea Goldsmith (Stanford University)       Tara </a:t>
            </a:r>
            <a:r>
              <a:rPr lang="en-US" sz="4400" b="1" dirty="0" err="1" smtClean="0">
                <a:solidFill>
                  <a:srgbClr val="FFFFFF"/>
                </a:solidFill>
                <a:latin typeface="+mn-lt"/>
              </a:rPr>
              <a:t>Javidi</a:t>
            </a:r>
            <a:r>
              <a:rPr lang="en-US" sz="4400" b="1" dirty="0" smtClean="0">
                <a:solidFill>
                  <a:srgbClr val="FFFFFF"/>
                </a:solidFill>
                <a:latin typeface="+mn-lt"/>
              </a:rPr>
              <a:t> (University of California San Diego)        Bruno </a:t>
            </a:r>
            <a:r>
              <a:rPr lang="en-US" sz="4400" b="1" dirty="0" err="1" smtClean="0">
                <a:solidFill>
                  <a:srgbClr val="FFFFFF"/>
                </a:solidFill>
                <a:latin typeface="+mn-lt"/>
              </a:rPr>
              <a:t>Sinopoli</a:t>
            </a:r>
            <a:r>
              <a:rPr lang="en-US" sz="4400" b="1" dirty="0" smtClean="0">
                <a:solidFill>
                  <a:srgbClr val="FFFFFF"/>
                </a:solidFill>
                <a:latin typeface="+mn-lt"/>
              </a:rPr>
              <a:t> (CMU)</a:t>
            </a:r>
          </a:p>
          <a:p>
            <a:pPr algn="ctr" defTabSz="3657719">
              <a:lnSpc>
                <a:spcPct val="120000"/>
              </a:lnSpc>
              <a:spcBef>
                <a:spcPts val="1500"/>
              </a:spcBef>
            </a:pPr>
            <a:r>
              <a:rPr lang="it-IT" sz="4400" b="1" dirty="0" err="1">
                <a:solidFill>
                  <a:srgbClr val="EEF1F4"/>
                </a:solidFill>
                <a:latin typeface="+mn-lt"/>
              </a:rPr>
              <a:t>andrea@stanford.edu</a:t>
            </a:r>
            <a:r>
              <a:rPr lang="it-IT" sz="4400" b="1" dirty="0">
                <a:solidFill>
                  <a:srgbClr val="EEF1F4"/>
                </a:solidFill>
                <a:latin typeface="+mn-lt"/>
              </a:rPr>
              <a:t>, </a:t>
            </a:r>
            <a:r>
              <a:rPr lang="it-IT" sz="4400" b="1" dirty="0" err="1">
                <a:solidFill>
                  <a:srgbClr val="EEF1F4"/>
                </a:solidFill>
                <a:latin typeface="+mn-lt"/>
              </a:rPr>
              <a:t>tjavidi@ucsd.edu</a:t>
            </a:r>
            <a:r>
              <a:rPr lang="it-IT" sz="4400" b="1" dirty="0">
                <a:solidFill>
                  <a:srgbClr val="EEF1F4"/>
                </a:solidFill>
                <a:latin typeface="+mn-lt"/>
              </a:rPr>
              <a:t>, </a:t>
            </a:r>
            <a:r>
              <a:rPr lang="it-IT" sz="4400" b="1" dirty="0" err="1">
                <a:solidFill>
                  <a:srgbClr val="EEF1F4"/>
                </a:solidFill>
                <a:latin typeface="+mn-lt"/>
              </a:rPr>
              <a:t>brunos@ece.cmu.edu</a:t>
            </a:r>
            <a:r>
              <a:rPr lang="it-IT" sz="4400" b="1" dirty="0">
                <a:solidFill>
                  <a:srgbClr val="EEF1F4"/>
                </a:solidFill>
                <a:latin typeface="+mn-lt"/>
              </a:rPr>
              <a:t> </a:t>
            </a:r>
          </a:p>
          <a:p>
            <a:pPr algn="ctr" defTabSz="3657719">
              <a:lnSpc>
                <a:spcPct val="120000"/>
              </a:lnSpc>
              <a:spcBef>
                <a:spcPts val="1500"/>
              </a:spcBef>
            </a:pPr>
            <a:endParaRPr lang="en-US" sz="4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685800" y="5638800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Project Objectives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89" name="Text Placeholder 1"/>
          <p:cNvSpPr txBox="1">
            <a:spLocks/>
          </p:cNvSpPr>
          <p:nvPr/>
        </p:nvSpPr>
        <p:spPr>
          <a:xfrm>
            <a:off x="690007" y="6614934"/>
            <a:ext cx="13254593" cy="65676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600" b="1" dirty="0"/>
              <a:t>D</a:t>
            </a:r>
            <a:r>
              <a:rPr lang="en-US" sz="3600" b="1" dirty="0" smtClean="0"/>
              <a:t>evelop a </a:t>
            </a:r>
            <a:r>
              <a:rPr lang="en-US" sz="3600" b="1" dirty="0" smtClean="0"/>
              <a:t>theoretical </a:t>
            </a:r>
            <a:r>
              <a:rPr lang="en-US" sz="3600" b="1" dirty="0"/>
              <a:t>framework for stochastic learning, decision-making, and control in </a:t>
            </a:r>
            <a:r>
              <a:rPr lang="en-US" sz="3600" b="1" dirty="0" smtClean="0"/>
              <a:t>high-dimension CPS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600" b="1" dirty="0" smtClean="0"/>
              <a:t>In </a:t>
            </a:r>
            <a:r>
              <a:rPr lang="en-US" sz="3600" b="1" dirty="0"/>
              <a:t>our </a:t>
            </a:r>
            <a:r>
              <a:rPr lang="en-US" sz="3600" b="1" dirty="0" smtClean="0"/>
              <a:t>model</a:t>
            </a:r>
            <a:r>
              <a:rPr lang="en-US" sz="3600" b="1" dirty="0"/>
              <a:t>, </a:t>
            </a:r>
            <a:r>
              <a:rPr lang="en-US" sz="3600" b="1" dirty="0" smtClean="0"/>
              <a:t>decision </a:t>
            </a:r>
            <a:r>
              <a:rPr lang="en-US" sz="3600" b="1" dirty="0" smtClean="0"/>
              <a:t>makers dynamically refine their estimates </a:t>
            </a:r>
            <a:r>
              <a:rPr lang="en-US" sz="3600" b="1" dirty="0" smtClean="0"/>
              <a:t>of the </a:t>
            </a:r>
            <a:r>
              <a:rPr lang="en-US" sz="3600" b="1" dirty="0" smtClean="0"/>
              <a:t>time-varying  physical </a:t>
            </a:r>
            <a:r>
              <a:rPr lang="en-US" sz="3600" b="1" dirty="0" smtClean="0"/>
              <a:t>system</a:t>
            </a:r>
            <a:r>
              <a:rPr lang="en-US" sz="3600" b="1" dirty="0" smtClean="0"/>
              <a:t> 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600" b="1" dirty="0" smtClean="0"/>
              <a:t>These parameter estimates are </a:t>
            </a:r>
            <a:r>
              <a:rPr lang="en-US" sz="3600" b="1" dirty="0"/>
              <a:t>then used to control the physical system efficiently and robustly. </a:t>
            </a:r>
            <a:endParaRPr lang="en-US" sz="3600" b="1" dirty="0" smtClean="0"/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600" b="1" dirty="0" smtClean="0"/>
              <a:t>Both centralized and distributed control methodologies will be explored</a:t>
            </a:r>
          </a:p>
          <a:p>
            <a:pPr marL="457200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3600" b="1" dirty="0" smtClean="0"/>
              <a:t>Applications</a:t>
            </a:r>
            <a:r>
              <a:rPr lang="en-US" sz="3600" b="1" dirty="0"/>
              <a:t>: </a:t>
            </a:r>
            <a:r>
              <a:rPr lang="en-US" sz="3600" b="1" dirty="0" smtClean="0"/>
              <a:t>smart </a:t>
            </a:r>
            <a:r>
              <a:rPr lang="en-US" sz="3600" b="1" dirty="0"/>
              <a:t>buildings, intelligent transportation, energy-efficient data centers, and the future smart-grid</a:t>
            </a:r>
            <a:endParaRPr lang="en-US" sz="3600" b="1" dirty="0"/>
          </a:p>
        </p:txBody>
      </p:sp>
      <p:sp>
        <p:nvSpPr>
          <p:cNvPr id="168" name="Text Box 7"/>
          <p:cNvSpPr txBox="1">
            <a:spLocks noChangeArrowheads="1"/>
          </p:cNvSpPr>
          <p:nvPr/>
        </p:nvSpPr>
        <p:spPr bwMode="auto">
          <a:xfrm>
            <a:off x="15163800" y="5631730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Individual driver decision model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169" name="Text Box 7"/>
          <p:cNvSpPr txBox="1">
            <a:spLocks noChangeArrowheads="1"/>
          </p:cNvSpPr>
          <p:nvPr/>
        </p:nvSpPr>
        <p:spPr bwMode="auto">
          <a:xfrm>
            <a:off x="29810376" y="5631730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Implications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170" name="Text Box 7"/>
          <p:cNvSpPr txBox="1">
            <a:spLocks noChangeArrowheads="1"/>
          </p:cNvSpPr>
          <p:nvPr/>
        </p:nvSpPr>
        <p:spPr bwMode="auto">
          <a:xfrm>
            <a:off x="29781694" y="25839197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Future Work</a:t>
            </a:r>
            <a:endParaRPr lang="en-US" sz="4800" b="1" dirty="0">
              <a:solidFill>
                <a:srgbClr val="F8F8F8"/>
              </a:solidFill>
            </a:endParaRPr>
          </a:p>
        </p:txBody>
      </p:sp>
      <p:pic>
        <p:nvPicPr>
          <p:cNvPr id="5" name="Picture 4" descr="NSFlogo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4" y="713920"/>
            <a:ext cx="3535356" cy="3541248"/>
          </a:xfrm>
          <a:prstGeom prst="rect">
            <a:avLst/>
          </a:prstGeom>
        </p:spPr>
      </p:pic>
      <p:pic>
        <p:nvPicPr>
          <p:cNvPr id="9" name="Picture 8" descr="StanfordLogoTrac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474" y="495223"/>
            <a:ext cx="1697252" cy="2552777"/>
          </a:xfrm>
          <a:prstGeom prst="rect">
            <a:avLst/>
          </a:prstGeom>
        </p:spPr>
      </p:pic>
      <p:pic>
        <p:nvPicPr>
          <p:cNvPr id="11" name="Picture 10" descr="gl-4-se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980" y="268004"/>
            <a:ext cx="4991828" cy="2995097"/>
          </a:xfrm>
          <a:prstGeom prst="rect">
            <a:avLst/>
          </a:prstGeom>
        </p:spPr>
      </p:pic>
      <p:sp>
        <p:nvSpPr>
          <p:cNvPr id="222" name="Text Box 7"/>
          <p:cNvSpPr txBox="1">
            <a:spLocks noChangeArrowheads="1"/>
          </p:cNvSpPr>
          <p:nvPr/>
        </p:nvSpPr>
        <p:spPr bwMode="auto">
          <a:xfrm>
            <a:off x="669758" y="13487400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Example Application: Joint path and charge planning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223" name="Text Box 7"/>
          <p:cNvSpPr txBox="1">
            <a:spLocks noChangeArrowheads="1"/>
          </p:cNvSpPr>
          <p:nvPr/>
        </p:nvSpPr>
        <p:spPr bwMode="auto">
          <a:xfrm>
            <a:off x="685800" y="25000997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Low-Complexity Modeling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225" name="Text Placeholder 1"/>
          <p:cNvSpPr txBox="1">
            <a:spLocks/>
          </p:cNvSpPr>
          <p:nvPr/>
        </p:nvSpPr>
        <p:spPr>
          <a:xfrm>
            <a:off x="712032" y="26898600"/>
            <a:ext cx="8477455" cy="3429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854075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Reduced-order models of network topology and origin-destination demand statistics</a:t>
            </a:r>
          </a:p>
          <a:p>
            <a:pPr marL="854075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Effect of selfish route and charge decisions on system load</a:t>
            </a:r>
          </a:p>
          <a:p>
            <a:pPr marL="854075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Aggregate response of population to posted prices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en-US" sz="3600" dirty="0" smtClean="0"/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en-US" sz="36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en-US" sz="36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en-US" sz="36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en-US" sz="36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/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endParaRPr lang="en-US" sz="3600" dirty="0"/>
          </a:p>
        </p:txBody>
      </p:sp>
      <p:pic>
        <p:nvPicPr>
          <p:cNvPr id="71" name="Picture 70" descr="ChargePoin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293" y="6553339"/>
            <a:ext cx="1777907" cy="2666861"/>
          </a:xfrm>
          <a:prstGeom prst="rect">
            <a:avLst/>
          </a:prstGeom>
        </p:spPr>
      </p:pic>
      <p:pic>
        <p:nvPicPr>
          <p:cNvPr id="72" name="Picture 71" descr="illustration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34" y="15775738"/>
            <a:ext cx="8942832" cy="6199632"/>
          </a:xfrm>
          <a:prstGeom prst="rect">
            <a:avLst/>
          </a:prstGeom>
        </p:spPr>
      </p:pic>
      <p:sp>
        <p:nvSpPr>
          <p:cNvPr id="386" name="TextBox 385"/>
          <p:cNvSpPr txBox="1"/>
          <p:nvPr/>
        </p:nvSpPr>
        <p:spPr>
          <a:xfrm>
            <a:off x="1022527" y="15980753"/>
            <a:ext cx="389459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User costs: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Electricity costs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Time spent en route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Traffic tolls</a:t>
            </a:r>
          </a:p>
        </p:txBody>
      </p:sp>
      <p:sp>
        <p:nvSpPr>
          <p:cNvPr id="387" name="Text Placeholder 1"/>
          <p:cNvSpPr txBox="1">
            <a:spLocks/>
          </p:cNvSpPr>
          <p:nvPr/>
        </p:nvSpPr>
        <p:spPr>
          <a:xfrm>
            <a:off x="716239" y="22556237"/>
            <a:ext cx="13254593" cy="2396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System-level feedback loop not modeled by route guidance apps  inefficient traffic distribution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Feedback not modeled for power grid dynamic price design  harder to balance system  </a:t>
            </a:r>
            <a:r>
              <a:rPr lang="en-US" sz="3600" dirty="0" smtClean="0">
                <a:solidFill>
                  <a:srgbClr val="FF6600"/>
                </a:solidFill>
                <a:sym typeface="Wingdings"/>
              </a:rPr>
              <a:t>danger to system reliability</a:t>
            </a:r>
            <a:endParaRPr lang="en-US" sz="36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8" name="Text Placeholder 1"/>
          <p:cNvSpPr txBox="1">
            <a:spLocks/>
          </p:cNvSpPr>
          <p:nvPr/>
        </p:nvSpPr>
        <p:spPr>
          <a:xfrm>
            <a:off x="712032" y="25754361"/>
            <a:ext cx="13254593" cy="6870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Low-complexity model of true EV demand elasticity for reliable price design </a:t>
            </a:r>
            <a:r>
              <a:rPr lang="en-US" sz="3600" dirty="0" smtClean="0">
                <a:sym typeface="Wingdings"/>
              </a:rPr>
              <a:t> trade-off between accuracy and model order</a:t>
            </a:r>
            <a:endParaRPr lang="en-US" sz="3600" dirty="0" smtClean="0"/>
          </a:p>
        </p:txBody>
      </p:sp>
      <p:sp>
        <p:nvSpPr>
          <p:cNvPr id="389" name="Text Placeholder 1"/>
          <p:cNvSpPr txBox="1">
            <a:spLocks/>
          </p:cNvSpPr>
          <p:nvPr/>
        </p:nvSpPr>
        <p:spPr>
          <a:xfrm>
            <a:off x="716239" y="30843224"/>
            <a:ext cx="13254593" cy="17703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dirty="0" smtClean="0"/>
              <a:t>Optimal price design for joint power and traffic management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Optimal placement of resources based on data analytics</a:t>
            </a:r>
          </a:p>
          <a:p>
            <a:pPr marL="396875" lvl="1" indent="0">
              <a:buNone/>
            </a:pPr>
            <a:endParaRPr lang="en-US" sz="3600" dirty="0" smtClean="0">
              <a:sym typeface="Wingding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6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600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36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600" dirty="0"/>
          </a:p>
        </p:txBody>
      </p:sp>
      <p:pic>
        <p:nvPicPr>
          <p:cNvPr id="390" name="Picture 3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0337" y="27203400"/>
            <a:ext cx="5151863" cy="2514600"/>
          </a:xfrm>
          <a:prstGeom prst="rect">
            <a:avLst/>
          </a:prstGeom>
        </p:spPr>
      </p:pic>
      <p:pic>
        <p:nvPicPr>
          <p:cNvPr id="74" name="Picture 73" descr="ieee9_model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600" y="9814351"/>
            <a:ext cx="3282681" cy="336824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9395400" y="9601200"/>
            <a:ext cx="3520277" cy="3785652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IEEE 9 bus test case overlaid on a simple </a:t>
            </a:r>
            <a:r>
              <a:rPr lang="en-US" sz="2400" dirty="0"/>
              <a:t>transportation </a:t>
            </a:r>
            <a:r>
              <a:rPr lang="en-US" sz="2400" dirty="0" smtClean="0"/>
              <a:t>network </a:t>
            </a:r>
            <a:r>
              <a:rPr lang="en-US" sz="2400" dirty="0"/>
              <a:t>from Davis to San Jose. The value next to each link </a:t>
            </a:r>
            <a:r>
              <a:rPr lang="en-US" sz="2400" dirty="0" smtClean="0"/>
              <a:t>is minimum </a:t>
            </a:r>
            <a:r>
              <a:rPr lang="en-US" sz="2400" dirty="0"/>
              <a:t>travel time </a:t>
            </a:r>
            <a:r>
              <a:rPr lang="en-US" sz="2400" dirty="0" smtClean="0"/>
              <a:t>(</a:t>
            </a:r>
            <a:r>
              <a:rPr lang="en-US" sz="2400" dirty="0"/>
              <a:t>in minutes</a:t>
            </a:r>
            <a:r>
              <a:rPr lang="en-US" sz="2400" dirty="0" smtClean="0"/>
              <a:t>) </a:t>
            </a:r>
            <a:r>
              <a:rPr lang="en-US" sz="2400" dirty="0"/>
              <a:t>and the base </a:t>
            </a:r>
            <a:r>
              <a:rPr lang="en-US" sz="2400" dirty="0" smtClean="0"/>
              <a:t>(other than EV) load at </a:t>
            </a:r>
            <a:r>
              <a:rPr lang="en-US" sz="2400" dirty="0"/>
              <a:t>each node is </a:t>
            </a:r>
            <a:r>
              <a:rPr lang="en-US" sz="2400" dirty="0" smtClean="0"/>
              <a:t>in </a:t>
            </a:r>
            <a:r>
              <a:rPr lang="en-US" sz="2400" dirty="0"/>
              <a:t>italic.  Each </a:t>
            </a:r>
            <a:r>
              <a:rPr lang="en-US" sz="2400" dirty="0" smtClean="0"/>
              <a:t>intermediate </a:t>
            </a:r>
            <a:r>
              <a:rPr lang="en-US" sz="2400" dirty="0"/>
              <a:t>node </a:t>
            </a:r>
            <a:r>
              <a:rPr lang="en-US" sz="2400" dirty="0" smtClean="0"/>
              <a:t>equipped </a:t>
            </a:r>
            <a:r>
              <a:rPr lang="en-US" sz="2400" dirty="0"/>
              <a:t>with </a:t>
            </a:r>
            <a:r>
              <a:rPr lang="en-US" sz="2400" dirty="0" smtClean="0"/>
              <a:t>(infinite number of) fast chargers.</a:t>
            </a:r>
            <a:endParaRPr lang="en-US" sz="2400" dirty="0"/>
          </a:p>
        </p:txBody>
      </p:sp>
      <p:pic>
        <p:nvPicPr>
          <p:cNvPr id="76" name="Picture 75" descr="modifi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472" y="13201822"/>
            <a:ext cx="5443728" cy="3669792"/>
          </a:xfrm>
          <a:prstGeom prst="rect">
            <a:avLst/>
          </a:prstGeom>
        </p:spPr>
      </p:pic>
      <p:pic>
        <p:nvPicPr>
          <p:cNvPr id="78" name="Picture 77" descr="virtua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0" y="13217508"/>
            <a:ext cx="6821424" cy="3322320"/>
          </a:xfrm>
          <a:prstGeom prst="rect">
            <a:avLst/>
          </a:prstGeom>
        </p:spPr>
      </p:pic>
      <p:pic>
        <p:nvPicPr>
          <p:cNvPr id="79" name="Picture 78" descr="extendedsocia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0" y="20957059"/>
            <a:ext cx="5181600" cy="4341341"/>
          </a:xfrm>
          <a:prstGeom prst="rect">
            <a:avLst/>
          </a:prstGeom>
        </p:spPr>
      </p:pic>
      <p:pic>
        <p:nvPicPr>
          <p:cNvPr id="80" name="Picture 79" descr="times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663" y="6731623"/>
            <a:ext cx="4809744" cy="2718816"/>
          </a:xfrm>
          <a:prstGeom prst="rect">
            <a:avLst/>
          </a:prstGeom>
        </p:spPr>
      </p:pic>
      <p:pic>
        <p:nvPicPr>
          <p:cNvPr id="81" name="Picture 80" descr="transport_netwk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0" y="10058400"/>
            <a:ext cx="6248400" cy="2590800"/>
          </a:xfrm>
          <a:prstGeom prst="rect">
            <a:avLst/>
          </a:prstGeom>
        </p:spPr>
      </p:pic>
      <p:pic>
        <p:nvPicPr>
          <p:cNvPr id="82" name="Picture 81" descr="tabl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068" y="16230600"/>
            <a:ext cx="10900076" cy="7304525"/>
          </a:xfrm>
          <a:prstGeom prst="rect">
            <a:avLst/>
          </a:prstGeom>
        </p:spPr>
      </p:pic>
      <p:sp>
        <p:nvSpPr>
          <p:cNvPr id="391" name="Text Box 7"/>
          <p:cNvSpPr txBox="1">
            <a:spLocks noChangeArrowheads="1"/>
          </p:cNvSpPr>
          <p:nvPr/>
        </p:nvSpPr>
        <p:spPr bwMode="auto">
          <a:xfrm>
            <a:off x="15144855" y="17034905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System-level: centralized and decentralized model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392" name="Text Box 7"/>
          <p:cNvSpPr txBox="1">
            <a:spLocks noChangeArrowheads="1"/>
          </p:cNvSpPr>
          <p:nvPr/>
        </p:nvSpPr>
        <p:spPr bwMode="auto">
          <a:xfrm>
            <a:off x="15177406" y="25527000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Optimal decentralized control: joint marginal pricing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393" name="Right Arrow 392"/>
          <p:cNvSpPr/>
          <p:nvPr/>
        </p:nvSpPr>
        <p:spPr bwMode="auto">
          <a:xfrm>
            <a:off x="20116800" y="14593090"/>
            <a:ext cx="1256572" cy="489557"/>
          </a:xfrm>
          <a:prstGeom prst="rightArrow">
            <a:avLst/>
          </a:prstGeom>
          <a:noFill/>
          <a:ln w="31750" cap="flat" cmpd="sng" algn="ctr">
            <a:solidFill>
              <a:schemeClr val="accent6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0995600" y="16372325"/>
            <a:ext cx="1968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89438"/>
            <a:r>
              <a:rPr lang="en-US" sz="3200" b="1" dirty="0">
                <a:solidFill>
                  <a:srgbClr val="0062C4"/>
                </a:solidFill>
              </a:rPr>
              <a:t>Notice significant </a:t>
            </a:r>
            <a:r>
              <a:rPr lang="en-US" sz="3200" b="1" dirty="0" smtClean="0">
                <a:solidFill>
                  <a:srgbClr val="0062C4"/>
                </a:solidFill>
              </a:rPr>
              <a:t> oscillation</a:t>
            </a:r>
          </a:p>
          <a:p>
            <a:pPr algn="ctr" defTabSz="4389438"/>
            <a:r>
              <a:rPr lang="en-US" sz="3200" b="1" dirty="0" smtClean="0">
                <a:solidFill>
                  <a:srgbClr val="0062C4"/>
                </a:solidFill>
              </a:rPr>
              <a:t>in </a:t>
            </a:r>
            <a:r>
              <a:rPr lang="en-US" sz="3200" b="1" dirty="0" smtClean="0">
                <a:solidFill>
                  <a:srgbClr val="0062C4"/>
                </a:solidFill>
              </a:rPr>
              <a:t>LMPs</a:t>
            </a:r>
          </a:p>
          <a:p>
            <a:pPr algn="ctr" defTabSz="4389438"/>
            <a:r>
              <a:rPr lang="en-US" sz="3200" b="1" dirty="0" smtClean="0">
                <a:solidFill>
                  <a:srgbClr val="0062C4"/>
                </a:solidFill>
              </a:rPr>
              <a:t>Across</a:t>
            </a:r>
          </a:p>
          <a:p>
            <a:pPr algn="ctr" defTabSz="4389438"/>
            <a:r>
              <a:rPr lang="en-US" sz="3200" b="1" dirty="0" smtClean="0">
                <a:solidFill>
                  <a:srgbClr val="0062C4"/>
                </a:solidFill>
              </a:rPr>
              <a:t>iterations</a:t>
            </a:r>
            <a:endParaRPr lang="en-US" sz="3200" b="1" dirty="0" smtClean="0">
              <a:solidFill>
                <a:srgbClr val="0062C4"/>
              </a:solidFill>
            </a:endParaRPr>
          </a:p>
          <a:p>
            <a:pPr algn="ctr" defTabSz="4389438"/>
            <a:r>
              <a:rPr lang="en-US" sz="3200" b="1" dirty="0" smtClean="0">
                <a:solidFill>
                  <a:srgbClr val="0062C4"/>
                </a:solidFill>
              </a:rPr>
              <a:t>under disjoint model</a:t>
            </a:r>
          </a:p>
        </p:txBody>
      </p:sp>
      <p:sp>
        <p:nvSpPr>
          <p:cNvPr id="394" name="Text Placeholder 1"/>
          <p:cNvSpPr txBox="1">
            <a:spLocks/>
          </p:cNvSpPr>
          <p:nvPr/>
        </p:nvSpPr>
        <p:spPr>
          <a:xfrm>
            <a:off x="20193000" y="6736251"/>
            <a:ext cx="5872273" cy="52271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Original problem: dynamic shortest path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Travel time of each link </a:t>
            </a:r>
            <a:r>
              <a:rPr lang="en-US" sz="3600" dirty="0" smtClean="0">
                <a:sym typeface="Wingdings"/>
              </a:rPr>
              <a:t> function of link flow      given (exogenous) </a:t>
            </a:r>
            <a:endParaRPr lang="en-US" sz="36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600" dirty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36500" y="8657476"/>
            <a:ext cx="952500" cy="469900"/>
          </a:xfrm>
          <a:prstGeom prst="rect">
            <a:avLst/>
          </a:prstGeom>
        </p:spPr>
      </p:pic>
      <p:sp>
        <p:nvSpPr>
          <p:cNvPr id="395" name="Text Placeholder 1"/>
          <p:cNvSpPr txBox="1">
            <a:spLocks/>
          </p:cNvSpPr>
          <p:nvPr/>
        </p:nvSpPr>
        <p:spPr>
          <a:xfrm>
            <a:off x="15144855" y="9711857"/>
            <a:ext cx="13254593" cy="6870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New problem: jointly decision best path and best charge amount to receive at nodes that are visited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Solution strategy: Extended Transportation Graph with virtual charging links </a:t>
            </a:r>
            <a:r>
              <a:rPr lang="en-US" sz="3600" dirty="0" smtClean="0">
                <a:sym typeface="Wingdings"/>
              </a:rPr>
              <a:t> find shortest path on resource-feasible paths (never run out of charge or plan to charge battery above capacity)</a:t>
            </a:r>
            <a:endParaRPr lang="en-US" sz="3600" dirty="0" smtClean="0"/>
          </a:p>
        </p:txBody>
      </p:sp>
      <p:sp>
        <p:nvSpPr>
          <p:cNvPr id="396" name="Text Placeholder 1"/>
          <p:cNvSpPr txBox="1">
            <a:spLocks/>
          </p:cNvSpPr>
          <p:nvPr/>
        </p:nvSpPr>
        <p:spPr>
          <a:xfrm>
            <a:off x="15181613" y="17934511"/>
            <a:ext cx="13254593" cy="44269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Heterogeneous trip demand </a:t>
            </a:r>
            <a:r>
              <a:rPr lang="en-US" sz="3600" dirty="0" smtClean="0">
                <a:sym typeface="Wingdings"/>
              </a:rPr>
              <a:t> different O-D+ trip start times + initial charge level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Two types of control studied:</a:t>
            </a:r>
          </a:p>
          <a:p>
            <a:pPr marL="854075" lvl="1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Decentralized user interactions lead to an equilibrium (may be inefficient), e.g., everyone selfishly using Google map</a:t>
            </a:r>
          </a:p>
          <a:p>
            <a:pPr marL="854075" lvl="1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A social planner maximizes welfare  </a:t>
            </a:r>
          </a:p>
        </p:txBody>
      </p:sp>
      <p:sp>
        <p:nvSpPr>
          <p:cNvPr id="398" name="Text Placeholder 1"/>
          <p:cNvSpPr txBox="1">
            <a:spLocks/>
          </p:cNvSpPr>
          <p:nvPr/>
        </p:nvSpPr>
        <p:spPr>
          <a:xfrm>
            <a:off x="15532100" y="21793342"/>
            <a:ext cx="8044701" cy="37081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State variable: network flow</a:t>
            </a:r>
          </a:p>
          <a:p>
            <a:pPr marL="396875" lvl="1" indent="0">
              <a:buNone/>
            </a:pPr>
            <a:endParaRPr lang="en-US" sz="3600" dirty="0">
              <a:sym typeface="Wingding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>
                <a:sym typeface="Wingdings"/>
              </a:rPr>
              <a:t>Steps for system-level study:</a:t>
            </a:r>
          </a:p>
          <a:p>
            <a:pPr lvl="1"/>
            <a:r>
              <a:rPr lang="en-US" sz="2800" dirty="0"/>
              <a:t>Map </a:t>
            </a:r>
            <a:r>
              <a:rPr lang="en-US" sz="2800" dirty="0" smtClean="0"/>
              <a:t>path and charge </a:t>
            </a:r>
            <a:r>
              <a:rPr lang="en-US" sz="2800" dirty="0"/>
              <a:t>decision of </a:t>
            </a:r>
            <a:r>
              <a:rPr lang="en-US" sz="2800" dirty="0" smtClean="0"/>
              <a:t>drivers </a:t>
            </a:r>
            <a:r>
              <a:rPr lang="en-US" sz="2800" dirty="0"/>
              <a:t>under each control strategy to network flow </a:t>
            </a:r>
          </a:p>
          <a:p>
            <a:pPr lvl="1"/>
            <a:r>
              <a:rPr lang="en-US" sz="2800" dirty="0"/>
              <a:t>Map flow variables to aggregate </a:t>
            </a:r>
            <a:r>
              <a:rPr lang="en-US" sz="2800" dirty="0" smtClean="0"/>
              <a:t>cost</a:t>
            </a:r>
            <a:endParaRPr lang="en-US" sz="2800" dirty="0"/>
          </a:p>
        </p:txBody>
      </p:sp>
      <p:sp>
        <p:nvSpPr>
          <p:cNvPr id="400" name="Text Placeholder 1"/>
          <p:cNvSpPr txBox="1">
            <a:spLocks/>
          </p:cNvSpPr>
          <p:nvPr/>
        </p:nvSpPr>
        <p:spPr>
          <a:xfrm>
            <a:off x="29814583" y="6443977"/>
            <a:ext cx="13254593" cy="21370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Question: what happens if transportation and power systems are disjointedly managed (under optimal pricing)? </a:t>
            </a:r>
            <a:r>
              <a:rPr lang="en-US" sz="3600" dirty="0" smtClean="0">
                <a:sym typeface="Wingdings"/>
              </a:rPr>
              <a:t> effect of one system on the other taken as exogenous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Prices (LMPs and tolls) updated iteratively 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46426" y="22631400"/>
            <a:ext cx="6743700" cy="4826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532100" y="30175200"/>
            <a:ext cx="12585700" cy="1143000"/>
          </a:xfrm>
          <a:prstGeom prst="rect">
            <a:avLst/>
          </a:prstGeom>
        </p:spPr>
      </p:pic>
      <p:sp>
        <p:nvSpPr>
          <p:cNvPr id="401" name="Text Placeholder 1"/>
          <p:cNvSpPr txBox="1">
            <a:spLocks/>
          </p:cNvSpPr>
          <p:nvPr/>
        </p:nvSpPr>
        <p:spPr>
          <a:xfrm>
            <a:off x="15168007" y="26313166"/>
            <a:ext cx="13254593" cy="442699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Can we design prices for electricity and transportation such that selfish user equilibrium results in an efficient (welfare-maximizing) solution? Yes!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How? Design prices that effectively relay system costs to individual users</a:t>
            </a:r>
          </a:p>
          <a:p>
            <a:pPr marL="0" indent="0">
              <a:buNone/>
            </a:pPr>
            <a:r>
              <a:rPr lang="it-IT" sz="3600" dirty="0"/>
              <a:t> </a:t>
            </a:r>
            <a:r>
              <a:rPr lang="it-IT" sz="3600" dirty="0" smtClean="0"/>
              <a:t>     </a:t>
            </a:r>
            <a:r>
              <a:rPr lang="it-IT" sz="3600" dirty="0" err="1"/>
              <a:t>overcharge</a:t>
            </a:r>
            <a:r>
              <a:rPr lang="it-IT" sz="3600" dirty="0"/>
              <a:t> = </a:t>
            </a:r>
            <a:r>
              <a:rPr lang="it-IT" sz="3600" dirty="0" err="1"/>
              <a:t>marginal</a:t>
            </a:r>
            <a:r>
              <a:rPr lang="it-IT" sz="3600" dirty="0"/>
              <a:t> social </a:t>
            </a:r>
            <a:r>
              <a:rPr lang="it-IT" sz="3600" dirty="0" err="1"/>
              <a:t>cost</a:t>
            </a:r>
            <a:r>
              <a:rPr lang="it-IT" sz="3600" dirty="0"/>
              <a:t> - </a:t>
            </a:r>
            <a:r>
              <a:rPr lang="it-IT" sz="3600" dirty="0" err="1"/>
              <a:t>marginal</a:t>
            </a:r>
            <a:r>
              <a:rPr lang="it-IT" sz="3600" dirty="0"/>
              <a:t> private </a:t>
            </a:r>
            <a:r>
              <a:rPr lang="it-IT" sz="3600" dirty="0" err="1"/>
              <a:t>cost</a:t>
            </a:r>
            <a:r>
              <a:rPr lang="it-IT" sz="3600" dirty="0"/>
              <a:t>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>
              <a:sym typeface="Wingdings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>
              <a:sym typeface="Wingding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LMPs should be </a:t>
            </a:r>
            <a:r>
              <a:rPr lang="en-US" sz="3600" u="sng" dirty="0" smtClean="0">
                <a:sym typeface="Wingdings"/>
              </a:rPr>
              <a:t>calculated using our demand elasticity model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>
              <a:sym typeface="Wingdings"/>
            </a:endParaRPr>
          </a:p>
        </p:txBody>
      </p:sp>
      <p:sp>
        <p:nvSpPr>
          <p:cNvPr id="88" name="U-Turn Arrow 87"/>
          <p:cNvSpPr/>
          <p:nvPr/>
        </p:nvSpPr>
        <p:spPr bwMode="auto">
          <a:xfrm>
            <a:off x="31923097" y="9232900"/>
            <a:ext cx="4500503" cy="609600"/>
          </a:xfrm>
          <a:prstGeom prst="uturnArrow">
            <a:avLst>
              <a:gd name="adj1" fmla="val 11772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  <a:ln w="3810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02" name="Text Placeholder 1"/>
          <p:cNvSpPr txBox="1">
            <a:spLocks/>
          </p:cNvSpPr>
          <p:nvPr/>
        </p:nvSpPr>
        <p:spPr>
          <a:xfrm>
            <a:off x="29715200" y="13386852"/>
            <a:ext cx="13254593" cy="46560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Simulation setting: static</a:t>
            </a:r>
          </a:p>
          <a:p>
            <a:pPr lvl="2"/>
            <a:r>
              <a:rPr lang="en-US" dirty="0"/>
              <a:t>All EVs consumes </a:t>
            </a:r>
            <a:r>
              <a:rPr lang="en-US" dirty="0" smtClean="0"/>
              <a:t>1 kWh </a:t>
            </a:r>
            <a:r>
              <a:rPr lang="en-US" dirty="0"/>
              <a:t>each 25 miles</a:t>
            </a:r>
          </a:p>
          <a:p>
            <a:pPr lvl="2"/>
            <a:r>
              <a:rPr lang="en-US" dirty="0" smtClean="0"/>
              <a:t>Cost </a:t>
            </a:r>
            <a:r>
              <a:rPr lang="en-US" dirty="0"/>
              <a:t>of unit time spent en </a:t>
            </a:r>
            <a:r>
              <a:rPr lang="en-US" dirty="0" smtClean="0"/>
              <a:t>route (    ) = 0.1 cent per </a:t>
            </a:r>
            <a:r>
              <a:rPr lang="en-US" dirty="0"/>
              <a:t>5 </a:t>
            </a:r>
            <a:r>
              <a:rPr lang="en-US" dirty="0" smtClean="0"/>
              <a:t>min</a:t>
            </a:r>
            <a:endParaRPr lang="en-US" dirty="0"/>
          </a:p>
          <a:p>
            <a:pPr lvl="2"/>
            <a:r>
              <a:rPr lang="en-US" dirty="0" smtClean="0"/>
              <a:t>Flow </a:t>
            </a:r>
            <a:r>
              <a:rPr lang="en-US" dirty="0"/>
              <a:t>to travel time mapping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Rate </a:t>
            </a:r>
            <a:r>
              <a:rPr lang="en-US" dirty="0"/>
              <a:t>of travel: </a:t>
            </a:r>
            <a:r>
              <a:rPr lang="en-US" dirty="0" smtClean="0"/>
              <a:t>2000, 10000, 10000 </a:t>
            </a:r>
            <a:r>
              <a:rPr lang="en-US" dirty="0"/>
              <a:t>EVs, </a:t>
            </a:r>
            <a:r>
              <a:rPr lang="en-US" dirty="0" smtClean="0"/>
              <a:t>initial </a:t>
            </a:r>
            <a:r>
              <a:rPr lang="en-US" dirty="0"/>
              <a:t>charge of </a:t>
            </a:r>
            <a:r>
              <a:rPr lang="en-US" dirty="0" smtClean="0"/>
              <a:t>2,3, and 4 kWh </a:t>
            </a:r>
            <a:r>
              <a:rPr lang="en-US" dirty="0"/>
              <a:t>respectively</a:t>
            </a:r>
          </a:p>
          <a:p>
            <a:pPr lvl="2"/>
            <a:r>
              <a:rPr lang="en-US" dirty="0" smtClean="0"/>
              <a:t>Fast </a:t>
            </a:r>
            <a:r>
              <a:rPr lang="en-US" dirty="0"/>
              <a:t>charge </a:t>
            </a:r>
            <a:r>
              <a:rPr lang="en-US" dirty="0" smtClean="0"/>
              <a:t>rate: 1 kWh to each EV every 5 </a:t>
            </a:r>
            <a:r>
              <a:rPr lang="en-US" dirty="0" err="1" smtClean="0"/>
              <a:t>mins</a:t>
            </a:r>
            <a:endParaRPr lang="en-US" dirty="0" smtClean="0"/>
          </a:p>
          <a:p>
            <a:pPr marL="854075" lvl="1" indent="-457200">
              <a:buFont typeface="Arial" pitchFamily="34" charset="0"/>
              <a:buChar char="•"/>
            </a:pPr>
            <a:endParaRPr lang="en-US" sz="3200" dirty="0" smtClean="0">
              <a:sym typeface="Wingdings"/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975800" y="14859000"/>
            <a:ext cx="3543300" cy="4445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445700" y="14592300"/>
            <a:ext cx="215900" cy="266700"/>
          </a:xfrm>
          <a:prstGeom prst="rect">
            <a:avLst/>
          </a:prstGeom>
        </p:spPr>
      </p:pic>
      <p:sp>
        <p:nvSpPr>
          <p:cNvPr id="404" name="Rectangle 403"/>
          <p:cNvSpPr/>
          <p:nvPr/>
        </p:nvSpPr>
        <p:spPr>
          <a:xfrm>
            <a:off x="40799764" y="23170345"/>
            <a:ext cx="2178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389438"/>
            <a:r>
              <a:rPr lang="en-US" sz="2800" b="1" dirty="0" smtClean="0">
                <a:solidFill>
                  <a:srgbClr val="FF0000"/>
                </a:solidFill>
              </a:rPr>
              <a:t>Our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 defTabSz="4389438"/>
            <a:r>
              <a:rPr lang="en-US" sz="2800" b="1" dirty="0" smtClean="0">
                <a:solidFill>
                  <a:srgbClr val="FF0000"/>
                </a:solidFill>
              </a:rPr>
              <a:t>scheme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405" name="Text Placeholder 1"/>
          <p:cNvSpPr txBox="1">
            <a:spLocks/>
          </p:cNvSpPr>
          <p:nvPr/>
        </p:nvSpPr>
        <p:spPr>
          <a:xfrm>
            <a:off x="29870400" y="26652368"/>
            <a:ext cx="13254593" cy="3294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fi-FI" sz="3600" dirty="0"/>
              <a:t>C</a:t>
            </a:r>
            <a:r>
              <a:rPr lang="fi-FI" sz="3600" dirty="0" smtClean="0"/>
              <a:t>omplexity-performance tradeoffs in reduced-dimension information acquisition and state estimation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Remote state estimation and control in Networked </a:t>
            </a:r>
            <a:r>
              <a:rPr lang="en-US" sz="3600" dirty="0"/>
              <a:t>Control </a:t>
            </a:r>
            <a:r>
              <a:rPr lang="en-US" sz="3600" dirty="0" smtClean="0"/>
              <a:t>Systems </a:t>
            </a:r>
            <a:r>
              <a:rPr lang="en-US" sz="3600" dirty="0"/>
              <a:t>with </a:t>
            </a:r>
            <a:r>
              <a:rPr lang="en-US" sz="3600" dirty="0" smtClean="0"/>
              <a:t>a constrained shared bandwidth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/>
              <a:t>Joint estimation and control jointly </a:t>
            </a:r>
            <a:r>
              <a:rPr lang="en-US" sz="3600" dirty="0" smtClean="0"/>
              <a:t>over event-based </a:t>
            </a:r>
            <a:r>
              <a:rPr lang="en-US" sz="3600" dirty="0"/>
              <a:t>information acquisition policies. </a:t>
            </a:r>
            <a:endParaRPr lang="en-US" sz="36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/>
          </a:p>
        </p:txBody>
      </p:sp>
      <p:sp>
        <p:nvSpPr>
          <p:cNvPr id="406" name="Text Box 7"/>
          <p:cNvSpPr txBox="1">
            <a:spLocks noChangeArrowheads="1"/>
          </p:cNvSpPr>
          <p:nvPr/>
        </p:nvSpPr>
        <p:spPr bwMode="auto">
          <a:xfrm>
            <a:off x="29814583" y="30487397"/>
            <a:ext cx="13258800" cy="83080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7" tIns="45624" rIns="91267" bIns="45624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8F8F8"/>
                </a:solidFill>
              </a:rPr>
              <a:t>Grant Information</a:t>
            </a:r>
            <a:endParaRPr lang="en-US" sz="4800" b="1" dirty="0">
              <a:solidFill>
                <a:srgbClr val="F8F8F8"/>
              </a:solidFill>
            </a:endParaRPr>
          </a:p>
        </p:txBody>
      </p:sp>
      <p:sp>
        <p:nvSpPr>
          <p:cNvPr id="407" name="Text Placeholder 1"/>
          <p:cNvSpPr txBox="1">
            <a:spLocks/>
          </p:cNvSpPr>
          <p:nvPr/>
        </p:nvSpPr>
        <p:spPr>
          <a:xfrm>
            <a:off x="29794200" y="31394400"/>
            <a:ext cx="13254593" cy="11201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>
                <a:sym typeface="Wingdings"/>
              </a:rPr>
              <a:t>Supported by NSF CPS synergy grant #1330081.</a:t>
            </a:r>
          </a:p>
        </p:txBody>
      </p:sp>
      <p:pic>
        <p:nvPicPr>
          <p:cNvPr id="118" name="Picture 117" descr="CarnegieMellon_logo.gi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865" y="3551249"/>
            <a:ext cx="3200400" cy="914400"/>
          </a:xfrm>
          <a:prstGeom prst="rect">
            <a:avLst/>
          </a:prstGeom>
        </p:spPr>
      </p:pic>
      <p:sp>
        <p:nvSpPr>
          <p:cNvPr id="86" name="Text Placeholder 1"/>
          <p:cNvSpPr txBox="1">
            <a:spLocks/>
          </p:cNvSpPr>
          <p:nvPr/>
        </p:nvSpPr>
        <p:spPr>
          <a:xfrm>
            <a:off x="725460" y="14469490"/>
            <a:ext cx="13254593" cy="65676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Target CPS: power systems + transportation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Specific Problem</a:t>
            </a:r>
            <a:r>
              <a:rPr lang="en-US" sz="3600" dirty="0"/>
              <a:t>: Joint Path </a:t>
            </a:r>
            <a:r>
              <a:rPr lang="en-US" sz="3600" dirty="0" smtClean="0"/>
              <a:t>&amp; Charge Decision </a:t>
            </a:r>
            <a:r>
              <a:rPr lang="en-US" sz="3600" dirty="0"/>
              <a:t>for EV drivers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600" dirty="0"/>
          </a:p>
          <a:p>
            <a:pPr marL="457200" indent="-457200">
              <a:buFont typeface="Arial" pitchFamily="34" charset="0"/>
              <a:buChar char="•"/>
            </a:pPr>
            <a:endParaRPr lang="en-US" sz="36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90" name="TextBox 89"/>
          <p:cNvSpPr txBox="1"/>
          <p:nvPr/>
        </p:nvSpPr>
        <p:spPr>
          <a:xfrm>
            <a:off x="950309" y="18214342"/>
            <a:ext cx="374544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Prior Work: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Dynamic pricing to shift/flatten load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Ignores demand elasticity of drivers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Ignores joint optimization of path and charging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2905700" y="22315925"/>
            <a:ext cx="24511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5356800" y="16448525"/>
            <a:ext cx="5562600" cy="327946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40767000" y="16912279"/>
            <a:ext cx="381000" cy="3809402"/>
          </a:xfrm>
          <a:prstGeom prst="rightBrace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0" tIns="457200" rIns="457200" bIns="457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419189" y="23623012"/>
            <a:ext cx="12705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Steps:</a:t>
            </a:r>
          </a:p>
          <a:p>
            <a:r>
              <a:rPr lang="en-US" sz="3200" b="1" dirty="0"/>
              <a:t>- </a:t>
            </a:r>
            <a:r>
              <a:rPr lang="en-US" sz="3200" b="1" dirty="0" smtClean="0"/>
              <a:t>  Optimal </a:t>
            </a:r>
            <a:r>
              <a:rPr lang="en-US" sz="3200" b="1" dirty="0"/>
              <a:t>clustering of </a:t>
            </a:r>
            <a:r>
              <a:rPr lang="en-US" sz="3200" b="1" dirty="0" smtClean="0"/>
              <a:t>demand and of routes to reduce complexity</a:t>
            </a:r>
            <a:endParaRPr lang="en-US" sz="3200" b="1" dirty="0"/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Stochastic </a:t>
            </a:r>
            <a:r>
              <a:rPr lang="en-US" sz="3200" b="1" dirty="0"/>
              <a:t>modeling  </a:t>
            </a:r>
            <a:r>
              <a:rPr lang="en-US" sz="3200" b="1" dirty="0" smtClean="0"/>
              <a:t>of prices</a:t>
            </a:r>
            <a:endParaRPr lang="en-US" sz="3200" b="1" dirty="0"/>
          </a:p>
          <a:p>
            <a:pPr marL="457200" indent="-457200">
              <a:buFontTx/>
              <a:buChar char="-"/>
            </a:pPr>
            <a:r>
              <a:rPr lang="en-US" sz="3200" b="1" dirty="0" smtClean="0"/>
              <a:t>Profit-maximizing </a:t>
            </a:r>
            <a:r>
              <a:rPr lang="en-US" sz="3200" b="1" dirty="0"/>
              <a:t>retail price design for </a:t>
            </a:r>
            <a:r>
              <a:rPr lang="en-US" sz="3200" b="1" dirty="0" smtClean="0"/>
              <a:t>aggregators</a:t>
            </a:r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5445700" y="23170345"/>
            <a:ext cx="5511800" cy="121365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35341080" y="23428256"/>
            <a:ext cx="5886814" cy="2191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12607</TotalTime>
  <Words>725</Words>
  <Application>Microsoft Office PowerPoint</Application>
  <PresentationFormat>Custom</PresentationFormat>
  <Paragraphs>92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Custom Design</vt:lpstr>
      <vt:lpstr>1_Custom Design</vt:lpstr>
      <vt:lpstr>2_Custom Design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Andrea</cp:lastModifiedBy>
  <cp:revision>256</cp:revision>
  <dcterms:created xsi:type="dcterms:W3CDTF">2005-05-18T01:24:28Z</dcterms:created>
  <dcterms:modified xsi:type="dcterms:W3CDTF">2014-10-27T06:31:20Z</dcterms:modified>
  <cp:category>Powerpoint poster templates</cp:category>
</cp:coreProperties>
</file>