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601200" cy="7315200"/>
  <p:defaultTextStyle>
    <a:defPPr>
      <a:defRPr lang="en-US"/>
    </a:defPPr>
    <a:lvl1pPr algn="l" rtl="0" eaLnBrk="0" fontAlgn="base" hangingPunct="0">
      <a:spcBef>
        <a:spcPct val="0"/>
      </a:spcBef>
      <a:spcAft>
        <a:spcPct val="0"/>
      </a:spcAft>
      <a:defRPr sz="4000" b="1" kern="1200">
        <a:solidFill>
          <a:srgbClr val="003399"/>
        </a:solidFill>
        <a:latin typeface="Arial" charset="0"/>
        <a:ea typeface="+mn-ea"/>
        <a:cs typeface="+mn-cs"/>
      </a:defRPr>
    </a:lvl1pPr>
    <a:lvl2pPr marL="457200" algn="l" rtl="0" eaLnBrk="0" fontAlgn="base" hangingPunct="0">
      <a:spcBef>
        <a:spcPct val="0"/>
      </a:spcBef>
      <a:spcAft>
        <a:spcPct val="0"/>
      </a:spcAft>
      <a:defRPr sz="4000" b="1" kern="1200">
        <a:solidFill>
          <a:srgbClr val="003399"/>
        </a:solidFill>
        <a:latin typeface="Arial" charset="0"/>
        <a:ea typeface="+mn-ea"/>
        <a:cs typeface="+mn-cs"/>
      </a:defRPr>
    </a:lvl2pPr>
    <a:lvl3pPr marL="914400" algn="l" rtl="0" eaLnBrk="0" fontAlgn="base" hangingPunct="0">
      <a:spcBef>
        <a:spcPct val="0"/>
      </a:spcBef>
      <a:spcAft>
        <a:spcPct val="0"/>
      </a:spcAft>
      <a:defRPr sz="4000" b="1" kern="1200">
        <a:solidFill>
          <a:srgbClr val="003399"/>
        </a:solidFill>
        <a:latin typeface="Arial" charset="0"/>
        <a:ea typeface="+mn-ea"/>
        <a:cs typeface="+mn-cs"/>
      </a:defRPr>
    </a:lvl3pPr>
    <a:lvl4pPr marL="1371600" algn="l" rtl="0" eaLnBrk="0" fontAlgn="base" hangingPunct="0">
      <a:spcBef>
        <a:spcPct val="0"/>
      </a:spcBef>
      <a:spcAft>
        <a:spcPct val="0"/>
      </a:spcAft>
      <a:defRPr sz="4000" b="1" kern="1200">
        <a:solidFill>
          <a:srgbClr val="003399"/>
        </a:solidFill>
        <a:latin typeface="Arial" charset="0"/>
        <a:ea typeface="+mn-ea"/>
        <a:cs typeface="+mn-cs"/>
      </a:defRPr>
    </a:lvl4pPr>
    <a:lvl5pPr marL="1828800" algn="l" rtl="0" eaLnBrk="0" fontAlgn="base" hangingPunct="0">
      <a:spcBef>
        <a:spcPct val="0"/>
      </a:spcBef>
      <a:spcAft>
        <a:spcPct val="0"/>
      </a:spcAft>
      <a:defRPr sz="4000" b="1" kern="1200">
        <a:solidFill>
          <a:srgbClr val="003399"/>
        </a:solidFill>
        <a:latin typeface="Arial" charset="0"/>
        <a:ea typeface="+mn-ea"/>
        <a:cs typeface="+mn-cs"/>
      </a:defRPr>
    </a:lvl5pPr>
    <a:lvl6pPr marL="2286000" algn="l" defTabSz="914400" rtl="0" eaLnBrk="1" latinLnBrk="0" hangingPunct="1">
      <a:defRPr sz="4000" b="1" kern="1200">
        <a:solidFill>
          <a:srgbClr val="003399"/>
        </a:solidFill>
        <a:latin typeface="Arial" charset="0"/>
        <a:ea typeface="+mn-ea"/>
        <a:cs typeface="+mn-cs"/>
      </a:defRPr>
    </a:lvl6pPr>
    <a:lvl7pPr marL="2743200" algn="l" defTabSz="914400" rtl="0" eaLnBrk="1" latinLnBrk="0" hangingPunct="1">
      <a:defRPr sz="4000" b="1" kern="1200">
        <a:solidFill>
          <a:srgbClr val="003399"/>
        </a:solidFill>
        <a:latin typeface="Arial" charset="0"/>
        <a:ea typeface="+mn-ea"/>
        <a:cs typeface="+mn-cs"/>
      </a:defRPr>
    </a:lvl7pPr>
    <a:lvl8pPr marL="3200400" algn="l" defTabSz="914400" rtl="0" eaLnBrk="1" latinLnBrk="0" hangingPunct="1">
      <a:defRPr sz="4000" b="1" kern="1200">
        <a:solidFill>
          <a:srgbClr val="003399"/>
        </a:solidFill>
        <a:latin typeface="Arial" charset="0"/>
        <a:ea typeface="+mn-ea"/>
        <a:cs typeface="+mn-cs"/>
      </a:defRPr>
    </a:lvl8pPr>
    <a:lvl9pPr marL="3657600" algn="l" defTabSz="914400" rtl="0" eaLnBrk="1" latinLnBrk="0" hangingPunct="1">
      <a:defRPr sz="4000" b="1" kern="1200">
        <a:solidFill>
          <a:srgbClr val="0033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A50021"/>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6" autoAdjust="0"/>
    <p:restoredTop sz="87521" autoAdjust="0"/>
  </p:normalViewPr>
  <p:slideViewPr>
    <p:cSldViewPr>
      <p:cViewPr varScale="1">
        <p:scale>
          <a:sx n="21" d="100"/>
          <a:sy n="21" d="100"/>
        </p:scale>
        <p:origin x="-1696" y="-11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endParaRPr lang="en-US"/>
          </a:p>
        </p:txBody>
      </p:sp>
      <p:sp>
        <p:nvSpPr>
          <p:cNvPr id="4099" name="Rectangle 3"/>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endParaRPr lang="en-US"/>
          </a:p>
        </p:txBody>
      </p:sp>
      <p:sp>
        <p:nvSpPr>
          <p:cNvPr id="4100" name="Rectangle 4"/>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endParaRPr lang="en-US"/>
          </a:p>
        </p:txBody>
      </p:sp>
      <p:sp>
        <p:nvSpPr>
          <p:cNvPr id="4101" name="Rectangle 5"/>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itchFamily="18" charset="0"/>
              </a:defRPr>
            </a:lvl1pPr>
          </a:lstStyle>
          <a:p>
            <a:fld id="{E01AFA18-00CB-4A31-9CD9-FB131E3069A7}" type="slidenum">
              <a:rPr lang="en-US"/>
              <a:pPr/>
              <a:t>‹#›</a:t>
            </a:fld>
            <a:endParaRPr lang="en-US"/>
          </a:p>
        </p:txBody>
      </p:sp>
    </p:spTree>
    <p:extLst>
      <p:ext uri="{BB962C8B-B14F-4D97-AF65-F5344CB8AC3E}">
        <p14:creationId xmlns:p14="http://schemas.microsoft.com/office/powerpoint/2010/main" val="853773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itchFamily="18" charset="0"/>
              </a:defRPr>
            </a:lvl1pPr>
          </a:lstStyle>
          <a:p>
            <a:fld id="{5BCE1039-AE6F-488A-8384-A34E21EED36E}" type="slidenum">
              <a:rPr lang="en-US"/>
              <a:pPr/>
              <a:t>‹#›</a:t>
            </a:fld>
            <a:endParaRPr lang="en-US"/>
          </a:p>
        </p:txBody>
      </p:sp>
    </p:spTree>
    <p:extLst>
      <p:ext uri="{BB962C8B-B14F-4D97-AF65-F5344CB8AC3E}">
        <p14:creationId xmlns:p14="http://schemas.microsoft.com/office/powerpoint/2010/main" val="2306482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88" y="10226675"/>
            <a:ext cx="37306827"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4373" y="18653125"/>
            <a:ext cx="3072245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88D24A-9FED-463F-9D3F-7B237E52CAF8}" type="slidenum">
              <a:rPr lang="en-US"/>
              <a:pPr/>
              <a:t>‹#›</a:t>
            </a:fld>
            <a:endParaRPr lang="en-US"/>
          </a:p>
        </p:txBody>
      </p:sp>
    </p:spTree>
    <p:extLst>
      <p:ext uri="{BB962C8B-B14F-4D97-AF65-F5344CB8AC3E}">
        <p14:creationId xmlns:p14="http://schemas.microsoft.com/office/powerpoint/2010/main" val="372877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613C0-0BB9-4F19-A8C4-A0F0C196C628}" type="slidenum">
              <a:rPr lang="en-US"/>
              <a:pPr/>
              <a:t>‹#›</a:t>
            </a:fld>
            <a:endParaRPr lang="en-US"/>
          </a:p>
        </p:txBody>
      </p:sp>
    </p:spTree>
    <p:extLst>
      <p:ext uri="{BB962C8B-B14F-4D97-AF65-F5344CB8AC3E}">
        <p14:creationId xmlns:p14="http://schemas.microsoft.com/office/powerpoint/2010/main" val="104775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67978" y="2927350"/>
            <a:ext cx="9322377" cy="26333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0845" y="2927350"/>
            <a:ext cx="27800878" cy="26333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7B7338-B646-41E3-9ED7-89FD932368BB}" type="slidenum">
              <a:rPr lang="en-US"/>
              <a:pPr/>
              <a:t>‹#›</a:t>
            </a:fld>
            <a:endParaRPr lang="en-US"/>
          </a:p>
        </p:txBody>
      </p:sp>
    </p:spTree>
    <p:extLst>
      <p:ext uri="{BB962C8B-B14F-4D97-AF65-F5344CB8AC3E}">
        <p14:creationId xmlns:p14="http://schemas.microsoft.com/office/powerpoint/2010/main" val="220677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BD3BFE-A6C7-47BA-8188-890E20AD2616}" type="slidenum">
              <a:rPr lang="en-US"/>
              <a:pPr/>
              <a:t>‹#›</a:t>
            </a:fld>
            <a:endParaRPr lang="en-US"/>
          </a:p>
        </p:txBody>
      </p:sp>
    </p:spTree>
    <p:extLst>
      <p:ext uri="{BB962C8B-B14F-4D97-AF65-F5344CB8AC3E}">
        <p14:creationId xmlns:p14="http://schemas.microsoft.com/office/powerpoint/2010/main" val="411209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827"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38"/>
            <a:ext cx="37306827"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CAF653-9180-4809-9162-03D617D4D51C}" type="slidenum">
              <a:rPr lang="en-US"/>
              <a:pPr/>
              <a:t>‹#›</a:t>
            </a:fld>
            <a:endParaRPr lang="en-US"/>
          </a:p>
        </p:txBody>
      </p:sp>
    </p:spTree>
    <p:extLst>
      <p:ext uri="{BB962C8B-B14F-4D97-AF65-F5344CB8AC3E}">
        <p14:creationId xmlns:p14="http://schemas.microsoft.com/office/powerpoint/2010/main" val="87977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0846" y="9486900"/>
            <a:ext cx="18561627" cy="1977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8728" y="9486900"/>
            <a:ext cx="18561627" cy="1977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5F872E-7B6C-4926-9D86-25F9ECDF61DA}" type="slidenum">
              <a:rPr lang="en-US"/>
              <a:pPr/>
              <a:t>‹#›</a:t>
            </a:fld>
            <a:endParaRPr lang="en-US"/>
          </a:p>
        </p:txBody>
      </p:sp>
    </p:spTree>
    <p:extLst>
      <p:ext uri="{BB962C8B-B14F-4D97-AF65-F5344CB8AC3E}">
        <p14:creationId xmlns:p14="http://schemas.microsoft.com/office/powerpoint/2010/main" val="408318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15" y="1317625"/>
            <a:ext cx="39502773"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215"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215"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428" y="7369176"/>
            <a:ext cx="1940156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5428" y="10439401"/>
            <a:ext cx="1940156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4B0B2F-D906-4616-8B4D-E91DF6A16113}" type="slidenum">
              <a:rPr lang="en-US"/>
              <a:pPr/>
              <a:t>‹#›</a:t>
            </a:fld>
            <a:endParaRPr lang="en-US"/>
          </a:p>
        </p:txBody>
      </p:sp>
    </p:spTree>
    <p:extLst>
      <p:ext uri="{BB962C8B-B14F-4D97-AF65-F5344CB8AC3E}">
        <p14:creationId xmlns:p14="http://schemas.microsoft.com/office/powerpoint/2010/main" val="90646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8223D86-23C7-4A2A-A62E-EA7D6ED3A209}" type="slidenum">
              <a:rPr lang="en-US"/>
              <a:pPr/>
              <a:t>‹#›</a:t>
            </a:fld>
            <a:endParaRPr lang="en-US"/>
          </a:p>
        </p:txBody>
      </p:sp>
    </p:spTree>
    <p:extLst>
      <p:ext uri="{BB962C8B-B14F-4D97-AF65-F5344CB8AC3E}">
        <p14:creationId xmlns:p14="http://schemas.microsoft.com/office/powerpoint/2010/main" val="381568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675DF4-DCED-4D76-88E4-35DCF5D3AFDB}" type="slidenum">
              <a:rPr lang="en-US"/>
              <a:pPr/>
              <a:t>‹#›</a:t>
            </a:fld>
            <a:endParaRPr lang="en-US"/>
          </a:p>
        </p:txBody>
      </p:sp>
    </p:spTree>
    <p:extLst>
      <p:ext uri="{BB962C8B-B14F-4D97-AF65-F5344CB8AC3E}">
        <p14:creationId xmlns:p14="http://schemas.microsoft.com/office/powerpoint/2010/main" val="316817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1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587"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21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FF824C-105B-43AB-9630-C915B1751871}" type="slidenum">
              <a:rPr lang="en-US"/>
              <a:pPr/>
              <a:t>‹#›</a:t>
            </a:fld>
            <a:endParaRPr lang="en-US"/>
          </a:p>
        </p:txBody>
      </p:sp>
    </p:spTree>
    <p:extLst>
      <p:ext uri="{BB962C8B-B14F-4D97-AF65-F5344CB8AC3E}">
        <p14:creationId xmlns:p14="http://schemas.microsoft.com/office/powerpoint/2010/main" val="12429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673" y="23042564"/>
            <a:ext cx="2633402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3673" y="2941639"/>
            <a:ext cx="2633402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3673" y="25763539"/>
            <a:ext cx="2633402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211FF6-0605-400B-B262-058B46F45A8D}" type="slidenum">
              <a:rPr lang="en-US"/>
              <a:pPr/>
              <a:t>‹#›</a:t>
            </a:fld>
            <a:endParaRPr lang="en-US"/>
          </a:p>
        </p:txBody>
      </p:sp>
    </p:spTree>
    <p:extLst>
      <p:ext uri="{BB962C8B-B14F-4D97-AF65-F5344CB8AC3E}">
        <p14:creationId xmlns:p14="http://schemas.microsoft.com/office/powerpoint/2010/main" val="9906661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0846" y="2927350"/>
            <a:ext cx="37289509"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00846" y="9486900"/>
            <a:ext cx="37289509" cy="1977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300845" y="30016450"/>
            <a:ext cx="91440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4351338">
              <a:defRPr sz="6100" b="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14987155" y="30016450"/>
            <a:ext cx="13916891"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4351338">
              <a:defRPr sz="6100" b="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31446355" y="30016450"/>
            <a:ext cx="91440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4351338">
              <a:defRPr sz="6100" b="0">
                <a:solidFill>
                  <a:schemeClr val="tx1"/>
                </a:solidFill>
                <a:latin typeface="+mn-lt"/>
              </a:defRPr>
            </a:lvl1pPr>
          </a:lstStyle>
          <a:p>
            <a:fld id="{EA1A0D0B-B556-4272-A5F2-6AC12F89D3F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1338" rtl="0" eaLnBrk="0" fontAlgn="base" hangingPunct="0">
        <a:spcBef>
          <a:spcPct val="0"/>
        </a:spcBef>
        <a:spcAft>
          <a:spcPct val="0"/>
        </a:spcAft>
        <a:defRPr sz="21200">
          <a:solidFill>
            <a:schemeClr val="tx2"/>
          </a:solidFill>
          <a:latin typeface="+mj-lt"/>
          <a:ea typeface="+mj-ea"/>
          <a:cs typeface="+mj-cs"/>
        </a:defRPr>
      </a:lvl1pPr>
      <a:lvl2pPr algn="ctr" defTabSz="4351338" rtl="0" eaLnBrk="0" fontAlgn="base" hangingPunct="0">
        <a:spcBef>
          <a:spcPct val="0"/>
        </a:spcBef>
        <a:spcAft>
          <a:spcPct val="0"/>
        </a:spcAft>
        <a:defRPr sz="21200">
          <a:solidFill>
            <a:schemeClr val="tx2"/>
          </a:solidFill>
          <a:latin typeface="Times New Roman" pitchFamily="18" charset="0"/>
        </a:defRPr>
      </a:lvl2pPr>
      <a:lvl3pPr algn="ctr" defTabSz="4351338" rtl="0" eaLnBrk="0" fontAlgn="base" hangingPunct="0">
        <a:spcBef>
          <a:spcPct val="0"/>
        </a:spcBef>
        <a:spcAft>
          <a:spcPct val="0"/>
        </a:spcAft>
        <a:defRPr sz="21200">
          <a:solidFill>
            <a:schemeClr val="tx2"/>
          </a:solidFill>
          <a:latin typeface="Times New Roman" pitchFamily="18" charset="0"/>
        </a:defRPr>
      </a:lvl3pPr>
      <a:lvl4pPr algn="ctr" defTabSz="4351338" rtl="0" eaLnBrk="0" fontAlgn="base" hangingPunct="0">
        <a:spcBef>
          <a:spcPct val="0"/>
        </a:spcBef>
        <a:spcAft>
          <a:spcPct val="0"/>
        </a:spcAft>
        <a:defRPr sz="21200">
          <a:solidFill>
            <a:schemeClr val="tx2"/>
          </a:solidFill>
          <a:latin typeface="Times New Roman" pitchFamily="18" charset="0"/>
        </a:defRPr>
      </a:lvl4pPr>
      <a:lvl5pPr algn="ctr" defTabSz="4351338" rtl="0" eaLnBrk="0" fontAlgn="base" hangingPunct="0">
        <a:spcBef>
          <a:spcPct val="0"/>
        </a:spcBef>
        <a:spcAft>
          <a:spcPct val="0"/>
        </a:spcAft>
        <a:defRPr sz="21200">
          <a:solidFill>
            <a:schemeClr val="tx2"/>
          </a:solidFill>
          <a:latin typeface="Times New Roman" pitchFamily="18" charset="0"/>
        </a:defRPr>
      </a:lvl5pPr>
      <a:lvl6pPr marL="457200" algn="ctr" defTabSz="4351338" rtl="0" eaLnBrk="0" fontAlgn="base" hangingPunct="0">
        <a:spcBef>
          <a:spcPct val="0"/>
        </a:spcBef>
        <a:spcAft>
          <a:spcPct val="0"/>
        </a:spcAft>
        <a:defRPr sz="21200">
          <a:solidFill>
            <a:schemeClr val="tx2"/>
          </a:solidFill>
          <a:latin typeface="Times New Roman" pitchFamily="18" charset="0"/>
        </a:defRPr>
      </a:lvl6pPr>
      <a:lvl7pPr marL="914400" algn="ctr" defTabSz="4351338" rtl="0" eaLnBrk="0" fontAlgn="base" hangingPunct="0">
        <a:spcBef>
          <a:spcPct val="0"/>
        </a:spcBef>
        <a:spcAft>
          <a:spcPct val="0"/>
        </a:spcAft>
        <a:defRPr sz="21200">
          <a:solidFill>
            <a:schemeClr val="tx2"/>
          </a:solidFill>
          <a:latin typeface="Times New Roman" pitchFamily="18" charset="0"/>
        </a:defRPr>
      </a:lvl7pPr>
      <a:lvl8pPr marL="1371600" algn="ctr" defTabSz="4351338" rtl="0" eaLnBrk="0" fontAlgn="base" hangingPunct="0">
        <a:spcBef>
          <a:spcPct val="0"/>
        </a:spcBef>
        <a:spcAft>
          <a:spcPct val="0"/>
        </a:spcAft>
        <a:defRPr sz="21200">
          <a:solidFill>
            <a:schemeClr val="tx2"/>
          </a:solidFill>
          <a:latin typeface="Times New Roman" pitchFamily="18" charset="0"/>
        </a:defRPr>
      </a:lvl8pPr>
      <a:lvl9pPr marL="1828800" algn="ctr" defTabSz="4351338" rtl="0" eaLnBrk="0" fontAlgn="base" hangingPunct="0">
        <a:spcBef>
          <a:spcPct val="0"/>
        </a:spcBef>
        <a:spcAft>
          <a:spcPct val="0"/>
        </a:spcAft>
        <a:defRPr sz="21200">
          <a:solidFill>
            <a:schemeClr val="tx2"/>
          </a:solidFill>
          <a:latin typeface="Times New Roman" pitchFamily="18" charset="0"/>
        </a:defRPr>
      </a:lvl9pPr>
    </p:titleStyle>
    <p:bodyStyle>
      <a:lvl1pPr marL="1628775" indent="-1628775" algn="l" defTabSz="4351338" rtl="0" eaLnBrk="0" fontAlgn="base" hangingPunct="0">
        <a:spcBef>
          <a:spcPct val="20000"/>
        </a:spcBef>
        <a:spcAft>
          <a:spcPct val="0"/>
        </a:spcAft>
        <a:buChar char="•"/>
        <a:defRPr sz="14500">
          <a:solidFill>
            <a:schemeClr val="tx1"/>
          </a:solidFill>
          <a:latin typeface="+mn-lt"/>
          <a:ea typeface="+mn-ea"/>
          <a:cs typeface="+mn-cs"/>
        </a:defRPr>
      </a:lvl1pPr>
      <a:lvl2pPr marL="3533775" indent="-1362075" algn="l" defTabSz="4351338" rtl="0" eaLnBrk="0" fontAlgn="base" hangingPunct="0">
        <a:spcBef>
          <a:spcPct val="20000"/>
        </a:spcBef>
        <a:spcAft>
          <a:spcPct val="0"/>
        </a:spcAft>
        <a:buChar char="–"/>
        <a:defRPr sz="13200">
          <a:solidFill>
            <a:schemeClr val="tx1"/>
          </a:solidFill>
          <a:latin typeface="+mn-lt"/>
        </a:defRPr>
      </a:lvl2pPr>
      <a:lvl3pPr marL="5427663" indent="-1076325" algn="l" defTabSz="4351338" rtl="0" eaLnBrk="0" fontAlgn="base" hangingPunct="0">
        <a:spcBef>
          <a:spcPct val="20000"/>
        </a:spcBef>
        <a:spcAft>
          <a:spcPct val="0"/>
        </a:spcAft>
        <a:buChar char="•"/>
        <a:defRPr sz="11000">
          <a:solidFill>
            <a:schemeClr val="tx1"/>
          </a:solidFill>
          <a:latin typeface="+mn-lt"/>
        </a:defRPr>
      </a:lvl3pPr>
      <a:lvl4pPr marL="7607300" indent="-1098550" algn="l" defTabSz="4351338" rtl="0" eaLnBrk="0" fontAlgn="base" hangingPunct="0">
        <a:spcBef>
          <a:spcPct val="20000"/>
        </a:spcBef>
        <a:spcAft>
          <a:spcPct val="0"/>
        </a:spcAft>
        <a:buChar char="–"/>
        <a:defRPr sz="9300">
          <a:solidFill>
            <a:schemeClr val="tx1"/>
          </a:solidFill>
          <a:latin typeface="+mn-lt"/>
        </a:defRPr>
      </a:lvl4pPr>
      <a:lvl5pPr marL="9769475" indent="-1081088" algn="l" defTabSz="4351338" rtl="0" eaLnBrk="0" fontAlgn="base" hangingPunct="0">
        <a:spcBef>
          <a:spcPct val="20000"/>
        </a:spcBef>
        <a:spcAft>
          <a:spcPct val="0"/>
        </a:spcAft>
        <a:buChar char="»"/>
        <a:defRPr sz="9300">
          <a:solidFill>
            <a:schemeClr val="tx1"/>
          </a:solidFill>
          <a:latin typeface="+mn-lt"/>
        </a:defRPr>
      </a:lvl5pPr>
      <a:lvl6pPr marL="10226675" indent="-1081088" algn="l" defTabSz="4351338" rtl="0" eaLnBrk="0" fontAlgn="base" hangingPunct="0">
        <a:spcBef>
          <a:spcPct val="20000"/>
        </a:spcBef>
        <a:spcAft>
          <a:spcPct val="0"/>
        </a:spcAft>
        <a:buChar char="»"/>
        <a:defRPr sz="9300">
          <a:solidFill>
            <a:schemeClr val="tx1"/>
          </a:solidFill>
          <a:latin typeface="+mn-lt"/>
        </a:defRPr>
      </a:lvl6pPr>
      <a:lvl7pPr marL="10683875" indent="-1081088" algn="l" defTabSz="4351338" rtl="0" eaLnBrk="0" fontAlgn="base" hangingPunct="0">
        <a:spcBef>
          <a:spcPct val="20000"/>
        </a:spcBef>
        <a:spcAft>
          <a:spcPct val="0"/>
        </a:spcAft>
        <a:buChar char="»"/>
        <a:defRPr sz="9300">
          <a:solidFill>
            <a:schemeClr val="tx1"/>
          </a:solidFill>
          <a:latin typeface="+mn-lt"/>
        </a:defRPr>
      </a:lvl7pPr>
      <a:lvl8pPr marL="11141075" indent="-1081088" algn="l" defTabSz="4351338" rtl="0" eaLnBrk="0" fontAlgn="base" hangingPunct="0">
        <a:spcBef>
          <a:spcPct val="20000"/>
        </a:spcBef>
        <a:spcAft>
          <a:spcPct val="0"/>
        </a:spcAft>
        <a:buChar char="»"/>
        <a:defRPr sz="9300">
          <a:solidFill>
            <a:schemeClr val="tx1"/>
          </a:solidFill>
          <a:latin typeface="+mn-lt"/>
        </a:defRPr>
      </a:lvl8pPr>
      <a:lvl9pPr marL="11598275" indent="-1081088" algn="l" defTabSz="4351338"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g"/><Relationship Id="rId8" Type="http://schemas.openxmlformats.org/officeDocument/2006/relationships/image" Target="../media/image7.jpg"/><Relationship Id="rId9" Type="http://schemas.openxmlformats.org/officeDocument/2006/relationships/image" Target="../media/image8.jpg"/><Relationship Id="rId1" Type="http://schemas.openxmlformats.org/officeDocument/2006/relationships/slideLayout" Target="../slideLayouts/slideLayout7.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252414"/>
            <a:ext cx="43281600" cy="225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7200" rIns="419070" bIns="457200">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pPr algn="ctr"/>
            <a:r>
              <a:rPr lang="en-US" sz="8800" dirty="0" smtClean="0">
                <a:solidFill>
                  <a:srgbClr val="000099"/>
                </a:solidFill>
                <a:latin typeface="Calibri" pitchFamily="34" charset="0"/>
                <a:cs typeface="Calibri" pitchFamily="34" charset="0"/>
              </a:rPr>
              <a:t>Analyzing Human User Interactions with Cyber-Physical Systems</a:t>
            </a:r>
            <a:endParaRPr lang="en-US" sz="8800" dirty="0">
              <a:solidFill>
                <a:srgbClr val="000099"/>
              </a:solidFill>
              <a:latin typeface="Calibri" pitchFamily="34" charset="0"/>
              <a:cs typeface="Calibri" pitchFamily="34" charset="0"/>
            </a:endParaRPr>
          </a:p>
        </p:txBody>
      </p:sp>
      <p:sp>
        <p:nvSpPr>
          <p:cNvPr id="2120" name="Line 72"/>
          <p:cNvSpPr>
            <a:spLocks noChangeShapeType="1"/>
          </p:cNvSpPr>
          <p:nvPr/>
        </p:nvSpPr>
        <p:spPr bwMode="auto">
          <a:xfrm>
            <a:off x="38100" y="4413250"/>
            <a:ext cx="0" cy="2850515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4" name="Text Box 96"/>
          <p:cNvSpPr txBox="1">
            <a:spLocks noChangeArrowheads="1"/>
          </p:cNvSpPr>
          <p:nvPr/>
        </p:nvSpPr>
        <p:spPr bwMode="auto">
          <a:xfrm>
            <a:off x="320842" y="2374898"/>
            <a:ext cx="43300651" cy="1938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pPr algn="ctr"/>
            <a:r>
              <a:rPr lang="en-US" sz="6000" dirty="0" err="1" smtClean="0">
                <a:latin typeface="Calibri" pitchFamily="34" charset="0"/>
                <a:cs typeface="Calibri" pitchFamily="34" charset="0"/>
              </a:rPr>
              <a:t>Sriram</a:t>
            </a:r>
            <a:r>
              <a:rPr lang="en-US" sz="6000" dirty="0" smtClean="0">
                <a:latin typeface="Calibri" pitchFamily="34" charset="0"/>
                <a:cs typeface="Calibri" pitchFamily="34" charset="0"/>
              </a:rPr>
              <a:t> </a:t>
            </a:r>
            <a:r>
              <a:rPr lang="en-US" sz="6000" dirty="0" err="1" smtClean="0">
                <a:latin typeface="Calibri" pitchFamily="34" charset="0"/>
                <a:cs typeface="Calibri" pitchFamily="34" charset="0"/>
              </a:rPr>
              <a:t>Sankaranarayanan</a:t>
            </a:r>
            <a:r>
              <a:rPr lang="en-US" sz="6000" dirty="0" smtClean="0">
                <a:latin typeface="Calibri" pitchFamily="34" charset="0"/>
                <a:cs typeface="Calibri" pitchFamily="34" charset="0"/>
              </a:rPr>
              <a:t>  (PI) and  Clayton Lewis (co-PI) </a:t>
            </a:r>
          </a:p>
          <a:p>
            <a:pPr algn="ctr"/>
            <a:r>
              <a:rPr lang="en-US" sz="6000" dirty="0" smtClean="0">
                <a:latin typeface="Calibri" pitchFamily="34" charset="0"/>
                <a:cs typeface="Calibri" pitchFamily="34" charset="0"/>
              </a:rPr>
              <a:t>University of Colorado, Boulder, CO, USA.</a:t>
            </a:r>
            <a:endParaRPr lang="en-US" sz="6000" dirty="0">
              <a:latin typeface="Calibri" pitchFamily="34" charset="0"/>
              <a:cs typeface="Calibri" pitchFamily="34" charset="0"/>
            </a:endParaRPr>
          </a:p>
        </p:txBody>
      </p:sp>
      <p:sp>
        <p:nvSpPr>
          <p:cNvPr id="2051" name="Text Box 3"/>
          <p:cNvSpPr txBox="1">
            <a:spLocks noChangeArrowheads="1"/>
          </p:cNvSpPr>
          <p:nvPr/>
        </p:nvSpPr>
        <p:spPr bwMode="auto">
          <a:xfrm>
            <a:off x="691782" y="5240137"/>
            <a:ext cx="13107345" cy="7478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tIns="45267" rIns="419070" bIns="45267">
            <a:spAutoFit/>
          </a:bodyPr>
          <a:lstStyle>
            <a:lvl1pPr defTabSz="908050">
              <a:defRPr sz="2400">
                <a:solidFill>
                  <a:schemeClr val="tx1"/>
                </a:solidFill>
                <a:latin typeface="Times New Roman" pitchFamily="18" charset="0"/>
              </a:defRPr>
            </a:lvl1pPr>
            <a:lvl2pPr marL="1873250" indent="-441325" defTabSz="908050">
              <a:defRPr sz="2400">
                <a:solidFill>
                  <a:schemeClr val="tx1"/>
                </a:solidFill>
                <a:latin typeface="Times New Roman" pitchFamily="18" charset="0"/>
              </a:defRPr>
            </a:lvl2pPr>
            <a:lvl3pPr marL="2800350" indent="-447675" defTabSz="908050">
              <a:defRPr sz="2400">
                <a:solidFill>
                  <a:schemeClr val="tx1"/>
                </a:solidFill>
                <a:latin typeface="Times New Roman" pitchFamily="18" charset="0"/>
              </a:defRPr>
            </a:lvl3pPr>
            <a:lvl4pPr marL="3722688" indent="-447675" defTabSz="908050">
              <a:defRPr sz="2400">
                <a:solidFill>
                  <a:schemeClr val="tx1"/>
                </a:solidFill>
                <a:latin typeface="Times New Roman" pitchFamily="18" charset="0"/>
              </a:defRPr>
            </a:lvl4pPr>
            <a:lvl5pPr marL="4659313" indent="-461963" defTabSz="908050">
              <a:defRPr sz="2400">
                <a:solidFill>
                  <a:schemeClr val="tx1"/>
                </a:solidFill>
                <a:latin typeface="Times New Roman" pitchFamily="18" charset="0"/>
              </a:defRPr>
            </a:lvl5pPr>
            <a:lvl6pPr marL="5116513" indent="-461963" defTabSz="908050" eaLnBrk="0" fontAlgn="base" hangingPunct="0">
              <a:spcBef>
                <a:spcPct val="0"/>
              </a:spcBef>
              <a:spcAft>
                <a:spcPct val="0"/>
              </a:spcAft>
              <a:defRPr sz="2400">
                <a:solidFill>
                  <a:schemeClr val="tx1"/>
                </a:solidFill>
                <a:latin typeface="Times New Roman" pitchFamily="18" charset="0"/>
              </a:defRPr>
            </a:lvl6pPr>
            <a:lvl7pPr marL="5573713" indent="-461963" defTabSz="908050" eaLnBrk="0" fontAlgn="base" hangingPunct="0">
              <a:spcBef>
                <a:spcPct val="0"/>
              </a:spcBef>
              <a:spcAft>
                <a:spcPct val="0"/>
              </a:spcAft>
              <a:defRPr sz="2400">
                <a:solidFill>
                  <a:schemeClr val="tx1"/>
                </a:solidFill>
                <a:latin typeface="Times New Roman" pitchFamily="18" charset="0"/>
              </a:defRPr>
            </a:lvl7pPr>
            <a:lvl8pPr marL="6030913" indent="-461963" defTabSz="908050" eaLnBrk="0" fontAlgn="base" hangingPunct="0">
              <a:spcBef>
                <a:spcPct val="0"/>
              </a:spcBef>
              <a:spcAft>
                <a:spcPct val="0"/>
              </a:spcAft>
              <a:defRPr sz="2400">
                <a:solidFill>
                  <a:schemeClr val="tx1"/>
                </a:solidFill>
                <a:latin typeface="Times New Roman" pitchFamily="18" charset="0"/>
              </a:defRPr>
            </a:lvl8pPr>
            <a:lvl9pPr marL="6488113" indent="-461963" defTabSz="908050" eaLnBrk="0" fontAlgn="base" hangingPunct="0">
              <a:spcBef>
                <a:spcPct val="0"/>
              </a:spcBef>
              <a:spcAft>
                <a:spcPct val="0"/>
              </a:spcAft>
              <a:defRPr sz="2400">
                <a:solidFill>
                  <a:schemeClr val="tx1"/>
                </a:solidFill>
                <a:latin typeface="Times New Roman" pitchFamily="18" charset="0"/>
              </a:defRPr>
            </a:lvl9pPr>
          </a:lstStyle>
          <a:p>
            <a:pPr algn="just"/>
            <a:endParaRPr lang="en-US" sz="4000" b="0" dirty="0" smtClean="0">
              <a:latin typeface="Calibri" pitchFamily="34" charset="0"/>
              <a:cs typeface="Calibri" pitchFamily="34" charset="0"/>
            </a:endParaRPr>
          </a:p>
          <a:p>
            <a:pPr algn="just"/>
            <a:r>
              <a:rPr lang="en-US" sz="4000" b="0" dirty="0" smtClean="0">
                <a:latin typeface="Calibri" pitchFamily="34" charset="0"/>
                <a:cs typeface="Calibri" pitchFamily="34" charset="0"/>
              </a:rPr>
              <a:t>Human users are integral to the operation of safety-critical CPS. The goal of this project is to model and analyze the actions of human users along with possible mistakes that may appear in these interactions. We seek to develop approaches that will help us understand the effect of </a:t>
            </a:r>
            <a:r>
              <a:rPr lang="en-US" sz="4000" b="0" dirty="0">
                <a:latin typeface="Calibri" pitchFamily="34" charset="0"/>
                <a:cs typeface="Calibri" pitchFamily="34" charset="0"/>
              </a:rPr>
              <a:t>human operator mistakes </a:t>
            </a:r>
            <a:r>
              <a:rPr lang="en-US" sz="4000" b="0" dirty="0" smtClean="0">
                <a:latin typeface="Calibri" pitchFamily="34" charset="0"/>
                <a:cs typeface="Calibri" pitchFamily="34" charset="0"/>
              </a:rPr>
              <a:t>on the overall system correctness. Our focus is on medical infusion pumps used to deliver drugs to patients. We are studying </a:t>
            </a:r>
            <a:r>
              <a:rPr lang="en-US" sz="4000" dirty="0" smtClean="0">
                <a:latin typeface="Calibri" pitchFamily="34" charset="0"/>
                <a:cs typeface="Calibri" pitchFamily="34" charset="0"/>
              </a:rPr>
              <a:t>drug infusion pumps </a:t>
            </a:r>
            <a:r>
              <a:rPr lang="en-US" sz="4000" b="0" dirty="0" smtClean="0">
                <a:latin typeface="Calibri" pitchFamily="34" charset="0"/>
                <a:cs typeface="Calibri" pitchFamily="34" charset="0"/>
              </a:rPr>
              <a:t>used to deliver anesthesia to patients and </a:t>
            </a:r>
            <a:r>
              <a:rPr lang="en-US" sz="4000" dirty="0" smtClean="0">
                <a:latin typeface="Calibri" pitchFamily="34" charset="0"/>
                <a:cs typeface="Calibri" pitchFamily="34" charset="0"/>
              </a:rPr>
              <a:t>insulin infusion pumps</a:t>
            </a:r>
            <a:r>
              <a:rPr lang="en-US" sz="4000" b="0" dirty="0" smtClean="0">
                <a:latin typeface="Calibri" pitchFamily="34" charset="0"/>
                <a:cs typeface="Calibri" pitchFamily="34" charset="0"/>
              </a:rPr>
              <a:t> used by diabetic patients to self-regulate their post-meal blood glucose levels.</a:t>
            </a:r>
          </a:p>
        </p:txBody>
      </p:sp>
      <p:sp>
        <p:nvSpPr>
          <p:cNvPr id="2063" name="Text Box 15"/>
          <p:cNvSpPr txBox="1">
            <a:spLocks noChangeArrowheads="1"/>
          </p:cNvSpPr>
          <p:nvPr/>
        </p:nvSpPr>
        <p:spPr bwMode="auto">
          <a:xfrm>
            <a:off x="14844637" y="24418159"/>
            <a:ext cx="18184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526" tIns="45267" rIns="90526"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endParaRPr lang="en-US" sz="4900">
              <a:solidFill>
                <a:srgbClr val="003399"/>
              </a:solidFill>
              <a:latin typeface="Arial" charset="0"/>
            </a:endParaRPr>
          </a:p>
        </p:txBody>
      </p:sp>
      <p:sp>
        <p:nvSpPr>
          <p:cNvPr id="2277" name="Text Box 229"/>
          <p:cNvSpPr txBox="1">
            <a:spLocks noChangeArrowheads="1"/>
          </p:cNvSpPr>
          <p:nvPr/>
        </p:nvSpPr>
        <p:spPr bwMode="auto">
          <a:xfrm>
            <a:off x="14602691" y="19202400"/>
            <a:ext cx="14962909" cy="119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9070" tIns="45267" rIns="41907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r>
              <a:rPr lang="en-US" sz="3600" dirty="0">
                <a:latin typeface="Calibri" pitchFamily="34" charset="0"/>
                <a:cs typeface="Calibri" pitchFamily="34" charset="0"/>
              </a:rPr>
              <a:t>Figure 3. </a:t>
            </a:r>
            <a:r>
              <a:rPr lang="en-US" sz="3600" dirty="0" smtClean="0">
                <a:latin typeface="Calibri" pitchFamily="34" charset="0"/>
                <a:cs typeface="Calibri" pitchFamily="34" charset="0"/>
              </a:rPr>
              <a:t> Infusion pump operator mistakes as a transformation from intended to actual prescription [4].</a:t>
            </a:r>
            <a:endParaRPr lang="en-US" sz="3600" dirty="0">
              <a:latin typeface="Calibri" pitchFamily="34" charset="0"/>
              <a:cs typeface="Calibri" pitchFamily="34" charset="0"/>
            </a:endParaRPr>
          </a:p>
        </p:txBody>
      </p:sp>
      <p:sp>
        <p:nvSpPr>
          <p:cNvPr id="2279" name="Text Box 231"/>
          <p:cNvSpPr txBox="1">
            <a:spLocks noChangeArrowheads="1"/>
          </p:cNvSpPr>
          <p:nvPr/>
        </p:nvSpPr>
        <p:spPr bwMode="auto">
          <a:xfrm>
            <a:off x="13181073" y="30733976"/>
            <a:ext cx="1371080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r>
              <a:rPr lang="en-US" sz="3600" dirty="0" smtClean="0">
                <a:latin typeface="Arial" charset="0"/>
              </a:rPr>
              <a:t>.</a:t>
            </a:r>
            <a:endParaRPr lang="en-US" sz="3600" dirty="0">
              <a:latin typeface="Arial" charset="0"/>
            </a:endParaRPr>
          </a:p>
        </p:txBody>
      </p:sp>
      <p:sp>
        <p:nvSpPr>
          <p:cNvPr id="2281" name="Text Box 233"/>
          <p:cNvSpPr txBox="1">
            <a:spLocks noChangeArrowheads="1"/>
          </p:cNvSpPr>
          <p:nvPr/>
        </p:nvSpPr>
        <p:spPr bwMode="auto">
          <a:xfrm>
            <a:off x="29949059" y="4966094"/>
            <a:ext cx="13390418" cy="21530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457200" bIns="45267">
            <a:spAutoFit/>
          </a:bodyPr>
          <a:lstStyle>
            <a:lvl1pPr defTabSz="908050">
              <a:defRPr sz="2400">
                <a:solidFill>
                  <a:schemeClr val="tx1"/>
                </a:solidFill>
                <a:latin typeface="Times New Roman" pitchFamily="18" charset="0"/>
              </a:defRPr>
            </a:lvl1pPr>
            <a:lvl2pPr marL="1020763" defTabSz="908050">
              <a:defRPr sz="2400">
                <a:solidFill>
                  <a:schemeClr val="tx1"/>
                </a:solidFill>
                <a:latin typeface="Times New Roman" pitchFamily="18" charset="0"/>
              </a:defRPr>
            </a:lvl2pPr>
            <a:lvl3pPr marL="1139825"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pPr algn="just"/>
            <a:r>
              <a:rPr lang="en-US" sz="4000" dirty="0" smtClean="0">
                <a:solidFill>
                  <a:srgbClr val="000099"/>
                </a:solidFill>
                <a:latin typeface="Calibri" pitchFamily="34" charset="0"/>
                <a:cs typeface="Calibri" pitchFamily="34" charset="0"/>
              </a:rPr>
              <a:t>Results: Modeling </a:t>
            </a:r>
            <a:r>
              <a:rPr lang="en-US" sz="4000" dirty="0">
                <a:solidFill>
                  <a:srgbClr val="000099"/>
                </a:solidFill>
                <a:latin typeface="Calibri" pitchFamily="34" charset="0"/>
                <a:cs typeface="Calibri" pitchFamily="34" charset="0"/>
              </a:rPr>
              <a:t>O</a:t>
            </a:r>
            <a:r>
              <a:rPr lang="en-US" sz="4000" dirty="0" smtClean="0">
                <a:solidFill>
                  <a:srgbClr val="000099"/>
                </a:solidFill>
                <a:latin typeface="Calibri" pitchFamily="34" charset="0"/>
                <a:cs typeface="Calibri" pitchFamily="34" charset="0"/>
              </a:rPr>
              <a:t>perator Strategies + Mistakes</a:t>
            </a:r>
            <a:endParaRPr lang="en-US" sz="4800" dirty="0" smtClean="0">
              <a:solidFill>
                <a:srgbClr val="000099"/>
              </a:solidFill>
              <a:latin typeface="Calibri" pitchFamily="34" charset="0"/>
              <a:cs typeface="Calibri" pitchFamily="34" charset="0"/>
            </a:endParaRPr>
          </a:p>
          <a:p>
            <a:r>
              <a:rPr lang="en-US" sz="4000" b="0" dirty="0" smtClean="0">
                <a:solidFill>
                  <a:schemeClr val="tx1">
                    <a:lumMod val="95000"/>
                    <a:lumOff val="5000"/>
                  </a:schemeClr>
                </a:solidFill>
                <a:latin typeface="Calibri" pitchFamily="34" charset="0"/>
                <a:cs typeface="Calibri" pitchFamily="34" charset="0"/>
              </a:rPr>
              <a:t>Our modeling framework can reveal the connection between combinations of machine faults and  the resulting ill-effects to patients.</a:t>
            </a:r>
          </a:p>
          <a:p>
            <a:pPr marL="742950" indent="-742950" algn="just">
              <a:buFont typeface="+mj-lt"/>
              <a:buAutoNum type="arabicPeriod"/>
            </a:pPr>
            <a:r>
              <a:rPr lang="en-US" sz="4000" b="0" dirty="0" smtClean="0">
                <a:solidFill>
                  <a:schemeClr val="tx1">
                    <a:lumMod val="95000"/>
                    <a:lumOff val="5000"/>
                  </a:schemeClr>
                </a:solidFill>
                <a:latin typeface="Calibri" pitchFamily="34" charset="0"/>
                <a:cs typeface="Calibri" pitchFamily="34" charset="0"/>
              </a:rPr>
              <a:t>Modeling drug infusion pump mistakes and analysis using discretization and bounded-model checking [4].  Scenarios causing </a:t>
            </a:r>
            <a:r>
              <a:rPr lang="en-US" sz="4000" b="0" dirty="0" err="1" smtClean="0">
                <a:solidFill>
                  <a:schemeClr val="tx1">
                    <a:lumMod val="95000"/>
                    <a:lumOff val="5000"/>
                  </a:schemeClr>
                </a:solidFill>
                <a:latin typeface="Calibri" pitchFamily="34" charset="0"/>
                <a:cs typeface="Calibri" pitchFamily="34" charset="0"/>
              </a:rPr>
              <a:t>overdosage</a:t>
            </a:r>
            <a:r>
              <a:rPr lang="en-US" sz="4000" b="0" dirty="0" smtClean="0">
                <a:solidFill>
                  <a:schemeClr val="tx1">
                    <a:lumMod val="95000"/>
                    <a:lumOff val="5000"/>
                  </a:schemeClr>
                </a:solidFill>
                <a:latin typeface="Calibri" pitchFamily="34" charset="0"/>
                <a:cs typeface="Calibri" pitchFamily="34" charset="0"/>
              </a:rPr>
              <a:t>/</a:t>
            </a:r>
            <a:r>
              <a:rPr lang="en-US" sz="4000" b="0" dirty="0" err="1" smtClean="0">
                <a:solidFill>
                  <a:schemeClr val="tx1">
                    <a:lumMod val="95000"/>
                    <a:lumOff val="5000"/>
                  </a:schemeClr>
                </a:solidFill>
                <a:latin typeface="Calibri" pitchFamily="34" charset="0"/>
                <a:cs typeface="Calibri" pitchFamily="34" charset="0"/>
              </a:rPr>
              <a:t>underdosage</a:t>
            </a:r>
            <a:r>
              <a:rPr lang="en-US" sz="4000" b="0" dirty="0" smtClean="0">
                <a:solidFill>
                  <a:schemeClr val="tx1">
                    <a:lumMod val="95000"/>
                    <a:lumOff val="5000"/>
                  </a:schemeClr>
                </a:solidFill>
                <a:latin typeface="Calibri" pitchFamily="34" charset="0"/>
                <a:cs typeface="Calibri" pitchFamily="34" charset="0"/>
              </a:rPr>
              <a:t> of the drug.</a:t>
            </a:r>
          </a:p>
          <a:p>
            <a:pPr marL="742950" indent="-742950" algn="just">
              <a:buFont typeface="+mj-lt"/>
              <a:buAutoNum type="arabicPeriod"/>
            </a:pPr>
            <a:r>
              <a:rPr lang="en-US" sz="4000" b="0" dirty="0" smtClean="0">
                <a:solidFill>
                  <a:schemeClr val="tx1">
                    <a:lumMod val="95000"/>
                    <a:lumOff val="5000"/>
                  </a:schemeClr>
                </a:solidFill>
                <a:latin typeface="Calibri" pitchFamily="34" charset="0"/>
                <a:cs typeface="Calibri" pitchFamily="34" charset="0"/>
              </a:rPr>
              <a:t>Modeling insulin infusion pump usage and analysis using S-</a:t>
            </a:r>
            <a:r>
              <a:rPr lang="en-US" sz="4000" b="0" dirty="0" err="1" smtClean="0">
                <a:solidFill>
                  <a:schemeClr val="tx1">
                    <a:lumMod val="95000"/>
                    <a:lumOff val="5000"/>
                  </a:schemeClr>
                </a:solidFill>
                <a:latin typeface="Calibri" pitchFamily="34" charset="0"/>
                <a:cs typeface="Calibri" pitchFamily="34" charset="0"/>
              </a:rPr>
              <a:t>Taliro</a:t>
            </a:r>
            <a:r>
              <a:rPr lang="en-US" sz="4000" b="0" dirty="0" smtClean="0">
                <a:solidFill>
                  <a:schemeClr val="tx1">
                    <a:lumMod val="95000"/>
                    <a:lumOff val="5000"/>
                  </a:schemeClr>
                </a:solidFill>
                <a:latin typeface="Calibri" pitchFamily="34" charset="0"/>
                <a:cs typeface="Calibri" pitchFamily="34" charset="0"/>
              </a:rPr>
              <a:t> tool [for robustness-guided model checking [4]. Scenarios causing hyperglycemia / hypoglycemia were revealed by various fault combinations [3].</a:t>
            </a:r>
          </a:p>
          <a:p>
            <a:pPr marL="742950" indent="-742950" algn="just">
              <a:buFont typeface="+mj-lt"/>
              <a:buAutoNum type="arabicPeriod"/>
            </a:pPr>
            <a:r>
              <a:rPr lang="en-US" sz="4000" b="0" dirty="0">
                <a:solidFill>
                  <a:schemeClr val="tx1">
                    <a:lumMod val="95000"/>
                    <a:lumOff val="5000"/>
                  </a:schemeClr>
                </a:solidFill>
                <a:latin typeface="Calibri" pitchFamily="34" charset="0"/>
                <a:cs typeface="Calibri" pitchFamily="34" charset="0"/>
              </a:rPr>
              <a:t>Optimizing insulin infusion pump usage based on modeling and verification tools to help users avoid mistakes and achieve good glycemic </a:t>
            </a:r>
            <a:r>
              <a:rPr lang="en-US" sz="4000" b="0" dirty="0" smtClean="0">
                <a:solidFill>
                  <a:schemeClr val="tx1">
                    <a:lumMod val="95000"/>
                    <a:lumOff val="5000"/>
                  </a:schemeClr>
                </a:solidFill>
                <a:latin typeface="Calibri" pitchFamily="34" charset="0"/>
                <a:cs typeface="Calibri" pitchFamily="34" charset="0"/>
              </a:rPr>
              <a:t>control [2]</a:t>
            </a:r>
            <a:r>
              <a:rPr lang="en-US" sz="4000" b="0" dirty="0" smtClean="0">
                <a:solidFill>
                  <a:schemeClr val="tx1">
                    <a:lumMod val="95000"/>
                    <a:lumOff val="5000"/>
                  </a:schemeClr>
                </a:solidFill>
                <a:latin typeface="Calibri" pitchFamily="34" charset="0"/>
                <a:cs typeface="Calibri" pitchFamily="34" charset="0"/>
              </a:rPr>
              <a:t>.</a:t>
            </a:r>
            <a:endParaRPr lang="en-US" sz="4000" b="0" dirty="0" smtClean="0">
              <a:solidFill>
                <a:schemeClr val="tx1">
                  <a:lumMod val="95000"/>
                  <a:lumOff val="5000"/>
                </a:schemeClr>
              </a:solidFill>
              <a:latin typeface="Calibri" pitchFamily="34" charset="0"/>
              <a:cs typeface="Calibri" pitchFamily="34" charset="0"/>
            </a:endParaRPr>
          </a:p>
          <a:p>
            <a:pPr algn="just"/>
            <a:r>
              <a:rPr lang="en-US" sz="4000" dirty="0" smtClean="0">
                <a:solidFill>
                  <a:srgbClr val="000099"/>
                </a:solidFill>
                <a:latin typeface="Calibri" pitchFamily="34" charset="0"/>
                <a:cs typeface="Calibri" pitchFamily="34" charset="0"/>
              </a:rPr>
              <a:t>Results: User-Interface Analysis</a:t>
            </a:r>
            <a:endParaRPr lang="en-US" sz="4000" b="0" dirty="0" smtClean="0">
              <a:solidFill>
                <a:schemeClr val="tx1">
                  <a:lumMod val="95000"/>
                  <a:lumOff val="5000"/>
                </a:schemeClr>
              </a:solidFill>
              <a:latin typeface="Calibri" pitchFamily="34" charset="0"/>
              <a:cs typeface="Calibri" pitchFamily="34" charset="0"/>
            </a:endParaRPr>
          </a:p>
          <a:p>
            <a:pPr algn="just"/>
            <a:r>
              <a:rPr lang="en-US" sz="4000" b="0" dirty="0" smtClean="0">
                <a:solidFill>
                  <a:schemeClr val="tx1">
                    <a:lumMod val="95000"/>
                    <a:lumOff val="5000"/>
                  </a:schemeClr>
                </a:solidFill>
                <a:latin typeface="Calibri" pitchFamily="34" charset="0"/>
                <a:cs typeface="Calibri" pitchFamily="34" charset="0"/>
              </a:rPr>
              <a:t>Automated </a:t>
            </a:r>
            <a:r>
              <a:rPr lang="en-US" sz="4000" b="0" dirty="0">
                <a:solidFill>
                  <a:schemeClr val="tx1">
                    <a:lumMod val="95000"/>
                    <a:lumOff val="5000"/>
                  </a:schemeClr>
                </a:solidFill>
                <a:latin typeface="Calibri" pitchFamily="34" charset="0"/>
                <a:cs typeface="Calibri" pitchFamily="34" charset="0"/>
              </a:rPr>
              <a:t>discovery of interface internal states using systematic exploration of interface mockups using computer vision techniques (</a:t>
            </a:r>
            <a:r>
              <a:rPr lang="en-US" sz="4000" b="0" dirty="0" err="1">
                <a:solidFill>
                  <a:schemeClr val="tx1">
                    <a:lumMod val="95000"/>
                    <a:lumOff val="5000"/>
                  </a:schemeClr>
                </a:solidFill>
                <a:latin typeface="Calibri" pitchFamily="34" charset="0"/>
                <a:cs typeface="Calibri" pitchFamily="34" charset="0"/>
              </a:rPr>
              <a:t>Sikuli</a:t>
            </a:r>
            <a:r>
              <a:rPr lang="en-US" sz="4000" b="0" dirty="0">
                <a:solidFill>
                  <a:schemeClr val="tx1">
                    <a:lumMod val="95000"/>
                    <a:lumOff val="5000"/>
                  </a:schemeClr>
                </a:solidFill>
                <a:latin typeface="Calibri" pitchFamily="34" charset="0"/>
                <a:cs typeface="Calibri" pitchFamily="34" charset="0"/>
              </a:rPr>
              <a:t> script) and automata learning for learning internal interface </a:t>
            </a:r>
            <a:r>
              <a:rPr lang="en-US" sz="4000" b="0" dirty="0" smtClean="0">
                <a:solidFill>
                  <a:schemeClr val="tx1">
                    <a:lumMod val="95000"/>
                    <a:lumOff val="5000"/>
                  </a:schemeClr>
                </a:solidFill>
                <a:latin typeface="Calibri" pitchFamily="34" charset="0"/>
                <a:cs typeface="Calibri" pitchFamily="34" charset="0"/>
              </a:rPr>
              <a:t>state</a:t>
            </a:r>
            <a:r>
              <a:rPr lang="en-US" sz="4000" b="0" dirty="0">
                <a:solidFill>
                  <a:schemeClr val="tx1">
                    <a:lumMod val="95000"/>
                    <a:lumOff val="5000"/>
                  </a:schemeClr>
                </a:solidFill>
                <a:latin typeface="Calibri" pitchFamily="34" charset="0"/>
                <a:cs typeface="Calibri" pitchFamily="34" charset="0"/>
              </a:rPr>
              <a:t> </a:t>
            </a:r>
            <a:r>
              <a:rPr lang="en-US" sz="4000" b="0" dirty="0" smtClean="0">
                <a:solidFill>
                  <a:schemeClr val="tx1">
                    <a:lumMod val="95000"/>
                    <a:lumOff val="5000"/>
                  </a:schemeClr>
                </a:solidFill>
                <a:latin typeface="Calibri" pitchFamily="34" charset="0"/>
                <a:cs typeface="Calibri" pitchFamily="34" charset="0"/>
              </a:rPr>
              <a:t>[1]</a:t>
            </a:r>
            <a:r>
              <a:rPr lang="en-US" sz="4000" b="0" dirty="0" smtClean="0">
                <a:solidFill>
                  <a:schemeClr val="tx1">
                    <a:lumMod val="95000"/>
                    <a:lumOff val="5000"/>
                  </a:schemeClr>
                </a:solidFill>
                <a:latin typeface="Calibri" pitchFamily="34" charset="0"/>
                <a:cs typeface="Calibri" pitchFamily="34" charset="0"/>
              </a:rPr>
              <a:t>.</a:t>
            </a:r>
          </a:p>
          <a:p>
            <a:pPr algn="just"/>
            <a:endParaRPr lang="en-US" sz="4000" b="0" dirty="0" smtClean="0">
              <a:solidFill>
                <a:srgbClr val="000099"/>
              </a:solidFill>
              <a:latin typeface="Calibri" pitchFamily="34" charset="0"/>
              <a:cs typeface="Calibri" pitchFamily="34" charset="0"/>
            </a:endParaRPr>
          </a:p>
          <a:p>
            <a:pPr algn="just"/>
            <a:r>
              <a:rPr lang="en-US" sz="4400" dirty="0" smtClean="0">
                <a:solidFill>
                  <a:srgbClr val="000099"/>
                </a:solidFill>
                <a:latin typeface="Calibri" pitchFamily="34" charset="0"/>
                <a:cs typeface="Calibri" pitchFamily="34" charset="0"/>
              </a:rPr>
              <a:t>Recent Work</a:t>
            </a:r>
            <a:endParaRPr lang="en-US" sz="4400" dirty="0">
              <a:solidFill>
                <a:srgbClr val="000099"/>
              </a:solidFill>
              <a:latin typeface="Calibri" pitchFamily="34" charset="0"/>
              <a:cs typeface="Calibri" pitchFamily="34" charset="0"/>
            </a:endParaRPr>
          </a:p>
          <a:p>
            <a:pPr algn="just"/>
            <a:r>
              <a:rPr lang="en-US" sz="4000" b="0" dirty="0" smtClean="0">
                <a:solidFill>
                  <a:schemeClr val="tx1">
                    <a:lumMod val="95000"/>
                    <a:lumOff val="5000"/>
                  </a:schemeClr>
                </a:solidFill>
                <a:latin typeface="Calibri" pitchFamily="34" charset="0"/>
                <a:cs typeface="Calibri" pitchFamily="34" charset="0"/>
              </a:rPr>
              <a:t>Modeling usage patterns for insulin pump usage based on patient data that includes meals, boluses and physical activity patterns.</a:t>
            </a:r>
            <a:endParaRPr lang="en-US" sz="4000" b="0" dirty="0">
              <a:solidFill>
                <a:schemeClr val="tx1">
                  <a:lumMod val="95000"/>
                  <a:lumOff val="5000"/>
                </a:schemeClr>
              </a:solidFill>
              <a:latin typeface="Calibri" pitchFamily="34" charset="0"/>
              <a:cs typeface="Calibri" pitchFamily="34" charset="0"/>
            </a:endParaRPr>
          </a:p>
          <a:p>
            <a:pPr algn="just"/>
            <a:r>
              <a:rPr lang="en-US" sz="4000" b="0" dirty="0" smtClean="0">
                <a:solidFill>
                  <a:schemeClr val="tx1">
                    <a:lumMod val="95000"/>
                    <a:lumOff val="5000"/>
                  </a:schemeClr>
                </a:solidFill>
                <a:latin typeface="Calibri" pitchFamily="34" charset="0"/>
                <a:cs typeface="Calibri" pitchFamily="34" charset="0"/>
              </a:rPr>
              <a:t>Correlating hypo/hyperglycemia outcomes with specific usage patterns.</a:t>
            </a:r>
          </a:p>
          <a:p>
            <a:pPr algn="just"/>
            <a:endParaRPr lang="en-US" sz="4000" b="0" dirty="0">
              <a:solidFill>
                <a:schemeClr val="tx1">
                  <a:lumMod val="95000"/>
                  <a:lumOff val="5000"/>
                </a:schemeClr>
              </a:solidFill>
              <a:latin typeface="Calibri" pitchFamily="34" charset="0"/>
              <a:cs typeface="Calibri" pitchFamily="34" charset="0"/>
            </a:endParaRPr>
          </a:p>
          <a:p>
            <a:pPr algn="just"/>
            <a:r>
              <a:rPr lang="en-US" sz="4400" dirty="0" smtClean="0">
                <a:solidFill>
                  <a:srgbClr val="000099"/>
                </a:solidFill>
                <a:latin typeface="Calibri" pitchFamily="34" charset="0"/>
                <a:cs typeface="Calibri" pitchFamily="34" charset="0"/>
              </a:rPr>
              <a:t>Acknowledgments</a:t>
            </a:r>
            <a:endParaRPr lang="en-US" sz="4400" dirty="0" smtClean="0">
              <a:solidFill>
                <a:srgbClr val="000099"/>
              </a:solidFill>
              <a:latin typeface="Calibri" pitchFamily="34" charset="0"/>
              <a:cs typeface="Calibri" pitchFamily="34" charset="0"/>
            </a:endParaRPr>
          </a:p>
          <a:p>
            <a:pPr marL="571500" indent="-571500" algn="just">
              <a:buFont typeface="Arial" pitchFamily="34" charset="0"/>
              <a:buChar char="•"/>
            </a:pPr>
            <a:r>
              <a:rPr lang="en-US" sz="4000" b="0" dirty="0" err="1" smtClean="0">
                <a:latin typeface="Calibri" pitchFamily="34" charset="0"/>
                <a:cs typeface="Calibri" pitchFamily="34" charset="0"/>
              </a:rPr>
              <a:t>Aleks</a:t>
            </a:r>
            <a:r>
              <a:rPr lang="en-US" sz="4000" b="0" dirty="0" smtClean="0">
                <a:latin typeface="Calibri" pitchFamily="34" charset="0"/>
                <a:cs typeface="Calibri" pitchFamily="34" charset="0"/>
              </a:rPr>
              <a:t> </a:t>
            </a:r>
            <a:r>
              <a:rPr lang="en-US" sz="4000" b="0" dirty="0" err="1" smtClean="0">
                <a:latin typeface="Calibri" pitchFamily="34" charset="0"/>
                <a:cs typeface="Calibri" pitchFamily="34" charset="0"/>
              </a:rPr>
              <a:t>Chakarov</a:t>
            </a:r>
            <a:r>
              <a:rPr lang="en-US" sz="4000" b="0" dirty="0" smtClean="0">
                <a:latin typeface="Calibri" pitchFamily="34" charset="0"/>
                <a:cs typeface="Calibri" pitchFamily="34" charset="0"/>
              </a:rPr>
              <a:t>, Paul Givens, </a:t>
            </a:r>
            <a:r>
              <a:rPr lang="en-US" sz="4000" b="0" dirty="0" err="1" smtClean="0">
                <a:latin typeface="Calibri" pitchFamily="34" charset="0"/>
                <a:cs typeface="Calibri" pitchFamily="34" charset="0"/>
              </a:rPr>
              <a:t>Hadjar</a:t>
            </a:r>
            <a:r>
              <a:rPr lang="en-US" sz="4000" b="0" dirty="0" smtClean="0">
                <a:latin typeface="Calibri" pitchFamily="34" charset="0"/>
                <a:cs typeface="Calibri" pitchFamily="34" charset="0"/>
              </a:rPr>
              <a:t> </a:t>
            </a:r>
            <a:r>
              <a:rPr lang="en-US" sz="4000" b="0" dirty="0" err="1" smtClean="0">
                <a:latin typeface="Calibri" pitchFamily="34" charset="0"/>
                <a:cs typeface="Calibri" pitchFamily="34" charset="0"/>
              </a:rPr>
              <a:t>Homaei</a:t>
            </a:r>
            <a:r>
              <a:rPr lang="en-US" sz="4000" b="0" dirty="0" smtClean="0">
                <a:latin typeface="Calibri" pitchFamily="34" charset="0"/>
                <a:cs typeface="Calibri" pitchFamily="34" charset="0"/>
              </a:rPr>
              <a:t>, </a:t>
            </a:r>
            <a:r>
              <a:rPr lang="en-US" sz="4000" b="0" dirty="0" err="1" smtClean="0">
                <a:latin typeface="Calibri" pitchFamily="34" charset="0"/>
                <a:cs typeface="Calibri" pitchFamily="34" charset="0"/>
              </a:rPr>
              <a:t>Sidartha</a:t>
            </a:r>
            <a:r>
              <a:rPr lang="en-US" sz="4000" b="0" dirty="0" smtClean="0">
                <a:latin typeface="Calibri" pitchFamily="34" charset="0"/>
                <a:cs typeface="Calibri" pitchFamily="34" charset="0"/>
              </a:rPr>
              <a:t> Gracias and Chris Miller (CU Boulder).</a:t>
            </a:r>
          </a:p>
          <a:p>
            <a:pPr marL="571500" indent="-571500" algn="just">
              <a:buFont typeface="Arial" pitchFamily="34" charset="0"/>
              <a:buChar char="•"/>
            </a:pPr>
            <a:r>
              <a:rPr lang="en-US" sz="4000" b="0" dirty="0" smtClean="0">
                <a:latin typeface="Calibri" pitchFamily="34" charset="0"/>
                <a:cs typeface="Calibri" pitchFamily="34" charset="0"/>
              </a:rPr>
              <a:t>Prof. Tom </a:t>
            </a:r>
            <a:r>
              <a:rPr lang="en-US" sz="4000" b="0" dirty="0" err="1" smtClean="0">
                <a:latin typeface="Calibri" pitchFamily="34" charset="0"/>
                <a:cs typeface="Calibri" pitchFamily="34" charset="0"/>
              </a:rPr>
              <a:t>Yeh</a:t>
            </a:r>
            <a:r>
              <a:rPr lang="en-US" sz="4000" b="0" dirty="0" smtClean="0">
                <a:latin typeface="Calibri" pitchFamily="34" charset="0"/>
                <a:cs typeface="Calibri" pitchFamily="34" charset="0"/>
              </a:rPr>
              <a:t> (CU Boulder).</a:t>
            </a:r>
          </a:p>
          <a:p>
            <a:pPr marL="571500" indent="-571500" algn="just">
              <a:buFont typeface="Arial" pitchFamily="34" charset="0"/>
              <a:buChar char="•"/>
            </a:pPr>
            <a:r>
              <a:rPr lang="en-US" sz="4000" b="0" dirty="0" smtClean="0">
                <a:latin typeface="Calibri" pitchFamily="34" charset="0"/>
                <a:cs typeface="Calibri" pitchFamily="34" charset="0"/>
              </a:rPr>
              <a:t>Prof. </a:t>
            </a:r>
            <a:r>
              <a:rPr lang="en-US" sz="4000" b="0" dirty="0" err="1" smtClean="0">
                <a:latin typeface="Calibri" pitchFamily="34" charset="0"/>
                <a:cs typeface="Calibri" pitchFamily="34" charset="0"/>
              </a:rPr>
              <a:t>Georgios</a:t>
            </a:r>
            <a:r>
              <a:rPr lang="en-US" sz="4000" b="0" dirty="0" smtClean="0">
                <a:latin typeface="Calibri" pitchFamily="34" charset="0"/>
                <a:cs typeface="Calibri" pitchFamily="34" charset="0"/>
              </a:rPr>
              <a:t> </a:t>
            </a:r>
            <a:r>
              <a:rPr lang="en-US" sz="4000" b="0" dirty="0" err="1" smtClean="0">
                <a:latin typeface="Calibri" pitchFamily="34" charset="0"/>
                <a:cs typeface="Calibri" pitchFamily="34" charset="0"/>
              </a:rPr>
              <a:t>Fainekos</a:t>
            </a:r>
            <a:r>
              <a:rPr lang="en-US" sz="4000" b="0" dirty="0" smtClean="0">
                <a:latin typeface="Calibri" pitchFamily="34" charset="0"/>
                <a:cs typeface="Calibri" pitchFamily="34" charset="0"/>
              </a:rPr>
              <a:t> (Arizona State University).</a:t>
            </a:r>
          </a:p>
          <a:p>
            <a:pPr algn="just"/>
            <a:endParaRPr lang="en-US" sz="4400" dirty="0" smtClean="0">
              <a:solidFill>
                <a:srgbClr val="000099"/>
              </a:solidFill>
              <a:latin typeface="Calibri" pitchFamily="34" charset="0"/>
              <a:cs typeface="Calibri" pitchFamily="34" charset="0"/>
            </a:endParaRPr>
          </a:p>
          <a:p>
            <a:pPr>
              <a:spcBef>
                <a:spcPts val="2538"/>
              </a:spcBef>
            </a:pPr>
            <a:r>
              <a:rPr lang="en-US" sz="4000" dirty="0">
                <a:solidFill>
                  <a:schemeClr val="tx1">
                    <a:lumMod val="95000"/>
                    <a:lumOff val="5000"/>
                  </a:schemeClr>
                </a:solidFill>
                <a:latin typeface="Arial" charset="0"/>
              </a:rPr>
              <a:t>	</a:t>
            </a:r>
            <a:endParaRPr lang="en-US" sz="4000" b="0" dirty="0" smtClean="0">
              <a:solidFill>
                <a:schemeClr val="tx1">
                  <a:lumMod val="95000"/>
                  <a:lumOff val="5000"/>
                </a:schemeClr>
              </a:solidFill>
              <a:latin typeface="Calibri"/>
              <a:cs typeface="Calibri"/>
            </a:endParaRPr>
          </a:p>
        </p:txBody>
      </p:sp>
      <p:sp>
        <p:nvSpPr>
          <p:cNvPr id="2286" name="Text Box 238"/>
          <p:cNvSpPr txBox="1">
            <a:spLocks noChangeArrowheads="1"/>
          </p:cNvSpPr>
          <p:nvPr/>
        </p:nvSpPr>
        <p:spPr bwMode="auto">
          <a:xfrm>
            <a:off x="29946600" y="24778119"/>
            <a:ext cx="13355782" cy="6616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457200" bIns="45267">
            <a:spAutoFit/>
          </a:bodyPr>
          <a:lstStyle>
            <a:lvl1pPr marL="877888" indent="-877888" defTabSz="908050">
              <a:defRPr sz="2400">
                <a:solidFill>
                  <a:schemeClr val="tx1"/>
                </a:solidFill>
                <a:latin typeface="Times New Roman" pitchFamily="18" charset="0"/>
              </a:defRPr>
            </a:lvl1pPr>
            <a:lvl2pPr marL="1130300" defTabSz="908050">
              <a:defRPr sz="2400">
                <a:solidFill>
                  <a:schemeClr val="tx1"/>
                </a:solidFill>
                <a:latin typeface="Times New Roman" pitchFamily="18" charset="0"/>
              </a:defRPr>
            </a:lvl2pPr>
            <a:lvl3pPr marL="1579563" defTabSz="908050">
              <a:defRPr sz="2400">
                <a:solidFill>
                  <a:schemeClr val="tx1"/>
                </a:solidFill>
                <a:latin typeface="Times New Roman" pitchFamily="18" charset="0"/>
              </a:defRPr>
            </a:lvl3pPr>
            <a:lvl4pPr marL="2032000" defTabSz="908050">
              <a:defRPr sz="2400">
                <a:solidFill>
                  <a:schemeClr val="tx1"/>
                </a:solidFill>
                <a:latin typeface="Times New Roman" pitchFamily="18" charset="0"/>
              </a:defRPr>
            </a:lvl4pPr>
            <a:lvl5pPr marL="2479675" defTabSz="908050">
              <a:defRPr sz="2400">
                <a:solidFill>
                  <a:schemeClr val="tx1"/>
                </a:solidFill>
                <a:latin typeface="Times New Roman" pitchFamily="18" charset="0"/>
              </a:defRPr>
            </a:lvl5pPr>
            <a:lvl6pPr marL="2936875" defTabSz="908050" eaLnBrk="0" fontAlgn="base" hangingPunct="0">
              <a:spcBef>
                <a:spcPct val="0"/>
              </a:spcBef>
              <a:spcAft>
                <a:spcPct val="0"/>
              </a:spcAft>
              <a:defRPr sz="2400">
                <a:solidFill>
                  <a:schemeClr val="tx1"/>
                </a:solidFill>
                <a:latin typeface="Times New Roman" pitchFamily="18" charset="0"/>
              </a:defRPr>
            </a:lvl6pPr>
            <a:lvl7pPr marL="3394075" defTabSz="908050" eaLnBrk="0" fontAlgn="base" hangingPunct="0">
              <a:spcBef>
                <a:spcPct val="0"/>
              </a:spcBef>
              <a:spcAft>
                <a:spcPct val="0"/>
              </a:spcAft>
              <a:defRPr sz="2400">
                <a:solidFill>
                  <a:schemeClr val="tx1"/>
                </a:solidFill>
                <a:latin typeface="Times New Roman" pitchFamily="18" charset="0"/>
              </a:defRPr>
            </a:lvl7pPr>
            <a:lvl8pPr marL="3851275" defTabSz="908050" eaLnBrk="0" fontAlgn="base" hangingPunct="0">
              <a:spcBef>
                <a:spcPct val="0"/>
              </a:spcBef>
              <a:spcAft>
                <a:spcPct val="0"/>
              </a:spcAft>
              <a:defRPr sz="2400">
                <a:solidFill>
                  <a:schemeClr val="tx1"/>
                </a:solidFill>
                <a:latin typeface="Times New Roman" pitchFamily="18" charset="0"/>
              </a:defRPr>
            </a:lvl8pPr>
            <a:lvl9pPr marL="4308475" defTabSz="908050" eaLnBrk="0" fontAlgn="base" hangingPunct="0">
              <a:spcBef>
                <a:spcPct val="0"/>
              </a:spcBef>
              <a:spcAft>
                <a:spcPct val="0"/>
              </a:spcAft>
              <a:defRPr sz="2400">
                <a:solidFill>
                  <a:schemeClr val="tx1"/>
                </a:solidFill>
                <a:latin typeface="Times New Roman" pitchFamily="18" charset="0"/>
              </a:defRPr>
            </a:lvl9pPr>
          </a:lstStyle>
          <a:p>
            <a:r>
              <a:rPr lang="en-US" sz="4000" dirty="0">
                <a:solidFill>
                  <a:srgbClr val="000099"/>
                </a:solidFill>
                <a:latin typeface="Calibri" pitchFamily="34" charset="0"/>
                <a:cs typeface="Calibri" pitchFamily="34" charset="0"/>
              </a:rPr>
              <a:t>References </a:t>
            </a:r>
            <a:endParaRPr lang="en-US" sz="3600" dirty="0">
              <a:solidFill>
                <a:srgbClr val="000099"/>
              </a:solidFill>
              <a:latin typeface="Calibri" pitchFamily="34" charset="0"/>
              <a:cs typeface="Calibri" pitchFamily="34" charset="0"/>
            </a:endParaRPr>
          </a:p>
          <a:p>
            <a:r>
              <a:rPr lang="en-US" sz="3200" dirty="0" smtClean="0">
                <a:solidFill>
                  <a:srgbClr val="000099"/>
                </a:solidFill>
                <a:latin typeface="Calibri" pitchFamily="34" charset="0"/>
                <a:cs typeface="Calibri" pitchFamily="34" charset="0"/>
              </a:rPr>
              <a:t>[1] Givens et al</a:t>
            </a:r>
            <a:r>
              <a:rPr lang="en-US" sz="3200" dirty="0" smtClean="0">
                <a:solidFill>
                  <a:srgbClr val="292934"/>
                </a:solidFill>
                <a:latin typeface="Calibri" pitchFamily="34" charset="0"/>
                <a:cs typeface="Calibri" pitchFamily="34" charset="0"/>
              </a:rPr>
              <a:t>.  </a:t>
            </a:r>
            <a:r>
              <a:rPr lang="en-US" sz="3200" b="0" dirty="0" smtClean="0">
                <a:solidFill>
                  <a:srgbClr val="292934"/>
                </a:solidFill>
                <a:latin typeface="Calibri" pitchFamily="34" charset="0"/>
                <a:cs typeface="Calibri" pitchFamily="34" charset="0"/>
              </a:rPr>
              <a:t>Exploring the internal state of interfaces using computer vision and grammatical inference.</a:t>
            </a:r>
            <a:r>
              <a:rPr lang="en-US" sz="3200" dirty="0" smtClean="0">
                <a:solidFill>
                  <a:srgbClr val="292934"/>
                </a:solidFill>
                <a:latin typeface="Calibri" pitchFamily="34" charset="0"/>
                <a:cs typeface="Calibri" pitchFamily="34" charset="0"/>
              </a:rPr>
              <a:t> </a:t>
            </a:r>
            <a:r>
              <a:rPr lang="en-US" sz="3200" b="0" dirty="0" smtClean="0">
                <a:solidFill>
                  <a:srgbClr val="292934"/>
                </a:solidFill>
                <a:latin typeface="Calibri" pitchFamily="34" charset="0"/>
                <a:cs typeface="Calibri" pitchFamily="34" charset="0"/>
              </a:rPr>
              <a:t> </a:t>
            </a:r>
            <a:r>
              <a:rPr lang="en-US" sz="3200" b="0" dirty="0" smtClean="0">
                <a:solidFill>
                  <a:srgbClr val="000099"/>
                </a:solidFill>
                <a:latin typeface="Calibri" pitchFamily="34" charset="0"/>
                <a:cs typeface="Calibri" pitchFamily="34" charset="0"/>
              </a:rPr>
              <a:t>ICSE 2013.</a:t>
            </a:r>
          </a:p>
          <a:p>
            <a:r>
              <a:rPr lang="en-US" sz="3200" dirty="0" smtClean="0">
                <a:solidFill>
                  <a:srgbClr val="000099"/>
                </a:solidFill>
                <a:latin typeface="Calibri" pitchFamily="34" charset="0"/>
                <a:cs typeface="Calibri" pitchFamily="34" charset="0"/>
              </a:rPr>
              <a:t>[2] Sankaranarayanan et al. </a:t>
            </a:r>
            <a:r>
              <a:rPr lang="en-US" sz="3200" b="0" dirty="0" smtClean="0">
                <a:solidFill>
                  <a:srgbClr val="292934"/>
                </a:solidFill>
                <a:latin typeface="Calibri" pitchFamily="34" charset="0"/>
                <a:cs typeface="Calibri" pitchFamily="34" charset="0"/>
              </a:rPr>
              <a:t>Synthesis of insulin pump usage parameters. </a:t>
            </a:r>
            <a:r>
              <a:rPr lang="en-US" sz="3200" b="0" dirty="0" err="1" smtClean="0">
                <a:solidFill>
                  <a:srgbClr val="000099"/>
                </a:solidFill>
                <a:latin typeface="Calibri" pitchFamily="34" charset="0"/>
                <a:cs typeface="Calibri" pitchFamily="34" charset="0"/>
              </a:rPr>
              <a:t>Allerton</a:t>
            </a:r>
            <a:r>
              <a:rPr lang="en-US" sz="3200" b="0" dirty="0" smtClean="0">
                <a:solidFill>
                  <a:srgbClr val="000099"/>
                </a:solidFill>
                <a:latin typeface="Calibri" pitchFamily="34" charset="0"/>
                <a:cs typeface="Calibri" pitchFamily="34" charset="0"/>
              </a:rPr>
              <a:t> Conference 2012 (Invited).</a:t>
            </a:r>
            <a:endParaRPr lang="en-US" sz="3200" dirty="0" smtClean="0">
              <a:solidFill>
                <a:srgbClr val="000099"/>
              </a:solidFill>
              <a:latin typeface="Calibri" pitchFamily="34" charset="0"/>
              <a:cs typeface="Calibri" pitchFamily="34" charset="0"/>
            </a:endParaRPr>
          </a:p>
          <a:p>
            <a:r>
              <a:rPr lang="en-US" sz="3200" dirty="0" smtClean="0">
                <a:solidFill>
                  <a:srgbClr val="000099"/>
                </a:solidFill>
                <a:latin typeface="Arial" charset="0"/>
              </a:rPr>
              <a:t>[3] </a:t>
            </a:r>
            <a:r>
              <a:rPr lang="en-US" sz="3200" dirty="0" smtClean="0">
                <a:solidFill>
                  <a:srgbClr val="000099"/>
                </a:solidFill>
                <a:latin typeface="Calibri" pitchFamily="34" charset="0"/>
                <a:cs typeface="Calibri" pitchFamily="34" charset="0"/>
              </a:rPr>
              <a:t>Sankaranarayanan et  al</a:t>
            </a:r>
            <a:r>
              <a:rPr lang="en-US" sz="3200" dirty="0" smtClean="0">
                <a:solidFill>
                  <a:schemeClr val="tx1">
                    <a:lumMod val="95000"/>
                    <a:lumOff val="5000"/>
                  </a:schemeClr>
                </a:solidFill>
                <a:latin typeface="Calibri" pitchFamily="34" charset="0"/>
                <a:cs typeface="Calibri" pitchFamily="34" charset="0"/>
              </a:rPr>
              <a:t>. </a:t>
            </a:r>
            <a:r>
              <a:rPr lang="en-US" sz="3200" b="0" dirty="0" smtClean="0">
                <a:solidFill>
                  <a:schemeClr val="tx1">
                    <a:lumMod val="95000"/>
                    <a:lumOff val="5000"/>
                  </a:schemeClr>
                </a:solidFill>
                <a:latin typeface="Calibri" pitchFamily="34" charset="0"/>
                <a:cs typeface="Calibri" pitchFamily="34" charset="0"/>
              </a:rPr>
              <a:t>Simulating </a:t>
            </a:r>
            <a:r>
              <a:rPr lang="en-US" sz="3200" b="0" dirty="0">
                <a:solidFill>
                  <a:schemeClr val="tx1">
                    <a:lumMod val="95000"/>
                    <a:lumOff val="5000"/>
                  </a:schemeClr>
                </a:solidFill>
                <a:latin typeface="Calibri" pitchFamily="34" charset="0"/>
                <a:cs typeface="Calibri" pitchFamily="34" charset="0"/>
              </a:rPr>
              <a:t>Insulin Infusion Pump Risks by In-</a:t>
            </a:r>
            <a:r>
              <a:rPr lang="en-US" sz="3200" b="0" dirty="0" err="1">
                <a:solidFill>
                  <a:schemeClr val="tx1">
                    <a:lumMod val="95000"/>
                    <a:lumOff val="5000"/>
                  </a:schemeClr>
                </a:solidFill>
                <a:latin typeface="Calibri" pitchFamily="34" charset="0"/>
                <a:cs typeface="Calibri" pitchFamily="34" charset="0"/>
              </a:rPr>
              <a:t>Silico</a:t>
            </a:r>
            <a:r>
              <a:rPr lang="en-US" sz="3200" b="0" dirty="0">
                <a:solidFill>
                  <a:schemeClr val="tx1">
                    <a:lumMod val="95000"/>
                    <a:lumOff val="5000"/>
                  </a:schemeClr>
                </a:solidFill>
                <a:latin typeface="Calibri" pitchFamily="34" charset="0"/>
                <a:cs typeface="Calibri" pitchFamily="34" charset="0"/>
              </a:rPr>
              <a:t> Modeling of the Insulin-Glucose Regulatory System</a:t>
            </a:r>
            <a:r>
              <a:rPr lang="en-US" sz="3200" b="0" dirty="0">
                <a:solidFill>
                  <a:srgbClr val="000099"/>
                </a:solidFill>
                <a:latin typeface="Calibri" pitchFamily="34" charset="0"/>
                <a:cs typeface="Calibri" pitchFamily="34" charset="0"/>
              </a:rPr>
              <a:t>. </a:t>
            </a:r>
            <a:r>
              <a:rPr lang="en-US" sz="3200" dirty="0">
                <a:solidFill>
                  <a:srgbClr val="000099"/>
                </a:solidFill>
                <a:latin typeface="Calibri" pitchFamily="34" charset="0"/>
                <a:cs typeface="Calibri" pitchFamily="34" charset="0"/>
              </a:rPr>
              <a:t>Computational Methods in Systems Biology (</a:t>
            </a:r>
            <a:r>
              <a:rPr lang="en-US" sz="3200" dirty="0" smtClean="0">
                <a:solidFill>
                  <a:srgbClr val="000099"/>
                </a:solidFill>
                <a:latin typeface="Calibri" pitchFamily="34" charset="0"/>
                <a:cs typeface="Calibri" pitchFamily="34" charset="0"/>
              </a:rPr>
              <a:t>CMSB) </a:t>
            </a:r>
            <a:r>
              <a:rPr lang="en-US" sz="3200" b="0" dirty="0">
                <a:solidFill>
                  <a:srgbClr val="000099"/>
                </a:solidFill>
                <a:latin typeface="Calibri" pitchFamily="34" charset="0"/>
                <a:cs typeface="Calibri" pitchFamily="34" charset="0"/>
              </a:rPr>
              <a:t>2012.</a:t>
            </a:r>
            <a:endParaRPr lang="en-US" sz="3200" dirty="0">
              <a:solidFill>
                <a:srgbClr val="000099"/>
              </a:solidFill>
              <a:latin typeface="Arial" charset="0"/>
            </a:endParaRPr>
          </a:p>
          <a:p>
            <a:r>
              <a:rPr lang="en-US" sz="3200" dirty="0" smtClean="0">
                <a:solidFill>
                  <a:srgbClr val="000099"/>
                </a:solidFill>
                <a:latin typeface="Calibri" pitchFamily="34" charset="0"/>
                <a:cs typeface="Calibri" pitchFamily="34" charset="0"/>
              </a:rPr>
              <a:t>[4] Sankaranarayanan et al.  </a:t>
            </a:r>
            <a:r>
              <a:rPr lang="en-US" sz="3200" b="0" i="1" dirty="0" smtClean="0">
                <a:solidFill>
                  <a:srgbClr val="000000"/>
                </a:solidFill>
                <a:latin typeface="Calibri" pitchFamily="34" charset="0"/>
                <a:cs typeface="Calibri" pitchFamily="34" charset="0"/>
              </a:rPr>
              <a:t>Model-based analysis of real-time medical devices</a:t>
            </a:r>
            <a:r>
              <a:rPr lang="en-US" sz="3200" dirty="0" smtClean="0">
                <a:solidFill>
                  <a:srgbClr val="000099"/>
                </a:solidFill>
                <a:latin typeface="Calibri" pitchFamily="34" charset="0"/>
                <a:cs typeface="Calibri" pitchFamily="34" charset="0"/>
              </a:rPr>
              <a:t>,  Formal  Modeling and Analysis of Timed Systems (FORMATS) 2011 .</a:t>
            </a:r>
          </a:p>
          <a:p>
            <a:r>
              <a:rPr lang="en-US" sz="3200" dirty="0" smtClean="0">
                <a:solidFill>
                  <a:srgbClr val="000099"/>
                </a:solidFill>
                <a:latin typeface="Calibri" pitchFamily="34" charset="0"/>
                <a:cs typeface="Calibri" pitchFamily="34" charset="0"/>
              </a:rPr>
              <a:t>[</a:t>
            </a:r>
            <a:r>
              <a:rPr lang="en-US" sz="3200" dirty="0">
                <a:solidFill>
                  <a:srgbClr val="000099"/>
                </a:solidFill>
                <a:latin typeface="Calibri" pitchFamily="34" charset="0"/>
                <a:cs typeface="Calibri" pitchFamily="34" charset="0"/>
              </a:rPr>
              <a:t>5</a:t>
            </a:r>
            <a:r>
              <a:rPr lang="en-US" sz="3200" dirty="0" smtClean="0">
                <a:solidFill>
                  <a:srgbClr val="000099"/>
                </a:solidFill>
                <a:latin typeface="Calibri" pitchFamily="34" charset="0"/>
                <a:cs typeface="Calibri" pitchFamily="34" charset="0"/>
              </a:rPr>
              <a:t>] </a:t>
            </a:r>
            <a:r>
              <a:rPr lang="en-US" sz="3200" dirty="0" err="1" smtClean="0">
                <a:solidFill>
                  <a:srgbClr val="000099"/>
                </a:solidFill>
                <a:latin typeface="Calibri" pitchFamily="34" charset="0"/>
                <a:cs typeface="Calibri" pitchFamily="34" charset="0"/>
              </a:rPr>
              <a:t>Annapureddy</a:t>
            </a:r>
            <a:r>
              <a:rPr lang="en-US" sz="3200" dirty="0" smtClean="0">
                <a:solidFill>
                  <a:srgbClr val="000099"/>
                </a:solidFill>
                <a:latin typeface="Calibri" pitchFamily="34" charset="0"/>
                <a:cs typeface="Calibri" pitchFamily="34" charset="0"/>
              </a:rPr>
              <a:t> et al. </a:t>
            </a:r>
            <a:r>
              <a:rPr lang="en-US" sz="3200" b="0" dirty="0" smtClean="0">
                <a:latin typeface="Calibri" pitchFamily="34" charset="0"/>
                <a:cs typeface="Calibri" pitchFamily="34" charset="0"/>
              </a:rPr>
              <a:t>S-</a:t>
            </a:r>
            <a:r>
              <a:rPr lang="en-US" sz="3200" b="0" dirty="0" err="1" smtClean="0">
                <a:latin typeface="Calibri" pitchFamily="34" charset="0"/>
                <a:cs typeface="Calibri" pitchFamily="34" charset="0"/>
              </a:rPr>
              <a:t>Taliro</a:t>
            </a:r>
            <a:r>
              <a:rPr lang="en-US" sz="3200" b="0" dirty="0" smtClean="0">
                <a:latin typeface="Calibri" pitchFamily="34" charset="0"/>
                <a:cs typeface="Calibri" pitchFamily="34" charset="0"/>
              </a:rPr>
              <a:t>: tool for temporal falsification of hybrid systems. </a:t>
            </a:r>
            <a:r>
              <a:rPr lang="en-US" sz="3200" dirty="0" smtClean="0">
                <a:solidFill>
                  <a:srgbClr val="000099"/>
                </a:solidFill>
                <a:latin typeface="Calibri" pitchFamily="34" charset="0"/>
                <a:cs typeface="Calibri" pitchFamily="34" charset="0"/>
              </a:rPr>
              <a:t> TACAS 2011.</a:t>
            </a:r>
          </a:p>
        </p:txBody>
      </p:sp>
      <p:pic>
        <p:nvPicPr>
          <p:cNvPr id="2295" name="Picture 247" descr="C:\Users\srirams\Desktop\cu-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74023" y="1101148"/>
            <a:ext cx="5444836" cy="3638551"/>
          </a:xfrm>
          <a:prstGeom prst="rect">
            <a:avLst/>
          </a:prstGeom>
          <a:noFill/>
          <a:extLst>
            <a:ext uri="{909E8E84-426E-40dd-AFC4-6F175D3DCCD1}">
              <a14:hiddenFill xmlns:a14="http://schemas.microsoft.com/office/drawing/2010/main">
                <a:solidFill>
                  <a:srgbClr val="FFFFFF"/>
                </a:solidFill>
              </a14:hiddenFill>
            </a:ext>
          </a:extLst>
        </p:spPr>
      </p:pic>
      <p:pic>
        <p:nvPicPr>
          <p:cNvPr id="2296" name="Picture 248" descr="C:\Users\srirams\Desktop\nsf-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1" y="252414"/>
            <a:ext cx="4678428" cy="4288559"/>
          </a:xfrm>
          <a:prstGeom prst="rect">
            <a:avLst/>
          </a:prstGeom>
          <a:noFill/>
          <a:extLst>
            <a:ext uri="{909E8E84-426E-40dd-AFC4-6F175D3DCCD1}">
              <a14:hiddenFill xmlns:a14="http://schemas.microsoft.com/office/drawing/2010/main">
                <a:solidFill>
                  <a:srgbClr val="FFFFFF"/>
                </a:solidFill>
              </a14:hiddenFill>
            </a:ext>
          </a:extLst>
        </p:spPr>
      </p:pic>
      <p:pic>
        <p:nvPicPr>
          <p:cNvPr id="2297" name="Picture 249" descr="C:\Users\srirams\Desktop\infusion-pump-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639" y="13729662"/>
            <a:ext cx="343352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2298" name="Picture 250" descr="C:\Users\srirams\Desktop\infusion-pump-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825" y="13700855"/>
            <a:ext cx="3241964" cy="2910745"/>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88"/>
          <p:cNvSpPr txBox="1">
            <a:spLocks noChangeArrowheads="1"/>
          </p:cNvSpPr>
          <p:nvPr/>
        </p:nvSpPr>
        <p:spPr bwMode="auto">
          <a:xfrm>
            <a:off x="625610" y="16762134"/>
            <a:ext cx="12796405" cy="64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45720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r>
              <a:rPr lang="en-US" sz="3600" dirty="0">
                <a:latin typeface="Calibri" pitchFamily="34" charset="0"/>
                <a:cs typeface="Calibri" pitchFamily="34" charset="0"/>
              </a:rPr>
              <a:t>Figure </a:t>
            </a:r>
            <a:r>
              <a:rPr lang="en-US" sz="3600" dirty="0" smtClean="0">
                <a:latin typeface="Calibri" pitchFamily="34" charset="0"/>
                <a:cs typeface="Calibri" pitchFamily="34" charset="0"/>
              </a:rPr>
              <a:t>1. Commercial </a:t>
            </a:r>
            <a:r>
              <a:rPr lang="en-US" sz="3600" dirty="0">
                <a:latin typeface="Calibri" pitchFamily="34" charset="0"/>
                <a:cs typeface="Calibri" pitchFamily="34" charset="0"/>
              </a:rPr>
              <a:t> </a:t>
            </a:r>
            <a:r>
              <a:rPr lang="en-US" sz="3600" dirty="0" smtClean="0">
                <a:latin typeface="Calibri" pitchFamily="34" charset="0"/>
                <a:cs typeface="Calibri" pitchFamily="34" charset="0"/>
              </a:rPr>
              <a:t>Drug Infusion </a:t>
            </a:r>
            <a:r>
              <a:rPr lang="en-US" sz="3600" dirty="0">
                <a:latin typeface="Calibri" pitchFamily="34" charset="0"/>
                <a:cs typeface="Calibri" pitchFamily="34" charset="0"/>
              </a:rPr>
              <a:t>P</a:t>
            </a:r>
            <a:r>
              <a:rPr lang="en-US" sz="3600" dirty="0" smtClean="0">
                <a:latin typeface="Calibri" pitchFamily="34" charset="0"/>
                <a:cs typeface="Calibri" pitchFamily="34" charset="0"/>
              </a:rPr>
              <a:t>ump </a:t>
            </a:r>
            <a:r>
              <a:rPr lang="en-US" sz="3600" dirty="0">
                <a:latin typeface="Calibri" pitchFamily="34" charset="0"/>
                <a:cs typeface="Calibri" pitchFamily="34" charset="0"/>
              </a:rPr>
              <a:t>M</a:t>
            </a:r>
            <a:r>
              <a:rPr lang="en-US" sz="3600" dirty="0" smtClean="0">
                <a:latin typeface="Calibri" pitchFamily="34" charset="0"/>
                <a:cs typeface="Calibri" pitchFamily="34" charset="0"/>
              </a:rPr>
              <a:t>odels.</a:t>
            </a:r>
            <a:endParaRPr lang="en-US" sz="3600" dirty="0">
              <a:latin typeface="Calibri" pitchFamily="34" charset="0"/>
              <a:cs typeface="Calibri" pitchFamily="34" charset="0"/>
            </a:endParaRPr>
          </a:p>
        </p:txBody>
      </p:sp>
      <p:sp>
        <p:nvSpPr>
          <p:cNvPr id="22" name="TextBox 21"/>
          <p:cNvSpPr txBox="1"/>
          <p:nvPr/>
        </p:nvSpPr>
        <p:spPr>
          <a:xfrm>
            <a:off x="19813433" y="11861580"/>
            <a:ext cx="4863928" cy="3046988"/>
          </a:xfrm>
          <a:prstGeom prst="rect">
            <a:avLst/>
          </a:prstGeom>
          <a:noFill/>
          <a:ln>
            <a:solidFill>
              <a:srgbClr val="00B050"/>
            </a:solidFill>
            <a:prstDash val="dash"/>
          </a:ln>
        </p:spPr>
        <p:txBody>
          <a:bodyPr wrap="square" rtlCol="0">
            <a:spAutoFit/>
          </a:bodyPr>
          <a:lstStyle/>
          <a:p>
            <a:r>
              <a:rPr lang="en-US" sz="3200" dirty="0" smtClean="0">
                <a:solidFill>
                  <a:srgbClr val="00B050"/>
                </a:solidFill>
                <a:latin typeface="Calibri" pitchFamily="34" charset="0"/>
                <a:cs typeface="Calibri" pitchFamily="34" charset="0"/>
              </a:rPr>
              <a:t>Original Prescription</a:t>
            </a:r>
          </a:p>
          <a:p>
            <a:r>
              <a:rPr lang="en-US" sz="3200" dirty="0" smtClean="0">
                <a:latin typeface="Calibri" pitchFamily="34" charset="0"/>
                <a:cs typeface="Calibri" pitchFamily="34" charset="0"/>
              </a:rPr>
              <a:t>Mode: PCA</a:t>
            </a:r>
          </a:p>
          <a:p>
            <a:r>
              <a:rPr lang="en-US" sz="3200" dirty="0" smtClean="0">
                <a:latin typeface="Calibri" pitchFamily="34" charset="0"/>
                <a:cs typeface="Calibri" pitchFamily="34" charset="0"/>
              </a:rPr>
              <a:t>Vial </a:t>
            </a:r>
            <a:r>
              <a:rPr lang="en-US" sz="3200" dirty="0" err="1" smtClean="0">
                <a:latin typeface="Calibri" pitchFamily="34" charset="0"/>
                <a:cs typeface="Calibri" pitchFamily="34" charset="0"/>
              </a:rPr>
              <a:t>Conc</a:t>
            </a:r>
            <a:r>
              <a:rPr lang="en-US" sz="3200" dirty="0" smtClean="0">
                <a:latin typeface="Calibri" pitchFamily="34" charset="0"/>
                <a:cs typeface="Calibri" pitchFamily="34" charset="0"/>
              </a:rPr>
              <a:t>: 10 mg/ml</a:t>
            </a:r>
          </a:p>
          <a:p>
            <a:r>
              <a:rPr lang="en-US" sz="3200" dirty="0" smtClean="0">
                <a:latin typeface="Calibri" pitchFamily="34" charset="0"/>
                <a:cs typeface="Calibri" pitchFamily="34" charset="0"/>
              </a:rPr>
              <a:t>Continuous: 50 mcg/min</a:t>
            </a:r>
          </a:p>
          <a:p>
            <a:r>
              <a:rPr lang="en-US" sz="3200" dirty="0" smtClean="0">
                <a:latin typeface="Calibri" pitchFamily="34" charset="0"/>
                <a:cs typeface="Calibri" pitchFamily="34" charset="0"/>
              </a:rPr>
              <a:t>Bolus Request: 10 mcg</a:t>
            </a:r>
          </a:p>
          <a:p>
            <a:r>
              <a:rPr lang="en-US" sz="3200" dirty="0" smtClean="0">
                <a:latin typeface="Calibri" pitchFamily="34" charset="0"/>
                <a:cs typeface="Calibri" pitchFamily="34" charset="0"/>
              </a:rPr>
              <a:t>Lockout: 15 minutes.</a:t>
            </a:r>
            <a:endParaRPr lang="en-US" sz="3200" dirty="0">
              <a:latin typeface="Calibri" pitchFamily="34" charset="0"/>
              <a:cs typeface="Calibri" pitchFamily="34" charset="0"/>
            </a:endParaRPr>
          </a:p>
        </p:txBody>
      </p:sp>
      <p:sp>
        <p:nvSpPr>
          <p:cNvPr id="54" name="TextBox 53"/>
          <p:cNvSpPr txBox="1"/>
          <p:nvPr/>
        </p:nvSpPr>
        <p:spPr>
          <a:xfrm>
            <a:off x="14733413" y="15660314"/>
            <a:ext cx="4798474" cy="2554545"/>
          </a:xfrm>
          <a:prstGeom prst="rect">
            <a:avLst/>
          </a:prstGeom>
          <a:noFill/>
          <a:ln>
            <a:solidFill>
              <a:srgbClr val="FF0000"/>
            </a:solidFill>
            <a:prstDash val="dash"/>
          </a:ln>
        </p:spPr>
        <p:txBody>
          <a:bodyPr wrap="square" rtlCol="0">
            <a:spAutoFit/>
          </a:bodyPr>
          <a:lstStyle/>
          <a:p>
            <a:r>
              <a:rPr lang="en-US" sz="3200" dirty="0" smtClean="0">
                <a:solidFill>
                  <a:srgbClr val="FF0000"/>
                </a:solidFill>
                <a:latin typeface="Calibri" pitchFamily="34" charset="0"/>
                <a:cs typeface="Calibri" pitchFamily="34" charset="0"/>
              </a:rPr>
              <a:t>Actual Prescription</a:t>
            </a:r>
          </a:p>
          <a:p>
            <a:r>
              <a:rPr lang="en-US" sz="3200" dirty="0" smtClean="0">
                <a:latin typeface="Calibri" pitchFamily="34" charset="0"/>
                <a:cs typeface="Calibri" pitchFamily="34" charset="0"/>
              </a:rPr>
              <a:t>Mode: </a:t>
            </a:r>
            <a:r>
              <a:rPr lang="en-US" sz="3200" dirty="0" smtClean="0">
                <a:solidFill>
                  <a:srgbClr val="FF0000"/>
                </a:solidFill>
                <a:latin typeface="Calibri" pitchFamily="34" charset="0"/>
                <a:cs typeface="Calibri" pitchFamily="34" charset="0"/>
              </a:rPr>
              <a:t>CONTINUOUS</a:t>
            </a:r>
            <a:endParaRPr lang="en-US" sz="3200" dirty="0" smtClean="0">
              <a:latin typeface="Calibri" pitchFamily="34" charset="0"/>
              <a:cs typeface="Calibri" pitchFamily="34" charset="0"/>
            </a:endParaRPr>
          </a:p>
          <a:p>
            <a:r>
              <a:rPr lang="en-US" sz="3200" dirty="0" smtClean="0">
                <a:latin typeface="Calibri" pitchFamily="34" charset="0"/>
                <a:cs typeface="Calibri" pitchFamily="34" charset="0"/>
              </a:rPr>
              <a:t>Vial </a:t>
            </a:r>
            <a:r>
              <a:rPr lang="en-US" sz="3200" dirty="0" err="1" smtClean="0">
                <a:latin typeface="Calibri" pitchFamily="34" charset="0"/>
                <a:cs typeface="Calibri" pitchFamily="34" charset="0"/>
              </a:rPr>
              <a:t>Conc</a:t>
            </a:r>
            <a:r>
              <a:rPr lang="en-US" sz="3200" dirty="0" smtClean="0">
                <a:latin typeface="Calibri" pitchFamily="34" charset="0"/>
                <a:cs typeface="Calibri" pitchFamily="34" charset="0"/>
              </a:rPr>
              <a:t>: 10 mg/ml</a:t>
            </a:r>
          </a:p>
          <a:p>
            <a:r>
              <a:rPr lang="en-US" sz="3200" dirty="0" smtClean="0">
                <a:latin typeface="Calibri" pitchFamily="34" charset="0"/>
                <a:cs typeface="Calibri" pitchFamily="34" charset="0"/>
              </a:rPr>
              <a:t>Continuous: 50 mcg/min</a:t>
            </a:r>
          </a:p>
          <a:p>
            <a:r>
              <a:rPr lang="en-US" sz="3200" dirty="0" smtClean="0">
                <a:latin typeface="Calibri" pitchFamily="34" charset="0"/>
                <a:cs typeface="Calibri" pitchFamily="34" charset="0"/>
              </a:rPr>
              <a:t>….</a:t>
            </a:r>
          </a:p>
        </p:txBody>
      </p:sp>
      <p:cxnSp>
        <p:nvCxnSpPr>
          <p:cNvPr id="24" name="Elbow Connector 23"/>
          <p:cNvCxnSpPr>
            <a:stCxn id="22" idx="1"/>
            <a:endCxn id="54" idx="0"/>
          </p:cNvCxnSpPr>
          <p:nvPr/>
        </p:nvCxnSpPr>
        <p:spPr bwMode="auto">
          <a:xfrm rot="10800000" flipV="1">
            <a:off x="17132651" y="13385074"/>
            <a:ext cx="2680783" cy="2275240"/>
          </a:xfrm>
          <a:prstGeom prst="bentConnector2">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14785215" y="13833901"/>
            <a:ext cx="2442045" cy="830997"/>
          </a:xfrm>
          <a:prstGeom prst="rect">
            <a:avLst/>
          </a:prstGeom>
          <a:solidFill>
            <a:srgbClr val="FFFF00"/>
          </a:solidFill>
        </p:spPr>
        <p:txBody>
          <a:bodyPr wrap="none" rtlCol="0">
            <a:spAutoFit/>
          </a:bodyPr>
          <a:lstStyle/>
          <a:p>
            <a:r>
              <a:rPr lang="en-US" sz="2400" dirty="0" smtClean="0"/>
              <a:t>Mode Selection</a:t>
            </a:r>
          </a:p>
          <a:p>
            <a:r>
              <a:rPr lang="en-US" sz="2400" dirty="0" smtClean="0"/>
              <a:t>Error</a:t>
            </a:r>
            <a:endParaRPr lang="en-US" sz="2400" dirty="0"/>
          </a:p>
        </p:txBody>
      </p:sp>
      <p:sp>
        <p:nvSpPr>
          <p:cNvPr id="58" name="TextBox 57"/>
          <p:cNvSpPr txBox="1"/>
          <p:nvPr/>
        </p:nvSpPr>
        <p:spPr>
          <a:xfrm>
            <a:off x="19839527" y="16347906"/>
            <a:ext cx="4821381" cy="2554545"/>
          </a:xfrm>
          <a:prstGeom prst="rect">
            <a:avLst/>
          </a:prstGeom>
          <a:noFill/>
          <a:ln>
            <a:solidFill>
              <a:srgbClr val="FF0000"/>
            </a:solidFill>
            <a:prstDash val="dash"/>
          </a:ln>
        </p:spPr>
        <p:txBody>
          <a:bodyPr wrap="square" rtlCol="0">
            <a:spAutoFit/>
          </a:bodyPr>
          <a:lstStyle/>
          <a:p>
            <a:r>
              <a:rPr lang="en-US" sz="3200" dirty="0" smtClean="0">
                <a:solidFill>
                  <a:srgbClr val="FF0000"/>
                </a:solidFill>
                <a:latin typeface="Calibri" pitchFamily="34" charset="0"/>
                <a:cs typeface="Calibri" pitchFamily="34" charset="0"/>
              </a:rPr>
              <a:t>Actual  Prescription</a:t>
            </a:r>
          </a:p>
          <a:p>
            <a:r>
              <a:rPr lang="en-US" sz="3200" dirty="0" smtClean="0">
                <a:latin typeface="Calibri" pitchFamily="34" charset="0"/>
                <a:cs typeface="Calibri" pitchFamily="34" charset="0"/>
              </a:rPr>
              <a:t>Mode: PCA</a:t>
            </a:r>
          </a:p>
          <a:p>
            <a:r>
              <a:rPr lang="en-US" sz="3200" dirty="0" smtClean="0">
                <a:latin typeface="Calibri" pitchFamily="34" charset="0"/>
                <a:cs typeface="Calibri" pitchFamily="34" charset="0"/>
              </a:rPr>
              <a:t>Vial </a:t>
            </a:r>
            <a:r>
              <a:rPr lang="en-US" sz="3200" dirty="0" err="1" smtClean="0">
                <a:latin typeface="Calibri" pitchFamily="34" charset="0"/>
                <a:cs typeface="Calibri" pitchFamily="34" charset="0"/>
              </a:rPr>
              <a:t>Conc</a:t>
            </a:r>
            <a:r>
              <a:rPr lang="en-US" sz="3200" dirty="0" smtClean="0">
                <a:latin typeface="Calibri" pitchFamily="34" charset="0"/>
                <a:cs typeface="Calibri" pitchFamily="34" charset="0"/>
              </a:rPr>
              <a:t>: </a:t>
            </a:r>
            <a:r>
              <a:rPr lang="en-US" sz="3200" dirty="0" smtClean="0">
                <a:solidFill>
                  <a:srgbClr val="FF0000"/>
                </a:solidFill>
                <a:latin typeface="Calibri" pitchFamily="34" charset="0"/>
                <a:cs typeface="Calibri" pitchFamily="34" charset="0"/>
              </a:rPr>
              <a:t>50 mg/ml</a:t>
            </a:r>
          </a:p>
          <a:p>
            <a:r>
              <a:rPr lang="en-US" sz="3200" dirty="0" smtClean="0">
                <a:latin typeface="Calibri" pitchFamily="34" charset="0"/>
                <a:cs typeface="Calibri" pitchFamily="34" charset="0"/>
              </a:rPr>
              <a:t>Continuous: 50 mcg/min</a:t>
            </a:r>
          </a:p>
          <a:p>
            <a:r>
              <a:rPr lang="en-US" sz="3200" dirty="0" smtClean="0">
                <a:latin typeface="Calibri" pitchFamily="34" charset="0"/>
                <a:cs typeface="Calibri" pitchFamily="34" charset="0"/>
              </a:rPr>
              <a:t>….</a:t>
            </a:r>
          </a:p>
        </p:txBody>
      </p:sp>
      <p:pic>
        <p:nvPicPr>
          <p:cNvPr id="1026" name="Picture 2" descr="C:\Users\srirams\Desktop\infusion-pump-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00875" y="13607143"/>
            <a:ext cx="3851060" cy="297180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Arrow Connector 17"/>
          <p:cNvCxnSpPr>
            <a:stCxn id="22" idx="2"/>
            <a:endCxn id="58" idx="0"/>
          </p:cNvCxnSpPr>
          <p:nvPr/>
        </p:nvCxnSpPr>
        <p:spPr bwMode="auto">
          <a:xfrm>
            <a:off x="22245397" y="14908569"/>
            <a:ext cx="4821" cy="143933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Box 50"/>
          <p:cNvSpPr txBox="1"/>
          <p:nvPr/>
        </p:nvSpPr>
        <p:spPr>
          <a:xfrm>
            <a:off x="22510530" y="15006553"/>
            <a:ext cx="1667043" cy="830997"/>
          </a:xfrm>
          <a:prstGeom prst="rect">
            <a:avLst/>
          </a:prstGeom>
          <a:solidFill>
            <a:srgbClr val="FFFF00"/>
          </a:solidFill>
        </p:spPr>
        <p:txBody>
          <a:bodyPr wrap="none" rtlCol="0">
            <a:spAutoFit/>
          </a:bodyPr>
          <a:lstStyle/>
          <a:p>
            <a:r>
              <a:rPr lang="en-US" sz="2400" dirty="0" smtClean="0"/>
              <a:t>Vial Conc. </a:t>
            </a:r>
          </a:p>
          <a:p>
            <a:r>
              <a:rPr lang="en-US" sz="2400" dirty="0" smtClean="0"/>
              <a:t>Error</a:t>
            </a:r>
            <a:endParaRPr lang="en-US" sz="2400" dirty="0"/>
          </a:p>
        </p:txBody>
      </p:sp>
      <p:sp>
        <p:nvSpPr>
          <p:cNvPr id="52" name="TextBox 51"/>
          <p:cNvSpPr txBox="1"/>
          <p:nvPr/>
        </p:nvSpPr>
        <p:spPr>
          <a:xfrm>
            <a:off x="25009870" y="15660314"/>
            <a:ext cx="4555729" cy="2554545"/>
          </a:xfrm>
          <a:prstGeom prst="rect">
            <a:avLst/>
          </a:prstGeom>
          <a:noFill/>
          <a:ln>
            <a:solidFill>
              <a:srgbClr val="FF0000"/>
            </a:solidFill>
            <a:prstDash val="dash"/>
          </a:ln>
        </p:spPr>
        <p:txBody>
          <a:bodyPr wrap="square" rtlCol="0">
            <a:spAutoFit/>
          </a:bodyPr>
          <a:lstStyle/>
          <a:p>
            <a:r>
              <a:rPr lang="en-US" sz="3200" dirty="0" smtClean="0">
                <a:solidFill>
                  <a:srgbClr val="FF0000"/>
                </a:solidFill>
                <a:latin typeface="Calibri" pitchFamily="34" charset="0"/>
                <a:cs typeface="Calibri" pitchFamily="34" charset="0"/>
              </a:rPr>
              <a:t>Actual Prescription</a:t>
            </a:r>
          </a:p>
          <a:p>
            <a:r>
              <a:rPr lang="en-US" sz="3200" dirty="0" smtClean="0">
                <a:latin typeface="Calibri" pitchFamily="34" charset="0"/>
                <a:cs typeface="Calibri" pitchFamily="34" charset="0"/>
              </a:rPr>
              <a:t>Mode: PCA</a:t>
            </a:r>
          </a:p>
          <a:p>
            <a:r>
              <a:rPr lang="en-US" sz="3200" dirty="0" smtClean="0">
                <a:latin typeface="Calibri" pitchFamily="34" charset="0"/>
                <a:cs typeface="Calibri" pitchFamily="34" charset="0"/>
              </a:rPr>
              <a:t>Vial </a:t>
            </a:r>
            <a:r>
              <a:rPr lang="en-US" sz="3200" dirty="0" err="1" smtClean="0">
                <a:latin typeface="Calibri" pitchFamily="34" charset="0"/>
                <a:cs typeface="Calibri" pitchFamily="34" charset="0"/>
              </a:rPr>
              <a:t>Conc</a:t>
            </a:r>
            <a:r>
              <a:rPr lang="en-US" sz="3200" dirty="0" smtClean="0">
                <a:latin typeface="Calibri" pitchFamily="34" charset="0"/>
                <a:cs typeface="Calibri" pitchFamily="34" charset="0"/>
              </a:rPr>
              <a:t>: 10 mg/ml</a:t>
            </a:r>
          </a:p>
          <a:p>
            <a:r>
              <a:rPr lang="en-US" sz="3200" dirty="0" smtClean="0">
                <a:latin typeface="Calibri" pitchFamily="34" charset="0"/>
                <a:cs typeface="Calibri" pitchFamily="34" charset="0"/>
              </a:rPr>
              <a:t>Bolus Request: </a:t>
            </a:r>
            <a:r>
              <a:rPr lang="en-US" sz="3200" dirty="0" smtClean="0">
                <a:solidFill>
                  <a:srgbClr val="FF0000"/>
                </a:solidFill>
                <a:latin typeface="Calibri" pitchFamily="34" charset="0"/>
                <a:cs typeface="Calibri" pitchFamily="34" charset="0"/>
              </a:rPr>
              <a:t>25 mg/ml</a:t>
            </a:r>
          </a:p>
          <a:p>
            <a:r>
              <a:rPr lang="en-US" sz="3200" dirty="0" smtClean="0">
                <a:solidFill>
                  <a:srgbClr val="000099"/>
                </a:solidFill>
                <a:latin typeface="Calibri" pitchFamily="34" charset="0"/>
                <a:cs typeface="Calibri" pitchFamily="34" charset="0"/>
              </a:rPr>
              <a:t>…</a:t>
            </a:r>
          </a:p>
        </p:txBody>
      </p:sp>
      <p:cxnSp>
        <p:nvCxnSpPr>
          <p:cNvPr id="23" name="Elbow Connector 22"/>
          <p:cNvCxnSpPr>
            <a:stCxn id="22" idx="3"/>
            <a:endCxn id="52" idx="0"/>
          </p:cNvCxnSpPr>
          <p:nvPr/>
        </p:nvCxnSpPr>
        <p:spPr bwMode="auto">
          <a:xfrm>
            <a:off x="24677361" y="13385074"/>
            <a:ext cx="2610374" cy="2275240"/>
          </a:xfrm>
          <a:prstGeom prst="bentConnector2">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25518599" y="14035020"/>
            <a:ext cx="1575672" cy="830997"/>
          </a:xfrm>
          <a:prstGeom prst="rect">
            <a:avLst/>
          </a:prstGeom>
          <a:solidFill>
            <a:srgbClr val="FFFF00"/>
          </a:solidFill>
        </p:spPr>
        <p:txBody>
          <a:bodyPr wrap="none" rtlCol="0">
            <a:spAutoFit/>
          </a:bodyPr>
          <a:lstStyle/>
          <a:p>
            <a:r>
              <a:rPr lang="en-US" sz="2400" dirty="0" smtClean="0"/>
              <a:t>PCA Data</a:t>
            </a:r>
          </a:p>
          <a:p>
            <a:r>
              <a:rPr lang="en-US" sz="2400" dirty="0" smtClean="0"/>
              <a:t>Error</a:t>
            </a:r>
            <a:endParaRPr lang="en-US" sz="2400" dirty="0"/>
          </a:p>
        </p:txBody>
      </p:sp>
      <p:sp>
        <p:nvSpPr>
          <p:cNvPr id="9" name="TextBox 8"/>
          <p:cNvSpPr txBox="1"/>
          <p:nvPr/>
        </p:nvSpPr>
        <p:spPr>
          <a:xfrm>
            <a:off x="519615" y="21867828"/>
            <a:ext cx="13008393" cy="10125849"/>
          </a:xfrm>
          <a:prstGeom prst="rect">
            <a:avLst/>
          </a:prstGeom>
          <a:noFill/>
        </p:spPr>
        <p:txBody>
          <a:bodyPr wrap="square" rtlCol="0">
            <a:spAutoFit/>
          </a:bodyPr>
          <a:lstStyle/>
          <a:p>
            <a:r>
              <a:rPr lang="en-US" sz="4800" dirty="0" smtClean="0">
                <a:solidFill>
                  <a:srgbClr val="000099"/>
                </a:solidFill>
                <a:latin typeface="Calibri" pitchFamily="34" charset="0"/>
                <a:cs typeface="Calibri" pitchFamily="34" charset="0"/>
              </a:rPr>
              <a:t>Modeling User Interactions</a:t>
            </a:r>
            <a:endParaRPr lang="en-US" b="0" dirty="0" smtClean="0">
              <a:solidFill>
                <a:srgbClr val="000099"/>
              </a:solidFill>
              <a:latin typeface="Calibri" pitchFamily="34" charset="0"/>
              <a:cs typeface="Calibri" pitchFamily="34" charset="0"/>
            </a:endParaRPr>
          </a:p>
          <a:p>
            <a:r>
              <a:rPr lang="en-US" b="0" dirty="0" smtClean="0">
                <a:solidFill>
                  <a:schemeClr val="tx1"/>
                </a:solidFill>
                <a:latin typeface="Calibri" pitchFamily="34" charset="0"/>
                <a:cs typeface="Calibri" pitchFamily="34" charset="0"/>
              </a:rPr>
              <a:t>User interactions can be modeled at two distinct levels:</a:t>
            </a:r>
            <a:endParaRPr lang="en-US" b="0" dirty="0">
              <a:solidFill>
                <a:schemeClr val="tx1"/>
              </a:solidFill>
              <a:latin typeface="Calibri" pitchFamily="34" charset="0"/>
              <a:cs typeface="Calibri" pitchFamily="34" charset="0"/>
            </a:endParaRPr>
          </a:p>
          <a:p>
            <a:pPr marL="742950" indent="-742950">
              <a:buFont typeface="+mj-lt"/>
              <a:buAutoNum type="arabicPeriod"/>
            </a:pPr>
            <a:r>
              <a:rPr lang="en-US" dirty="0" smtClean="0">
                <a:solidFill>
                  <a:srgbClr val="FF0000"/>
                </a:solidFill>
                <a:latin typeface="Calibri" pitchFamily="34" charset="0"/>
                <a:cs typeface="Calibri" pitchFamily="34" charset="0"/>
              </a:rPr>
              <a:t>Higher level usage plan: </a:t>
            </a:r>
            <a:r>
              <a:rPr lang="en-US" b="0" dirty="0">
                <a:solidFill>
                  <a:schemeClr val="tx1"/>
                </a:solidFill>
                <a:latin typeface="Calibri" pitchFamily="34" charset="0"/>
                <a:cs typeface="Calibri" pitchFamily="34" charset="0"/>
              </a:rPr>
              <a:t> </a:t>
            </a:r>
            <a:r>
              <a:rPr lang="en-US" b="0" dirty="0" smtClean="0">
                <a:solidFill>
                  <a:schemeClr val="tx1"/>
                </a:solidFill>
                <a:latin typeface="Calibri" pitchFamily="34" charset="0"/>
                <a:cs typeface="Calibri" pitchFamily="34" charset="0"/>
              </a:rPr>
              <a:t>model a sequence of high level </a:t>
            </a:r>
            <a:r>
              <a:rPr lang="en-US" dirty="0" smtClean="0">
                <a:solidFill>
                  <a:schemeClr val="tx1"/>
                </a:solidFill>
                <a:latin typeface="Calibri" pitchFamily="34" charset="0"/>
                <a:cs typeface="Calibri" pitchFamily="34" charset="0"/>
              </a:rPr>
              <a:t>tasks</a:t>
            </a:r>
            <a:r>
              <a:rPr lang="en-US" b="0" dirty="0" smtClean="0">
                <a:solidFill>
                  <a:schemeClr val="tx1"/>
                </a:solidFill>
                <a:latin typeface="Calibri" pitchFamily="34" charset="0"/>
                <a:cs typeface="Calibri" pitchFamily="34" charset="0"/>
              </a:rPr>
              <a:t> that the users needs to carry out to achieve their eventual goals.</a:t>
            </a:r>
            <a:endParaRPr lang="en-US" b="0" dirty="0">
              <a:solidFill>
                <a:schemeClr val="tx1"/>
              </a:solidFill>
              <a:latin typeface="Calibri" pitchFamily="34" charset="0"/>
              <a:cs typeface="Calibri" pitchFamily="34" charset="0"/>
            </a:endParaRPr>
          </a:p>
          <a:p>
            <a:pPr marL="742950" indent="-742950">
              <a:buFont typeface="+mj-lt"/>
              <a:buAutoNum type="arabicPeriod"/>
            </a:pPr>
            <a:r>
              <a:rPr lang="en-US" dirty="0" smtClean="0">
                <a:solidFill>
                  <a:srgbClr val="FF0000"/>
                </a:solidFill>
                <a:latin typeface="Calibri" pitchFamily="34" charset="0"/>
                <a:cs typeface="Calibri" pitchFamily="34" charset="0"/>
              </a:rPr>
              <a:t>Interface-level usage:  </a:t>
            </a:r>
            <a:r>
              <a:rPr lang="en-US" b="0" dirty="0" smtClean="0">
                <a:solidFill>
                  <a:schemeClr val="tx1"/>
                </a:solidFill>
                <a:latin typeface="Calibri" pitchFamily="34" charset="0"/>
                <a:cs typeface="Calibri" pitchFamily="34" charset="0"/>
              </a:rPr>
              <a:t>The high level usage plans are translated into actions involving the user interface (key-presses and display reads).</a:t>
            </a:r>
            <a:endParaRPr lang="en-US" dirty="0">
              <a:solidFill>
                <a:srgbClr val="FF0000"/>
              </a:solidFill>
              <a:latin typeface="Calibri" pitchFamily="34" charset="0"/>
              <a:cs typeface="Calibri" pitchFamily="34" charset="0"/>
            </a:endParaRPr>
          </a:p>
          <a:p>
            <a:endParaRPr lang="en-US" b="0" dirty="0">
              <a:solidFill>
                <a:srgbClr val="000099"/>
              </a:solidFill>
              <a:latin typeface="Calibri" pitchFamily="34" charset="0"/>
              <a:cs typeface="Calibri" pitchFamily="34" charset="0"/>
            </a:endParaRPr>
          </a:p>
          <a:p>
            <a:r>
              <a:rPr lang="en-US" sz="4400" dirty="0" smtClean="0">
                <a:solidFill>
                  <a:srgbClr val="000099"/>
                </a:solidFill>
                <a:latin typeface="Calibri" pitchFamily="34" charset="0"/>
                <a:cs typeface="Calibri" pitchFamily="34" charset="0"/>
              </a:rPr>
              <a:t>Modeling Mistakes</a:t>
            </a:r>
            <a:endParaRPr lang="en-US" b="0" dirty="0" smtClean="0">
              <a:solidFill>
                <a:srgbClr val="000099"/>
              </a:solidFill>
              <a:latin typeface="Calibri" pitchFamily="34" charset="0"/>
              <a:cs typeface="Calibri" pitchFamily="34" charset="0"/>
            </a:endParaRPr>
          </a:p>
          <a:p>
            <a:r>
              <a:rPr lang="en-US" b="0" dirty="0" smtClean="0">
                <a:solidFill>
                  <a:schemeClr val="tx1"/>
                </a:solidFill>
                <a:latin typeface="Calibri" pitchFamily="34" charset="0"/>
                <a:cs typeface="Calibri" pitchFamily="34" charset="0"/>
              </a:rPr>
              <a:t>Mistakes transform  interactions. We model many different types of mistakes based on how they transform the interactions.  Common types of mistakes include  the </a:t>
            </a:r>
            <a:r>
              <a:rPr lang="en-US" b="0" dirty="0" err="1" smtClean="0">
                <a:solidFill>
                  <a:schemeClr val="tx1"/>
                </a:solidFill>
                <a:latin typeface="Calibri" pitchFamily="34" charset="0"/>
                <a:cs typeface="Calibri" pitchFamily="34" charset="0"/>
              </a:rPr>
              <a:t>mis</a:t>
            </a:r>
            <a:r>
              <a:rPr lang="en-US" b="0" dirty="0" smtClean="0">
                <a:solidFill>
                  <a:schemeClr val="tx1"/>
                </a:solidFill>
                <a:latin typeface="Calibri" pitchFamily="34" charset="0"/>
                <a:cs typeface="Calibri" pitchFamily="34" charset="0"/>
              </a:rPr>
              <a:t>-timing, </a:t>
            </a:r>
            <a:r>
              <a:rPr lang="en-US" b="0" dirty="0" err="1" smtClean="0">
                <a:solidFill>
                  <a:schemeClr val="tx1"/>
                </a:solidFill>
                <a:latin typeface="Calibri" pitchFamily="34" charset="0"/>
                <a:cs typeface="Calibri" pitchFamily="34" charset="0"/>
              </a:rPr>
              <a:t>mis</a:t>
            </a:r>
            <a:r>
              <a:rPr lang="en-US" b="0" dirty="0">
                <a:solidFill>
                  <a:schemeClr val="tx1"/>
                </a:solidFill>
                <a:latin typeface="Calibri" pitchFamily="34" charset="0"/>
                <a:cs typeface="Calibri" pitchFamily="34" charset="0"/>
              </a:rPr>
              <a:t>-</a:t>
            </a:r>
            <a:r>
              <a:rPr lang="en-US" b="0" dirty="0" smtClean="0">
                <a:solidFill>
                  <a:schemeClr val="tx1"/>
                </a:solidFill>
                <a:latin typeface="Calibri" pitchFamily="34" charset="0"/>
                <a:cs typeface="Calibri" pitchFamily="34" charset="0"/>
              </a:rPr>
              <a:t>sequencing of high level usage plans , omitting ``redundant’’ checks and the wrong sequence of low level key-presses in the interface.</a:t>
            </a:r>
          </a:p>
        </p:txBody>
      </p:sp>
      <p:sp>
        <p:nvSpPr>
          <p:cNvPr id="28" name="Right Arrow 27"/>
          <p:cNvSpPr/>
          <p:nvPr/>
        </p:nvSpPr>
        <p:spPr bwMode="auto">
          <a:xfrm>
            <a:off x="15003965" y="23044114"/>
            <a:ext cx="13220700" cy="706971"/>
          </a:xfrm>
          <a:prstGeom prst="right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2053" name="TextBox 2052"/>
          <p:cNvSpPr txBox="1"/>
          <p:nvPr/>
        </p:nvSpPr>
        <p:spPr>
          <a:xfrm>
            <a:off x="21085784" y="24359421"/>
            <a:ext cx="2441694" cy="1323439"/>
          </a:xfrm>
          <a:prstGeom prst="rect">
            <a:avLst/>
          </a:prstGeom>
          <a:noFill/>
        </p:spPr>
        <p:txBody>
          <a:bodyPr wrap="none" rtlCol="0">
            <a:spAutoFit/>
          </a:bodyPr>
          <a:lstStyle/>
          <a:p>
            <a:r>
              <a:rPr lang="en-US" dirty="0" smtClean="0">
                <a:latin typeface="Calibri" pitchFamily="34" charset="0"/>
                <a:cs typeface="Calibri" pitchFamily="34" charset="0"/>
              </a:rPr>
              <a:t>Planned </a:t>
            </a:r>
          </a:p>
          <a:p>
            <a:r>
              <a:rPr lang="en-US" dirty="0" smtClean="0">
                <a:latin typeface="Calibri" pitchFamily="34" charset="0"/>
                <a:cs typeface="Calibri" pitchFamily="34" charset="0"/>
              </a:rPr>
              <a:t>Meal Time</a:t>
            </a:r>
            <a:endParaRPr lang="en-US" dirty="0">
              <a:latin typeface="Calibri" pitchFamily="34" charset="0"/>
              <a:cs typeface="Calibri" pitchFamily="34" charset="0"/>
            </a:endParaRPr>
          </a:p>
        </p:txBody>
      </p:sp>
      <p:sp>
        <p:nvSpPr>
          <p:cNvPr id="66" name="TextBox 65"/>
          <p:cNvSpPr txBox="1"/>
          <p:nvPr/>
        </p:nvSpPr>
        <p:spPr>
          <a:xfrm>
            <a:off x="27327924" y="22381397"/>
            <a:ext cx="1239442" cy="707886"/>
          </a:xfrm>
          <a:prstGeom prst="rect">
            <a:avLst/>
          </a:prstGeom>
          <a:noFill/>
        </p:spPr>
        <p:txBody>
          <a:bodyPr wrap="none" rtlCol="0">
            <a:spAutoFit/>
          </a:bodyPr>
          <a:lstStyle/>
          <a:p>
            <a:r>
              <a:rPr lang="en-US" dirty="0" smtClean="0">
                <a:latin typeface="Calibri" pitchFamily="34" charset="0"/>
                <a:cs typeface="Calibri" pitchFamily="34" charset="0"/>
              </a:rPr>
              <a:t>Time</a:t>
            </a:r>
            <a:endParaRPr lang="en-US" dirty="0">
              <a:latin typeface="Calibri" pitchFamily="34" charset="0"/>
              <a:cs typeface="Calibri" pitchFamily="34" charset="0"/>
            </a:endParaRPr>
          </a:p>
        </p:txBody>
      </p:sp>
      <p:sp>
        <p:nvSpPr>
          <p:cNvPr id="2057" name="TextBox 2056"/>
          <p:cNvSpPr txBox="1"/>
          <p:nvPr/>
        </p:nvSpPr>
        <p:spPr>
          <a:xfrm>
            <a:off x="17985749" y="24359422"/>
            <a:ext cx="2441694" cy="1323439"/>
          </a:xfrm>
          <a:prstGeom prst="rect">
            <a:avLst/>
          </a:prstGeom>
          <a:solidFill>
            <a:srgbClr val="FFFF00"/>
          </a:solidFill>
        </p:spPr>
        <p:txBody>
          <a:bodyPr wrap="none" rtlCol="0">
            <a:spAutoFit/>
          </a:bodyPr>
          <a:lstStyle/>
          <a:p>
            <a:r>
              <a:rPr lang="en-US" dirty="0" smtClean="0">
                <a:solidFill>
                  <a:srgbClr val="FF0000"/>
                </a:solidFill>
                <a:latin typeface="Calibri" pitchFamily="34" charset="0"/>
                <a:cs typeface="Calibri" pitchFamily="34" charset="0"/>
              </a:rPr>
              <a:t>Actual </a:t>
            </a:r>
          </a:p>
          <a:p>
            <a:r>
              <a:rPr lang="en-US" dirty="0" smtClean="0">
                <a:solidFill>
                  <a:srgbClr val="FF0000"/>
                </a:solidFill>
                <a:latin typeface="Calibri" pitchFamily="34" charset="0"/>
                <a:cs typeface="Calibri" pitchFamily="34" charset="0"/>
              </a:rPr>
              <a:t>Meal Time</a:t>
            </a:r>
            <a:endParaRPr lang="en-US" dirty="0">
              <a:solidFill>
                <a:srgbClr val="FF0000"/>
              </a:solidFill>
              <a:latin typeface="Calibri" pitchFamily="34" charset="0"/>
              <a:cs typeface="Calibri" pitchFamily="34" charset="0"/>
            </a:endParaRPr>
          </a:p>
        </p:txBody>
      </p:sp>
      <p:sp>
        <p:nvSpPr>
          <p:cNvPr id="2069" name="TextBox 2068"/>
          <p:cNvSpPr txBox="1"/>
          <p:nvPr/>
        </p:nvSpPr>
        <p:spPr>
          <a:xfrm>
            <a:off x="16013587" y="21057958"/>
            <a:ext cx="3084947" cy="1323439"/>
          </a:xfrm>
          <a:prstGeom prst="rect">
            <a:avLst/>
          </a:prstGeom>
          <a:solidFill>
            <a:srgbClr val="FFFF00"/>
          </a:solidFill>
        </p:spPr>
        <p:txBody>
          <a:bodyPr wrap="none" rtlCol="0">
            <a:spAutoFit/>
          </a:bodyPr>
          <a:lstStyle/>
          <a:p>
            <a:r>
              <a:rPr lang="en-US" dirty="0" smtClean="0">
                <a:solidFill>
                  <a:srgbClr val="FF0000"/>
                </a:solidFill>
                <a:latin typeface="Calibri" pitchFamily="34" charset="0"/>
                <a:cs typeface="Calibri" pitchFamily="34" charset="0"/>
              </a:rPr>
              <a:t>Bolus </a:t>
            </a:r>
          </a:p>
          <a:p>
            <a:r>
              <a:rPr lang="en-US" dirty="0" smtClean="0">
                <a:solidFill>
                  <a:srgbClr val="FF0000"/>
                </a:solidFill>
                <a:latin typeface="Calibri" pitchFamily="34" charset="0"/>
                <a:cs typeface="Calibri" pitchFamily="34" charset="0"/>
              </a:rPr>
              <a:t>Infusion Time</a:t>
            </a:r>
          </a:p>
        </p:txBody>
      </p:sp>
      <p:cxnSp>
        <p:nvCxnSpPr>
          <p:cNvPr id="2071" name="Straight Arrow Connector 2070"/>
          <p:cNvCxnSpPr/>
          <p:nvPr/>
        </p:nvCxnSpPr>
        <p:spPr bwMode="auto">
          <a:xfrm>
            <a:off x="16870864" y="22381397"/>
            <a:ext cx="0" cy="70788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3" name="Straight Arrow Connector 2072"/>
          <p:cNvCxnSpPr>
            <a:stCxn id="2057" idx="0"/>
          </p:cNvCxnSpPr>
          <p:nvPr/>
        </p:nvCxnSpPr>
        <p:spPr bwMode="auto">
          <a:xfrm flipV="1">
            <a:off x="19206596" y="23728759"/>
            <a:ext cx="0" cy="630663"/>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5" name="Straight Arrow Connector 2074"/>
          <p:cNvCxnSpPr>
            <a:stCxn id="2053" idx="0"/>
          </p:cNvCxnSpPr>
          <p:nvPr/>
        </p:nvCxnSpPr>
        <p:spPr bwMode="auto">
          <a:xfrm flipV="1">
            <a:off x="22306631" y="23728759"/>
            <a:ext cx="0" cy="63066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 Box 229"/>
          <p:cNvSpPr txBox="1">
            <a:spLocks noChangeArrowheads="1"/>
          </p:cNvSpPr>
          <p:nvPr/>
        </p:nvSpPr>
        <p:spPr bwMode="auto">
          <a:xfrm>
            <a:off x="14353705" y="30297208"/>
            <a:ext cx="14962909" cy="119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9070" tIns="45267" rIns="41907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r>
              <a:rPr lang="en-US" sz="3600" dirty="0">
                <a:latin typeface="Calibri" pitchFamily="34" charset="0"/>
                <a:cs typeface="Calibri" pitchFamily="34" charset="0"/>
              </a:rPr>
              <a:t>Figure </a:t>
            </a:r>
            <a:r>
              <a:rPr lang="en-US" sz="3600" dirty="0" smtClean="0">
                <a:latin typeface="Calibri" pitchFamily="34" charset="0"/>
                <a:cs typeface="Calibri" pitchFamily="34" charset="0"/>
              </a:rPr>
              <a:t>4. Meal bolus programming mistakes in insulin infusion pump usage [3].</a:t>
            </a:r>
            <a:endParaRPr lang="en-US" sz="3600" dirty="0">
              <a:latin typeface="Calibri" pitchFamily="34" charset="0"/>
              <a:cs typeface="Calibri" pitchFamily="34" charset="0"/>
            </a:endParaRPr>
          </a:p>
        </p:txBody>
      </p:sp>
      <p:sp>
        <p:nvSpPr>
          <p:cNvPr id="87" name="TextBox 86"/>
          <p:cNvSpPr txBox="1"/>
          <p:nvPr/>
        </p:nvSpPr>
        <p:spPr>
          <a:xfrm>
            <a:off x="15158780" y="26451547"/>
            <a:ext cx="4863928" cy="3046988"/>
          </a:xfrm>
          <a:prstGeom prst="rect">
            <a:avLst/>
          </a:prstGeom>
          <a:noFill/>
          <a:ln>
            <a:solidFill>
              <a:srgbClr val="00B050"/>
            </a:solidFill>
            <a:prstDash val="dash"/>
          </a:ln>
        </p:spPr>
        <p:txBody>
          <a:bodyPr wrap="square" rtlCol="0">
            <a:spAutoFit/>
          </a:bodyPr>
          <a:lstStyle/>
          <a:p>
            <a:r>
              <a:rPr lang="en-US" sz="3200" dirty="0" smtClean="0">
                <a:latin typeface="Calibri" pitchFamily="34" charset="0"/>
                <a:cs typeface="Calibri" pitchFamily="34" charset="0"/>
              </a:rPr>
              <a:t>Planned Meal</a:t>
            </a:r>
          </a:p>
          <a:p>
            <a:r>
              <a:rPr lang="en-US" sz="3200" dirty="0" smtClean="0">
                <a:latin typeface="Calibri" pitchFamily="34" charset="0"/>
                <a:cs typeface="Calibri" pitchFamily="34" charset="0"/>
              </a:rPr>
              <a:t>Carbs: 150 </a:t>
            </a:r>
            <a:r>
              <a:rPr lang="en-US" sz="3200" dirty="0" err="1" smtClean="0">
                <a:latin typeface="Calibri" pitchFamily="34" charset="0"/>
                <a:cs typeface="Calibri" pitchFamily="34" charset="0"/>
              </a:rPr>
              <a:t>gm</a:t>
            </a:r>
            <a:endParaRPr lang="en-US" sz="3200" dirty="0" smtClean="0">
              <a:latin typeface="Calibri" pitchFamily="34" charset="0"/>
              <a:cs typeface="Calibri" pitchFamily="34" charset="0"/>
            </a:endParaRPr>
          </a:p>
          <a:p>
            <a:r>
              <a:rPr lang="en-US" sz="3200" dirty="0" smtClean="0">
                <a:latin typeface="Calibri" pitchFamily="34" charset="0"/>
                <a:cs typeface="Calibri" pitchFamily="34" charset="0"/>
              </a:rPr>
              <a:t>Time: 6 p.m.</a:t>
            </a:r>
          </a:p>
          <a:p>
            <a:r>
              <a:rPr lang="en-US" sz="3200" dirty="0">
                <a:latin typeface="Calibri" pitchFamily="34" charset="0"/>
                <a:cs typeface="Calibri" pitchFamily="34" charset="0"/>
              </a:rPr>
              <a:t>I</a:t>
            </a:r>
            <a:r>
              <a:rPr lang="en-US" sz="3200" dirty="0" smtClean="0">
                <a:latin typeface="Calibri" pitchFamily="34" charset="0"/>
                <a:cs typeface="Calibri" pitchFamily="34" charset="0"/>
              </a:rPr>
              <a:t>nsulin bolus </a:t>
            </a:r>
            <a:r>
              <a:rPr lang="en-US" sz="3200" dirty="0" err="1" smtClean="0">
                <a:latin typeface="Calibri" pitchFamily="34" charset="0"/>
                <a:cs typeface="Calibri" pitchFamily="34" charset="0"/>
              </a:rPr>
              <a:t>amt</a:t>
            </a:r>
            <a:r>
              <a:rPr lang="en-US" sz="3200" dirty="0" smtClean="0">
                <a:latin typeface="Calibri" pitchFamily="34" charset="0"/>
                <a:cs typeface="Calibri" pitchFamily="34" charset="0"/>
              </a:rPr>
              <a:t>: 5 U</a:t>
            </a:r>
          </a:p>
          <a:p>
            <a:r>
              <a:rPr lang="en-US" sz="3200" dirty="0">
                <a:latin typeface="Calibri" pitchFamily="34" charset="0"/>
                <a:cs typeface="Calibri" pitchFamily="34" charset="0"/>
              </a:rPr>
              <a:t>B</a:t>
            </a:r>
            <a:r>
              <a:rPr lang="en-US" sz="3200" dirty="0" smtClean="0">
                <a:latin typeface="Calibri" pitchFamily="34" charset="0"/>
                <a:cs typeface="Calibri" pitchFamily="34" charset="0"/>
              </a:rPr>
              <a:t>olus time: 5:45 p.m.</a:t>
            </a:r>
          </a:p>
          <a:p>
            <a:r>
              <a:rPr lang="en-US" sz="3200" dirty="0" smtClean="0">
                <a:latin typeface="Calibri" pitchFamily="34" charset="0"/>
                <a:cs typeface="Calibri" pitchFamily="34" charset="0"/>
              </a:rPr>
              <a:t>Bolus shape: sine-wave</a:t>
            </a:r>
          </a:p>
        </p:txBody>
      </p:sp>
      <p:sp>
        <p:nvSpPr>
          <p:cNvPr id="88" name="TextBox 87"/>
          <p:cNvSpPr txBox="1"/>
          <p:nvPr/>
        </p:nvSpPr>
        <p:spPr>
          <a:xfrm>
            <a:off x="22577463" y="26419548"/>
            <a:ext cx="4863928" cy="3046988"/>
          </a:xfrm>
          <a:prstGeom prst="rect">
            <a:avLst/>
          </a:prstGeom>
          <a:noFill/>
          <a:ln>
            <a:solidFill>
              <a:srgbClr val="FF0000"/>
            </a:solidFill>
            <a:prstDash val="dash"/>
          </a:ln>
        </p:spPr>
        <p:txBody>
          <a:bodyPr wrap="square" rtlCol="0">
            <a:spAutoFit/>
          </a:bodyPr>
          <a:lstStyle/>
          <a:p>
            <a:r>
              <a:rPr lang="en-US" sz="3200" dirty="0" smtClean="0">
                <a:solidFill>
                  <a:srgbClr val="FF0000"/>
                </a:solidFill>
                <a:latin typeface="Calibri" pitchFamily="34" charset="0"/>
                <a:cs typeface="Calibri" pitchFamily="34" charset="0"/>
              </a:rPr>
              <a:t>Actual Meal</a:t>
            </a:r>
          </a:p>
          <a:p>
            <a:r>
              <a:rPr lang="en-US" sz="3200" dirty="0" smtClean="0">
                <a:latin typeface="Calibri" pitchFamily="34" charset="0"/>
                <a:cs typeface="Calibri" pitchFamily="34" charset="0"/>
              </a:rPr>
              <a:t>Carbs: </a:t>
            </a:r>
            <a:r>
              <a:rPr lang="en-US" sz="3200" dirty="0" smtClean="0">
                <a:solidFill>
                  <a:srgbClr val="FF0000"/>
                </a:solidFill>
                <a:latin typeface="Calibri" pitchFamily="34" charset="0"/>
                <a:cs typeface="Calibri" pitchFamily="34" charset="0"/>
              </a:rPr>
              <a:t>250  </a:t>
            </a:r>
            <a:r>
              <a:rPr lang="en-US" sz="3200" dirty="0" err="1" smtClean="0">
                <a:solidFill>
                  <a:srgbClr val="FF0000"/>
                </a:solidFill>
                <a:latin typeface="Calibri" pitchFamily="34" charset="0"/>
                <a:cs typeface="Calibri" pitchFamily="34" charset="0"/>
              </a:rPr>
              <a:t>gm</a:t>
            </a:r>
            <a:endParaRPr lang="en-US" sz="3200" dirty="0" smtClean="0">
              <a:solidFill>
                <a:srgbClr val="FF0000"/>
              </a:solidFill>
              <a:latin typeface="Calibri" pitchFamily="34" charset="0"/>
              <a:cs typeface="Calibri" pitchFamily="34" charset="0"/>
            </a:endParaRPr>
          </a:p>
          <a:p>
            <a:r>
              <a:rPr lang="en-US" sz="3200" dirty="0" smtClean="0">
                <a:latin typeface="Calibri" pitchFamily="34" charset="0"/>
                <a:cs typeface="Calibri" pitchFamily="34" charset="0"/>
              </a:rPr>
              <a:t>Time: </a:t>
            </a:r>
            <a:r>
              <a:rPr lang="en-US" sz="3200" dirty="0" smtClean="0">
                <a:solidFill>
                  <a:srgbClr val="FF0000"/>
                </a:solidFill>
                <a:latin typeface="Calibri" pitchFamily="34" charset="0"/>
                <a:cs typeface="Calibri" pitchFamily="34" charset="0"/>
              </a:rPr>
              <a:t>6:30 p.m.</a:t>
            </a:r>
          </a:p>
          <a:p>
            <a:r>
              <a:rPr lang="en-US" sz="3200" dirty="0">
                <a:latin typeface="Calibri" pitchFamily="34" charset="0"/>
                <a:cs typeface="Calibri" pitchFamily="34" charset="0"/>
              </a:rPr>
              <a:t>I</a:t>
            </a:r>
            <a:r>
              <a:rPr lang="en-US" sz="3200" dirty="0" smtClean="0">
                <a:latin typeface="Calibri" pitchFamily="34" charset="0"/>
                <a:cs typeface="Calibri" pitchFamily="34" charset="0"/>
              </a:rPr>
              <a:t>nsulin bolus </a:t>
            </a:r>
            <a:r>
              <a:rPr lang="en-US" sz="3200" dirty="0" err="1" smtClean="0">
                <a:latin typeface="Calibri" pitchFamily="34" charset="0"/>
                <a:cs typeface="Calibri" pitchFamily="34" charset="0"/>
              </a:rPr>
              <a:t>amt</a:t>
            </a:r>
            <a:r>
              <a:rPr lang="en-US" sz="3200" dirty="0" smtClean="0">
                <a:latin typeface="Calibri" pitchFamily="34" charset="0"/>
                <a:cs typeface="Calibri" pitchFamily="34" charset="0"/>
              </a:rPr>
              <a:t>: 5 U</a:t>
            </a:r>
          </a:p>
          <a:p>
            <a:r>
              <a:rPr lang="en-US" sz="3200" dirty="0">
                <a:latin typeface="Calibri" pitchFamily="34" charset="0"/>
                <a:cs typeface="Calibri" pitchFamily="34" charset="0"/>
              </a:rPr>
              <a:t>B</a:t>
            </a:r>
            <a:r>
              <a:rPr lang="en-US" sz="3200" dirty="0" smtClean="0">
                <a:latin typeface="Calibri" pitchFamily="34" charset="0"/>
                <a:cs typeface="Calibri" pitchFamily="34" charset="0"/>
              </a:rPr>
              <a:t>olus time: 5:45 p.m.</a:t>
            </a:r>
          </a:p>
          <a:p>
            <a:r>
              <a:rPr lang="en-US" sz="3200" dirty="0" smtClean="0">
                <a:latin typeface="Calibri" pitchFamily="34" charset="0"/>
                <a:cs typeface="Calibri" pitchFamily="34" charset="0"/>
              </a:rPr>
              <a:t>Bolus shape: sine-wave</a:t>
            </a:r>
          </a:p>
        </p:txBody>
      </p:sp>
      <p:sp>
        <p:nvSpPr>
          <p:cNvPr id="2076" name="Right Arrow 2075"/>
          <p:cNvSpPr/>
          <p:nvPr/>
        </p:nvSpPr>
        <p:spPr bwMode="auto">
          <a:xfrm>
            <a:off x="20371939" y="27562997"/>
            <a:ext cx="1667044" cy="685800"/>
          </a:xfrm>
          <a:prstGeom prst="rightArrow">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32" name="Rectangle 31"/>
          <p:cNvSpPr/>
          <p:nvPr/>
        </p:nvSpPr>
        <p:spPr bwMode="auto">
          <a:xfrm>
            <a:off x="14807064" y="6853237"/>
            <a:ext cx="2517149" cy="1495429"/>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0805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3399"/>
                </a:solidFill>
                <a:effectLst/>
                <a:latin typeface="Calibri" pitchFamily="34" charset="0"/>
                <a:cs typeface="Calibri" pitchFamily="34" charset="0"/>
              </a:rPr>
              <a:t>User Model </a:t>
            </a:r>
          </a:p>
        </p:txBody>
      </p:sp>
      <p:sp>
        <p:nvSpPr>
          <p:cNvPr id="94" name="Rectangle 93"/>
          <p:cNvSpPr/>
          <p:nvPr/>
        </p:nvSpPr>
        <p:spPr bwMode="auto">
          <a:xfrm>
            <a:off x="18826703" y="6898488"/>
            <a:ext cx="2517149" cy="1423975"/>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0805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3399"/>
                </a:solidFill>
                <a:effectLst/>
                <a:latin typeface="Calibri" pitchFamily="34" charset="0"/>
                <a:cs typeface="Calibri" pitchFamily="34" charset="0"/>
              </a:rPr>
              <a:t>Device Model</a:t>
            </a:r>
          </a:p>
        </p:txBody>
      </p:sp>
      <p:sp>
        <p:nvSpPr>
          <p:cNvPr id="33" name="Rectangle 32"/>
          <p:cNvSpPr/>
          <p:nvPr/>
        </p:nvSpPr>
        <p:spPr bwMode="auto">
          <a:xfrm>
            <a:off x="22726038" y="6278243"/>
            <a:ext cx="4368233" cy="207042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0805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3399"/>
                </a:solidFill>
                <a:effectLst/>
                <a:latin typeface="Calibri" pitchFamily="34" charset="0"/>
                <a:cs typeface="Calibri" pitchFamily="34" charset="0"/>
              </a:rPr>
              <a:t>Physiological</a:t>
            </a:r>
            <a:r>
              <a:rPr kumimoji="0" lang="en-US" sz="4400" b="1" i="0" u="none" strike="noStrike" cap="none" normalizeH="0" dirty="0" smtClean="0">
                <a:ln>
                  <a:noFill/>
                </a:ln>
                <a:solidFill>
                  <a:srgbClr val="003399"/>
                </a:solidFill>
                <a:effectLst/>
                <a:latin typeface="Calibri" pitchFamily="34" charset="0"/>
                <a:cs typeface="Calibri" pitchFamily="34" charset="0"/>
              </a:rPr>
              <a:t> Model</a:t>
            </a:r>
          </a:p>
          <a:p>
            <a:pPr marL="0" marR="0" indent="0" algn="ctr" defTabSz="908050" rtl="0" eaLnBrk="0" fontAlgn="base" latinLnBrk="0" hangingPunct="0">
              <a:lnSpc>
                <a:spcPct val="100000"/>
              </a:lnSpc>
              <a:spcBef>
                <a:spcPct val="0"/>
              </a:spcBef>
              <a:spcAft>
                <a:spcPct val="0"/>
              </a:spcAft>
              <a:buClrTx/>
              <a:buSzTx/>
              <a:buFontTx/>
              <a:buNone/>
              <a:tabLst/>
            </a:pPr>
            <a:r>
              <a:rPr lang="en-US" sz="4400" baseline="0" dirty="0" smtClean="0">
                <a:latin typeface="Calibri" pitchFamily="34" charset="0"/>
                <a:cs typeface="Calibri" pitchFamily="34" charset="0"/>
              </a:rPr>
              <a:t>(Patient)</a:t>
            </a:r>
            <a:endParaRPr kumimoji="0" lang="en-US" sz="4400" b="1" i="0" u="none" strike="noStrike" cap="none" normalizeH="0" baseline="0" dirty="0" smtClean="0">
              <a:ln>
                <a:noFill/>
              </a:ln>
              <a:solidFill>
                <a:srgbClr val="003399"/>
              </a:solidFill>
              <a:effectLst/>
              <a:latin typeface="Calibri" pitchFamily="34" charset="0"/>
              <a:cs typeface="Calibri" pitchFamily="34" charset="0"/>
            </a:endParaRPr>
          </a:p>
        </p:txBody>
      </p:sp>
      <p:sp>
        <p:nvSpPr>
          <p:cNvPr id="35" name="Left-Right Arrow 34"/>
          <p:cNvSpPr/>
          <p:nvPr/>
        </p:nvSpPr>
        <p:spPr bwMode="auto">
          <a:xfrm>
            <a:off x="17376415" y="7372353"/>
            <a:ext cx="1174728" cy="476247"/>
          </a:xfrm>
          <a:prstGeom prst="leftRightArrow">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97" name="Left-Right Arrow 96"/>
          <p:cNvSpPr/>
          <p:nvPr/>
        </p:nvSpPr>
        <p:spPr bwMode="auto">
          <a:xfrm>
            <a:off x="21304272" y="7362828"/>
            <a:ext cx="1174728" cy="476247"/>
          </a:xfrm>
          <a:prstGeom prst="leftRightArrow">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36" name="TextBox 35"/>
          <p:cNvSpPr txBox="1"/>
          <p:nvPr/>
        </p:nvSpPr>
        <p:spPr>
          <a:xfrm>
            <a:off x="14148040" y="8523744"/>
            <a:ext cx="15231678" cy="2677656"/>
          </a:xfrm>
          <a:prstGeom prst="rect">
            <a:avLst/>
          </a:prstGeom>
          <a:noFill/>
        </p:spPr>
        <p:txBody>
          <a:bodyPr wrap="none" rtlCol="0">
            <a:spAutoFit/>
          </a:bodyPr>
          <a:lstStyle/>
          <a:p>
            <a:r>
              <a:rPr lang="en-US" sz="4400" dirty="0" smtClean="0">
                <a:solidFill>
                  <a:srgbClr val="000099"/>
                </a:solidFill>
                <a:latin typeface="Calibri" pitchFamily="34" charset="0"/>
                <a:cs typeface="Calibri" pitchFamily="34" charset="0"/>
              </a:rPr>
              <a:t>Drug Infusion Pumps: </a:t>
            </a:r>
            <a:r>
              <a:rPr lang="en-US" b="0" dirty="0" smtClean="0">
                <a:solidFill>
                  <a:schemeClr val="tx1">
                    <a:lumMod val="95000"/>
                    <a:lumOff val="5000"/>
                  </a:schemeClr>
                </a:solidFill>
                <a:latin typeface="Calibri" pitchFamily="34" charset="0"/>
                <a:cs typeface="Calibri" pitchFamily="34" charset="0"/>
              </a:rPr>
              <a:t>Linear PK/PD models of drug diffusion</a:t>
            </a:r>
            <a:r>
              <a:rPr lang="en-US" b="0" dirty="0" smtClean="0">
                <a:latin typeface="Calibri" pitchFamily="34" charset="0"/>
                <a:cs typeface="Calibri" pitchFamily="34" charset="0"/>
              </a:rPr>
              <a:t>.</a:t>
            </a:r>
          </a:p>
          <a:p>
            <a:endParaRPr lang="en-US" b="0" dirty="0" smtClean="0">
              <a:latin typeface="Calibri" pitchFamily="34" charset="0"/>
              <a:cs typeface="Calibri" pitchFamily="34" charset="0"/>
            </a:endParaRPr>
          </a:p>
          <a:p>
            <a:r>
              <a:rPr lang="en-US" sz="4400" dirty="0" smtClean="0">
                <a:solidFill>
                  <a:srgbClr val="000099"/>
                </a:solidFill>
                <a:latin typeface="Calibri" pitchFamily="34" charset="0"/>
                <a:cs typeface="Calibri" pitchFamily="34" charset="0"/>
              </a:rPr>
              <a:t>Insulin Infusion Pumps: </a:t>
            </a:r>
            <a:r>
              <a:rPr lang="en-US" dirty="0">
                <a:solidFill>
                  <a:srgbClr val="000099"/>
                </a:solidFill>
                <a:latin typeface="Calibri" pitchFamily="34" charset="0"/>
                <a:cs typeface="Calibri" pitchFamily="34" charset="0"/>
              </a:rPr>
              <a:t> </a:t>
            </a:r>
            <a:r>
              <a:rPr lang="en-US" b="0" dirty="0" smtClean="0">
                <a:solidFill>
                  <a:schemeClr val="tx1">
                    <a:lumMod val="95000"/>
                    <a:lumOff val="5000"/>
                  </a:schemeClr>
                </a:solidFill>
                <a:latin typeface="Calibri" pitchFamily="34" charset="0"/>
                <a:cs typeface="Calibri" pitchFamily="34" charset="0"/>
              </a:rPr>
              <a:t>Non-linear insulin-glucose regulatory models</a:t>
            </a:r>
          </a:p>
          <a:p>
            <a:r>
              <a:rPr lang="en-US" b="0" dirty="0">
                <a:solidFill>
                  <a:schemeClr val="tx1">
                    <a:lumMod val="95000"/>
                    <a:lumOff val="5000"/>
                  </a:schemeClr>
                </a:solidFill>
                <a:latin typeface="Calibri" pitchFamily="34" charset="0"/>
                <a:cs typeface="Calibri" pitchFamily="34" charset="0"/>
              </a:rPr>
              <a:t> </a:t>
            </a:r>
            <a:r>
              <a:rPr lang="en-US" b="0" dirty="0" smtClean="0">
                <a:solidFill>
                  <a:schemeClr val="tx1">
                    <a:lumMod val="95000"/>
                    <a:lumOff val="5000"/>
                  </a:schemeClr>
                </a:solidFill>
                <a:latin typeface="Calibri" pitchFamily="34" charset="0"/>
                <a:cs typeface="Calibri" pitchFamily="34" charset="0"/>
              </a:rPr>
              <a:t>(</a:t>
            </a:r>
            <a:r>
              <a:rPr lang="en-US" b="0" dirty="0" err="1" smtClean="0">
                <a:solidFill>
                  <a:schemeClr val="tx1">
                    <a:lumMod val="95000"/>
                    <a:lumOff val="5000"/>
                  </a:schemeClr>
                </a:solidFill>
                <a:latin typeface="Calibri" pitchFamily="34" charset="0"/>
                <a:cs typeface="Calibri" pitchFamily="34" charset="0"/>
              </a:rPr>
              <a:t>eg</a:t>
            </a:r>
            <a:r>
              <a:rPr lang="en-US" b="0" dirty="0" smtClean="0">
                <a:solidFill>
                  <a:schemeClr val="tx1">
                    <a:lumMod val="95000"/>
                    <a:lumOff val="5000"/>
                  </a:schemeClr>
                </a:solidFill>
                <a:latin typeface="Calibri" pitchFamily="34" charset="0"/>
                <a:cs typeface="Calibri" pitchFamily="34" charset="0"/>
              </a:rPr>
              <a:t>., Bergman model, </a:t>
            </a:r>
            <a:r>
              <a:rPr lang="en-US" b="0" dirty="0" err="1" smtClean="0">
                <a:solidFill>
                  <a:schemeClr val="tx1">
                    <a:lumMod val="95000"/>
                    <a:lumOff val="5000"/>
                  </a:schemeClr>
                </a:solidFill>
                <a:latin typeface="Calibri" pitchFamily="34" charset="0"/>
                <a:cs typeface="Calibri" pitchFamily="34" charset="0"/>
              </a:rPr>
              <a:t>Hovorka</a:t>
            </a:r>
            <a:r>
              <a:rPr lang="en-US" b="0" dirty="0" smtClean="0">
                <a:solidFill>
                  <a:schemeClr val="tx1">
                    <a:lumMod val="95000"/>
                    <a:lumOff val="5000"/>
                  </a:schemeClr>
                </a:solidFill>
                <a:latin typeface="Calibri" pitchFamily="34" charset="0"/>
                <a:cs typeface="Calibri" pitchFamily="34" charset="0"/>
              </a:rPr>
              <a:t> model,  </a:t>
            </a:r>
            <a:r>
              <a:rPr lang="en-US" b="0" dirty="0" err="1" smtClean="0">
                <a:solidFill>
                  <a:schemeClr val="tx1">
                    <a:lumMod val="95000"/>
                    <a:lumOff val="5000"/>
                  </a:schemeClr>
                </a:solidFill>
                <a:latin typeface="Calibri" pitchFamily="34" charset="0"/>
                <a:cs typeface="Calibri" pitchFamily="34" charset="0"/>
              </a:rPr>
              <a:t>Dalla</a:t>
            </a:r>
            <a:r>
              <a:rPr lang="en-US" b="0" dirty="0" smtClean="0">
                <a:solidFill>
                  <a:schemeClr val="tx1">
                    <a:lumMod val="95000"/>
                    <a:lumOff val="5000"/>
                  </a:schemeClr>
                </a:solidFill>
                <a:latin typeface="Calibri" pitchFamily="34" charset="0"/>
                <a:cs typeface="Calibri" pitchFamily="34" charset="0"/>
              </a:rPr>
              <a:t>-Man model)</a:t>
            </a:r>
            <a:endParaRPr lang="en-US" dirty="0">
              <a:solidFill>
                <a:schemeClr val="tx1">
                  <a:lumMod val="95000"/>
                  <a:lumOff val="5000"/>
                </a:schemeClr>
              </a:solidFill>
              <a:latin typeface="Calibri" pitchFamily="34" charset="0"/>
              <a:cs typeface="Calibri" pitchFamily="34" charset="0"/>
            </a:endParaRPr>
          </a:p>
        </p:txBody>
      </p:sp>
      <p:sp>
        <p:nvSpPr>
          <p:cNvPr id="37" name="Down Arrow 36"/>
          <p:cNvSpPr/>
          <p:nvPr/>
        </p:nvSpPr>
        <p:spPr bwMode="auto">
          <a:xfrm>
            <a:off x="15544800" y="6278242"/>
            <a:ext cx="838200" cy="574995"/>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38" name="TextBox 37"/>
          <p:cNvSpPr txBox="1"/>
          <p:nvPr/>
        </p:nvSpPr>
        <p:spPr>
          <a:xfrm>
            <a:off x="15095739" y="5591877"/>
            <a:ext cx="1835695" cy="646331"/>
          </a:xfrm>
          <a:prstGeom prst="rect">
            <a:avLst/>
          </a:prstGeom>
          <a:solidFill>
            <a:srgbClr val="FFFF00"/>
          </a:solidFill>
        </p:spPr>
        <p:txBody>
          <a:bodyPr wrap="none" rtlCol="0">
            <a:spAutoFit/>
          </a:bodyPr>
          <a:lstStyle/>
          <a:p>
            <a:r>
              <a:rPr lang="en-US" sz="3600" b="0" dirty="0" smtClean="0">
                <a:latin typeface="Calibri" pitchFamily="34" charset="0"/>
                <a:cs typeface="Calibri" pitchFamily="34" charset="0"/>
              </a:rPr>
              <a:t>Mistakes</a:t>
            </a:r>
            <a:endParaRPr lang="en-US" sz="3600" b="0" dirty="0">
              <a:latin typeface="Calibri" pitchFamily="34" charset="0"/>
              <a:cs typeface="Calibri" pitchFamily="34" charset="0"/>
            </a:endParaRPr>
          </a:p>
        </p:txBody>
      </p:sp>
      <p:sp>
        <p:nvSpPr>
          <p:cNvPr id="101" name="Down Arrow 100"/>
          <p:cNvSpPr/>
          <p:nvPr/>
        </p:nvSpPr>
        <p:spPr bwMode="auto">
          <a:xfrm>
            <a:off x="19507200" y="6130605"/>
            <a:ext cx="838200" cy="574995"/>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smtClean="0">
              <a:ln>
                <a:noFill/>
              </a:ln>
              <a:solidFill>
                <a:srgbClr val="003399"/>
              </a:solidFill>
              <a:effectLst/>
              <a:latin typeface="Arial" charset="0"/>
            </a:endParaRPr>
          </a:p>
        </p:txBody>
      </p:sp>
      <p:sp>
        <p:nvSpPr>
          <p:cNvPr id="102" name="TextBox 101"/>
          <p:cNvSpPr txBox="1"/>
          <p:nvPr/>
        </p:nvSpPr>
        <p:spPr>
          <a:xfrm>
            <a:off x="18467443" y="5240135"/>
            <a:ext cx="2874248" cy="646331"/>
          </a:xfrm>
          <a:prstGeom prst="rect">
            <a:avLst/>
          </a:prstGeom>
          <a:solidFill>
            <a:srgbClr val="FFFF00"/>
          </a:solidFill>
        </p:spPr>
        <p:txBody>
          <a:bodyPr wrap="none" rtlCol="0">
            <a:spAutoFit/>
          </a:bodyPr>
          <a:lstStyle/>
          <a:p>
            <a:r>
              <a:rPr lang="en-US" sz="3600" b="0" dirty="0" smtClean="0">
                <a:latin typeface="Calibri" pitchFamily="34" charset="0"/>
                <a:cs typeface="Calibri" pitchFamily="34" charset="0"/>
              </a:rPr>
              <a:t>Physical Faults</a:t>
            </a:r>
            <a:endParaRPr lang="en-US" sz="3600" b="0" dirty="0">
              <a:latin typeface="Calibri" pitchFamily="34" charset="0"/>
              <a:cs typeface="Calibri" pitchFamily="34" charset="0"/>
            </a:endParaRPr>
          </a:p>
        </p:txBody>
      </p:sp>
      <p:pic>
        <p:nvPicPr>
          <p:cNvPr id="41" name="Picture 4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2198" y="18059400"/>
            <a:ext cx="2255204" cy="1912021"/>
          </a:xfrm>
          <a:prstGeom prst="rect">
            <a:avLst/>
          </a:prstGeom>
        </p:spPr>
      </p:pic>
      <p:pic>
        <p:nvPicPr>
          <p:cNvPr id="42" name="Picture 4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57995" y="18254161"/>
            <a:ext cx="2562225" cy="1781175"/>
          </a:xfrm>
          <a:prstGeom prst="rect">
            <a:avLst/>
          </a:prstGeom>
        </p:spPr>
      </p:pic>
      <p:pic>
        <p:nvPicPr>
          <p:cNvPr id="44" name="Picture 4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34524" y="17754600"/>
            <a:ext cx="3370170" cy="2313576"/>
          </a:xfrm>
          <a:prstGeom prst="rect">
            <a:avLst/>
          </a:prstGeom>
        </p:spPr>
      </p:pic>
      <p:sp>
        <p:nvSpPr>
          <p:cNvPr id="109" name="Text Box 88"/>
          <p:cNvSpPr txBox="1">
            <a:spLocks noChangeArrowheads="1"/>
          </p:cNvSpPr>
          <p:nvPr/>
        </p:nvSpPr>
        <p:spPr bwMode="auto">
          <a:xfrm>
            <a:off x="455530" y="20303419"/>
            <a:ext cx="12796405" cy="64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457200" bIns="45267">
            <a:spAutoFit/>
          </a:bodyPr>
          <a:lstStyle>
            <a:lvl1pPr defTabSz="908050">
              <a:defRPr sz="2400">
                <a:solidFill>
                  <a:schemeClr val="tx1"/>
                </a:solidFill>
                <a:latin typeface="Times New Roman" pitchFamily="18" charset="0"/>
              </a:defRPr>
            </a:lvl1pPr>
            <a:lvl2pPr marL="460375" defTabSz="908050">
              <a:defRPr sz="2400">
                <a:solidFill>
                  <a:schemeClr val="tx1"/>
                </a:solidFill>
                <a:latin typeface="Times New Roman" pitchFamily="18" charset="0"/>
              </a:defRPr>
            </a:lvl2pPr>
            <a:lvl3pPr marL="908050" defTabSz="908050">
              <a:defRPr sz="2400">
                <a:solidFill>
                  <a:schemeClr val="tx1"/>
                </a:solidFill>
                <a:latin typeface="Times New Roman" pitchFamily="18" charset="0"/>
              </a:defRPr>
            </a:lvl3pPr>
            <a:lvl4pPr marL="1370013" defTabSz="908050">
              <a:defRPr sz="2400">
                <a:solidFill>
                  <a:schemeClr val="tx1"/>
                </a:solidFill>
                <a:latin typeface="Times New Roman" pitchFamily="18" charset="0"/>
              </a:defRPr>
            </a:lvl4pPr>
            <a:lvl5pPr marL="1803400" defTabSz="908050">
              <a:defRPr sz="2400">
                <a:solidFill>
                  <a:schemeClr val="tx1"/>
                </a:solidFill>
                <a:latin typeface="Times New Roman" pitchFamily="18" charset="0"/>
              </a:defRPr>
            </a:lvl5pPr>
            <a:lvl6pPr marL="2260600" defTabSz="908050" eaLnBrk="0" fontAlgn="base" hangingPunct="0">
              <a:spcBef>
                <a:spcPct val="0"/>
              </a:spcBef>
              <a:spcAft>
                <a:spcPct val="0"/>
              </a:spcAft>
              <a:defRPr sz="2400">
                <a:solidFill>
                  <a:schemeClr val="tx1"/>
                </a:solidFill>
                <a:latin typeface="Times New Roman" pitchFamily="18" charset="0"/>
              </a:defRPr>
            </a:lvl6pPr>
            <a:lvl7pPr marL="2717800" defTabSz="908050" eaLnBrk="0" fontAlgn="base" hangingPunct="0">
              <a:spcBef>
                <a:spcPct val="0"/>
              </a:spcBef>
              <a:spcAft>
                <a:spcPct val="0"/>
              </a:spcAft>
              <a:defRPr sz="2400">
                <a:solidFill>
                  <a:schemeClr val="tx1"/>
                </a:solidFill>
                <a:latin typeface="Times New Roman" pitchFamily="18" charset="0"/>
              </a:defRPr>
            </a:lvl7pPr>
            <a:lvl8pPr marL="3175000" defTabSz="908050" eaLnBrk="0" fontAlgn="base" hangingPunct="0">
              <a:spcBef>
                <a:spcPct val="0"/>
              </a:spcBef>
              <a:spcAft>
                <a:spcPct val="0"/>
              </a:spcAft>
              <a:defRPr sz="2400">
                <a:solidFill>
                  <a:schemeClr val="tx1"/>
                </a:solidFill>
                <a:latin typeface="Times New Roman" pitchFamily="18" charset="0"/>
              </a:defRPr>
            </a:lvl8pPr>
            <a:lvl9pPr marL="3632200" defTabSz="908050" eaLnBrk="0" fontAlgn="base" hangingPunct="0">
              <a:spcBef>
                <a:spcPct val="0"/>
              </a:spcBef>
              <a:spcAft>
                <a:spcPct val="0"/>
              </a:spcAft>
              <a:defRPr sz="2400">
                <a:solidFill>
                  <a:schemeClr val="tx1"/>
                </a:solidFill>
                <a:latin typeface="Times New Roman" pitchFamily="18" charset="0"/>
              </a:defRPr>
            </a:lvl9pPr>
          </a:lstStyle>
          <a:p>
            <a:r>
              <a:rPr lang="en-US" sz="3600" dirty="0">
                <a:latin typeface="Calibri" pitchFamily="34" charset="0"/>
                <a:cs typeface="Calibri" pitchFamily="34" charset="0"/>
              </a:rPr>
              <a:t>Figure 2</a:t>
            </a:r>
            <a:r>
              <a:rPr lang="en-US" sz="3600" dirty="0" smtClean="0">
                <a:latin typeface="Calibri" pitchFamily="34" charset="0"/>
                <a:cs typeface="Calibri" pitchFamily="34" charset="0"/>
              </a:rPr>
              <a:t>. Commercial  Insulin Infusion </a:t>
            </a:r>
            <a:r>
              <a:rPr lang="en-US" sz="3600" dirty="0">
                <a:latin typeface="Calibri" pitchFamily="34" charset="0"/>
                <a:cs typeface="Calibri" pitchFamily="34" charset="0"/>
              </a:rPr>
              <a:t>P</a:t>
            </a:r>
            <a:r>
              <a:rPr lang="en-US" sz="3600" dirty="0" smtClean="0">
                <a:latin typeface="Calibri" pitchFamily="34" charset="0"/>
                <a:cs typeface="Calibri" pitchFamily="34" charset="0"/>
              </a:rPr>
              <a:t>ump </a:t>
            </a:r>
            <a:r>
              <a:rPr lang="en-US" sz="3600" dirty="0">
                <a:latin typeface="Calibri" pitchFamily="34" charset="0"/>
                <a:cs typeface="Calibri" pitchFamily="34" charset="0"/>
              </a:rPr>
              <a:t>M</a:t>
            </a:r>
            <a:r>
              <a:rPr lang="en-US" sz="3600" dirty="0" smtClean="0">
                <a:latin typeface="Calibri" pitchFamily="34" charset="0"/>
                <a:cs typeface="Calibri" pitchFamily="34" charset="0"/>
              </a:rPr>
              <a:t>odels.</a:t>
            </a:r>
            <a:endParaRPr lang="en-US" sz="3600" dirty="0">
              <a:latin typeface="Calibri" pitchFamily="34" charset="0"/>
              <a:cs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5210</TotalTime>
  <Words>904</Words>
  <Application>Microsoft Macintosh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Mechanical Engineering VT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Sriram Sankaranarayanan</cp:lastModifiedBy>
  <cp:revision>164</cp:revision>
  <cp:lastPrinted>2011-07-10T18:21:25Z</cp:lastPrinted>
  <dcterms:created xsi:type="dcterms:W3CDTF">2003-04-11T15:30:44Z</dcterms:created>
  <dcterms:modified xsi:type="dcterms:W3CDTF">2014-10-28T19:38:41Z</dcterms:modified>
</cp:coreProperties>
</file>