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43891200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1pPr>
    <a:lvl2pPr marL="563941" indent="228327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2pPr>
    <a:lvl3pPr marL="1130633" indent="453904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3pPr>
    <a:lvl4pPr marL="1697324" indent="679480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4pPr>
    <a:lvl5pPr marL="2261264" indent="907807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5pPr>
    <a:lvl6pPr marL="3961338" algn="l" defTabSz="1584535" rtl="0" eaLnBrk="1" latinLnBrk="0" hangingPunct="1">
      <a:defRPr sz="10500" kern="1200">
        <a:solidFill>
          <a:schemeClr val="tx1"/>
        </a:solidFill>
        <a:latin typeface="Arial" charset="0"/>
        <a:ea typeface="+mn-ea"/>
        <a:cs typeface="+mn-cs"/>
      </a:defRPr>
    </a:lvl6pPr>
    <a:lvl7pPr marL="4753606" algn="l" defTabSz="1584535" rtl="0" eaLnBrk="1" latinLnBrk="0" hangingPunct="1">
      <a:defRPr sz="10500" kern="1200">
        <a:solidFill>
          <a:schemeClr val="tx1"/>
        </a:solidFill>
        <a:latin typeface="Arial" charset="0"/>
        <a:ea typeface="+mn-ea"/>
        <a:cs typeface="+mn-cs"/>
      </a:defRPr>
    </a:lvl7pPr>
    <a:lvl8pPr marL="5545872" algn="l" defTabSz="1584535" rtl="0" eaLnBrk="1" latinLnBrk="0" hangingPunct="1">
      <a:defRPr sz="10500" kern="1200">
        <a:solidFill>
          <a:schemeClr val="tx1"/>
        </a:solidFill>
        <a:latin typeface="Arial" charset="0"/>
        <a:ea typeface="+mn-ea"/>
        <a:cs typeface="+mn-cs"/>
      </a:defRPr>
    </a:lvl8pPr>
    <a:lvl9pPr marL="6338140" algn="l" defTabSz="1584535" rtl="0" eaLnBrk="1" latinLnBrk="0" hangingPunct="1">
      <a:defRPr sz="10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EAEAEA"/>
    <a:srgbClr val="CCFFCC"/>
    <a:srgbClr val="FFCC99"/>
    <a:srgbClr val="CCECFF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preferSingleView="1">
    <p:restoredLeft sz="15620" autoAdjust="0"/>
    <p:restoredTop sz="97561" autoAdjust="0"/>
  </p:normalViewPr>
  <p:slideViewPr>
    <p:cSldViewPr snapToGrid="0">
      <p:cViewPr>
        <p:scale>
          <a:sx n="33" d="100"/>
          <a:sy n="33" d="100"/>
        </p:scale>
        <p:origin x="624" y="2560"/>
      </p:cViewPr>
      <p:guideLst>
        <p:guide orient="horz" pos="13824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87BA7-A92C-445D-BA51-4EF78069CED3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698500"/>
            <a:ext cx="4070350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26D1B-EBEB-47E9-99DE-FAA2D7DB0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6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26D1B-EBEB-47E9-99DE-FAA2D7DB0E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7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9989" y="13635041"/>
            <a:ext cx="43526428" cy="94075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9976" y="24871365"/>
            <a:ext cx="3584645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565838" indent="0" algn="ctr">
              <a:buNone/>
              <a:defRPr/>
            </a:lvl2pPr>
            <a:lvl3pPr marL="1131674" indent="0" algn="ctr">
              <a:buNone/>
              <a:defRPr/>
            </a:lvl3pPr>
            <a:lvl4pPr marL="1697513" indent="0" algn="ctr">
              <a:buNone/>
              <a:defRPr/>
            </a:lvl4pPr>
            <a:lvl5pPr marL="2263350" indent="0" algn="ctr">
              <a:buNone/>
              <a:defRPr/>
            </a:lvl5pPr>
            <a:lvl6pPr marL="2829187" indent="0" algn="ctr">
              <a:buNone/>
              <a:defRPr/>
            </a:lvl6pPr>
            <a:lvl7pPr marL="3395024" indent="0" algn="ctr">
              <a:buNone/>
              <a:defRPr/>
            </a:lvl7pPr>
            <a:lvl8pPr marL="3960862" indent="0" algn="ctr">
              <a:buNone/>
              <a:defRPr/>
            </a:lvl8pPr>
            <a:lvl9pPr marL="452669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51206400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5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631" y="1757361"/>
            <a:ext cx="11519960" cy="1282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817" y="1757361"/>
            <a:ext cx="34327747" cy="1282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5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1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4" y="28203529"/>
            <a:ext cx="43526428" cy="8718551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4" y="18602325"/>
            <a:ext cx="43526428" cy="9601200"/>
          </a:xfrm>
        </p:spPr>
        <p:txBody>
          <a:bodyPr anchor="b"/>
          <a:lstStyle>
            <a:lvl1pPr marL="0" indent="0">
              <a:buNone/>
              <a:defRPr sz="2500"/>
            </a:lvl1pPr>
            <a:lvl2pPr marL="565838" indent="0">
              <a:buNone/>
              <a:defRPr sz="2200"/>
            </a:lvl2pPr>
            <a:lvl3pPr marL="1131674" indent="0">
              <a:buNone/>
              <a:defRPr sz="1900"/>
            </a:lvl3pPr>
            <a:lvl4pPr marL="1697513" indent="0">
              <a:buNone/>
              <a:defRPr sz="1700"/>
            </a:lvl4pPr>
            <a:lvl5pPr marL="2263350" indent="0">
              <a:buNone/>
              <a:defRPr sz="1700"/>
            </a:lvl5pPr>
            <a:lvl6pPr marL="2829187" indent="0">
              <a:buNone/>
              <a:defRPr sz="1700"/>
            </a:lvl6pPr>
            <a:lvl7pPr marL="3395024" indent="0">
              <a:buNone/>
              <a:defRPr sz="1700"/>
            </a:lvl7pPr>
            <a:lvl8pPr marL="3960862" indent="0">
              <a:buNone/>
              <a:defRPr sz="1700"/>
            </a:lvl8pPr>
            <a:lvl9pPr marL="4526699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6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816" y="10240963"/>
            <a:ext cx="6971241" cy="434340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9122" y="10240963"/>
            <a:ext cx="6973712" cy="434340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6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7" y="1757363"/>
            <a:ext cx="46084772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817" y="9825038"/>
            <a:ext cx="22625050" cy="40941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838" indent="0">
              <a:buNone/>
              <a:defRPr sz="2500" b="1"/>
            </a:lvl2pPr>
            <a:lvl3pPr marL="1131674" indent="0">
              <a:buNone/>
              <a:defRPr sz="2200" b="1"/>
            </a:lvl3pPr>
            <a:lvl4pPr marL="1697513" indent="0">
              <a:buNone/>
              <a:defRPr sz="1900" b="1"/>
            </a:lvl4pPr>
            <a:lvl5pPr marL="2263350" indent="0">
              <a:buNone/>
              <a:defRPr sz="1900" b="1"/>
            </a:lvl5pPr>
            <a:lvl6pPr marL="2829187" indent="0">
              <a:buNone/>
              <a:defRPr sz="1900" b="1"/>
            </a:lvl6pPr>
            <a:lvl7pPr marL="3395024" indent="0">
              <a:buNone/>
              <a:defRPr sz="1900" b="1"/>
            </a:lvl7pPr>
            <a:lvl8pPr marL="3960862" indent="0">
              <a:buNone/>
              <a:defRPr sz="1900" b="1"/>
            </a:lvl8pPr>
            <a:lvl9pPr marL="4526699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817" y="13919204"/>
            <a:ext cx="22625050" cy="2528887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3131" y="9825038"/>
            <a:ext cx="22632460" cy="40941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838" indent="0">
              <a:buNone/>
              <a:defRPr sz="2500" b="1"/>
            </a:lvl2pPr>
            <a:lvl3pPr marL="1131674" indent="0">
              <a:buNone/>
              <a:defRPr sz="2200" b="1"/>
            </a:lvl3pPr>
            <a:lvl4pPr marL="1697513" indent="0">
              <a:buNone/>
              <a:defRPr sz="1900" b="1"/>
            </a:lvl4pPr>
            <a:lvl5pPr marL="2263350" indent="0">
              <a:buNone/>
              <a:defRPr sz="1900" b="1"/>
            </a:lvl5pPr>
            <a:lvl6pPr marL="2829187" indent="0">
              <a:buNone/>
              <a:defRPr sz="1900" b="1"/>
            </a:lvl6pPr>
            <a:lvl7pPr marL="3395024" indent="0">
              <a:buNone/>
              <a:defRPr sz="1900" b="1"/>
            </a:lvl7pPr>
            <a:lvl8pPr marL="3960862" indent="0">
              <a:buNone/>
              <a:defRPr sz="1900" b="1"/>
            </a:lvl8pPr>
            <a:lvl9pPr marL="4526699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3131" y="13919204"/>
            <a:ext cx="22632460" cy="2528887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8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14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7" y="1747841"/>
            <a:ext cx="16846550" cy="743743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787" y="1747841"/>
            <a:ext cx="28625800" cy="3746023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817" y="9185275"/>
            <a:ext cx="16846550" cy="30022800"/>
          </a:xfrm>
        </p:spPr>
        <p:txBody>
          <a:bodyPr/>
          <a:lstStyle>
            <a:lvl1pPr marL="0" indent="0">
              <a:buNone/>
              <a:defRPr sz="1700"/>
            </a:lvl1pPr>
            <a:lvl2pPr marL="565838" indent="0">
              <a:buNone/>
              <a:defRPr sz="1600"/>
            </a:lvl2pPr>
            <a:lvl3pPr marL="1131674" indent="0">
              <a:buNone/>
              <a:defRPr sz="1200"/>
            </a:lvl3pPr>
            <a:lvl4pPr marL="1697513" indent="0">
              <a:buNone/>
              <a:defRPr sz="1000"/>
            </a:lvl4pPr>
            <a:lvl5pPr marL="2263350" indent="0">
              <a:buNone/>
              <a:defRPr sz="1000"/>
            </a:lvl5pPr>
            <a:lvl6pPr marL="2829187" indent="0">
              <a:buNone/>
              <a:defRPr sz="1000"/>
            </a:lvl6pPr>
            <a:lvl7pPr marL="3395024" indent="0">
              <a:buNone/>
              <a:defRPr sz="1000"/>
            </a:lvl7pPr>
            <a:lvl8pPr marL="3960862" indent="0">
              <a:buNone/>
              <a:defRPr sz="1000"/>
            </a:lvl8pPr>
            <a:lvl9pPr marL="452669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172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826" y="30724477"/>
            <a:ext cx="30724828" cy="362585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826" y="3921128"/>
            <a:ext cx="30724828" cy="26335039"/>
          </a:xfrm>
        </p:spPr>
        <p:txBody>
          <a:bodyPr/>
          <a:lstStyle>
            <a:lvl1pPr marL="0" indent="0">
              <a:buNone/>
              <a:defRPr sz="4000"/>
            </a:lvl1pPr>
            <a:lvl2pPr marL="565838" indent="0">
              <a:buNone/>
              <a:defRPr sz="3500"/>
            </a:lvl2pPr>
            <a:lvl3pPr marL="1131674" indent="0">
              <a:buNone/>
              <a:defRPr sz="3000"/>
            </a:lvl3pPr>
            <a:lvl4pPr marL="1697513" indent="0">
              <a:buNone/>
              <a:defRPr sz="2500"/>
            </a:lvl4pPr>
            <a:lvl5pPr marL="2263350" indent="0">
              <a:buNone/>
              <a:defRPr sz="2500"/>
            </a:lvl5pPr>
            <a:lvl6pPr marL="2829187" indent="0">
              <a:buNone/>
              <a:defRPr sz="2500"/>
            </a:lvl6pPr>
            <a:lvl7pPr marL="3395024" indent="0">
              <a:buNone/>
              <a:defRPr sz="2500"/>
            </a:lvl7pPr>
            <a:lvl8pPr marL="3960862" indent="0">
              <a:buNone/>
              <a:defRPr sz="2500"/>
            </a:lvl8pPr>
            <a:lvl9pPr marL="4526699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826" y="34350329"/>
            <a:ext cx="30724828" cy="5151439"/>
          </a:xfrm>
        </p:spPr>
        <p:txBody>
          <a:bodyPr/>
          <a:lstStyle>
            <a:lvl1pPr marL="0" indent="0">
              <a:buNone/>
              <a:defRPr sz="1700"/>
            </a:lvl1pPr>
            <a:lvl2pPr marL="565838" indent="0">
              <a:buNone/>
              <a:defRPr sz="1600"/>
            </a:lvl2pPr>
            <a:lvl3pPr marL="1131674" indent="0">
              <a:buNone/>
              <a:defRPr sz="1200"/>
            </a:lvl3pPr>
            <a:lvl4pPr marL="1697513" indent="0">
              <a:buNone/>
              <a:defRPr sz="1000"/>
            </a:lvl4pPr>
            <a:lvl5pPr marL="2263350" indent="0">
              <a:buNone/>
              <a:defRPr sz="1000"/>
            </a:lvl5pPr>
            <a:lvl6pPr marL="2829187" indent="0">
              <a:buNone/>
              <a:defRPr sz="1000"/>
            </a:lvl6pPr>
            <a:lvl7pPr marL="3395024" indent="0">
              <a:buNone/>
              <a:defRPr sz="1000"/>
            </a:lvl7pPr>
            <a:lvl8pPr marL="3960862" indent="0">
              <a:buNone/>
              <a:defRPr sz="1000"/>
            </a:lvl8pPr>
            <a:lvl9pPr marL="452669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644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0816" y="1755778"/>
            <a:ext cx="46084772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3203" tIns="271601" rIns="543203" bIns="2716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0814" y="10239376"/>
            <a:ext cx="14182019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3203" tIns="271601" rIns="543203" bIns="271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hl"/>
          <p:cNvSpPr txBox="1"/>
          <p:nvPr userDrawn="1"/>
        </p:nvSpPr>
        <p:spPr>
          <a:xfrm>
            <a:off x="0" y="0"/>
            <a:ext cx="51206400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+mj-lt"/>
          <a:ea typeface="+mj-ea"/>
          <a:cs typeface="+mj-cs"/>
        </a:defRPr>
      </a:lvl1pPr>
      <a:lvl2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2pPr>
      <a:lvl3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3pPr>
      <a:lvl4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4pPr>
      <a:lvl5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5pPr>
      <a:lvl6pPr marL="565838" algn="l" defTabSz="5432434" rtl="0" fontAlgn="base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6pPr>
      <a:lvl7pPr marL="1131674" algn="l" defTabSz="5432434" rtl="0" fontAlgn="base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7pPr>
      <a:lvl8pPr marL="1697513" algn="l" defTabSz="5432434" rtl="0" fontAlgn="base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8pPr>
      <a:lvl9pPr marL="2263350" algn="l" defTabSz="5432434" rtl="0" fontAlgn="base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9pPr>
    </p:titleStyle>
    <p:bodyStyle>
      <a:lvl1pPr marL="280594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  <a:ea typeface="+mn-ea"/>
          <a:cs typeface="+mn-cs"/>
        </a:defRPr>
      </a:lvl1pPr>
      <a:lvl2pPr marL="706990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2pPr>
      <a:lvl3pPr marL="1130633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3pPr>
      <a:lvl4pPr marL="1554276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4pPr>
      <a:lvl5pPr marL="1977919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5pPr>
      <a:lvl6pPr marL="2546268" indent="-282918" algn="l" defTabSz="5432434" rtl="0" fontAlgn="base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6pPr>
      <a:lvl7pPr marL="3112105" indent="-282918" algn="l" defTabSz="5432434" rtl="0" fontAlgn="base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7pPr>
      <a:lvl8pPr marL="3677944" indent="-282918" algn="l" defTabSz="5432434" rtl="0" fontAlgn="base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8pPr>
      <a:lvl9pPr marL="4243781" indent="-282918" algn="l" defTabSz="5432434" rtl="0" fontAlgn="base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5838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1674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7513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350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9187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5024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60862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26699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wmf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98755" y="669928"/>
            <a:ext cx="35457592" cy="206375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800" dirty="0" smtClean="0">
                <a:solidFill>
                  <a:srgbClr val="C00000"/>
                </a:solidFill>
              </a:rPr>
              <a:t>Forward Invariant Cuts to Simplify Safety Proofs</a:t>
            </a:r>
            <a:endParaRPr lang="en-US" sz="8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79001" y="2384429"/>
            <a:ext cx="35477346" cy="2486022"/>
          </a:xfrm>
        </p:spPr>
        <p:txBody>
          <a:bodyPr/>
          <a:lstStyle/>
          <a:p>
            <a:pPr eaLnBrk="1" hangingPunct="1"/>
            <a:r>
              <a:rPr lang="en-US" sz="4400" dirty="0" smtClean="0"/>
              <a:t>N. Arechiga</a:t>
            </a:r>
            <a:r>
              <a:rPr lang="en-US" sz="4400" baseline="30000" dirty="0" smtClean="0"/>
              <a:t>1</a:t>
            </a:r>
            <a:r>
              <a:rPr lang="en-US" sz="4400" dirty="0" smtClean="0"/>
              <a:t>, J. Kapinski</a:t>
            </a:r>
            <a:r>
              <a:rPr lang="en-US" sz="4400" baseline="30000" dirty="0" smtClean="0"/>
              <a:t>3</a:t>
            </a:r>
            <a:r>
              <a:rPr lang="en-US" sz="4400" dirty="0" smtClean="0"/>
              <a:t>, J. Deshmukh</a:t>
            </a:r>
            <a:r>
              <a:rPr lang="en-US" sz="4400" baseline="30000" dirty="0" smtClean="0"/>
              <a:t>3</a:t>
            </a:r>
            <a:r>
              <a:rPr lang="en-US" sz="4400" dirty="0" smtClean="0"/>
              <a:t>, </a:t>
            </a:r>
            <a:r>
              <a:rPr lang="en-US" sz="4400" dirty="0"/>
              <a:t>B. </a:t>
            </a:r>
            <a:r>
              <a:rPr lang="en-US" sz="4400" dirty="0" smtClean="0"/>
              <a:t>Krogh</a:t>
            </a:r>
            <a:r>
              <a:rPr lang="en-US" sz="4400" baseline="30000" dirty="0" smtClean="0"/>
              <a:t>1</a:t>
            </a:r>
            <a:r>
              <a:rPr lang="en-US" sz="4400" dirty="0" smtClean="0"/>
              <a:t>, </a:t>
            </a:r>
            <a:r>
              <a:rPr lang="en-US" sz="4400" dirty="0"/>
              <a:t>A. </a:t>
            </a:r>
            <a:r>
              <a:rPr lang="en-US" sz="4400" dirty="0" smtClean="0"/>
              <a:t>Platzer</a:t>
            </a:r>
            <a:r>
              <a:rPr lang="en-US" sz="4400" baseline="30000" dirty="0" smtClean="0"/>
              <a:t>2</a:t>
            </a:r>
          </a:p>
          <a:p>
            <a:pPr eaLnBrk="1" hangingPunct="1"/>
            <a:r>
              <a:rPr lang="en-US" sz="4400" dirty="0" smtClean="0"/>
              <a:t>{</a:t>
            </a:r>
            <a:r>
              <a:rPr lang="en-US" sz="4400" baseline="30000" dirty="0"/>
              <a:t>1</a:t>
            </a:r>
            <a:r>
              <a:rPr lang="en-US" sz="4400" dirty="0" smtClean="0"/>
              <a:t>ECE, 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CS} Department, Carnegie Mellon University, Pittsburgh, PA. </a:t>
            </a:r>
            <a:r>
              <a:rPr lang="en-US" sz="4400" baseline="30000" dirty="0" smtClean="0"/>
              <a:t>3</a:t>
            </a:r>
            <a:r>
              <a:rPr lang="en-US" sz="4400" dirty="0" smtClean="0"/>
              <a:t>Toyota Technical Center, Gardena, CA.</a:t>
            </a:r>
            <a:endParaRPr lang="en-US" sz="4400" dirty="0"/>
          </a:p>
        </p:txBody>
      </p:sp>
      <p:pic>
        <p:nvPicPr>
          <p:cNvPr id="2062" name="Pictur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184" y="936627"/>
            <a:ext cx="5060597" cy="133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6889" y="860427"/>
            <a:ext cx="1521178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TextBox 30"/>
          <p:cNvSpPr txBox="1">
            <a:spLocks noChangeArrowheads="1"/>
          </p:cNvSpPr>
          <p:nvPr/>
        </p:nvSpPr>
        <p:spPr bwMode="auto">
          <a:xfrm>
            <a:off x="45302577" y="2767580"/>
            <a:ext cx="5129803" cy="163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8454" tIns="79227" rIns="158454" bIns="79227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dirty="0"/>
              <a:t>Award # </a:t>
            </a:r>
            <a:r>
              <a:rPr lang="en-US" sz="4800" dirty="0" smtClean="0"/>
              <a:t>1035800</a:t>
            </a:r>
          </a:p>
          <a:p>
            <a:pPr algn="ctr" eaLnBrk="1" hangingPunct="1"/>
            <a:r>
              <a:rPr lang="en-US" sz="4800" dirty="0" smtClean="0"/>
              <a:t>MEDIUM GOALI</a:t>
            </a:r>
            <a:endParaRPr lang="en-US" sz="4800" dirty="0"/>
          </a:p>
        </p:txBody>
      </p:sp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45" y="933451"/>
            <a:ext cx="363008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96" y="2365379"/>
            <a:ext cx="8645524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/>
          <p:nvPr/>
        </p:nvCxnSpPr>
        <p:spPr bwMode="auto">
          <a:xfrm>
            <a:off x="9798756" y="847729"/>
            <a:ext cx="2784" cy="38861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0" name="Rectangle 10"/>
          <p:cNvSpPr>
            <a:spLocks noChangeArrowheads="1"/>
          </p:cNvSpPr>
          <p:nvPr/>
        </p:nvSpPr>
        <p:spPr bwMode="auto">
          <a:xfrm>
            <a:off x="627239" y="4870451"/>
            <a:ext cx="16290926" cy="143827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158454" tIns="79227" rIns="158454" bIns="79227" anchor="ctr"/>
          <a:lstStyle/>
          <a:p>
            <a:pPr>
              <a:defRPr/>
            </a:pPr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Motivation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7239" y="10239232"/>
            <a:ext cx="16311472" cy="806783"/>
          </a:xfrm>
          <a:prstGeom prst="rect">
            <a:avLst/>
          </a:prstGeom>
        </p:spPr>
        <p:txBody>
          <a:bodyPr wrap="square" lIns="113182" tIns="56590" rIns="113182" bIns="56590">
            <a:spAutoFit/>
          </a:bodyPr>
          <a:lstStyle/>
          <a:p>
            <a:pPr marL="792268" indent="-792268" defTabSz="7606319">
              <a:buFontTx/>
              <a:buChar char="•"/>
              <a:defRPr/>
            </a:pPr>
            <a:endParaRPr lang="en-US" sz="4500" b="1" kern="0" dirty="0" smtClean="0"/>
          </a:p>
        </p:txBody>
      </p:sp>
      <p:pic>
        <p:nvPicPr>
          <p:cNvPr id="2150" name="Picture 102" descr="C:\Users\Akshay\Desktop\2000px-Toyota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786" y="3943353"/>
            <a:ext cx="4382551" cy="71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0" name="Straight Connector 249"/>
          <p:cNvCxnSpPr/>
          <p:nvPr/>
        </p:nvCxnSpPr>
        <p:spPr bwMode="auto">
          <a:xfrm>
            <a:off x="45299793" y="873127"/>
            <a:ext cx="2784" cy="38861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 Box 116"/>
          <p:cNvSpPr txBox="1">
            <a:spLocks noChangeArrowheads="1"/>
          </p:cNvSpPr>
          <p:nvPr/>
        </p:nvSpPr>
        <p:spPr bwMode="auto">
          <a:xfrm>
            <a:off x="28568484" y="8941184"/>
            <a:ext cx="528821" cy="194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34291190" y="23258949"/>
            <a:ext cx="16290926" cy="146367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158454" tIns="79227" rIns="158454" bIns="79227" anchor="ctr"/>
          <a:lstStyle/>
          <a:p>
            <a:pPr>
              <a:defRPr/>
            </a:pPr>
            <a:r>
              <a:rPr lang="en-US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Tool </a:t>
            </a:r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Support: Manticore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" name="Rectangle 10"/>
          <p:cNvSpPr>
            <a:spLocks noChangeArrowheads="1"/>
          </p:cNvSpPr>
          <p:nvPr/>
        </p:nvSpPr>
        <p:spPr bwMode="auto">
          <a:xfrm>
            <a:off x="18155548" y="37808897"/>
            <a:ext cx="32381066" cy="146367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158454" tIns="79227" rIns="158454" bIns="79227" anchor="ctr"/>
          <a:lstStyle/>
          <a:p>
            <a:pPr>
              <a:defRPr/>
            </a:pPr>
            <a:r>
              <a:rPr lang="en-US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</a:p>
        </p:txBody>
      </p:sp>
      <p:sp>
        <p:nvSpPr>
          <p:cNvPr id="2067" name="Rectangle 4"/>
          <p:cNvSpPr>
            <a:spLocks noChangeArrowheads="1"/>
          </p:cNvSpPr>
          <p:nvPr/>
        </p:nvSpPr>
        <p:spPr bwMode="auto">
          <a:xfrm>
            <a:off x="602545" y="720729"/>
            <a:ext cx="50001312" cy="424497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3167" tIns="56583" rIns="113167" bIns="56583" anchor="ctr"/>
          <a:lstStyle/>
          <a:p>
            <a:endParaRPr lang="en-US"/>
          </a:p>
        </p:txBody>
      </p:sp>
      <p:sp>
        <p:nvSpPr>
          <p:cNvPr id="496" name="Rectangle 10"/>
          <p:cNvSpPr>
            <a:spLocks noChangeArrowheads="1"/>
          </p:cNvSpPr>
          <p:nvPr/>
        </p:nvSpPr>
        <p:spPr bwMode="auto">
          <a:xfrm>
            <a:off x="623091" y="24186435"/>
            <a:ext cx="16055874" cy="141325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158454" tIns="79227" rIns="158454" bIns="79227" anchor="ctr"/>
          <a:lstStyle/>
          <a:p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{Invariant, initialized, safe} sets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7" name="Rectangle 496"/>
          <p:cNvSpPr/>
          <p:nvPr/>
        </p:nvSpPr>
        <p:spPr>
          <a:xfrm>
            <a:off x="627239" y="21302161"/>
            <a:ext cx="15980039" cy="2884274"/>
          </a:xfrm>
          <a:prstGeom prst="rect">
            <a:avLst/>
          </a:prstGeom>
        </p:spPr>
        <p:txBody>
          <a:bodyPr wrap="square" lIns="113182" tIns="56590" rIns="113182" bIns="56590">
            <a:spAutoFit/>
          </a:bodyPr>
          <a:lstStyle/>
          <a:p>
            <a:pPr defTabSz="7606319">
              <a:defRPr/>
            </a:pPr>
            <a:r>
              <a:rPr lang="en-US" sz="4500" kern="0" dirty="0" smtClean="0"/>
              <a:t>Want to</a:t>
            </a:r>
          </a:p>
          <a:p>
            <a:pPr marL="685800" indent="-685800" defTabSz="7606319">
              <a:buFont typeface="Arial" panose="020B0604020202020204" pitchFamily="34" charset="0"/>
              <a:buChar char="•"/>
              <a:defRPr/>
            </a:pPr>
            <a:r>
              <a:rPr lang="en-US" sz="4500" kern="0" dirty="0" smtClean="0"/>
              <a:t>Reduce need for human intervention</a:t>
            </a:r>
          </a:p>
          <a:p>
            <a:pPr marL="685800" indent="-685800" defTabSz="7606319">
              <a:buFont typeface="Arial" panose="020B0604020202020204" pitchFamily="34" charset="0"/>
              <a:buChar char="•"/>
              <a:defRPr/>
            </a:pPr>
            <a:r>
              <a:rPr lang="en-US" sz="4500" kern="0" dirty="0" smtClean="0"/>
              <a:t>Use insights from control engineers and designers to simplify proof tasks</a:t>
            </a:r>
            <a:endParaRPr lang="en-US" sz="4500" kern="0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46" y="25599688"/>
            <a:ext cx="15023089" cy="9314505"/>
          </a:xfrm>
          <a:prstGeom prst="rect">
            <a:avLst/>
          </a:prstGeom>
        </p:spPr>
      </p:pic>
      <p:sp>
        <p:nvSpPr>
          <p:cNvPr id="542" name="Rectangle 10"/>
          <p:cNvSpPr>
            <a:spLocks noChangeArrowheads="1"/>
          </p:cNvSpPr>
          <p:nvPr/>
        </p:nvSpPr>
        <p:spPr bwMode="auto">
          <a:xfrm>
            <a:off x="17370231" y="19898678"/>
            <a:ext cx="16315620" cy="143827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158454" tIns="79227" rIns="158454" bIns="79227" anchor="ctr"/>
          <a:lstStyle/>
          <a:p>
            <a:pPr>
              <a:defRPr/>
            </a:pPr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study: Fuel controller recovery routine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7" name="Rectangle 10"/>
          <p:cNvSpPr>
            <a:spLocks noChangeArrowheads="1"/>
          </p:cNvSpPr>
          <p:nvPr/>
        </p:nvSpPr>
        <p:spPr bwMode="auto">
          <a:xfrm>
            <a:off x="34116760" y="4870451"/>
            <a:ext cx="16315620" cy="143827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158454" tIns="79227" rIns="158454" bIns="79227" anchor="ctr"/>
          <a:lstStyle/>
          <a:p>
            <a:pPr>
              <a:defRPr/>
            </a:pPr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study: Non-autonomous switched system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5198740" y="7301195"/>
            <a:ext cx="8150174" cy="4727245"/>
            <a:chOff x="34799008" y="6961704"/>
            <a:chExt cx="14284900" cy="7762893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99008" y="6961704"/>
              <a:ext cx="9452774" cy="7762893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25459" y="7514197"/>
              <a:ext cx="3212439" cy="454113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25459" y="8082312"/>
              <a:ext cx="2713454" cy="441344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62818" y="8664365"/>
              <a:ext cx="3339105" cy="486954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99599" y="10547751"/>
              <a:ext cx="5165174" cy="1530421"/>
            </a:xfrm>
            <a:prstGeom prst="rect">
              <a:avLst/>
            </a:prstGeom>
          </p:spPr>
        </p:pic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99599" y="12352443"/>
              <a:ext cx="5184309" cy="1530421"/>
            </a:xfrm>
            <a:prstGeom prst="rect">
              <a:avLst/>
            </a:prstGeom>
          </p:spPr>
        </p:pic>
      </p:grpSp>
      <p:pic>
        <p:nvPicPr>
          <p:cNvPr id="91" name="Picture 9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1753" y="6280867"/>
            <a:ext cx="7041625" cy="6661638"/>
          </a:xfrm>
          <a:prstGeom prst="rect">
            <a:avLst/>
          </a:prstGeom>
        </p:spPr>
      </p:pic>
      <p:sp>
        <p:nvSpPr>
          <p:cNvPr id="610" name="Rectangle 10"/>
          <p:cNvSpPr>
            <a:spLocks noChangeArrowheads="1"/>
          </p:cNvSpPr>
          <p:nvPr/>
        </p:nvSpPr>
        <p:spPr bwMode="auto">
          <a:xfrm>
            <a:off x="17396217" y="4870451"/>
            <a:ext cx="16315620" cy="143827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158454" tIns="79227" rIns="158454" bIns="79227" anchor="ctr"/>
          <a:lstStyle/>
          <a:p>
            <a:pPr>
              <a:defRPr/>
            </a:pPr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study: system with four stable modes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2815" y="6570046"/>
            <a:ext cx="13654558" cy="7693686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2525" y="24987844"/>
            <a:ext cx="16524089" cy="9168339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17459582" y="14498767"/>
            <a:ext cx="1628723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This system cannot be verified automatically by KeYmaera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Modes 1 and 2 are stable and have known Lyapunov functions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After applying two forward invariant cuts to leverage the Lyapunov functions, KeYmaera can prove the rest automatically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System has been verified using insight about stability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1" name="TextBox 610"/>
              <p:cNvSpPr txBox="1"/>
              <p:nvPr/>
            </p:nvSpPr>
            <p:spPr>
              <a:xfrm>
                <a:off x="34832597" y="13253566"/>
                <a:ext cx="15635219" cy="986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0" indent="-1143000">
                  <a:buFont typeface="Arial" panose="020B0604020202020204" pitchFamily="34" charset="0"/>
                  <a:buChar char="•"/>
                </a:pPr>
                <a:r>
                  <a:rPr lang="en-US" sz="4500" dirty="0" smtClean="0"/>
                  <a:t>An external user may switch between system modes</a:t>
                </a:r>
              </a:p>
              <a:p>
                <a:pPr marL="1143000" indent="-1143000">
                  <a:buFont typeface="Arial" panose="020B0604020202020204" pitchFamily="34" charset="0"/>
                  <a:buChar char="•"/>
                </a:pPr>
                <a:r>
                  <a:rPr lang="en-US" sz="4500" dirty="0" smtClean="0"/>
                  <a:t>Fails if state leaves ball of radius </a:t>
                </a:r>
                <a14:m>
                  <m:oMath xmlns:m="http://schemas.openxmlformats.org/officeDocument/2006/math" xmlns="">
                    <m:r>
                      <a:rPr lang="en-US" sz="4500" i="1" smtClean="0">
                        <a:latin typeface="Cambria Math"/>
                      </a:rPr>
                      <m:t>√</m:t>
                    </m:r>
                    <m:r>
                      <a:rPr lang="en-US" sz="4500" b="0" i="1" smtClean="0">
                        <a:latin typeface="Cambria Math"/>
                      </a:rPr>
                      <m:t>10</m:t>
                    </m:r>
                  </m:oMath>
                </a14:m>
                <a:endParaRPr lang="en-US" sz="4500" dirty="0" smtClean="0"/>
              </a:p>
              <a:p>
                <a:pPr marL="1143000" indent="-1143000">
                  <a:buFont typeface="Arial" panose="020B0604020202020204" pitchFamily="34" charset="0"/>
                  <a:buChar char="•"/>
                </a:pPr>
                <a:r>
                  <a:rPr lang="en-US" sz="4500" dirty="0" smtClean="0"/>
                  <a:t>To maintain stability, designer imposes a minimum dwell time before switching</a:t>
                </a:r>
              </a:p>
              <a:p>
                <a:pPr marL="1143000" indent="-1143000">
                  <a:buFont typeface="Arial" panose="020B0604020202020204" pitchFamily="34" charset="0"/>
                  <a:buChar char="•"/>
                </a:pPr>
                <a:r>
                  <a:rPr lang="en-US" sz="4500" dirty="0" smtClean="0"/>
                  <a:t>Dwell time is abstracted as decay in the reset</a:t>
                </a:r>
              </a:p>
              <a:p>
                <a:pPr marL="1143000" indent="-11430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45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50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50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500" dirty="0" smtClean="0"/>
                  <a:t> is a sublevel set for the Lyapunov function of mode 1. It is invariant because reset maps it to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4500" b="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45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500" b="0" i="1" smtClean="0"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US" sz="45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500" dirty="0" smtClean="0"/>
                  <a:t>, which is contained in </a:t>
                </a:r>
                <a14:m>
                  <m:oMath xmlns:m="http://schemas.openxmlformats.org/officeDocument/2006/math" xmlns="">
                    <m:sSubSup>
                      <m:sSubSupPr>
                        <m:ctrlPr>
                          <a:rPr lang="en-US" sz="45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45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500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4500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4500" dirty="0" smtClean="0"/>
                  <a:t>, a sublevel set of the Lyapunov function of mode 2 which is contained in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45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500" i="1" dirty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5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500" dirty="0" smtClean="0"/>
                  <a:t>. Symmetric argument holds for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45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500" i="1" dirty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5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4500" dirty="0" smtClean="0"/>
              </a:p>
              <a:p>
                <a:pPr marL="1143000" indent="-1143000">
                  <a:buFont typeface="Arial" panose="020B0604020202020204" pitchFamily="34" charset="0"/>
                  <a:buChar char="•"/>
                </a:pPr>
                <a:r>
                  <a:rPr lang="en-US" sz="4500" dirty="0" smtClean="0"/>
                  <a:t>Use forward invariant cut to leverage knowledge that S1 and S2 are invariant, preserved across modes because of the decay imposed by the resets</a:t>
                </a:r>
              </a:p>
              <a:p>
                <a:pPr marL="1143000" indent="-1143000">
                  <a:buFont typeface="Arial" panose="020B0604020202020204" pitchFamily="34" charset="0"/>
                  <a:buChar char="•"/>
                </a:pPr>
                <a:r>
                  <a:rPr lang="en-US" sz="4500" dirty="0" smtClean="0"/>
                  <a:t>Proof can be completed with these designer insights</a:t>
                </a:r>
                <a:endParaRPr lang="en-US" sz="4500" dirty="0"/>
              </a:p>
            </p:txBody>
          </p:sp>
        </mc:Choice>
        <mc:Fallback xmlns="">
          <p:sp>
            <p:nvSpPr>
              <p:cNvPr id="611" name="TextBox 6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2597" y="13253566"/>
                <a:ext cx="15635219" cy="9862508"/>
              </a:xfrm>
              <a:prstGeom prst="rect">
                <a:avLst/>
              </a:prstGeom>
              <a:blipFill rotWithShape="1">
                <a:blip r:embed="rId18"/>
                <a:stretch>
                  <a:fillRect l="-1442" t="-1298" r="-2300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36454928" y="12108707"/>
                <a:ext cx="2880853" cy="591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?</m:t>
                      </m:r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/>
                        </a:rPr>
                        <m:t>≥10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4928" y="12108707"/>
                <a:ext cx="2880853" cy="59144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3" name="TextBox 612"/>
          <p:cNvSpPr txBox="1"/>
          <p:nvPr/>
        </p:nvSpPr>
        <p:spPr>
          <a:xfrm>
            <a:off x="34294878" y="34254078"/>
            <a:ext cx="1628723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Uses an array of heuristics to generate invariants, guided by user annotations about regions of hybrid state space that are believed to contain invariants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Once invariants are found, uses forward invariant cut rule to generate a partial proof file for KeYmaera</a:t>
            </a:r>
          </a:p>
        </p:txBody>
      </p:sp>
      <p:sp>
        <p:nvSpPr>
          <p:cNvPr id="615" name="Rectangle 614"/>
          <p:cNvSpPr/>
          <p:nvPr/>
        </p:nvSpPr>
        <p:spPr>
          <a:xfrm>
            <a:off x="606693" y="6407545"/>
            <a:ext cx="16311472" cy="7039258"/>
          </a:xfrm>
          <a:prstGeom prst="rect">
            <a:avLst/>
          </a:prstGeom>
        </p:spPr>
        <p:txBody>
          <a:bodyPr wrap="square" lIns="113182" tIns="56590" rIns="113182" bIns="56590">
            <a:spAutoFit/>
          </a:bodyPr>
          <a:lstStyle/>
          <a:p>
            <a:pPr marL="792268" indent="-792268" defTabSz="7606319">
              <a:buFontTx/>
              <a:buChar char="•"/>
              <a:defRPr/>
            </a:pPr>
            <a:r>
              <a:rPr lang="en-US" sz="4500" kern="0" dirty="0" smtClean="0"/>
              <a:t>Safety critical applications require formal guarantees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/>
              <a:t>M</a:t>
            </a:r>
            <a:r>
              <a:rPr lang="en-US" sz="4500" kern="0" dirty="0" smtClean="0"/>
              <a:t>edical devices [1]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/>
              <a:t>A</a:t>
            </a:r>
            <a:r>
              <a:rPr lang="en-US" sz="4500" kern="0" dirty="0" smtClean="0"/>
              <a:t>utomotive powertrain control [3]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/>
              <a:t>A</a:t>
            </a:r>
            <a:r>
              <a:rPr lang="en-US" sz="4500" kern="0" dirty="0" smtClean="0"/>
              <a:t>ir traffic controllers [2]</a:t>
            </a:r>
          </a:p>
          <a:p>
            <a:pPr marL="792268" indent="-792268" defTabSz="7606319">
              <a:buFontTx/>
              <a:buChar char="•"/>
              <a:defRPr/>
            </a:pPr>
            <a:r>
              <a:rPr lang="en-US" sz="4500" kern="0" dirty="0" smtClean="0"/>
              <a:t>One approach: theorem proving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 smtClean="0"/>
              <a:t>Can </a:t>
            </a:r>
            <a:r>
              <a:rPr lang="en-US" sz="4500" kern="0" dirty="0"/>
              <a:t>handle nonlinear dynamics without approximation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 smtClean="0"/>
              <a:t>Support </a:t>
            </a:r>
            <a:r>
              <a:rPr lang="en-US" sz="4500" kern="0" dirty="0"/>
              <a:t>mathematical reasoning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 smtClean="0"/>
              <a:t>Drawback: have </a:t>
            </a:r>
            <a:r>
              <a:rPr lang="en-US" sz="4500" kern="0" dirty="0"/>
              <a:t>low automation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 smtClean="0"/>
              <a:t>Unintuitive </a:t>
            </a:r>
            <a:r>
              <a:rPr lang="en-US" sz="4500" kern="0" dirty="0"/>
              <a:t>for inexperienced users</a:t>
            </a:r>
          </a:p>
          <a:p>
            <a:pPr marL="1356209" lvl="1" indent="-792268" defTabSz="7606319">
              <a:buFontTx/>
              <a:buChar char="•"/>
              <a:defRPr/>
            </a:pPr>
            <a:endParaRPr lang="en-US" sz="4500" b="1" kern="0" dirty="0" smtClean="0"/>
          </a:p>
        </p:txBody>
      </p:sp>
      <p:sp>
        <p:nvSpPr>
          <p:cNvPr id="616" name="Rectangle 10"/>
          <p:cNvSpPr>
            <a:spLocks noChangeArrowheads="1"/>
          </p:cNvSpPr>
          <p:nvPr/>
        </p:nvSpPr>
        <p:spPr bwMode="auto">
          <a:xfrm>
            <a:off x="606424" y="19735803"/>
            <a:ext cx="16290926" cy="143827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158454" tIns="79227" rIns="158454" bIns="79227" anchor="ctr"/>
          <a:lstStyle/>
          <a:p>
            <a:pPr>
              <a:defRPr/>
            </a:pPr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Project goal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8" name="Rectangle 10"/>
          <p:cNvSpPr>
            <a:spLocks noChangeArrowheads="1"/>
          </p:cNvSpPr>
          <p:nvPr/>
        </p:nvSpPr>
        <p:spPr bwMode="auto">
          <a:xfrm>
            <a:off x="592272" y="12686728"/>
            <a:ext cx="16290926" cy="143827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158454" tIns="79227" rIns="158454" bIns="79227" anchor="ctr"/>
          <a:lstStyle/>
          <a:p>
            <a:pPr>
              <a:defRPr/>
            </a:pPr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Background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9" name="Rectangle 618"/>
          <p:cNvSpPr/>
          <p:nvPr/>
        </p:nvSpPr>
        <p:spPr>
          <a:xfrm>
            <a:off x="592272" y="14141543"/>
            <a:ext cx="15980039" cy="5654263"/>
          </a:xfrm>
          <a:prstGeom prst="rect">
            <a:avLst/>
          </a:prstGeom>
        </p:spPr>
        <p:txBody>
          <a:bodyPr wrap="square" lIns="113182" tIns="56590" rIns="113182" bIns="56590">
            <a:spAutoFit/>
          </a:bodyPr>
          <a:lstStyle/>
          <a:p>
            <a:pPr marL="792268" indent="-792268" defTabSz="7606319">
              <a:buFontTx/>
              <a:buChar char="•"/>
              <a:defRPr/>
            </a:pPr>
            <a:r>
              <a:rPr lang="en-US" sz="4500" kern="0" dirty="0" smtClean="0"/>
              <a:t>Mechanical theorem provers 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 smtClean="0"/>
              <a:t>Software tools used to construct formal proofs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 smtClean="0"/>
              <a:t>Usually require human intervention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 smtClean="0"/>
              <a:t>Helping the theorem prover can be difficult for complex proof tasks</a:t>
            </a:r>
          </a:p>
          <a:p>
            <a:pPr marL="1356209" lvl="1" indent="-792268" defTabSz="7606319">
              <a:buFontTx/>
              <a:buChar char="•"/>
              <a:defRPr/>
            </a:pPr>
            <a:r>
              <a:rPr lang="en-US" sz="4500" kern="0" dirty="0" smtClean="0"/>
              <a:t>KeYmaera is a mechanical theorem prover for correctness properties of hybrid systems</a:t>
            </a:r>
            <a:endParaRPr lang="en-US" sz="4500" kern="0" dirty="0"/>
          </a:p>
          <a:p>
            <a:pPr marL="792268" indent="-792268" defTabSz="7606319">
              <a:buFontTx/>
              <a:buChar char="•"/>
              <a:defRPr/>
            </a:pPr>
            <a:endParaRPr lang="en-US" sz="4500" b="1" kern="0" dirty="0" smtClean="0"/>
          </a:p>
        </p:txBody>
      </p:sp>
      <p:sp>
        <p:nvSpPr>
          <p:cNvPr id="620" name="Rectangle 619"/>
          <p:cNvSpPr/>
          <p:nvPr/>
        </p:nvSpPr>
        <p:spPr>
          <a:xfrm>
            <a:off x="698926" y="34906922"/>
            <a:ext cx="15980039" cy="8424252"/>
          </a:xfrm>
          <a:prstGeom prst="rect">
            <a:avLst/>
          </a:prstGeom>
        </p:spPr>
        <p:txBody>
          <a:bodyPr wrap="square" lIns="113182" tIns="56590" rIns="113182" bIns="56590">
            <a:spAutoFit/>
          </a:bodyPr>
          <a:lstStyle/>
          <a:p>
            <a:pPr defTabSz="7606319">
              <a:defRPr/>
            </a:pPr>
            <a:r>
              <a:rPr lang="en-US" sz="4500" kern="0" dirty="0" smtClean="0"/>
              <a:t>Use of safety certificates requires proving that set is invariant, safe, and initialized</a:t>
            </a:r>
          </a:p>
          <a:p>
            <a:pPr defTabSz="7606319">
              <a:defRPr/>
            </a:pPr>
            <a:endParaRPr lang="en-US" sz="4500" kern="0" dirty="0" smtClean="0"/>
          </a:p>
          <a:p>
            <a:pPr defTabSz="7606319">
              <a:defRPr/>
            </a:pPr>
            <a:r>
              <a:rPr lang="en-US" sz="4500" kern="0" dirty="0" smtClean="0"/>
              <a:t>Existing numerical techniques can be used to find safe invariant sets to formalize designer intuition about invariant or stable modes of operation.</a:t>
            </a:r>
            <a:endParaRPr lang="en-US" sz="4500" kern="0" dirty="0"/>
          </a:p>
          <a:p>
            <a:pPr defTabSz="7606319">
              <a:defRPr/>
            </a:pPr>
            <a:endParaRPr lang="en-US" sz="4500" kern="0" dirty="0" smtClean="0"/>
          </a:p>
          <a:p>
            <a:pPr defTabSz="7606319">
              <a:defRPr/>
            </a:pPr>
            <a:r>
              <a:rPr lang="en-US" sz="4500" kern="0" dirty="0" smtClean="0"/>
              <a:t>We extend the KeYmaera tool to support using sets that are invariant and safe, but not initialized. In this way, a proof can be constructed incrementally by removing regions of state space. This also allows identifying problematic initial conditions</a:t>
            </a:r>
            <a:endParaRPr lang="en-US" sz="4500" kern="0" dirty="0"/>
          </a:p>
        </p:txBody>
      </p:sp>
      <p:sp>
        <p:nvSpPr>
          <p:cNvPr id="653" name="TextBox 652"/>
          <p:cNvSpPr txBox="1"/>
          <p:nvPr/>
        </p:nvSpPr>
        <p:spPr>
          <a:xfrm>
            <a:off x="17166475" y="28321685"/>
            <a:ext cx="16287238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Simplified model of a powertrain control recovery routine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System spends 8ms in recovery mode, during which the engine must be controlled in open-loop, without feedback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Goal is to ensure that air-fuel ratio remains within 10%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Continuous dynamics are complex, containing radicals and rational functions [4]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Use a barrier certificate computed via simulation driven techniques as a forward invariant [5]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500" dirty="0" smtClean="0"/>
              <a:t>Use an </a:t>
            </a:r>
            <a:r>
              <a:rPr lang="en-US" sz="4500" dirty="0" err="1" smtClean="0"/>
              <a:t>overapproximation</a:t>
            </a:r>
            <a:r>
              <a:rPr lang="en-US" sz="4500" dirty="0" smtClean="0"/>
              <a:t> of the reachable set during the recovery phase, use the theorem prover to show that it lands in the forward invariant after recovery</a:t>
            </a:r>
          </a:p>
        </p:txBody>
      </p:sp>
      <p:sp>
        <p:nvSpPr>
          <p:cNvPr id="2084" name="TextBox 2083"/>
          <p:cNvSpPr txBox="1"/>
          <p:nvPr/>
        </p:nvSpPr>
        <p:spPr>
          <a:xfrm>
            <a:off x="18385373" y="39272573"/>
            <a:ext cx="321512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/>
              <a:t>Z. </a:t>
            </a:r>
            <a:r>
              <a:rPr lang="en-US" sz="4000" dirty="0" err="1"/>
              <a:t>Daw</a:t>
            </a:r>
            <a:r>
              <a:rPr lang="en-US" sz="4000" dirty="0"/>
              <a:t>, R. </a:t>
            </a:r>
            <a:r>
              <a:rPr lang="en-US" sz="4000" dirty="0" err="1"/>
              <a:t>Cleaveland</a:t>
            </a:r>
            <a:r>
              <a:rPr lang="en-US" sz="4000" dirty="0"/>
              <a:t>, M. Vetter. </a:t>
            </a:r>
            <a:r>
              <a:rPr lang="en-US" sz="4000" b="1" dirty="0"/>
              <a:t>Formal verification of software-based medical devices considering medical guidelines</a:t>
            </a:r>
            <a:r>
              <a:rPr lang="en-US" sz="4000" dirty="0"/>
              <a:t>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 smtClean="0"/>
              <a:t>Sarah </a:t>
            </a:r>
            <a:r>
              <a:rPr lang="en-US" sz="4000" dirty="0"/>
              <a:t>M. Loos, David W. </a:t>
            </a:r>
            <a:r>
              <a:rPr lang="en-US" sz="4000" dirty="0" err="1"/>
              <a:t>Renshaw</a:t>
            </a:r>
            <a:r>
              <a:rPr lang="en-US" sz="4000" dirty="0"/>
              <a:t> and André </a:t>
            </a:r>
            <a:r>
              <a:rPr lang="en-US" sz="4000" dirty="0" smtClean="0"/>
              <a:t>Platzer. </a:t>
            </a:r>
            <a:r>
              <a:rPr lang="en-US" sz="4000" b="1" dirty="0" smtClean="0"/>
              <a:t>Formal </a:t>
            </a:r>
            <a:r>
              <a:rPr lang="en-US" sz="4000" b="1" dirty="0"/>
              <a:t>verification of distributed aircraft controllers</a:t>
            </a:r>
            <a:r>
              <a:rPr lang="en-US" sz="4000" dirty="0" smtClean="0"/>
              <a:t>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 smtClean="0"/>
              <a:t>N. </a:t>
            </a:r>
            <a:r>
              <a:rPr lang="en-US" sz="4000" dirty="0" err="1" smtClean="0"/>
              <a:t>Aŕechiga</a:t>
            </a:r>
            <a:r>
              <a:rPr lang="en-US" sz="4000" dirty="0" smtClean="0"/>
              <a:t>, J. Kapinski, J. V. Deshmukh, B. H. Krogh,  A. Platzer. </a:t>
            </a:r>
            <a:r>
              <a:rPr lang="en-US" sz="4000" b="1" dirty="0" smtClean="0"/>
              <a:t>Forward invariant cuts to simplify safety proofs</a:t>
            </a:r>
            <a:endParaRPr lang="en-US" sz="4000" b="1" dirty="0"/>
          </a:p>
          <a:p>
            <a:pPr marL="914400" indent="-914400">
              <a:buFont typeface="+mj-lt"/>
              <a:buAutoNum type="arabicPeriod"/>
            </a:pPr>
            <a:r>
              <a:rPr lang="en-US" sz="4000" dirty="0"/>
              <a:t>X. Jin, J. V. Deshmukh, J. Kapinski, K. Ueda, K. </a:t>
            </a:r>
            <a:r>
              <a:rPr lang="en-US" sz="4000" dirty="0" smtClean="0"/>
              <a:t>Butts. </a:t>
            </a:r>
            <a:r>
              <a:rPr lang="en-US" sz="4000" b="1" dirty="0" smtClean="0"/>
              <a:t>Benchmarks </a:t>
            </a:r>
            <a:r>
              <a:rPr lang="en-US" sz="4000" b="1" dirty="0"/>
              <a:t>for Model Transformations and Conformance </a:t>
            </a:r>
            <a:r>
              <a:rPr lang="en-US" sz="4000" b="1" dirty="0" smtClean="0"/>
              <a:t>Checking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/>
              <a:t>J. Kapinski, J. V. Deshmukh, S. Sankaranarayanan, N. </a:t>
            </a:r>
            <a:r>
              <a:rPr lang="en-US" sz="4000" dirty="0" err="1" smtClean="0"/>
              <a:t>Aŕechiga</a:t>
            </a:r>
            <a:r>
              <a:rPr lang="en-US" sz="4000" dirty="0"/>
              <a:t>. </a:t>
            </a:r>
            <a:r>
              <a:rPr lang="en-US" sz="4000" b="1" dirty="0"/>
              <a:t>Simulation-guided Lyapunov Analysis for Hybrid Dynamical Systems</a:t>
            </a:r>
          </a:p>
        </p:txBody>
      </p:sp>
      <p:pic>
        <p:nvPicPr>
          <p:cNvPr id="2097" name="Picture 2096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9582" y="21448580"/>
            <a:ext cx="9107380" cy="73487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90" name="TextBox 689"/>
              <p:cNvSpPr txBox="1"/>
              <p:nvPr/>
            </p:nvSpPr>
            <p:spPr>
              <a:xfrm>
                <a:off x="18155548" y="23159790"/>
                <a:ext cx="275876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̇"/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4400" b="0" i="1" smtClean="0">
                          <a:latin typeface="Cambria Math"/>
                        </a:rPr>
                        <m:t>(</m:t>
                      </m:r>
                      <m:r>
                        <a:rPr lang="en-US" sz="4400" b="0" i="1" smtClean="0">
                          <a:latin typeface="Cambria Math"/>
                        </a:rPr>
                        <m:t>𝑥</m:t>
                      </m:r>
                      <m:r>
                        <a:rPr lang="en-US" sz="4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690" name="TextBox 6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5548" y="23159790"/>
                <a:ext cx="2758769" cy="76944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1" name="TextBox 690"/>
              <p:cNvSpPr txBox="1"/>
              <p:nvPr/>
            </p:nvSpPr>
            <p:spPr>
              <a:xfrm>
                <a:off x="23165698" y="23435406"/>
                <a:ext cx="280243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̇"/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4400" b="0" i="1" smtClean="0">
                          <a:latin typeface="Cambria Math"/>
                        </a:rPr>
                        <m:t>(</m:t>
                      </m:r>
                      <m:r>
                        <a:rPr lang="en-US" sz="4400" b="0" i="1" smtClean="0">
                          <a:latin typeface="Cambria Math"/>
                        </a:rPr>
                        <m:t>𝑥</m:t>
                      </m:r>
                      <m:r>
                        <a:rPr lang="en-US" sz="4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691" name="TextBox 6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5698" y="23435406"/>
                <a:ext cx="2802434" cy="76944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2" name="TextBox 2101"/>
              <p:cNvSpPr txBox="1"/>
              <p:nvPr/>
            </p:nvSpPr>
            <p:spPr>
              <a:xfrm>
                <a:off x="24681731" y="24161766"/>
                <a:ext cx="4151163" cy="3320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/>
                        </a:rPr>
                        <m:t>𝑥</m:t>
                      </m:r>
                      <m:r>
                        <a:rPr lang="en-US" sz="66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66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66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660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6600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6600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660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66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6600" b="0" i="1" smtClean="0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6600" b="0" i="1" smtClean="0">
                                              <a:latin typeface="Cambria Math"/>
                                            </a:rPr>
                                            <m:t>𝑒𝑠𝑡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sz="66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5100" dirty="0"/>
              </a:p>
            </p:txBody>
          </p:sp>
        </mc:Choice>
        <mc:Fallback xmlns="">
          <p:sp>
            <p:nvSpPr>
              <p:cNvPr id="2102" name="TextBox 2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1731" y="24161766"/>
                <a:ext cx="4151163" cy="332046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03" name="TextBox 2102"/>
          <p:cNvSpPr txBox="1"/>
          <p:nvPr/>
        </p:nvSpPr>
        <p:spPr>
          <a:xfrm>
            <a:off x="28702683" y="24230901"/>
            <a:ext cx="4285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Manifold pressure</a:t>
            </a:r>
            <a:endParaRPr lang="en-US" sz="4000" dirty="0"/>
          </a:p>
        </p:txBody>
      </p:sp>
      <p:sp>
        <p:nvSpPr>
          <p:cNvPr id="697" name="TextBox 696"/>
          <p:cNvSpPr txBox="1"/>
          <p:nvPr/>
        </p:nvSpPr>
        <p:spPr>
          <a:xfrm>
            <a:off x="28855083" y="25122936"/>
            <a:ext cx="4285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Air/fuel ratio</a:t>
            </a:r>
            <a:endParaRPr lang="en-US" sz="4000" dirty="0"/>
          </a:p>
        </p:txBody>
      </p:sp>
      <p:sp>
        <p:nvSpPr>
          <p:cNvPr id="698" name="TextBox 697"/>
          <p:cNvSpPr txBox="1"/>
          <p:nvPr/>
        </p:nvSpPr>
        <p:spPr>
          <a:xfrm>
            <a:off x="28771924" y="25983222"/>
            <a:ext cx="4285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Observation of p</a:t>
            </a:r>
            <a:endParaRPr lang="en-US" sz="4000" dirty="0"/>
          </a:p>
        </p:txBody>
      </p:sp>
      <p:sp>
        <p:nvSpPr>
          <p:cNvPr id="699" name="TextBox 698"/>
          <p:cNvSpPr txBox="1"/>
          <p:nvPr/>
        </p:nvSpPr>
        <p:spPr>
          <a:xfrm>
            <a:off x="28855083" y="26804430"/>
            <a:ext cx="5349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Controller integrator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3338</TotalTime>
  <Words>815</Words>
  <Application>Microsoft Macintosh PowerPoint</Application>
  <PresentationFormat>Custom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Forward Invariant Cuts to Simplify Safety Proofs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PI Meeting 2011 Poster</dc:title>
  <dc:creator>Akshay Rajhans</dc:creator>
  <cp:keywords>PUBLIC/NONE, PUBLIC / NONE</cp:keywords>
  <cp:lastModifiedBy>Emily  Wehby</cp:lastModifiedBy>
  <cp:revision>249</cp:revision>
  <dcterms:created xsi:type="dcterms:W3CDTF">2008-10-07T16:57:04Z</dcterms:created>
  <dcterms:modified xsi:type="dcterms:W3CDTF">2014-11-10T20:06:10Z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a0126c34-3c25-47fc-8c1d-9b8569da23f1</vt:lpwstr>
  </property>
  <property fmtid="{D5CDD505-2E9C-101B-9397-08002B2CF9AE}" pid="3" name="ToyotaClassification">
    <vt:lpwstr>PUBLIC / NONE</vt:lpwstr>
  </property>
  <property fmtid="{D5CDD505-2E9C-101B-9397-08002B2CF9AE}" pid="4" name="ToyotaVisual Markings">
    <vt:lpwstr>No Label</vt:lpwstr>
  </property>
</Properties>
</file>