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1"/>
  </p:notesMasterIdLst>
  <p:handoutMasterIdLst>
    <p:handoutMasterId r:id="rId22"/>
  </p:handoutMasterIdLst>
  <p:sldIdLst>
    <p:sldId id="447" r:id="rId2"/>
    <p:sldId id="468" r:id="rId3"/>
    <p:sldId id="456" r:id="rId4"/>
    <p:sldId id="475" r:id="rId5"/>
    <p:sldId id="451" r:id="rId6"/>
    <p:sldId id="465" r:id="rId7"/>
    <p:sldId id="450" r:id="rId8"/>
    <p:sldId id="458" r:id="rId9"/>
    <p:sldId id="476" r:id="rId10"/>
    <p:sldId id="466" r:id="rId11"/>
    <p:sldId id="473" r:id="rId12"/>
    <p:sldId id="472" r:id="rId13"/>
    <p:sldId id="477" r:id="rId14"/>
    <p:sldId id="478" r:id="rId15"/>
    <p:sldId id="457" r:id="rId16"/>
    <p:sldId id="474" r:id="rId17"/>
    <p:sldId id="460" r:id="rId18"/>
    <p:sldId id="462" r:id="rId19"/>
    <p:sldId id="463" r:id="rId20"/>
  </p:sldIdLst>
  <p:sldSz cx="9144000" cy="6858000" type="screen4x3"/>
  <p:notesSz cx="7023100" cy="93091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CBF2"/>
    <a:srgbClr val="CFBAF2"/>
    <a:srgbClr val="FFB800"/>
    <a:srgbClr val="9DF6FF"/>
    <a:srgbClr val="FFC836"/>
    <a:srgbClr val="6BE0FF"/>
    <a:srgbClr val="FFFE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15174" autoAdjust="0"/>
    <p:restoredTop sz="94692" autoAdjust="0"/>
  </p:normalViewPr>
  <p:slideViewPr>
    <p:cSldViewPr snapToGrid="0" snapToObjects="1">
      <p:cViewPr varScale="1">
        <p:scale>
          <a:sx n="107" d="100"/>
          <a:sy n="107" d="100"/>
        </p:scale>
        <p:origin x="-1638" y="-84"/>
      </p:cViewPr>
      <p:guideLst>
        <p:guide orient="horz" pos="2259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-2250" y="-84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3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65" tIns="46632" rIns="93265" bIns="4663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133" y="3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65" tIns="46632" rIns="93265" bIns="4663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3E2FD277-C3BE-4D0C-97F1-12B5289DB072}" type="datetimeFigureOut">
              <a:rPr lang="en-US"/>
              <a:pPr/>
              <a:t>10/4/2012</a:t>
            </a:fld>
            <a:endParaRPr lang="en-US"/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034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65" tIns="46632" rIns="93265" bIns="4663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133" y="8842034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65" tIns="46632" rIns="93265" bIns="4663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D7F5A1D4-8A97-426A-9C0B-350F4C1FD0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7920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3043343" cy="465455"/>
          </a:xfrm>
          <a:prstGeom prst="rect">
            <a:avLst/>
          </a:prstGeom>
        </p:spPr>
        <p:txBody>
          <a:bodyPr vert="horz" lIns="93265" tIns="46632" rIns="93265" bIns="4663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3" y="3"/>
            <a:ext cx="3043343" cy="465455"/>
          </a:xfrm>
          <a:prstGeom prst="rect">
            <a:avLst/>
          </a:prstGeom>
        </p:spPr>
        <p:txBody>
          <a:bodyPr vert="horz" lIns="93265" tIns="46632" rIns="93265" bIns="4663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DB146D8-C118-47CD-BD2A-039FC4E64CD3}" type="datetimeFigureOut">
              <a:rPr lang="en-US"/>
              <a:pPr>
                <a:defRPr/>
              </a:pPr>
              <a:t>10/4/2012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65" tIns="46632" rIns="93265" bIns="46632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8"/>
            <a:ext cx="5618480" cy="4189095"/>
          </a:xfrm>
          <a:prstGeom prst="rect">
            <a:avLst/>
          </a:prstGeom>
        </p:spPr>
        <p:txBody>
          <a:bodyPr vert="horz" lIns="93265" tIns="46632" rIns="93265" bIns="46632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4"/>
            <a:ext cx="3043343" cy="465455"/>
          </a:xfrm>
          <a:prstGeom prst="rect">
            <a:avLst/>
          </a:prstGeom>
        </p:spPr>
        <p:txBody>
          <a:bodyPr vert="horz" lIns="93265" tIns="46632" rIns="93265" bIns="4663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3" y="8842034"/>
            <a:ext cx="3043343" cy="465455"/>
          </a:xfrm>
          <a:prstGeom prst="rect">
            <a:avLst/>
          </a:prstGeom>
        </p:spPr>
        <p:txBody>
          <a:bodyPr vert="horz" lIns="93265" tIns="46632" rIns="93265" bIns="4663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349E947-259C-44D5-B3E0-FC562AEA72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259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49E947-259C-44D5-B3E0-FC562AEA721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49E947-259C-44D5-B3E0-FC562AEA721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Things to consider mentioning here:</a:t>
            </a:r>
          </a:p>
          <a:p>
            <a:pPr marL="171707" indent="-171707">
              <a:buFontTx/>
              <a:buChar char="-"/>
            </a:pPr>
            <a:r>
              <a:rPr lang="en-US" dirty="0" smtClean="0"/>
              <a:t>Feb 21 interagency coordination meeting</a:t>
            </a:r>
          </a:p>
          <a:p>
            <a:pPr marL="171707" indent="-171707">
              <a:buFontTx/>
              <a:buChar char="-"/>
            </a:pPr>
            <a:r>
              <a:rPr lang="en-US" dirty="0" smtClean="0"/>
              <a:t>NITRD High Confidence Software and Systems Coordinating Group;</a:t>
            </a:r>
            <a:r>
              <a:rPr lang="en-US" baseline="0" dirty="0" smtClean="0"/>
              <a:t> workshop participants may have participated in other workshops sponsored by HCSS</a:t>
            </a:r>
            <a:endParaRPr lang="en-US" dirty="0" smtClean="0"/>
          </a:p>
          <a:p>
            <a:pPr marL="171707" indent="-171707">
              <a:buFontTx/>
              <a:buChar char="-"/>
            </a:pPr>
            <a:r>
              <a:rPr lang="en-US" dirty="0" smtClean="0"/>
              <a:t>Formation of CPS Senior Steering Group within NITRD being actively explored – may want to only mention this in informal conversations </a:t>
            </a:r>
          </a:p>
          <a:p>
            <a:pPr marL="171707" indent="-171707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49E947-259C-44D5-B3E0-FC562AEA721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771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49E947-259C-44D5-B3E0-FC562AEA721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088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D557C3-61A4-6A41-88ED-0F2B16B9225E}" type="slidenum">
              <a:rPr lang="en-US"/>
              <a:pPr/>
              <a:t>19</a:t>
            </a:fld>
            <a:endParaRPr lang="en-US" dirty="0"/>
          </a:p>
        </p:txBody>
      </p:sp>
      <p:sp>
        <p:nvSpPr>
          <p:cNvPr id="160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770" y="4422145"/>
            <a:ext cx="5151560" cy="418813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2130425"/>
            <a:ext cx="5867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70200" y="3886200"/>
            <a:ext cx="49022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4B7C7-8AA2-4A79-9E3E-0D2686DAF446}" type="datetimeFigureOut">
              <a:rPr lang="en-US"/>
              <a:pPr>
                <a:defRPr/>
              </a:pPr>
              <a:t>10/4/2012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2D853-6EB6-4877-A0E5-F35DCA5658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2BCC5-5920-4223-A0BA-F4168703DFF0}" type="datetimeFigureOut">
              <a:rPr lang="en-US"/>
              <a:pPr>
                <a:defRPr/>
              </a:pPr>
              <a:t>10/4/2012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F103E-E35E-4BED-9B15-923712A258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26518-794E-4DC0-A93D-6B101DCA8636}" type="datetimeFigureOut">
              <a:rPr lang="en-US"/>
              <a:pPr>
                <a:defRPr/>
              </a:pPr>
              <a:t>10/4/2012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32EC4-FA98-4F60-8EB5-D3591B9F4F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C3F37-0028-4A39-B52A-4C8C1356C469}" type="datetimeFigureOut">
              <a:rPr lang="en-US"/>
              <a:pPr>
                <a:defRPr/>
              </a:pPr>
              <a:t>10/4/2012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EDD74-A0F6-4CB8-87BF-BE4AC32CC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0B318-00FF-4CC2-BEAD-C64D28AF096F}" type="datetimeFigureOut">
              <a:rPr lang="en-US"/>
              <a:pPr>
                <a:defRPr/>
              </a:pPr>
              <a:t>10/4/2012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9FA0B-FD36-4E7D-BB8D-8E264FB375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B23C6-C6FB-479D-88A7-739B748C976B}" type="datetimeFigureOut">
              <a:rPr lang="en-US"/>
              <a:pPr>
                <a:defRPr/>
              </a:pPr>
              <a:t>10/4/2012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E570E-EBA6-41BD-A51E-65683324B0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29527-391A-4793-9504-5EFCC4A43E7A}" type="datetimeFigureOut">
              <a:rPr lang="en-US"/>
              <a:pPr>
                <a:defRPr/>
              </a:pPr>
              <a:t>10/4/2012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9F895-DB2E-4D2A-802B-94FE1E78DE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40F40-9E98-47DA-BFD6-58AE9F9AC7FB}" type="datetimeFigureOut">
              <a:rPr lang="en-US"/>
              <a:pPr>
                <a:defRPr/>
              </a:pPr>
              <a:t>10/4/2012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B2A28-3F2F-4C12-B2ED-609E540B2F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E3566-ECF0-44A6-A6E2-0CFF7AC274C5}" type="datetimeFigureOut">
              <a:rPr lang="en-US"/>
              <a:pPr>
                <a:defRPr/>
              </a:pPr>
              <a:t>10/4/2012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EE50C-6685-4005-A4EA-EE9A7B1922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620E0-559F-48A7-911E-32C33E5E52C6}" type="datetimeFigureOut">
              <a:rPr lang="en-US"/>
              <a:pPr>
                <a:defRPr/>
              </a:pPr>
              <a:t>10/4/2012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26ABD-669F-42E3-9D97-6AC9A04E8B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28C29-CF5C-4500-A2DE-7D4140ADFD14}" type="datetimeFigureOut">
              <a:rPr lang="en-US"/>
              <a:pPr>
                <a:defRPr/>
              </a:pPr>
              <a:t>10/4/2012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5E5CC-A6D7-43B1-8838-7D84935BD9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85813" y="112713"/>
            <a:ext cx="7685087" cy="103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70025"/>
            <a:ext cx="8216900" cy="465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6E0C4C4-18B9-43C6-8DEC-D8B5409482E3}" type="datetimeFigureOut">
              <a:rPr lang="en-US"/>
              <a:pPr>
                <a:defRPr/>
              </a:pPr>
              <a:t>10/4/2012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1C406B6-2F81-4682-B6F7-385809769F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3" r:id="rId2"/>
    <p:sldLayoutId id="2147483682" r:id="rId3"/>
    <p:sldLayoutId id="2147483681" r:id="rId4"/>
    <p:sldLayoutId id="2147483680" r:id="rId5"/>
    <p:sldLayoutId id="2147483679" r:id="rId6"/>
    <p:sldLayoutId id="2147483678" r:id="rId7"/>
    <p:sldLayoutId id="2147483677" r:id="rId8"/>
    <p:sldLayoutId id="2147483676" r:id="rId9"/>
    <p:sldLayoutId id="2147483675" r:id="rId10"/>
    <p:sldLayoutId id="2147483674" r:id="rId11"/>
  </p:sldLayoutIdLst>
  <p:transition>
    <p:fade/>
  </p:transition>
  <p:txStyles>
    <p:titleStyle>
      <a:lvl1pPr algn="l" defTabSz="457200" rtl="0" fontAlgn="base">
        <a:spcBef>
          <a:spcPct val="0"/>
        </a:spcBef>
        <a:spcAft>
          <a:spcPct val="0"/>
        </a:spcAft>
        <a:defRPr sz="3600" b="1" kern="1200">
          <a:solidFill>
            <a:srgbClr val="FFB800"/>
          </a:solidFill>
          <a:latin typeface="Arial"/>
          <a:ea typeface="+mj-ea"/>
          <a:cs typeface="Arial"/>
        </a:defRPr>
      </a:lvl1pPr>
      <a:lvl2pPr algn="l" defTabSz="457200" rtl="0" fontAlgn="base">
        <a:spcBef>
          <a:spcPct val="0"/>
        </a:spcBef>
        <a:spcAft>
          <a:spcPct val="0"/>
        </a:spcAft>
        <a:defRPr sz="3600" b="1">
          <a:solidFill>
            <a:srgbClr val="FFB800"/>
          </a:solidFill>
          <a:latin typeface="Arial" charset="0"/>
          <a:cs typeface="Arial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 b="1">
          <a:solidFill>
            <a:srgbClr val="FFB800"/>
          </a:solidFill>
          <a:latin typeface="Arial" charset="0"/>
          <a:cs typeface="Arial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 b="1">
          <a:solidFill>
            <a:srgbClr val="FFB800"/>
          </a:solidFill>
          <a:latin typeface="Arial" charset="0"/>
          <a:cs typeface="Arial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 b="1">
          <a:solidFill>
            <a:srgbClr val="FFB800"/>
          </a:solidFill>
          <a:latin typeface="Arial" charset="0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 b="1">
          <a:solidFill>
            <a:srgbClr val="FFB800"/>
          </a:solidFill>
          <a:latin typeface="Arial" charset="0"/>
          <a:cs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 b="1">
          <a:solidFill>
            <a:srgbClr val="FFB800"/>
          </a:solidFill>
          <a:latin typeface="Arial" charset="0"/>
          <a:cs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 b="1">
          <a:solidFill>
            <a:srgbClr val="FFB800"/>
          </a:solidFill>
          <a:latin typeface="Arial" charset="0"/>
          <a:cs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 b="1">
          <a:solidFill>
            <a:srgbClr val="FFB800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fontAlgn="base">
        <a:spcBef>
          <a:spcPts val="800"/>
        </a:spcBef>
        <a:spcAft>
          <a:spcPts val="200"/>
        </a:spcAft>
        <a:buClr>
          <a:srgbClr val="FFC836"/>
        </a:buClr>
        <a:buFont typeface="Arial" charset="0"/>
        <a:buChar char="•"/>
        <a:defRPr sz="2800" kern="1200">
          <a:solidFill>
            <a:schemeClr val="bg1"/>
          </a:solidFill>
          <a:latin typeface="Arial"/>
          <a:ea typeface="+mn-ea"/>
          <a:cs typeface="Arial"/>
        </a:defRPr>
      </a:lvl1pPr>
      <a:lvl2pPr marL="742950" indent="-285750" algn="l" defTabSz="457200" rtl="0" fontAlgn="base">
        <a:spcBef>
          <a:spcPts val="800"/>
        </a:spcBef>
        <a:spcAft>
          <a:spcPts val="400"/>
        </a:spcAft>
        <a:buClr>
          <a:srgbClr val="B9CDE5"/>
        </a:buClr>
        <a:buFont typeface="Arial" charset="0"/>
        <a:buChar char="–"/>
        <a:defRPr sz="2400" kern="1200">
          <a:solidFill>
            <a:schemeClr val="bg1"/>
          </a:solidFill>
          <a:latin typeface="Arial"/>
          <a:ea typeface="+mn-ea"/>
          <a:cs typeface="Arial"/>
        </a:defRPr>
      </a:lvl2pPr>
      <a:lvl3pPr marL="1143000" indent="-228600" algn="l" defTabSz="457200" rtl="0" fontAlgn="base">
        <a:spcBef>
          <a:spcPts val="800"/>
        </a:spcBef>
        <a:spcAft>
          <a:spcPts val="400"/>
        </a:spcAft>
        <a:buClr>
          <a:srgbClr val="FDEADA"/>
        </a:buClr>
        <a:buFont typeface="Arial" charset="0"/>
        <a:buChar char="•"/>
        <a:defRPr sz="2000" kern="1200">
          <a:solidFill>
            <a:schemeClr val="bg1"/>
          </a:solidFill>
          <a:latin typeface="Arial"/>
          <a:ea typeface="+mn-ea"/>
          <a:cs typeface="Arial"/>
        </a:defRPr>
      </a:lvl3pPr>
      <a:lvl4pPr marL="1600200" indent="-228600" algn="l" defTabSz="457200" rtl="0" fontAlgn="base">
        <a:spcBef>
          <a:spcPts val="800"/>
        </a:spcBef>
        <a:spcAft>
          <a:spcPts val="400"/>
        </a:spcAft>
        <a:buFont typeface="Arial" charset="0"/>
        <a:buChar char="–"/>
        <a:defRPr kern="1200">
          <a:solidFill>
            <a:schemeClr val="bg1"/>
          </a:solidFill>
          <a:latin typeface="Arial"/>
          <a:ea typeface="+mn-ea"/>
          <a:cs typeface="Arial"/>
        </a:defRPr>
      </a:lvl4pPr>
      <a:lvl5pPr marL="2057400" indent="-228600" algn="l" defTabSz="457200" rtl="0" fontAlgn="base">
        <a:spcBef>
          <a:spcPts val="800"/>
        </a:spcBef>
        <a:spcAft>
          <a:spcPts val="400"/>
        </a:spcAft>
        <a:buFont typeface="Arial" charset="0"/>
        <a:buChar char="»"/>
        <a:defRPr kern="1200">
          <a:solidFill>
            <a:schemeClr val="bg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38.pn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22.jpeg"/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6.jpeg"/><Relationship Id="rId5" Type="http://schemas.openxmlformats.org/officeDocument/2006/relationships/image" Target="../media/image4.jpeg"/><Relationship Id="rId10" Type="http://schemas.openxmlformats.org/officeDocument/2006/relationships/image" Target="../media/image20.jpeg"/><Relationship Id="rId4" Type="http://schemas.openxmlformats.org/officeDocument/2006/relationships/image" Target="../media/image3.jpeg"/><Relationship Id="rId9" Type="http://schemas.openxmlformats.org/officeDocument/2006/relationships/image" Target="../media/image19.jpe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8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19" Type="http://schemas.openxmlformats.org/officeDocument/2006/relationships/image" Target="../media/image39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png"/><Relationship Id="rId5" Type="http://schemas.openxmlformats.org/officeDocument/2006/relationships/image" Target="../media/image43.jpeg"/><Relationship Id="rId10" Type="http://schemas.openxmlformats.org/officeDocument/2006/relationships/image" Target="../media/image48.pn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612397" y="2333337"/>
            <a:ext cx="172997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October 4, 2012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NSF workshop 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on CPS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6697" y="1379230"/>
            <a:ext cx="56723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FFC836"/>
                </a:solidFill>
                <a:latin typeface="Arial Black" pitchFamily="34" charset="0"/>
              </a:rPr>
              <a:t>Foundations for Innovation in Cyber-Physical Systems</a:t>
            </a:r>
            <a:endParaRPr lang="en-US" sz="2800" dirty="0">
              <a:solidFill>
                <a:srgbClr val="FFC836"/>
              </a:solidFill>
              <a:latin typeface="Arial Black" pitchFamily="34" charset="0"/>
            </a:endParaRPr>
          </a:p>
        </p:txBody>
      </p:sp>
      <p:sp>
        <p:nvSpPr>
          <p:cNvPr id="14341" name="TextBox 2"/>
          <p:cNvSpPr txBox="1">
            <a:spLocks noChangeArrowheads="1"/>
          </p:cNvSpPr>
          <p:nvPr/>
        </p:nvSpPr>
        <p:spPr bwMode="auto">
          <a:xfrm>
            <a:off x="2933538" y="4942768"/>
            <a:ext cx="49149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Dr. S. Shyam Sunder</a:t>
            </a:r>
          </a:p>
          <a:p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Director, Engineering Laboratory</a:t>
            </a:r>
          </a:p>
          <a:p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National Institute of Standards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b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and </a:t>
            </a: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Technology</a:t>
            </a:r>
          </a:p>
          <a:p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U.S. Department of 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Commerce</a:t>
            </a:r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4" name="Picture 13" descr="shutterstock_94882216smarthousepp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0953" y="4437144"/>
            <a:ext cx="1377589" cy="918392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m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803" y="3588274"/>
            <a:ext cx="1408625" cy="937456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6" name="Picture 15" descr="shutterstock_75023713FoxPictures eleccar.jpg"/>
          <p:cNvPicPr>
            <a:picLocks noChangeAspect="1"/>
          </p:cNvPicPr>
          <p:nvPr/>
        </p:nvPicPr>
        <p:blipFill>
          <a:blip r:embed="rId4"/>
          <a:srcRect l="6731" r="8333" b="12360"/>
          <a:stretch>
            <a:fillRect/>
          </a:stretch>
        </p:blipFill>
        <p:spPr>
          <a:xfrm>
            <a:off x="7695574" y="4437144"/>
            <a:ext cx="1448426" cy="839934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7" name="Picture 16" descr="shutterstock_6090115smartphon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4784" y="5277078"/>
            <a:ext cx="1591287" cy="1058206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21" name="Picture 20" descr="housefront.jpg"/>
          <p:cNvPicPr>
            <a:picLocks noChangeAspect="1"/>
          </p:cNvPicPr>
          <p:nvPr/>
        </p:nvPicPr>
        <p:blipFill>
          <a:blip r:embed="rId6"/>
          <a:srcRect l="15180" t="22112" r="10305" b="16268"/>
          <a:stretch>
            <a:fillRect/>
          </a:stretch>
        </p:blipFill>
        <p:spPr>
          <a:xfrm>
            <a:off x="7204784" y="2333337"/>
            <a:ext cx="1850149" cy="1042552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20" name="Picture 19" descr="robo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4326" y="2396857"/>
            <a:ext cx="1534954" cy="1534954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22" name="Picture 21" descr="Humvee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0953" y="5687589"/>
            <a:ext cx="1364387" cy="993171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23" name="Picture 22" descr="shutterstock_86210941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0428" y="3279909"/>
            <a:ext cx="1052512" cy="1266534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30274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robotssym.jpg"/>
          <p:cNvPicPr>
            <a:picLocks noChangeAspect="1"/>
          </p:cNvPicPr>
          <p:nvPr/>
        </p:nvPicPr>
        <p:blipFill>
          <a:blip r:embed="rId2">
            <a:alphaModFix amt="89000"/>
          </a:blip>
          <a:stretch>
            <a:fillRect/>
          </a:stretch>
        </p:blipFill>
        <p:spPr>
          <a:xfrm>
            <a:off x="6382145" y="995839"/>
            <a:ext cx="1488454" cy="810544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" name="Picture 36" descr="time.jpg"/>
          <p:cNvPicPr>
            <a:picLocks noChangeAspect="1"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284134" y="4460142"/>
            <a:ext cx="1255776" cy="2121408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" name="Picture 35" descr="shutterstock_12177226Péter Gudella  software copy.jpg"/>
          <p:cNvPicPr>
            <a:picLocks noChangeAspect="1"/>
          </p:cNvPicPr>
          <p:nvPr/>
        </p:nvPicPr>
        <p:blipFill>
          <a:blip r:embed="rId4">
            <a:alphaModFix amt="79000"/>
          </a:blip>
          <a:stretch>
            <a:fillRect/>
          </a:stretch>
        </p:blipFill>
        <p:spPr>
          <a:xfrm>
            <a:off x="39692" y="865730"/>
            <a:ext cx="2463338" cy="1646330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45000" endPos="28000" dist="5000" dir="5400000" sy="-100000" algn="bl" rotWithShape="0"/>
          </a:effectLst>
        </p:spPr>
      </p:pic>
      <p:pic>
        <p:nvPicPr>
          <p:cNvPr id="32" name="Picture 31" descr="shutterstock_51235186peopleppt.jpg"/>
          <p:cNvPicPr>
            <a:picLocks noChangeAspect="1"/>
          </p:cNvPicPr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>
            <a:off x="6349698" y="2565985"/>
            <a:ext cx="2867542" cy="1116430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Picture 30" descr="shutterstock_59780116networkppt.jpg"/>
          <p:cNvPicPr>
            <a:picLocks noChangeAspect="1"/>
          </p:cNvPicPr>
          <p:nvPr/>
        </p:nvPicPr>
        <p:blipFill>
          <a:blip r:embed="rId6">
            <a:alphaModFix amt="57000"/>
          </a:blip>
          <a:stretch>
            <a:fillRect/>
          </a:stretch>
        </p:blipFill>
        <p:spPr>
          <a:xfrm>
            <a:off x="-182663" y="2507992"/>
            <a:ext cx="2419994" cy="1390730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Picture 29" descr="rfid.png"/>
          <p:cNvPicPr>
            <a:picLocks noChangeAspect="1"/>
          </p:cNvPicPr>
          <p:nvPr/>
        </p:nvPicPr>
        <p:blipFill>
          <a:blip r:embed="rId7">
            <a:alphaModFix amt="70000"/>
          </a:blip>
          <a:stretch>
            <a:fillRect/>
          </a:stretch>
        </p:blipFill>
        <p:spPr>
          <a:xfrm rot="20598987">
            <a:off x="4659812" y="912739"/>
            <a:ext cx="1035246" cy="1035246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Picture 28" descr="cybereye.jpg"/>
          <p:cNvPicPr>
            <a:picLocks noChangeAspect="1"/>
          </p:cNvPicPr>
          <p:nvPr/>
        </p:nvPicPr>
        <p:blipFill>
          <a:blip r:embed="rId8">
            <a:alphaModFix amt="64000"/>
          </a:blip>
          <a:stretch>
            <a:fillRect/>
          </a:stretch>
        </p:blipFill>
        <p:spPr>
          <a:xfrm>
            <a:off x="3323307" y="4984773"/>
            <a:ext cx="2292968" cy="1340423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" name="Picture 27" descr="shutterstock_85497610nasirkhan  modularppt.jpg"/>
          <p:cNvPicPr>
            <a:picLocks noChangeAspect="1"/>
          </p:cNvPicPr>
          <p:nvPr/>
        </p:nvPicPr>
        <p:blipFill>
          <a:blip r:embed="rId9">
            <a:alphaModFix amt="66000"/>
          </a:blip>
          <a:stretch>
            <a:fillRect/>
          </a:stretch>
        </p:blipFill>
        <p:spPr>
          <a:xfrm>
            <a:off x="6927616" y="4686312"/>
            <a:ext cx="1918267" cy="1640118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sp>
        <p:nvSpPr>
          <p:cNvPr id="23" name="Right Arrow 22"/>
          <p:cNvSpPr/>
          <p:nvPr/>
        </p:nvSpPr>
        <p:spPr>
          <a:xfrm rot="13500000">
            <a:off x="2885522" y="2261762"/>
            <a:ext cx="789139" cy="390882"/>
          </a:xfrm>
          <a:prstGeom prst="rightArrow">
            <a:avLst/>
          </a:prstGeom>
          <a:solidFill>
            <a:srgbClr val="FFC83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18900000">
            <a:off x="5200067" y="2296605"/>
            <a:ext cx="789139" cy="390882"/>
          </a:xfrm>
          <a:prstGeom prst="rightArrow">
            <a:avLst/>
          </a:prstGeom>
          <a:solidFill>
            <a:srgbClr val="FFC83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5203530" y="3124200"/>
            <a:ext cx="789139" cy="390882"/>
          </a:xfrm>
          <a:prstGeom prst="rightArrow">
            <a:avLst/>
          </a:prstGeom>
          <a:solidFill>
            <a:srgbClr val="FFC83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10800000">
            <a:off x="2893977" y="3072914"/>
            <a:ext cx="789139" cy="390882"/>
          </a:xfrm>
          <a:prstGeom prst="rightArrow">
            <a:avLst/>
          </a:prstGeom>
          <a:solidFill>
            <a:srgbClr val="FFC83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2700000">
            <a:off x="5042123" y="3633361"/>
            <a:ext cx="789139" cy="390882"/>
          </a:xfrm>
          <a:prstGeom prst="rightArrow">
            <a:avLst/>
          </a:prstGeom>
          <a:solidFill>
            <a:srgbClr val="FFC83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7927653">
            <a:off x="3071516" y="3657291"/>
            <a:ext cx="789139" cy="390882"/>
          </a:xfrm>
          <a:prstGeom prst="rightArrow">
            <a:avLst/>
          </a:prstGeom>
          <a:solidFill>
            <a:srgbClr val="FFC83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5400000">
            <a:off x="4055229" y="3684268"/>
            <a:ext cx="789139" cy="390882"/>
          </a:xfrm>
          <a:prstGeom prst="rightArrow">
            <a:avLst/>
          </a:prstGeom>
          <a:solidFill>
            <a:srgbClr val="FFC83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6200000">
            <a:off x="4055230" y="2380527"/>
            <a:ext cx="789139" cy="390882"/>
          </a:xfrm>
          <a:prstGeom prst="rightArrow">
            <a:avLst/>
          </a:prstGeom>
          <a:solidFill>
            <a:srgbClr val="FFC83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95411" y="29877"/>
            <a:ext cx="8162163" cy="1030287"/>
          </a:xfrm>
          <a:prstGeom prst="rect">
            <a:avLst/>
          </a:prstGeom>
        </p:spPr>
        <p:txBody>
          <a:bodyPr anchor="ctr"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FFB800"/>
                </a:solidFill>
                <a:latin typeface="Arial"/>
                <a:ea typeface="+mj-ea"/>
                <a:cs typeface="Arial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B800"/>
                </a:solidFill>
                <a:latin typeface="Arial" charset="0"/>
                <a:cs typeface="Arial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B800"/>
                </a:solidFill>
                <a:latin typeface="Arial" charset="0"/>
                <a:cs typeface="Arial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B800"/>
                </a:solidFill>
                <a:latin typeface="Arial" charset="0"/>
                <a:cs typeface="Arial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B800"/>
                </a:solidFill>
                <a:latin typeface="Arial" charset="0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B800"/>
                </a:solidFill>
                <a:latin typeface="Arial" charset="0"/>
                <a:cs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B800"/>
                </a:solidFill>
                <a:latin typeface="Arial" charset="0"/>
                <a:cs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B800"/>
                </a:solidFill>
                <a:latin typeface="Arial" charset="0"/>
                <a:cs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B8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200" dirty="0" smtClean="0"/>
              <a:t>Cyber-Physical Systems Concept Map</a:t>
            </a:r>
            <a:endParaRPr lang="en-US" sz="3200" dirty="0"/>
          </a:p>
        </p:txBody>
      </p:sp>
      <p:sp>
        <p:nvSpPr>
          <p:cNvPr id="6" name="Rounded Rectangle 5"/>
          <p:cNvSpPr/>
          <p:nvPr/>
        </p:nvSpPr>
        <p:spPr>
          <a:xfrm>
            <a:off x="3387802" y="2654260"/>
            <a:ext cx="2139761" cy="110748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Cyber- Physical Systems</a:t>
            </a:r>
            <a:endParaRPr lang="en-US" sz="20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176232" y="3057128"/>
            <a:ext cx="1709047" cy="7046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 </a:t>
            </a:r>
          </a:p>
          <a:p>
            <a:pPr algn="ctr"/>
            <a:r>
              <a:rPr lang="en-US" dirty="0" smtClean="0"/>
              <a:t>Systems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5992669" y="3057128"/>
            <a:ext cx="1709047" cy="7046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Applications of CPS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5897343" y="1700099"/>
            <a:ext cx="1709047" cy="704612"/>
          </a:xfrm>
          <a:prstGeom prst="roundRect">
            <a:avLst/>
          </a:prstGeom>
          <a:gradFill flip="none" rotWithShape="1">
            <a:gsLst>
              <a:gs pos="0">
                <a:srgbClr val="6BE0FF"/>
              </a:gs>
              <a:gs pos="100000">
                <a:srgbClr val="FFFFFF"/>
              </a:gs>
            </a:gsLst>
            <a:lin ang="15720000" scaled="0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Validation and Verification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3603159" y="1331519"/>
            <a:ext cx="1709047" cy="84486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Wireless Sensing and Actuation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1263212" y="1700099"/>
            <a:ext cx="1709047" cy="70461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Hybrid </a:t>
            </a:r>
            <a:br>
              <a:rPr lang="en-US" dirty="0" smtClean="0"/>
            </a:br>
            <a:r>
              <a:rPr lang="en-US" dirty="0" smtClean="0"/>
              <a:t>Models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903324" y="4044990"/>
            <a:ext cx="2272258" cy="883966"/>
          </a:xfrm>
          <a:prstGeom prst="roundRect">
            <a:avLst/>
          </a:prstGeom>
          <a:gradFill flip="none" rotWithShape="1">
            <a:gsLst>
              <a:gs pos="0">
                <a:srgbClr val="FFC836"/>
              </a:gs>
              <a:gs pos="100000">
                <a:srgbClr val="FFFFFF"/>
              </a:gs>
            </a:gsLst>
            <a:lin ang="15840000" scaled="0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Concurrency, Communication, and Interoperability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5694019" y="4044990"/>
            <a:ext cx="2272258" cy="883966"/>
          </a:xfrm>
          <a:prstGeom prst="roundRect">
            <a:avLst/>
          </a:prstGeom>
          <a:gradFill flip="none" rotWithShape="1">
            <a:gsLst>
              <a:gs pos="0">
                <a:srgbClr val="FFFE6A"/>
              </a:gs>
              <a:gs pos="100000">
                <a:srgbClr val="FFFFFF"/>
              </a:gs>
            </a:gsLst>
            <a:lin ang="15720000" scaled="0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Scalability and Complexity Management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603159" y="4271648"/>
            <a:ext cx="1709047" cy="84486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Cyber Security</a:t>
            </a:r>
            <a:endParaRPr lang="en-US" dirty="0"/>
          </a:p>
        </p:txBody>
      </p:sp>
      <p:pic>
        <p:nvPicPr>
          <p:cNvPr id="38" name="Picture 37" descr="robots.jpg"/>
          <p:cNvPicPr>
            <a:picLocks noChangeAspect="1"/>
          </p:cNvPicPr>
          <p:nvPr/>
        </p:nvPicPr>
        <p:blipFill>
          <a:blip r:embed="rId10">
            <a:alphaModFix amt="77000"/>
          </a:blip>
          <a:stretch>
            <a:fillRect/>
          </a:stretch>
        </p:blipFill>
        <p:spPr>
          <a:xfrm>
            <a:off x="7592550" y="1127123"/>
            <a:ext cx="1382420" cy="1061153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5" name="TextBox 74"/>
          <p:cNvSpPr txBox="1"/>
          <p:nvPr/>
        </p:nvSpPr>
        <p:spPr>
          <a:xfrm>
            <a:off x="369347" y="6561230"/>
            <a:ext cx="46501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Arial Narrow"/>
                <a:cs typeface="Arial Narrow"/>
              </a:rPr>
              <a:t>Source: Edward Lee, UC Berkeley  http://</a:t>
            </a:r>
            <a:r>
              <a:rPr lang="en-US" sz="1100" dirty="0" err="1" smtClean="0">
                <a:solidFill>
                  <a:schemeClr val="bg1"/>
                </a:solidFill>
                <a:latin typeface="Arial Narrow"/>
                <a:cs typeface="Arial Narrow"/>
              </a:rPr>
              <a:t>cyberphysicalsystems.org</a:t>
            </a:r>
            <a:r>
              <a:rPr lang="en-US" sz="1100" dirty="0" smtClean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</a:p>
          <a:p>
            <a:endParaRPr lang="en-US" sz="1100" dirty="0">
              <a:latin typeface="Arial Narrow"/>
              <a:cs typeface="Arial Narrow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153727" y="6453508"/>
            <a:ext cx="18212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Images©Shutterstock.com</a:t>
            </a:r>
            <a:endParaRPr lang="en-US" sz="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4792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ight Arrow 22"/>
          <p:cNvSpPr/>
          <p:nvPr/>
        </p:nvSpPr>
        <p:spPr>
          <a:xfrm rot="13500000">
            <a:off x="2885522" y="2261762"/>
            <a:ext cx="789139" cy="390882"/>
          </a:xfrm>
          <a:prstGeom prst="rightArrow">
            <a:avLst/>
          </a:prstGeom>
          <a:solidFill>
            <a:srgbClr val="FFC83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18900000">
            <a:off x="5200067" y="2296605"/>
            <a:ext cx="789139" cy="390882"/>
          </a:xfrm>
          <a:prstGeom prst="rightArrow">
            <a:avLst/>
          </a:prstGeom>
          <a:solidFill>
            <a:srgbClr val="FFC83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5203530" y="3124200"/>
            <a:ext cx="789139" cy="390882"/>
          </a:xfrm>
          <a:prstGeom prst="rightArrow">
            <a:avLst/>
          </a:prstGeom>
          <a:solidFill>
            <a:srgbClr val="FFC83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10800000">
            <a:off x="2893977" y="3072914"/>
            <a:ext cx="789139" cy="390882"/>
          </a:xfrm>
          <a:prstGeom prst="rightArrow">
            <a:avLst/>
          </a:prstGeom>
          <a:solidFill>
            <a:srgbClr val="FFC83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2700000">
            <a:off x="5042123" y="3633361"/>
            <a:ext cx="789139" cy="390882"/>
          </a:xfrm>
          <a:prstGeom prst="rightArrow">
            <a:avLst/>
          </a:prstGeom>
          <a:solidFill>
            <a:srgbClr val="FFC83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7927653">
            <a:off x="3071516" y="3657291"/>
            <a:ext cx="789139" cy="390882"/>
          </a:xfrm>
          <a:prstGeom prst="rightArrow">
            <a:avLst/>
          </a:prstGeom>
          <a:solidFill>
            <a:srgbClr val="FFC83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5400000">
            <a:off x="4055229" y="3684268"/>
            <a:ext cx="789139" cy="390882"/>
          </a:xfrm>
          <a:prstGeom prst="rightArrow">
            <a:avLst/>
          </a:prstGeom>
          <a:solidFill>
            <a:srgbClr val="FFC83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6200000">
            <a:off x="4055230" y="2380527"/>
            <a:ext cx="789139" cy="390882"/>
          </a:xfrm>
          <a:prstGeom prst="rightArrow">
            <a:avLst/>
          </a:prstGeom>
          <a:solidFill>
            <a:srgbClr val="FFC83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95411" y="29877"/>
            <a:ext cx="8162163" cy="1030287"/>
          </a:xfrm>
          <a:prstGeom prst="rect">
            <a:avLst/>
          </a:prstGeom>
        </p:spPr>
        <p:txBody>
          <a:bodyPr anchor="ctr"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FFB800"/>
                </a:solidFill>
                <a:latin typeface="Arial"/>
                <a:ea typeface="+mj-ea"/>
                <a:cs typeface="Arial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B800"/>
                </a:solidFill>
                <a:latin typeface="Arial" charset="0"/>
                <a:cs typeface="Arial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B800"/>
                </a:solidFill>
                <a:latin typeface="Arial" charset="0"/>
                <a:cs typeface="Arial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B800"/>
                </a:solidFill>
                <a:latin typeface="Arial" charset="0"/>
                <a:cs typeface="Arial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B800"/>
                </a:solidFill>
                <a:latin typeface="Arial" charset="0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B800"/>
                </a:solidFill>
                <a:latin typeface="Arial" charset="0"/>
                <a:cs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B800"/>
                </a:solidFill>
                <a:latin typeface="Arial" charset="0"/>
                <a:cs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B800"/>
                </a:solidFill>
                <a:latin typeface="Arial" charset="0"/>
                <a:cs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B800"/>
                </a:solidFill>
                <a:latin typeface="Arial" charset="0"/>
                <a:cs typeface="Arial" charset="0"/>
              </a:defRPr>
            </a:lvl9pPr>
          </a:lstStyle>
          <a:p>
            <a:endParaRPr lang="en-US" sz="3200" dirty="0"/>
          </a:p>
        </p:txBody>
      </p:sp>
      <p:sp>
        <p:nvSpPr>
          <p:cNvPr id="6" name="Rounded Rectangle 5"/>
          <p:cNvSpPr/>
          <p:nvPr/>
        </p:nvSpPr>
        <p:spPr>
          <a:xfrm>
            <a:off x="3387802" y="2654260"/>
            <a:ext cx="2139761" cy="110748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Cyber- Physical Systems</a:t>
            </a:r>
            <a:endParaRPr lang="en-US" sz="20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176232" y="3057128"/>
            <a:ext cx="1709047" cy="7046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 </a:t>
            </a:r>
          </a:p>
          <a:p>
            <a:pPr algn="ctr"/>
            <a:r>
              <a:rPr lang="en-US" dirty="0" smtClean="0"/>
              <a:t>Systems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5992669" y="3057128"/>
            <a:ext cx="1709047" cy="7046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Applications of CPS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5897343" y="1700099"/>
            <a:ext cx="1709047" cy="704612"/>
          </a:xfrm>
          <a:prstGeom prst="roundRect">
            <a:avLst/>
          </a:prstGeom>
          <a:gradFill flip="none" rotWithShape="1">
            <a:gsLst>
              <a:gs pos="0">
                <a:srgbClr val="6BE0FF"/>
              </a:gs>
              <a:gs pos="100000">
                <a:srgbClr val="FFFFFF"/>
              </a:gs>
            </a:gsLst>
            <a:lin ang="15720000" scaled="0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Validation and Verification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3603159" y="1331519"/>
            <a:ext cx="1709047" cy="84486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Wireless Sensing and Actuation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1263212" y="1700099"/>
            <a:ext cx="1709047" cy="70461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Hybrid </a:t>
            </a:r>
            <a:br>
              <a:rPr lang="en-US" dirty="0" smtClean="0"/>
            </a:br>
            <a:r>
              <a:rPr lang="en-US" dirty="0" smtClean="0"/>
              <a:t>Models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903324" y="4044990"/>
            <a:ext cx="2272258" cy="883966"/>
          </a:xfrm>
          <a:prstGeom prst="roundRect">
            <a:avLst/>
          </a:prstGeom>
          <a:gradFill flip="none" rotWithShape="1">
            <a:gsLst>
              <a:gs pos="0">
                <a:srgbClr val="FFC836"/>
              </a:gs>
              <a:gs pos="100000">
                <a:srgbClr val="FFFFFF"/>
              </a:gs>
            </a:gsLst>
            <a:lin ang="15840000" scaled="0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Concurrency, Communication, and Interoperability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5694019" y="4044990"/>
            <a:ext cx="2272258" cy="883966"/>
          </a:xfrm>
          <a:prstGeom prst="roundRect">
            <a:avLst/>
          </a:prstGeom>
          <a:gradFill flip="none" rotWithShape="1">
            <a:gsLst>
              <a:gs pos="0">
                <a:srgbClr val="FFFE6A"/>
              </a:gs>
              <a:gs pos="100000">
                <a:srgbClr val="FFFFFF"/>
              </a:gs>
            </a:gsLst>
            <a:lin ang="15720000" scaled="0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Scalability and Complexity Management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603159" y="4271648"/>
            <a:ext cx="1709047" cy="84486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Cyber Security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369347" y="6561230"/>
            <a:ext cx="46501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Arial Narrow"/>
                <a:cs typeface="Arial Narrow"/>
              </a:rPr>
              <a:t>Source: Edward Lee, UC Berkeley  http://</a:t>
            </a:r>
            <a:r>
              <a:rPr lang="en-US" sz="1100" dirty="0" err="1" smtClean="0">
                <a:solidFill>
                  <a:schemeClr val="bg1"/>
                </a:solidFill>
                <a:latin typeface="Arial Narrow"/>
                <a:cs typeface="Arial Narrow"/>
              </a:rPr>
              <a:t>cyberphysicalsystems.org</a:t>
            </a:r>
            <a:r>
              <a:rPr lang="en-US" sz="1100" dirty="0" smtClean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</a:p>
          <a:p>
            <a:endParaRPr lang="en-US" sz="1100" dirty="0">
              <a:latin typeface="Arial Narrow"/>
              <a:cs typeface="Arial Narrow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0" y="0"/>
            <a:ext cx="9144000" cy="6864259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903324" y="947723"/>
            <a:ext cx="7659142" cy="5586145"/>
          </a:xfrm>
          <a:prstGeom prst="rect">
            <a:avLst/>
          </a:prstGeom>
          <a:noFill/>
          <a:ln>
            <a:noFill/>
          </a:ln>
          <a:effectLst>
            <a:outerShdw blurRad="114300" dist="58039" dir="5400000" rotWithShape="0">
              <a:srgbClr val="000000">
                <a:alpha val="53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274320" rtlCol="0">
            <a:spAutoFit/>
          </a:bodyPr>
          <a:lstStyle/>
          <a:p>
            <a:pPr marL="228600" indent="-228600">
              <a:spcBef>
                <a:spcPts val="1200"/>
              </a:spcBef>
              <a:spcAft>
                <a:spcPts val="600"/>
              </a:spcAft>
              <a:buClr>
                <a:srgbClr val="FFB800"/>
              </a:buClr>
            </a:pPr>
            <a:r>
              <a:rPr lang="en-US" sz="3200" b="1" dirty="0" smtClean="0">
                <a:solidFill>
                  <a:srgbClr val="FFC836"/>
                </a:solidFill>
              </a:rPr>
              <a:t>Key R&amp;D Challenges</a:t>
            </a:r>
          </a:p>
          <a:p>
            <a:pPr marL="228600" indent="-228600">
              <a:spcBef>
                <a:spcPts val="1200"/>
              </a:spcBef>
              <a:spcAft>
                <a:spcPts val="600"/>
              </a:spcAft>
              <a:buClr>
                <a:srgbClr val="FFB800"/>
              </a:buClr>
              <a:buFont typeface="Arial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Co-designing hybrid secure networked systems  </a:t>
            </a:r>
          </a:p>
          <a:p>
            <a:pPr marL="228600" indent="-228600">
              <a:spcBef>
                <a:spcPts val="1200"/>
              </a:spcBef>
              <a:spcAft>
                <a:spcPts val="600"/>
              </a:spcAft>
              <a:buClr>
                <a:srgbClr val="FFB800"/>
              </a:buClr>
              <a:buFont typeface="Arial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Diagnostics &amp; prognostics for evolving 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complex, dynamic systems </a:t>
            </a:r>
          </a:p>
          <a:p>
            <a:pPr marL="228600" indent="-228600">
              <a:spcBef>
                <a:spcPts val="1200"/>
              </a:spcBef>
              <a:spcAft>
                <a:spcPts val="600"/>
              </a:spcAft>
              <a:buClr>
                <a:srgbClr val="FFB800"/>
              </a:buClr>
              <a:buFont typeface="Arial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Anticipating emergent behaviors arising 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from interactions</a:t>
            </a:r>
          </a:p>
          <a:p>
            <a:pPr marL="228600" indent="-228600">
              <a:spcBef>
                <a:spcPts val="1200"/>
              </a:spcBef>
              <a:spcAft>
                <a:spcPts val="600"/>
              </a:spcAft>
              <a:buClr>
                <a:srgbClr val="FFB800"/>
              </a:buClr>
              <a:buFont typeface="Arial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Multi-scale, multi-physics, multi-temporal modeling  </a:t>
            </a:r>
          </a:p>
          <a:p>
            <a:pPr marL="228600" indent="-228600">
              <a:spcBef>
                <a:spcPts val="1200"/>
              </a:spcBef>
              <a:spcAft>
                <a:spcPts val="600"/>
              </a:spcAft>
              <a:buClr>
                <a:srgbClr val="FFB800"/>
              </a:buClr>
              <a:buFont typeface="Arial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Including uncertainty and risk into reasoning 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and decision-making</a:t>
            </a:r>
          </a:p>
          <a:p>
            <a:pPr marL="228600" indent="-228600">
              <a:spcBef>
                <a:spcPts val="1200"/>
              </a:spcBef>
              <a:spcAft>
                <a:spcPts val="600"/>
              </a:spcAft>
              <a:buClr>
                <a:srgbClr val="FFB800"/>
              </a:buClr>
              <a:buFont typeface="Arial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Modeling levels of autonomy and optimizing 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the roles of humans</a:t>
            </a:r>
          </a:p>
          <a:p>
            <a:pPr marL="228600" indent="-228600">
              <a:spcBef>
                <a:spcPts val="1200"/>
              </a:spcBef>
              <a:spcAft>
                <a:spcPts val="600"/>
              </a:spcAft>
              <a:buClr>
                <a:srgbClr val="FFB800"/>
              </a:buClr>
              <a:buFont typeface="Arial"/>
              <a:buChar char="•"/>
            </a:pPr>
            <a:endParaRPr lang="en-US" sz="20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917709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robotssym.jpg"/>
          <p:cNvPicPr>
            <a:picLocks noChangeAspect="1"/>
          </p:cNvPicPr>
          <p:nvPr/>
        </p:nvPicPr>
        <p:blipFill>
          <a:blip r:embed="rId2">
            <a:alphaModFix amt="89000"/>
          </a:blip>
          <a:stretch>
            <a:fillRect/>
          </a:stretch>
        </p:blipFill>
        <p:spPr>
          <a:xfrm>
            <a:off x="6382145" y="995839"/>
            <a:ext cx="1488454" cy="810544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" name="Picture 36" descr="time.jpg"/>
          <p:cNvPicPr>
            <a:picLocks noChangeAspect="1"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284134" y="4460142"/>
            <a:ext cx="1255776" cy="2121408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" name="Picture 35" descr="shutterstock_12177226Péter Gudella  software copy.jpg"/>
          <p:cNvPicPr>
            <a:picLocks noChangeAspect="1"/>
          </p:cNvPicPr>
          <p:nvPr/>
        </p:nvPicPr>
        <p:blipFill>
          <a:blip r:embed="rId4">
            <a:alphaModFix amt="79000"/>
          </a:blip>
          <a:stretch>
            <a:fillRect/>
          </a:stretch>
        </p:blipFill>
        <p:spPr>
          <a:xfrm>
            <a:off x="39692" y="865730"/>
            <a:ext cx="2463338" cy="1646330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45000" endPos="28000" dist="5000" dir="5400000" sy="-100000" algn="bl" rotWithShape="0"/>
          </a:effectLst>
        </p:spPr>
      </p:pic>
      <p:pic>
        <p:nvPicPr>
          <p:cNvPr id="32" name="Picture 31" descr="shutterstock_51235186peopleppt.jpg"/>
          <p:cNvPicPr>
            <a:picLocks noChangeAspect="1"/>
          </p:cNvPicPr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>
            <a:off x="6349698" y="2565985"/>
            <a:ext cx="2867542" cy="1116430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Picture 30" descr="shutterstock_59780116networkppt.jpg"/>
          <p:cNvPicPr>
            <a:picLocks noChangeAspect="1"/>
          </p:cNvPicPr>
          <p:nvPr/>
        </p:nvPicPr>
        <p:blipFill>
          <a:blip r:embed="rId6">
            <a:alphaModFix amt="57000"/>
          </a:blip>
          <a:stretch>
            <a:fillRect/>
          </a:stretch>
        </p:blipFill>
        <p:spPr>
          <a:xfrm>
            <a:off x="-182663" y="2507992"/>
            <a:ext cx="2419994" cy="1390730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Picture 29" descr="rfid.png"/>
          <p:cNvPicPr>
            <a:picLocks noChangeAspect="1"/>
          </p:cNvPicPr>
          <p:nvPr/>
        </p:nvPicPr>
        <p:blipFill>
          <a:blip r:embed="rId7">
            <a:alphaModFix amt="70000"/>
          </a:blip>
          <a:stretch>
            <a:fillRect/>
          </a:stretch>
        </p:blipFill>
        <p:spPr>
          <a:xfrm rot="20598987">
            <a:off x="4659812" y="912739"/>
            <a:ext cx="1035246" cy="1035246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Picture 28" descr="cybereye.jpg"/>
          <p:cNvPicPr>
            <a:picLocks noChangeAspect="1"/>
          </p:cNvPicPr>
          <p:nvPr/>
        </p:nvPicPr>
        <p:blipFill>
          <a:blip r:embed="rId8">
            <a:alphaModFix amt="64000"/>
          </a:blip>
          <a:stretch>
            <a:fillRect/>
          </a:stretch>
        </p:blipFill>
        <p:spPr>
          <a:xfrm>
            <a:off x="3323307" y="4984773"/>
            <a:ext cx="2292968" cy="1340423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" name="Picture 27" descr="shutterstock_85497610nasirkhan  modularppt.jpg"/>
          <p:cNvPicPr>
            <a:picLocks noChangeAspect="1"/>
          </p:cNvPicPr>
          <p:nvPr/>
        </p:nvPicPr>
        <p:blipFill>
          <a:blip r:embed="rId9">
            <a:alphaModFix amt="66000"/>
          </a:blip>
          <a:stretch>
            <a:fillRect/>
          </a:stretch>
        </p:blipFill>
        <p:spPr>
          <a:xfrm>
            <a:off x="6927616" y="4686312"/>
            <a:ext cx="1918267" cy="1640118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sp>
        <p:nvSpPr>
          <p:cNvPr id="23" name="Right Arrow 22"/>
          <p:cNvSpPr/>
          <p:nvPr/>
        </p:nvSpPr>
        <p:spPr>
          <a:xfrm rot="13500000">
            <a:off x="2885522" y="2261762"/>
            <a:ext cx="789139" cy="390882"/>
          </a:xfrm>
          <a:prstGeom prst="rightArrow">
            <a:avLst/>
          </a:prstGeom>
          <a:solidFill>
            <a:srgbClr val="FFC83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18900000">
            <a:off x="5200067" y="2296605"/>
            <a:ext cx="789139" cy="390882"/>
          </a:xfrm>
          <a:prstGeom prst="rightArrow">
            <a:avLst/>
          </a:prstGeom>
          <a:solidFill>
            <a:srgbClr val="FFC83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5203530" y="3124200"/>
            <a:ext cx="789139" cy="390882"/>
          </a:xfrm>
          <a:prstGeom prst="rightArrow">
            <a:avLst/>
          </a:prstGeom>
          <a:solidFill>
            <a:srgbClr val="FFC83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10800000">
            <a:off x="2893977" y="3072914"/>
            <a:ext cx="789139" cy="390882"/>
          </a:xfrm>
          <a:prstGeom prst="rightArrow">
            <a:avLst/>
          </a:prstGeom>
          <a:solidFill>
            <a:srgbClr val="FFC83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2700000">
            <a:off x="5042123" y="3633361"/>
            <a:ext cx="789139" cy="390882"/>
          </a:xfrm>
          <a:prstGeom prst="rightArrow">
            <a:avLst/>
          </a:prstGeom>
          <a:solidFill>
            <a:srgbClr val="FFC83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7927653">
            <a:off x="3071516" y="3657291"/>
            <a:ext cx="789139" cy="390882"/>
          </a:xfrm>
          <a:prstGeom prst="rightArrow">
            <a:avLst/>
          </a:prstGeom>
          <a:solidFill>
            <a:srgbClr val="FFC83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5400000">
            <a:off x="4055229" y="3684268"/>
            <a:ext cx="789139" cy="390882"/>
          </a:xfrm>
          <a:prstGeom prst="rightArrow">
            <a:avLst/>
          </a:prstGeom>
          <a:solidFill>
            <a:srgbClr val="FFC83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6200000">
            <a:off x="4055230" y="2380527"/>
            <a:ext cx="789139" cy="390882"/>
          </a:xfrm>
          <a:prstGeom prst="rightArrow">
            <a:avLst/>
          </a:prstGeom>
          <a:solidFill>
            <a:srgbClr val="FFC83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77654" y="-23391"/>
            <a:ext cx="8348590" cy="1030287"/>
          </a:xfrm>
          <a:prstGeom prst="rect">
            <a:avLst/>
          </a:prstGeom>
        </p:spPr>
        <p:txBody>
          <a:bodyPr anchor="ctr"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FFB800"/>
                </a:solidFill>
                <a:latin typeface="Arial"/>
                <a:ea typeface="+mj-ea"/>
                <a:cs typeface="Arial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B800"/>
                </a:solidFill>
                <a:latin typeface="Arial" charset="0"/>
                <a:cs typeface="Arial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B800"/>
                </a:solidFill>
                <a:latin typeface="Arial" charset="0"/>
                <a:cs typeface="Arial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B800"/>
                </a:solidFill>
                <a:latin typeface="Arial" charset="0"/>
                <a:cs typeface="Arial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B800"/>
                </a:solidFill>
                <a:latin typeface="Arial" charset="0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B800"/>
                </a:solidFill>
                <a:latin typeface="Arial" charset="0"/>
                <a:cs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B800"/>
                </a:solidFill>
                <a:latin typeface="Arial" charset="0"/>
                <a:cs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B800"/>
                </a:solidFill>
                <a:latin typeface="Arial" charset="0"/>
                <a:cs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B8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200" dirty="0" smtClean="0"/>
              <a:t>CPS Platform Technologies: Concept Map</a:t>
            </a:r>
            <a:endParaRPr lang="en-US" sz="3200" dirty="0"/>
          </a:p>
        </p:txBody>
      </p:sp>
      <p:sp>
        <p:nvSpPr>
          <p:cNvPr id="6" name="Rounded Rectangle 5"/>
          <p:cNvSpPr/>
          <p:nvPr/>
        </p:nvSpPr>
        <p:spPr>
          <a:xfrm>
            <a:off x="3387802" y="2654260"/>
            <a:ext cx="2139761" cy="110748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Cyber- Physical Systems</a:t>
            </a:r>
            <a:endParaRPr lang="en-US" sz="20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176232" y="3057128"/>
            <a:ext cx="1709047" cy="7046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 </a:t>
            </a:r>
          </a:p>
          <a:p>
            <a:pPr algn="ctr"/>
            <a:r>
              <a:rPr lang="en-US" dirty="0" smtClean="0"/>
              <a:t>Systems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5992669" y="3057128"/>
            <a:ext cx="1709047" cy="7046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Applications of CPS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5897343" y="1700099"/>
            <a:ext cx="1709047" cy="704612"/>
          </a:xfrm>
          <a:prstGeom prst="roundRect">
            <a:avLst/>
          </a:prstGeom>
          <a:gradFill flip="none" rotWithShape="1">
            <a:gsLst>
              <a:gs pos="0">
                <a:srgbClr val="6BE0FF"/>
              </a:gs>
              <a:gs pos="100000">
                <a:srgbClr val="FFFFFF"/>
              </a:gs>
            </a:gsLst>
            <a:lin ang="15720000" scaled="0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Validation and Verification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3603159" y="1331519"/>
            <a:ext cx="1709047" cy="84486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Wireless Sensing and Actuation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1263212" y="1700099"/>
            <a:ext cx="1709047" cy="70461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Hybrid </a:t>
            </a:r>
            <a:br>
              <a:rPr lang="en-US" dirty="0" smtClean="0"/>
            </a:br>
            <a:r>
              <a:rPr lang="en-US" dirty="0" smtClean="0"/>
              <a:t>Models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903324" y="4044990"/>
            <a:ext cx="2272258" cy="883966"/>
          </a:xfrm>
          <a:prstGeom prst="roundRect">
            <a:avLst/>
          </a:prstGeom>
          <a:gradFill flip="none" rotWithShape="1">
            <a:gsLst>
              <a:gs pos="0">
                <a:srgbClr val="FFC836"/>
              </a:gs>
              <a:gs pos="100000">
                <a:srgbClr val="FFFFFF"/>
              </a:gs>
            </a:gsLst>
            <a:lin ang="15840000" scaled="0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Concurrency, Communication, and Interoperability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5694019" y="4044990"/>
            <a:ext cx="2272258" cy="883966"/>
          </a:xfrm>
          <a:prstGeom prst="roundRect">
            <a:avLst/>
          </a:prstGeom>
          <a:gradFill flip="none" rotWithShape="1">
            <a:gsLst>
              <a:gs pos="0">
                <a:srgbClr val="FFFE6A"/>
              </a:gs>
              <a:gs pos="100000">
                <a:srgbClr val="FFFFFF"/>
              </a:gs>
            </a:gsLst>
            <a:lin ang="15720000" scaled="0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Scalability and Complexity Management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603159" y="4271648"/>
            <a:ext cx="1709047" cy="84486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Cyber Security</a:t>
            </a:r>
            <a:endParaRPr lang="en-US" dirty="0"/>
          </a:p>
        </p:txBody>
      </p:sp>
      <p:pic>
        <p:nvPicPr>
          <p:cNvPr id="38" name="Picture 37" descr="robots.jpg"/>
          <p:cNvPicPr>
            <a:picLocks noChangeAspect="1"/>
          </p:cNvPicPr>
          <p:nvPr/>
        </p:nvPicPr>
        <p:blipFill>
          <a:blip r:embed="rId10">
            <a:alphaModFix amt="77000"/>
          </a:blip>
          <a:stretch>
            <a:fillRect/>
          </a:stretch>
        </p:blipFill>
        <p:spPr>
          <a:xfrm>
            <a:off x="7592550" y="1127123"/>
            <a:ext cx="1382420" cy="1061153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" name="Group 38"/>
          <p:cNvGrpSpPr/>
          <p:nvPr/>
        </p:nvGrpSpPr>
        <p:grpSpPr>
          <a:xfrm>
            <a:off x="133489" y="1368985"/>
            <a:ext cx="1137262" cy="1257958"/>
            <a:chOff x="162522" y="1066230"/>
            <a:chExt cx="1544666" cy="1708599"/>
          </a:xfrm>
        </p:grpSpPr>
        <p:sp>
          <p:nvSpPr>
            <p:cNvPr id="33" name="Rounded Rectangle 32"/>
            <p:cNvSpPr/>
            <p:nvPr/>
          </p:nvSpPr>
          <p:spPr>
            <a:xfrm>
              <a:off x="162522" y="1066230"/>
              <a:ext cx="1544666" cy="530577"/>
            </a:xfrm>
            <a:prstGeom prst="roundRect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112713" indent="-112713" algn="ctr"/>
              <a:r>
                <a:rPr lang="en-US" sz="1000" dirty="0" smtClean="0"/>
                <a:t>Continuous and Discrete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162522" y="1705233"/>
              <a:ext cx="1481604" cy="537417"/>
            </a:xfrm>
            <a:prstGeom prst="roundRect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112713" indent="-112713" algn="ctr"/>
              <a:r>
                <a:rPr lang="en-US" sz="1000" dirty="0" smtClean="0"/>
                <a:t>Human in </a:t>
              </a:r>
              <a:br>
                <a:rPr lang="en-US" sz="1000" dirty="0" smtClean="0"/>
              </a:br>
              <a:r>
                <a:rPr lang="en-US" sz="1000" dirty="0" smtClean="0"/>
                <a:t>the Loop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162522" y="2357141"/>
              <a:ext cx="1481604" cy="417688"/>
            </a:xfrm>
            <a:prstGeom prst="roundRect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112713" indent="-112713" algn="ctr"/>
              <a:r>
                <a:rPr lang="en-US" sz="1000" dirty="0" smtClean="0"/>
                <a:t>Multiform Time</a:t>
              </a:r>
              <a:endParaRPr lang="en-US" sz="1000" dirty="0"/>
            </a:p>
          </p:txBody>
        </p:sp>
      </p:grpSp>
      <p:grpSp>
        <p:nvGrpSpPr>
          <p:cNvPr id="3" name="Group 49"/>
          <p:cNvGrpSpPr/>
          <p:nvPr/>
        </p:nvGrpSpPr>
        <p:grpSpPr>
          <a:xfrm>
            <a:off x="131131" y="2780046"/>
            <a:ext cx="1026912" cy="1279613"/>
            <a:chOff x="145126" y="2507992"/>
            <a:chExt cx="1394784" cy="1738010"/>
          </a:xfrm>
        </p:grpSpPr>
        <p:sp>
          <p:nvSpPr>
            <p:cNvPr id="42" name="Rounded Rectangle 41"/>
            <p:cNvSpPr/>
            <p:nvPr/>
          </p:nvSpPr>
          <p:spPr>
            <a:xfrm>
              <a:off x="145126" y="2507992"/>
              <a:ext cx="1394784" cy="530577"/>
            </a:xfrm>
            <a:prstGeom prst="roundRect">
              <a:avLst/>
            </a:prstGeom>
            <a:solidFill>
              <a:srgbClr val="FFD3D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Adaptive and Predictive</a:t>
              </a:r>
              <a:endParaRPr lang="en-US" sz="1000" dirty="0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145126" y="3116409"/>
              <a:ext cx="1337841" cy="537417"/>
            </a:xfrm>
            <a:prstGeom prst="roundRect">
              <a:avLst/>
            </a:prstGeom>
            <a:solidFill>
              <a:srgbClr val="FFD3D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Networked Control</a:t>
              </a:r>
              <a:endParaRPr lang="en-US" sz="1000" dirty="0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145126" y="3724821"/>
              <a:ext cx="1337841" cy="521181"/>
            </a:xfrm>
            <a:prstGeom prst="roundRect">
              <a:avLst/>
            </a:prstGeom>
            <a:solidFill>
              <a:srgbClr val="FFD3D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Intelligent Systems</a:t>
              </a:r>
              <a:endParaRPr lang="en-US" sz="1000" dirty="0"/>
            </a:p>
          </p:txBody>
        </p:sp>
      </p:grpSp>
      <p:grpSp>
        <p:nvGrpSpPr>
          <p:cNvPr id="4" name="Group 50"/>
          <p:cNvGrpSpPr/>
          <p:nvPr/>
        </p:nvGrpSpPr>
        <p:grpSpPr>
          <a:xfrm>
            <a:off x="745926" y="5026698"/>
            <a:ext cx="2226333" cy="1217644"/>
            <a:chOff x="162522" y="4574517"/>
            <a:chExt cx="3023877" cy="1653843"/>
          </a:xfrm>
        </p:grpSpPr>
        <p:sp>
          <p:nvSpPr>
            <p:cNvPr id="45" name="Rounded Rectangle 44"/>
            <p:cNvSpPr/>
            <p:nvPr/>
          </p:nvSpPr>
          <p:spPr>
            <a:xfrm>
              <a:off x="207398" y="4574517"/>
              <a:ext cx="1379391" cy="530577"/>
            </a:xfrm>
            <a:prstGeom prst="roundRect">
              <a:avLst/>
            </a:prstGeom>
            <a:solidFill>
              <a:srgbClr val="FDDF7D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Models of Computation</a:t>
              </a:r>
              <a:endParaRPr lang="en-US" sz="1000" dirty="0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62523" y="5209804"/>
              <a:ext cx="1544666" cy="347601"/>
            </a:xfrm>
            <a:prstGeom prst="roundRect">
              <a:avLst/>
            </a:prstGeom>
            <a:solidFill>
              <a:srgbClr val="FDDF7D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Heterogeneity</a:t>
              </a:r>
              <a:endParaRPr lang="en-US" sz="1000" dirty="0"/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1848558" y="4604242"/>
              <a:ext cx="1337841" cy="521181"/>
            </a:xfrm>
            <a:prstGeom prst="roundRect">
              <a:avLst/>
            </a:prstGeom>
            <a:solidFill>
              <a:srgbClr val="FDDF7D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Real-Time Systems</a:t>
              </a:r>
              <a:endParaRPr lang="en-US" sz="1000" dirty="0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162522" y="5707179"/>
              <a:ext cx="1562062" cy="521181"/>
            </a:xfrm>
            <a:prstGeom prst="roundRect">
              <a:avLst/>
            </a:prstGeom>
            <a:solidFill>
              <a:srgbClr val="FDDF7D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Time Synchronization</a:t>
              </a:r>
              <a:endParaRPr lang="en-US" sz="1000" dirty="0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1848558" y="5273220"/>
              <a:ext cx="1337841" cy="385999"/>
            </a:xfrm>
            <a:prstGeom prst="roundRect">
              <a:avLst/>
            </a:prstGeom>
            <a:solidFill>
              <a:srgbClr val="FDDF7D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Networking</a:t>
              </a:r>
              <a:endParaRPr lang="en-US" sz="1000" dirty="0"/>
            </a:p>
          </p:txBody>
        </p:sp>
      </p:grpSp>
      <p:grpSp>
        <p:nvGrpSpPr>
          <p:cNvPr id="15" name="Group 56"/>
          <p:cNvGrpSpPr/>
          <p:nvPr/>
        </p:nvGrpSpPr>
        <p:grpSpPr>
          <a:xfrm>
            <a:off x="3387802" y="5216927"/>
            <a:ext cx="2149244" cy="856503"/>
            <a:chOff x="3138215" y="5273425"/>
            <a:chExt cx="2919173" cy="1163331"/>
          </a:xfrm>
        </p:grpSpPr>
        <p:sp>
          <p:nvSpPr>
            <p:cNvPr id="53" name="Rounded Rectangle 52"/>
            <p:cNvSpPr/>
            <p:nvPr/>
          </p:nvSpPr>
          <p:spPr>
            <a:xfrm>
              <a:off x="3138215" y="5273425"/>
              <a:ext cx="1394784" cy="433754"/>
            </a:xfrm>
            <a:prstGeom prst="roundRect">
              <a:avLst/>
            </a:prstGeom>
            <a:solidFill>
              <a:srgbClr val="FFD3D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Resilience</a:t>
              </a:r>
              <a:endParaRPr lang="en-US" sz="1000" dirty="0"/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4719547" y="5273425"/>
              <a:ext cx="1337841" cy="439346"/>
            </a:xfrm>
            <a:prstGeom prst="roundRect">
              <a:avLst/>
            </a:prstGeom>
            <a:solidFill>
              <a:srgbClr val="FFD3D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Privacy</a:t>
              </a:r>
              <a:endParaRPr lang="en-US" sz="1000" dirty="0"/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3195158" y="5915575"/>
              <a:ext cx="1337841" cy="521181"/>
            </a:xfrm>
            <a:prstGeom prst="roundRect">
              <a:avLst/>
            </a:prstGeom>
            <a:solidFill>
              <a:srgbClr val="FFD3D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Malicious Attacks</a:t>
              </a:r>
              <a:endParaRPr lang="en-US" sz="1000" dirty="0"/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4719547" y="5915575"/>
              <a:ext cx="1337841" cy="521181"/>
            </a:xfrm>
            <a:prstGeom prst="roundRect">
              <a:avLst/>
            </a:prstGeom>
            <a:solidFill>
              <a:srgbClr val="FFD3D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Intrusion Detection</a:t>
              </a:r>
              <a:endParaRPr lang="en-US" sz="1000" dirty="0"/>
            </a:p>
          </p:txBody>
        </p:sp>
      </p:grpSp>
      <p:grpSp>
        <p:nvGrpSpPr>
          <p:cNvPr id="24" name="Group 62"/>
          <p:cNvGrpSpPr/>
          <p:nvPr/>
        </p:nvGrpSpPr>
        <p:grpSpPr>
          <a:xfrm>
            <a:off x="5880932" y="5035573"/>
            <a:ext cx="2126625" cy="882122"/>
            <a:chOff x="5616275" y="5161865"/>
            <a:chExt cx="2888452" cy="1198127"/>
          </a:xfrm>
        </p:grpSpPr>
        <p:sp>
          <p:nvSpPr>
            <p:cNvPr id="59" name="Rounded Rectangle 58"/>
            <p:cNvSpPr/>
            <p:nvPr/>
          </p:nvSpPr>
          <p:spPr>
            <a:xfrm>
              <a:off x="5616275" y="5161865"/>
              <a:ext cx="1394784" cy="550906"/>
            </a:xfrm>
            <a:prstGeom prst="roundRect">
              <a:avLst/>
            </a:prstGeom>
            <a:solidFill>
              <a:srgbClr val="FCFF95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Legacy Systems</a:t>
              </a: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7166886" y="5177410"/>
              <a:ext cx="1337841" cy="530590"/>
            </a:xfrm>
            <a:prstGeom prst="roundRect">
              <a:avLst/>
            </a:prstGeom>
            <a:solidFill>
              <a:srgbClr val="FCFF95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Design Methodology</a:t>
              </a:r>
              <a:endParaRPr lang="en-US" sz="1000" dirty="0"/>
            </a:p>
          </p:txBody>
        </p:sp>
        <p:sp>
          <p:nvSpPr>
            <p:cNvPr id="61" name="Rounded Rectangle 60"/>
            <p:cNvSpPr/>
            <p:nvPr/>
          </p:nvSpPr>
          <p:spPr>
            <a:xfrm>
              <a:off x="5655822" y="5838811"/>
              <a:ext cx="1641456" cy="521181"/>
            </a:xfrm>
            <a:prstGeom prst="roundRect">
              <a:avLst/>
            </a:prstGeom>
            <a:solidFill>
              <a:srgbClr val="FCFF95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Modularity and </a:t>
              </a:r>
              <a:r>
                <a:rPr lang="en-US" sz="1000" dirty="0" err="1" smtClean="0"/>
                <a:t>Composability</a:t>
              </a:r>
              <a:endParaRPr lang="en-US" sz="1000" dirty="0"/>
            </a:p>
          </p:txBody>
        </p:sp>
        <p:sp>
          <p:nvSpPr>
            <p:cNvPr id="62" name="Rounded Rectangle 61"/>
            <p:cNvSpPr/>
            <p:nvPr/>
          </p:nvSpPr>
          <p:spPr>
            <a:xfrm>
              <a:off x="7479476" y="5915575"/>
              <a:ext cx="849004" cy="409621"/>
            </a:xfrm>
            <a:prstGeom prst="roundRect">
              <a:avLst/>
            </a:prstGeom>
            <a:solidFill>
              <a:srgbClr val="FCFF95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Tools</a:t>
              </a:r>
              <a:endParaRPr lang="en-US" sz="1000" dirty="0"/>
            </a:p>
          </p:txBody>
        </p:sp>
      </p:grpSp>
      <p:grpSp>
        <p:nvGrpSpPr>
          <p:cNvPr id="25" name="Group 73"/>
          <p:cNvGrpSpPr/>
          <p:nvPr/>
        </p:nvGrpSpPr>
        <p:grpSpPr>
          <a:xfrm>
            <a:off x="6496354" y="1172947"/>
            <a:ext cx="2269823" cy="951670"/>
            <a:chOff x="5951094" y="990600"/>
            <a:chExt cx="3082947" cy="1292589"/>
          </a:xfrm>
        </p:grpSpPr>
        <p:sp>
          <p:nvSpPr>
            <p:cNvPr id="66" name="Rounded Rectangle 65"/>
            <p:cNvSpPr/>
            <p:nvPr/>
          </p:nvSpPr>
          <p:spPr>
            <a:xfrm>
              <a:off x="7696200" y="1452717"/>
              <a:ext cx="1337841" cy="380029"/>
            </a:xfrm>
            <a:prstGeom prst="roundRect">
              <a:avLst/>
            </a:prstGeom>
            <a:solidFill>
              <a:srgbClr val="C8F3FF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Certification</a:t>
              </a:r>
              <a:endParaRPr lang="en-US" sz="1000" dirty="0"/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5951094" y="990600"/>
              <a:ext cx="1641456" cy="521181"/>
            </a:xfrm>
            <a:prstGeom prst="roundRect">
              <a:avLst/>
            </a:prstGeom>
            <a:solidFill>
              <a:srgbClr val="C8F3FF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Stochastic Models</a:t>
              </a:r>
              <a:endParaRPr lang="en-US" sz="1000" dirty="0"/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7696200" y="1931156"/>
              <a:ext cx="1337841" cy="352033"/>
            </a:xfrm>
            <a:prstGeom prst="roundRect">
              <a:avLst/>
            </a:prstGeom>
            <a:solidFill>
              <a:srgbClr val="C8F3FF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Simulation</a:t>
              </a:r>
              <a:endParaRPr lang="en-US" sz="1000" dirty="0"/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7696200" y="990600"/>
              <a:ext cx="1337841" cy="380029"/>
            </a:xfrm>
            <a:prstGeom prst="roundRect">
              <a:avLst/>
            </a:prstGeom>
            <a:solidFill>
              <a:srgbClr val="C8F3FF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Assurance</a:t>
              </a:r>
            </a:p>
          </p:txBody>
        </p:sp>
      </p:grpSp>
      <p:grpSp>
        <p:nvGrpSpPr>
          <p:cNvPr id="26" name="Group 72"/>
          <p:cNvGrpSpPr/>
          <p:nvPr/>
        </p:nvGrpSpPr>
        <p:grpSpPr>
          <a:xfrm>
            <a:off x="6443812" y="2707998"/>
            <a:ext cx="2479059" cy="1347454"/>
            <a:chOff x="5666908" y="2531799"/>
            <a:chExt cx="3367138" cy="1830158"/>
          </a:xfrm>
        </p:grpSpPr>
        <p:sp>
          <p:nvSpPr>
            <p:cNvPr id="58" name="Rounded Rectangle 57"/>
            <p:cNvSpPr/>
            <p:nvPr/>
          </p:nvSpPr>
          <p:spPr>
            <a:xfrm>
              <a:off x="5666908" y="2531799"/>
              <a:ext cx="1560251" cy="244922"/>
            </a:xfrm>
            <a:prstGeom prst="roundRect">
              <a:avLst/>
            </a:prstGeom>
            <a:solidFill>
              <a:srgbClr val="BDD4FF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Transportation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7555947" y="2883099"/>
              <a:ext cx="1365125" cy="210530"/>
            </a:xfrm>
            <a:prstGeom prst="roundRect">
              <a:avLst/>
            </a:prstGeom>
            <a:solidFill>
              <a:srgbClr val="BDD4FF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Infrastructure</a:t>
              </a:r>
            </a:p>
          </p:txBody>
        </p:sp>
        <p:sp>
          <p:nvSpPr>
            <p:cNvPr id="65" name="Rounded Rectangle 64"/>
            <p:cNvSpPr/>
            <p:nvPr/>
          </p:nvSpPr>
          <p:spPr>
            <a:xfrm>
              <a:off x="7555947" y="3170324"/>
              <a:ext cx="1185174" cy="244922"/>
            </a:xfrm>
            <a:prstGeom prst="roundRect">
              <a:avLst/>
            </a:prstGeom>
            <a:solidFill>
              <a:srgbClr val="BDD4FF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Healthcare</a:t>
              </a: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7555947" y="3491940"/>
              <a:ext cx="1478099" cy="241122"/>
            </a:xfrm>
            <a:prstGeom prst="roundRect">
              <a:avLst/>
            </a:prstGeom>
            <a:solidFill>
              <a:srgbClr val="BDD4FF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Manufacturing</a:t>
              </a:r>
            </a:p>
          </p:txBody>
        </p:sp>
        <p:sp>
          <p:nvSpPr>
            <p:cNvPr id="71" name="Rounded Rectangle 70"/>
            <p:cNvSpPr/>
            <p:nvPr/>
          </p:nvSpPr>
          <p:spPr>
            <a:xfrm>
              <a:off x="7734769" y="3865169"/>
              <a:ext cx="1180753" cy="496788"/>
            </a:xfrm>
            <a:prstGeom prst="roundRect">
              <a:avLst/>
            </a:prstGeom>
            <a:solidFill>
              <a:srgbClr val="BDD4FF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Emergency Response</a:t>
              </a:r>
            </a:p>
          </p:txBody>
        </p:sp>
        <p:sp>
          <p:nvSpPr>
            <p:cNvPr id="72" name="Rounded Rectangle 71"/>
            <p:cNvSpPr/>
            <p:nvPr/>
          </p:nvSpPr>
          <p:spPr>
            <a:xfrm>
              <a:off x="7555947" y="2531799"/>
              <a:ext cx="1362598" cy="274606"/>
            </a:xfrm>
            <a:prstGeom prst="roundRect">
              <a:avLst/>
            </a:prstGeom>
            <a:solidFill>
              <a:srgbClr val="BDD4FF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 err="1" smtClean="0"/>
                <a:t>Warfighting</a:t>
              </a:r>
              <a:endParaRPr lang="en-US" sz="1000" dirty="0" smtClean="0"/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369347" y="6561230"/>
            <a:ext cx="46501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Arial Narrow"/>
                <a:cs typeface="Arial Narrow"/>
              </a:rPr>
              <a:t>Source: Edward Lee, UC Berkeley  http://</a:t>
            </a:r>
            <a:r>
              <a:rPr lang="en-US" sz="1100" dirty="0" err="1" smtClean="0">
                <a:solidFill>
                  <a:schemeClr val="bg1"/>
                </a:solidFill>
                <a:latin typeface="Arial Narrow"/>
                <a:cs typeface="Arial Narrow"/>
              </a:rPr>
              <a:t>cyberphysicalsystems.org</a:t>
            </a:r>
            <a:r>
              <a:rPr lang="en-US" sz="1100" dirty="0" smtClean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</a:p>
          <a:p>
            <a:endParaRPr lang="en-US" sz="11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0016658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22313" y="2467628"/>
            <a:ext cx="7772400" cy="551146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Serious measurement &amp; standards barriers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85813" y="112713"/>
            <a:ext cx="8120192" cy="1030287"/>
          </a:xfrm>
        </p:spPr>
        <p:txBody>
          <a:bodyPr/>
          <a:lstStyle/>
          <a:p>
            <a:r>
              <a:rPr lang="en-US" dirty="0" smtClean="0"/>
              <a:t>What is NIST’s CPS R&amp;D portfolio?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b="1" dirty="0" smtClean="0">
                <a:solidFill>
                  <a:srgbClr val="9DF6FF"/>
                </a:solidFill>
              </a:rPr>
              <a:t>Architectures</a:t>
            </a:r>
            <a:r>
              <a:rPr lang="en-US" dirty="0" smtClean="0">
                <a:solidFill>
                  <a:srgbClr val="9DF6FF"/>
                </a:solidFill>
              </a:rPr>
              <a:t>:</a:t>
            </a:r>
            <a:r>
              <a:rPr lang="en-US" dirty="0" smtClean="0"/>
              <a:t> Protocols for communications, control, </a:t>
            </a:r>
            <a:r>
              <a:rPr lang="en-US" dirty="0" err="1" smtClean="0"/>
              <a:t>cybersecurity</a:t>
            </a:r>
            <a:r>
              <a:rPr lang="en-US" dirty="0" smtClean="0"/>
              <a:t>, and interoperability</a:t>
            </a:r>
          </a:p>
          <a:p>
            <a:pPr>
              <a:spcAft>
                <a:spcPts val="1200"/>
              </a:spcAft>
            </a:pPr>
            <a:r>
              <a:rPr lang="en-US" b="1" dirty="0" smtClean="0">
                <a:solidFill>
                  <a:srgbClr val="9DF6FF"/>
                </a:solidFill>
              </a:rPr>
              <a:t>Models</a:t>
            </a:r>
            <a:r>
              <a:rPr lang="en-US" dirty="0" smtClean="0">
                <a:solidFill>
                  <a:srgbClr val="9DF6FF"/>
                </a:solidFill>
              </a:rPr>
              <a:t>: </a:t>
            </a:r>
            <a:r>
              <a:rPr lang="en-US" dirty="0" smtClean="0"/>
              <a:t>Validation, verification, </a:t>
            </a:r>
            <a:br>
              <a:rPr lang="en-US" dirty="0" smtClean="0"/>
            </a:br>
            <a:r>
              <a:rPr lang="en-US" dirty="0" smtClean="0"/>
              <a:t>uncertainty and  integration</a:t>
            </a:r>
          </a:p>
          <a:p>
            <a:pPr>
              <a:spcAft>
                <a:spcPts val="1200"/>
              </a:spcAft>
            </a:pPr>
            <a:r>
              <a:rPr lang="en-US" b="1" dirty="0" smtClean="0">
                <a:solidFill>
                  <a:srgbClr val="9DF6FF"/>
                </a:solidFill>
              </a:rPr>
              <a:t>Sensors</a:t>
            </a:r>
            <a:r>
              <a:rPr lang="en-US" dirty="0" smtClean="0">
                <a:solidFill>
                  <a:srgbClr val="9DF6FF"/>
                </a:solidFill>
              </a:rPr>
              <a:t>: </a:t>
            </a:r>
            <a:r>
              <a:rPr lang="en-US" dirty="0" smtClean="0"/>
              <a:t>Calibration, uncertainties, wireless networks, robustness, interference</a:t>
            </a:r>
          </a:p>
          <a:p>
            <a:pPr>
              <a:spcAft>
                <a:spcPts val="1200"/>
              </a:spcAft>
            </a:pPr>
            <a:r>
              <a:rPr lang="en-US" b="1" dirty="0" err="1" smtClean="0">
                <a:solidFill>
                  <a:srgbClr val="9DF6FF"/>
                </a:solidFill>
              </a:rPr>
              <a:t>Cybersecurity</a:t>
            </a:r>
            <a:r>
              <a:rPr lang="en-US" dirty="0" smtClean="0">
                <a:solidFill>
                  <a:srgbClr val="9DF6FF"/>
                </a:solidFill>
              </a:rPr>
              <a:t>: </a:t>
            </a:r>
            <a:r>
              <a:rPr lang="en-US" dirty="0" smtClean="0"/>
              <a:t>Security of components and systems, protocol testing, graceful degradation</a:t>
            </a:r>
          </a:p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>
          <a:xfrm>
            <a:off x="0" y="122808"/>
            <a:ext cx="9144000" cy="1143000"/>
          </a:xfrm>
        </p:spPr>
        <p:txBody>
          <a:bodyPr/>
          <a:lstStyle/>
          <a:p>
            <a:pPr eaLnBrk="1" hangingPunct="1"/>
            <a:r>
              <a:rPr lang="en-US" b="1" dirty="0" smtClean="0"/>
              <a:t>      What is NIST’s CPS R&amp;D Strategy?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1" y="1540701"/>
            <a:ext cx="6866698" cy="4877017"/>
          </a:xfrm>
        </p:spPr>
        <p:txBody>
          <a:bodyPr/>
          <a:lstStyle/>
          <a:p>
            <a:pPr marL="342900" lvl="1" indent="-342900" defTabSz="914400" fontAlgn="auto">
              <a:spcBef>
                <a:spcPts val="2000"/>
              </a:spcBef>
              <a:spcAft>
                <a:spcPts val="800"/>
              </a:spcAft>
              <a:buClr>
                <a:srgbClr val="FFB800"/>
              </a:buClr>
              <a:buFont typeface="Arial" pitchFamily="34" charset="0"/>
              <a:buChar char="•"/>
              <a:defRPr/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Address cross-cutting 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measurements and standards 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challenges 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600" dirty="0">
              <a:latin typeface="Arial" pitchFamily="34" charset="0"/>
              <a:cs typeface="Arial" pitchFamily="34" charset="0"/>
            </a:endParaRPr>
          </a:p>
          <a:p>
            <a:pPr marL="342900" lvl="1" indent="-342900" defTabSz="914400" fontAlgn="auto">
              <a:spcBef>
                <a:spcPts val="2000"/>
              </a:spcBef>
              <a:spcAft>
                <a:spcPts val="800"/>
              </a:spcAft>
              <a:buClr>
                <a:srgbClr val="FFB800"/>
              </a:buClr>
              <a:buFont typeface="Arial" pitchFamily="34" charset="0"/>
              <a:buChar char="•"/>
              <a:defRPr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Enable self-consistent solutions across diverse applications</a:t>
            </a:r>
          </a:p>
          <a:p>
            <a:pPr marL="342900" lvl="1" indent="-342900" defTabSz="914400" fontAlgn="auto">
              <a:spcBef>
                <a:spcPts val="2000"/>
              </a:spcBef>
              <a:spcAft>
                <a:spcPts val="800"/>
              </a:spcAft>
              <a:buClr>
                <a:srgbClr val="FFB800"/>
              </a:buClr>
              <a:buFont typeface="Arial" pitchFamily="34" charset="0"/>
              <a:buChar char="•"/>
              <a:defRPr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Establish strong interagency and public-private partnerships</a:t>
            </a:r>
          </a:p>
          <a:p>
            <a:pPr>
              <a:spcBef>
                <a:spcPts val="1200"/>
              </a:spcBef>
              <a:spcAft>
                <a:spcPts val="600"/>
              </a:spcAft>
              <a:buClr>
                <a:srgbClr val="FFB800"/>
              </a:buClr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103993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813" y="-2701"/>
            <a:ext cx="7685087" cy="1030287"/>
          </a:xfrm>
        </p:spPr>
        <p:txBody>
          <a:bodyPr/>
          <a:lstStyle/>
          <a:p>
            <a:r>
              <a:rPr lang="en-US" dirty="0" smtClean="0"/>
              <a:t>What has NIST done to date?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85423"/>
            <a:ext cx="8349449" cy="5237828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1800" dirty="0" smtClean="0"/>
              <a:t>NIST CPS Working Group (January 2011)</a:t>
            </a:r>
          </a:p>
          <a:p>
            <a:pPr>
              <a:spcBef>
                <a:spcPts val="1200"/>
              </a:spcBef>
            </a:pPr>
            <a:r>
              <a:rPr lang="en-US" sz="1800" dirty="0" smtClean="0"/>
              <a:t>Cooperative </a:t>
            </a:r>
            <a:r>
              <a:rPr lang="en-US" sz="1800" dirty="0"/>
              <a:t>Agreement with </a:t>
            </a:r>
            <a:r>
              <a:rPr lang="en-US" sz="1800" dirty="0" smtClean="0"/>
              <a:t>University of Maryland </a:t>
            </a:r>
            <a:r>
              <a:rPr lang="en-US" sz="1800" dirty="0"/>
              <a:t>for CPS </a:t>
            </a:r>
            <a:r>
              <a:rPr lang="en-US" sz="1800" dirty="0" smtClean="0"/>
              <a:t>R&amp;D </a:t>
            </a:r>
            <a:br>
              <a:rPr lang="en-US" sz="1800" dirty="0" smtClean="0"/>
            </a:br>
            <a:r>
              <a:rPr lang="en-US" sz="1800" dirty="0" smtClean="0"/>
              <a:t>(Kick-off December 2011)</a:t>
            </a:r>
            <a:endParaRPr lang="en-US" sz="1800" dirty="0"/>
          </a:p>
          <a:p>
            <a:pPr>
              <a:spcBef>
                <a:spcPts val="1200"/>
              </a:spcBef>
            </a:pPr>
            <a:r>
              <a:rPr lang="en-US" sz="1800" dirty="0" smtClean="0"/>
              <a:t>Short Course for NIST Executives and Senor Staff delivered by world class industry and research leaders (January 19-20, 2012)</a:t>
            </a:r>
          </a:p>
          <a:p>
            <a:pPr>
              <a:spcBef>
                <a:spcPts val="1200"/>
              </a:spcBef>
            </a:pPr>
            <a:r>
              <a:rPr lang="en-US" sz="1800" dirty="0" smtClean="0"/>
              <a:t>Idea Submission Opportunity (crowdsourcing)</a:t>
            </a:r>
          </a:p>
          <a:p>
            <a:pPr>
              <a:spcBef>
                <a:spcPts val="1200"/>
              </a:spcBef>
            </a:pPr>
            <a:r>
              <a:rPr lang="en-US" sz="1800" dirty="0" smtClean="0"/>
              <a:t>R&amp;D </a:t>
            </a:r>
            <a:r>
              <a:rPr lang="en-US" sz="1800" dirty="0"/>
              <a:t>N</a:t>
            </a:r>
            <a:r>
              <a:rPr lang="en-US" sz="1800" dirty="0" smtClean="0"/>
              <a:t>eeds </a:t>
            </a:r>
            <a:r>
              <a:rPr lang="en-US" sz="1800" dirty="0"/>
              <a:t>A</a:t>
            </a:r>
            <a:r>
              <a:rPr lang="en-US" sz="1800" dirty="0" smtClean="0"/>
              <a:t>ssessment </a:t>
            </a:r>
            <a:r>
              <a:rPr lang="en-US" sz="1800" dirty="0"/>
              <a:t>W</a:t>
            </a:r>
            <a:r>
              <a:rPr lang="en-US" sz="1800" dirty="0" smtClean="0"/>
              <a:t>orkshop</a:t>
            </a:r>
            <a:r>
              <a:rPr lang="en-US" sz="1800" dirty="0"/>
              <a:t>: Foundations for Innovation in CPS </a:t>
            </a:r>
            <a:r>
              <a:rPr lang="en-US" sz="1800" dirty="0" smtClean="0"/>
              <a:t>(March 13-14, 2012)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Performance Metrics for Intelligent Systems (</a:t>
            </a:r>
            <a:r>
              <a:rPr lang="en-US" sz="1800" dirty="0" err="1"/>
              <a:t>PerMIS</a:t>
            </a:r>
            <a:r>
              <a:rPr lang="en-US" sz="1800" dirty="0"/>
              <a:t>) Workshop – CPS Theme (March 20-22, 2012</a:t>
            </a:r>
            <a:r>
              <a:rPr lang="en-US" sz="1800" dirty="0" smtClean="0"/>
              <a:t>)</a:t>
            </a:r>
          </a:p>
          <a:p>
            <a:pPr>
              <a:spcBef>
                <a:spcPts val="1200"/>
              </a:spcBef>
            </a:pPr>
            <a:r>
              <a:rPr lang="en-US" sz="1800" dirty="0" smtClean="0"/>
              <a:t>Cyber-Security for CPS Workshop (April 23-24, 2012)</a:t>
            </a:r>
            <a:endParaRPr lang="en-US" sz="1800" dirty="0"/>
          </a:p>
          <a:p>
            <a:pPr>
              <a:spcBef>
                <a:spcPts val="1200"/>
              </a:spcBef>
            </a:pPr>
            <a:r>
              <a:rPr lang="en-US" sz="1800" dirty="0" smtClean="0"/>
              <a:t>CTO Roundtable (June 18, 2012): Strategic Vision and Drivers</a:t>
            </a:r>
          </a:p>
          <a:p>
            <a:pPr>
              <a:spcBef>
                <a:spcPts val="1200"/>
              </a:spcBef>
            </a:pPr>
            <a:r>
              <a:rPr lang="en-US" sz="1800" dirty="0" smtClean="0"/>
              <a:t>CPS </a:t>
            </a:r>
            <a:r>
              <a:rPr lang="en-US" sz="1800" dirty="0" err="1" smtClean="0"/>
              <a:t>Testbed</a:t>
            </a:r>
            <a:r>
              <a:rPr lang="en-US" sz="1800" dirty="0" smtClean="0"/>
              <a:t> @ NIST </a:t>
            </a:r>
          </a:p>
        </p:txBody>
      </p:sp>
    </p:spTree>
    <p:extLst>
      <p:ext uri="{BB962C8B-B14F-4D97-AF65-F5344CB8AC3E}">
        <p14:creationId xmlns:p14="http://schemas.microsoft.com/office/powerpoint/2010/main" val="40090325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913" y="101989"/>
            <a:ext cx="8240832" cy="1029914"/>
          </a:xfrm>
        </p:spPr>
        <p:txBody>
          <a:bodyPr/>
          <a:lstStyle/>
          <a:p>
            <a:r>
              <a:rPr lang="en-US" dirty="0" smtClean="0"/>
              <a:t>NIST has established a CPS </a:t>
            </a:r>
            <a:r>
              <a:rPr lang="en-US" dirty="0" err="1" smtClean="0"/>
              <a:t>Testbed</a:t>
            </a:r>
            <a:r>
              <a:rPr lang="en-US" dirty="0" smtClean="0"/>
              <a:t>  </a:t>
            </a:r>
            <a:endParaRPr lang="en-US" dirty="0"/>
          </a:p>
        </p:txBody>
      </p:sp>
      <p:grpSp>
        <p:nvGrpSpPr>
          <p:cNvPr id="5" name="Content Placeholder 4"/>
          <p:cNvGrpSpPr>
            <a:grpSpLocks noGrp="1"/>
          </p:cNvGrpSpPr>
          <p:nvPr/>
        </p:nvGrpSpPr>
        <p:grpSpPr>
          <a:xfrm>
            <a:off x="4387236" y="1030527"/>
            <a:ext cx="4756764" cy="4649192"/>
            <a:chOff x="700548" y="0"/>
            <a:chExt cx="7742903" cy="6858000"/>
          </a:xfrm>
        </p:grpSpPr>
        <p:pic>
          <p:nvPicPr>
            <p:cNvPr id="6" name="Picture 5" descr="campus-copy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0548" y="0"/>
              <a:ext cx="7742903" cy="6858000"/>
            </a:xfrm>
            <a:prstGeom prst="rect">
              <a:avLst/>
            </a:prstGeom>
          </p:spPr>
        </p:pic>
        <p:pic>
          <p:nvPicPr>
            <p:cNvPr id="7" name="Picture 6" descr="watergas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469" y="1037892"/>
              <a:ext cx="1250129" cy="1250129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8" name="Picture 7" descr="bridge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469" y="4523225"/>
              <a:ext cx="1308426" cy="1308426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9" name="Picture 8" descr="firetr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72201" y="732862"/>
              <a:ext cx="1308426" cy="1308426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10" name="Picture 9" descr="house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22070" y="3534887"/>
              <a:ext cx="1321381" cy="1321381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11" name="Picture 10" descr="grid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53466" y="1037892"/>
              <a:ext cx="1277253" cy="1277253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12" name="Picture 11" descr="water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51720" y="3429000"/>
              <a:ext cx="1308426" cy="1308426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13" name="Picture 12" descr="disaster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57895" y="1980992"/>
              <a:ext cx="1343598" cy="1343598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14" name="Picture 13" descr="surgery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281233" y="4350449"/>
              <a:ext cx="1300536" cy="1300536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15" name="Picture 14" descr="facfloor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268413" y="1833147"/>
              <a:ext cx="1308426" cy="1325060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6" name="Content Placeholder 4"/>
          <p:cNvSpPr txBox="1">
            <a:spLocks/>
          </p:cNvSpPr>
          <p:nvPr/>
        </p:nvSpPr>
        <p:spPr>
          <a:xfrm>
            <a:off x="386175" y="1571789"/>
            <a:ext cx="4093405" cy="24608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5425" marR="0" lvl="0" indent="-225425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200"/>
              </a:spcAft>
              <a:buClr>
                <a:srgbClr val="FFC836"/>
              </a:buClr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Showcase NIST’s measurement and standards research results</a:t>
            </a:r>
          </a:p>
          <a:p>
            <a:pPr marL="225425" marR="0" lvl="0" indent="-225425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200"/>
              </a:spcAft>
              <a:buClr>
                <a:srgbClr val="FFC836"/>
              </a:buClr>
              <a:buSzTx/>
              <a:buFont typeface="Arial"/>
              <a:buChar char="•"/>
              <a:tabLst/>
              <a:defRPr/>
            </a:pPr>
            <a:endParaRPr lang="en-US" sz="20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225425" marR="0" lvl="0" indent="-225425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200"/>
              </a:spcAft>
              <a:buClr>
                <a:srgbClr val="FFC836"/>
              </a:buClr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Vehicle for implementing NIST’s R&amp;D strategy</a:t>
            </a:r>
          </a:p>
          <a:p>
            <a:pPr marL="225425" marR="0" lvl="0" indent="-225425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200"/>
              </a:spcAft>
              <a:buClr>
                <a:srgbClr val="FFC836"/>
              </a:buClr>
              <a:buSzTx/>
              <a:buFont typeface="Arial"/>
              <a:buChar char="•"/>
              <a:tabLst/>
              <a:defRPr/>
            </a:pPr>
            <a:endParaRPr lang="en-US" sz="20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225425" marR="0" lvl="0" indent="-225425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200"/>
              </a:spcAft>
              <a:buClr>
                <a:srgbClr val="FFC836"/>
              </a:buClr>
              <a:buSzTx/>
              <a:buFont typeface="Arial"/>
              <a:buChar char="•"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Integrate multiple application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domains into a smart community</a:t>
            </a:r>
          </a:p>
          <a:p>
            <a:pPr marL="225425" marR="0" lvl="0" indent="-225425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200"/>
              </a:spcAft>
              <a:buClr>
                <a:srgbClr val="FFC836"/>
              </a:buClr>
              <a:buSzTx/>
              <a:buFont typeface="Arial"/>
              <a:buChar char="•"/>
              <a:tabLst/>
              <a:defRPr/>
            </a:pPr>
            <a:endParaRPr lang="en-US" sz="20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225425" marR="0" lvl="0" indent="-225425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200"/>
              </a:spcAft>
              <a:buClr>
                <a:srgbClr val="FFC836"/>
              </a:buClr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02687" y="5156499"/>
            <a:ext cx="3062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Smart Community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6368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70025"/>
            <a:ext cx="8448805" cy="4656138"/>
          </a:xfrm>
        </p:spPr>
        <p:txBody>
          <a:bodyPr/>
          <a:lstStyle/>
          <a:p>
            <a:pPr>
              <a:spcBef>
                <a:spcPts val="1400"/>
              </a:spcBef>
              <a:spcAft>
                <a:spcPts val="1800"/>
              </a:spcAft>
            </a:pPr>
            <a:r>
              <a:rPr lang="en-US" dirty="0" smtClean="0"/>
              <a:t>CPS is critical for our future  </a:t>
            </a:r>
          </a:p>
          <a:p>
            <a:pPr>
              <a:spcBef>
                <a:spcPts val="1400"/>
              </a:spcBef>
              <a:spcAft>
                <a:spcPts val="1800"/>
              </a:spcAft>
            </a:pPr>
            <a:r>
              <a:rPr lang="en-US" dirty="0" smtClean="0"/>
              <a:t>Significant fundamental research issues remain</a:t>
            </a:r>
          </a:p>
          <a:p>
            <a:pPr>
              <a:spcBef>
                <a:spcPts val="1400"/>
              </a:spcBef>
              <a:spcAft>
                <a:spcPts val="1800"/>
              </a:spcAft>
            </a:pPr>
            <a:r>
              <a:rPr lang="en-US" dirty="0" smtClean="0"/>
              <a:t>Serious measurements &amp; standards barriers exist</a:t>
            </a:r>
          </a:p>
          <a:p>
            <a:pPr>
              <a:spcBef>
                <a:spcPts val="1400"/>
              </a:spcBef>
              <a:spcAft>
                <a:spcPts val="1800"/>
              </a:spcAft>
            </a:pPr>
            <a:r>
              <a:rPr lang="en-US" dirty="0" smtClean="0"/>
              <a:t>NIST has programmatic efforts underway</a:t>
            </a:r>
          </a:p>
          <a:p>
            <a:pPr>
              <a:spcBef>
                <a:spcPts val="1400"/>
              </a:spcBef>
              <a:spcAft>
                <a:spcPts val="1400"/>
              </a:spcAft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929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ext Box 2"/>
          <p:cNvSpPr txBox="1">
            <a:spLocks noChangeArrowheads="1"/>
          </p:cNvSpPr>
          <p:nvPr/>
        </p:nvSpPr>
        <p:spPr bwMode="auto">
          <a:xfrm>
            <a:off x="76200" y="2057400"/>
            <a:ext cx="8229600" cy="446276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defTabSz="863600" eaLnBrk="0" hangingPunct="0">
              <a:spcBef>
                <a:spcPct val="0"/>
              </a:spcBef>
              <a:buFontTx/>
              <a:buNone/>
              <a:tabLst>
                <a:tab pos="346075" algn="l"/>
              </a:tabLst>
            </a:pPr>
            <a:r>
              <a:rPr lang="en-US" sz="2800" b="1" dirty="0" smtClean="0">
                <a:effectLst/>
                <a:latin typeface="Helvetica" charset="0"/>
              </a:rPr>
              <a:t> </a:t>
            </a:r>
            <a:r>
              <a:rPr lang="en-US" sz="2400" b="1" dirty="0" smtClean="0">
                <a:latin typeface="Helvetica" charset="0"/>
              </a:rPr>
              <a:t>		</a:t>
            </a:r>
            <a:r>
              <a:rPr lang="en-US" sz="2000" b="1" dirty="0" smtClean="0">
                <a:solidFill>
                  <a:srgbClr val="FFFFFF"/>
                </a:solidFill>
                <a:effectLst/>
                <a:latin typeface="Helvetica" charset="0"/>
              </a:rPr>
              <a:t>Shyam Sunder</a:t>
            </a:r>
          </a:p>
          <a:p>
            <a:pPr algn="l" defTabSz="863600" eaLnBrk="0" hangingPunct="0">
              <a:spcBef>
                <a:spcPct val="0"/>
              </a:spcBef>
              <a:buFontTx/>
              <a:buNone/>
              <a:tabLst>
                <a:tab pos="346075" algn="l"/>
              </a:tabLst>
            </a:pPr>
            <a:r>
              <a:rPr lang="en-US" sz="2000" b="1" dirty="0">
                <a:solidFill>
                  <a:srgbClr val="FFFFFF"/>
                </a:solidFill>
                <a:effectLst/>
                <a:latin typeface="Helvetica" charset="0"/>
              </a:rPr>
              <a:t>	</a:t>
            </a:r>
            <a:r>
              <a:rPr lang="en-US" sz="2000" b="1" dirty="0" smtClean="0">
                <a:solidFill>
                  <a:srgbClr val="FFFFFF"/>
                </a:solidFill>
                <a:effectLst/>
                <a:latin typeface="Helvetica" charset="0"/>
              </a:rPr>
              <a:t>	Director </a:t>
            </a:r>
            <a:br>
              <a:rPr lang="en-US" sz="2000" b="1" dirty="0" smtClean="0">
                <a:solidFill>
                  <a:srgbClr val="FFFFFF"/>
                </a:solidFill>
                <a:effectLst/>
                <a:latin typeface="Helvetica" charset="0"/>
              </a:rPr>
            </a:br>
            <a:r>
              <a:rPr lang="en-US" sz="2000" b="1" dirty="0" smtClean="0">
                <a:solidFill>
                  <a:srgbClr val="FFFFFF"/>
                </a:solidFill>
                <a:effectLst/>
                <a:latin typeface="Helvetica" charset="0"/>
              </a:rPr>
              <a:t>		  </a:t>
            </a:r>
            <a:br>
              <a:rPr lang="en-US" sz="2000" b="1" dirty="0" smtClean="0">
                <a:solidFill>
                  <a:srgbClr val="FFFFFF"/>
                </a:solidFill>
                <a:effectLst/>
                <a:latin typeface="Helvetica" charset="0"/>
              </a:rPr>
            </a:br>
            <a:r>
              <a:rPr lang="en-US" sz="2000" b="1" dirty="0" smtClean="0">
                <a:solidFill>
                  <a:srgbClr val="FFFFFF"/>
                </a:solidFill>
                <a:effectLst/>
                <a:latin typeface="Helvetica" charset="0"/>
              </a:rPr>
              <a:t>    </a:t>
            </a:r>
            <a:r>
              <a:rPr lang="en-US" sz="2000" b="1" dirty="0">
                <a:solidFill>
                  <a:srgbClr val="FFFFFF"/>
                </a:solidFill>
                <a:effectLst/>
                <a:latin typeface="Helvetica" charset="0"/>
              </a:rPr>
              <a:t>			</a:t>
            </a:r>
          </a:p>
          <a:p>
            <a:pPr algn="l" defTabSz="863600" eaLnBrk="0" hangingPunct="0">
              <a:spcBef>
                <a:spcPct val="0"/>
              </a:spcBef>
              <a:buFontTx/>
              <a:buNone/>
              <a:tabLst>
                <a:tab pos="346075" algn="l"/>
              </a:tabLst>
            </a:pPr>
            <a:r>
              <a:rPr lang="en-US" sz="2000" b="1" dirty="0">
                <a:solidFill>
                  <a:srgbClr val="FFFFFF"/>
                </a:solidFill>
                <a:effectLst/>
                <a:latin typeface="Helvetica" charset="0"/>
              </a:rPr>
              <a:t>	</a:t>
            </a:r>
            <a:r>
              <a:rPr lang="en-US" sz="2000" b="1" dirty="0" smtClean="0">
                <a:solidFill>
                  <a:srgbClr val="FFFFFF"/>
                </a:solidFill>
                <a:effectLst/>
                <a:latin typeface="Helvetica" charset="0"/>
              </a:rPr>
              <a:t>	301 </a:t>
            </a:r>
            <a:r>
              <a:rPr lang="en-US" sz="2000" b="1" dirty="0">
                <a:solidFill>
                  <a:srgbClr val="FFFFFF"/>
                </a:solidFill>
                <a:effectLst/>
                <a:latin typeface="Helvetica" charset="0"/>
              </a:rPr>
              <a:t>975</a:t>
            </a:r>
            <a:r>
              <a:rPr lang="en-US" sz="2000" b="1" dirty="0" smtClean="0">
                <a:solidFill>
                  <a:srgbClr val="FFFFFF"/>
                </a:solidFill>
                <a:effectLst/>
                <a:latin typeface="Helvetica" charset="0"/>
              </a:rPr>
              <a:t> 5900	</a:t>
            </a:r>
            <a:r>
              <a:rPr lang="en-US" sz="2000" b="1" dirty="0">
                <a:solidFill>
                  <a:srgbClr val="FFFFFF"/>
                </a:solidFill>
                <a:effectLst/>
                <a:latin typeface="Helvetica" charset="0"/>
              </a:rPr>
              <a:t>		</a:t>
            </a:r>
          </a:p>
          <a:p>
            <a:pPr defTabSz="863600" eaLnBrk="0" hangingPunct="0">
              <a:tabLst>
                <a:tab pos="346075" algn="l"/>
              </a:tabLst>
            </a:pPr>
            <a:r>
              <a:rPr lang="en-US" sz="2000" b="1" dirty="0" smtClean="0">
                <a:solidFill>
                  <a:srgbClr val="FFFFFF"/>
                </a:solidFill>
                <a:latin typeface="Helvetica" charset="0"/>
              </a:rPr>
              <a:t>		sunder@nist.gov	</a:t>
            </a:r>
          </a:p>
          <a:p>
            <a:pPr defTabSz="863600" eaLnBrk="0" hangingPunct="0">
              <a:tabLst>
                <a:tab pos="346075" algn="l"/>
              </a:tabLst>
            </a:pPr>
            <a:r>
              <a:rPr lang="en-US" sz="2000" b="1" dirty="0">
                <a:solidFill>
                  <a:srgbClr val="FFFFFF"/>
                </a:solidFill>
                <a:effectLst/>
                <a:latin typeface="Helvetica" charset="0"/>
              </a:rPr>
              <a:t>					</a:t>
            </a:r>
          </a:p>
          <a:p>
            <a:pPr defTabSz="863600" eaLnBrk="0" hangingPunct="0">
              <a:tabLst>
                <a:tab pos="346075" algn="l"/>
              </a:tabLst>
            </a:pPr>
            <a:r>
              <a:rPr lang="en-US" sz="2000" b="1" dirty="0">
                <a:solidFill>
                  <a:srgbClr val="FFFFFF"/>
                </a:solidFill>
                <a:effectLst/>
                <a:latin typeface="Helvetica" charset="0"/>
              </a:rPr>
              <a:t>	</a:t>
            </a:r>
            <a:r>
              <a:rPr lang="en-US" sz="2000" b="1" dirty="0" smtClean="0">
                <a:solidFill>
                  <a:srgbClr val="FFFFFF"/>
                </a:solidFill>
                <a:effectLst/>
                <a:latin typeface="Helvetica" charset="0"/>
              </a:rPr>
              <a:t>	</a:t>
            </a:r>
            <a:r>
              <a:rPr lang="en-US" sz="2000" b="1" dirty="0" smtClean="0">
                <a:solidFill>
                  <a:srgbClr val="FFFFFF"/>
                </a:solidFill>
                <a:latin typeface="Helvetica" charset="0"/>
              </a:rPr>
              <a:t>Engineering Laboratory</a:t>
            </a:r>
          </a:p>
          <a:p>
            <a:pPr defTabSz="863600" eaLnBrk="0" hangingPunct="0">
              <a:tabLst>
                <a:tab pos="346075" algn="l"/>
              </a:tabLst>
            </a:pPr>
            <a:r>
              <a:rPr lang="en-US" sz="2000" b="1" dirty="0" smtClean="0">
                <a:solidFill>
                  <a:srgbClr val="FFFFFF"/>
                </a:solidFill>
                <a:latin typeface="Helvetica" charset="0"/>
              </a:rPr>
              <a:t>		National Institute of Standards and Technology</a:t>
            </a:r>
            <a:r>
              <a:rPr lang="en-US" sz="2000" b="1" dirty="0">
                <a:solidFill>
                  <a:srgbClr val="FFFFFF"/>
                </a:solidFill>
                <a:effectLst/>
                <a:latin typeface="Helvetica" charset="0"/>
              </a:rPr>
              <a:t>	</a:t>
            </a:r>
          </a:p>
          <a:p>
            <a:pPr algn="l" defTabSz="863600" eaLnBrk="0" hangingPunct="0">
              <a:spcBef>
                <a:spcPct val="0"/>
              </a:spcBef>
              <a:buFontTx/>
              <a:buNone/>
              <a:tabLst>
                <a:tab pos="346075" algn="l"/>
              </a:tabLst>
            </a:pPr>
            <a:r>
              <a:rPr lang="en-US" sz="2000" b="1" dirty="0">
                <a:solidFill>
                  <a:srgbClr val="FFFFFF"/>
                </a:solidFill>
                <a:effectLst/>
                <a:latin typeface="Helvetica" charset="0"/>
              </a:rPr>
              <a:t>		100 Bureau </a:t>
            </a:r>
            <a:r>
              <a:rPr lang="en-US" sz="2000" b="1" dirty="0" smtClean="0">
                <a:solidFill>
                  <a:srgbClr val="FFFFFF"/>
                </a:solidFill>
                <a:effectLst/>
                <a:latin typeface="Helvetica" charset="0"/>
              </a:rPr>
              <a:t>Drive</a:t>
            </a:r>
            <a:r>
              <a:rPr lang="en-US" sz="2000" b="1" dirty="0">
                <a:solidFill>
                  <a:srgbClr val="FFFFFF"/>
                </a:solidFill>
                <a:effectLst/>
                <a:latin typeface="Helvetica" charset="0"/>
              </a:rPr>
              <a:t>				</a:t>
            </a:r>
          </a:p>
          <a:p>
            <a:pPr algn="l" defTabSz="863600" eaLnBrk="0" hangingPunct="0">
              <a:spcBef>
                <a:spcPct val="0"/>
              </a:spcBef>
              <a:buFontTx/>
              <a:buNone/>
              <a:tabLst>
                <a:tab pos="346075" algn="l"/>
              </a:tabLst>
            </a:pPr>
            <a:r>
              <a:rPr lang="en-US" sz="2000" b="1" dirty="0">
                <a:solidFill>
                  <a:srgbClr val="FFFFFF"/>
                </a:solidFill>
                <a:effectLst/>
                <a:latin typeface="Helvetica" charset="0"/>
              </a:rPr>
              <a:t>     	Gaithersburg, MD 20899-</a:t>
            </a:r>
            <a:r>
              <a:rPr lang="en-US" sz="2000" b="1" dirty="0" smtClean="0">
                <a:solidFill>
                  <a:srgbClr val="FFFFFF"/>
                </a:solidFill>
                <a:effectLst/>
                <a:latin typeface="Helvetica" charset="0"/>
              </a:rPr>
              <a:t>8600</a:t>
            </a:r>
            <a:endParaRPr lang="en-US" sz="2000" b="1" dirty="0">
              <a:solidFill>
                <a:srgbClr val="FFFFFF"/>
              </a:solidFill>
              <a:effectLst/>
              <a:latin typeface="Helvetica" charset="0"/>
            </a:endParaRPr>
          </a:p>
          <a:p>
            <a:pPr algn="l" defTabSz="863600" eaLnBrk="0" hangingPunct="0">
              <a:spcBef>
                <a:spcPct val="0"/>
              </a:spcBef>
              <a:buFontTx/>
              <a:buNone/>
              <a:tabLst>
                <a:tab pos="346075" algn="l"/>
              </a:tabLst>
            </a:pPr>
            <a:endParaRPr lang="en-US" sz="2000" b="1" dirty="0">
              <a:effectLst/>
              <a:latin typeface="Helvetica" charset="0"/>
            </a:endParaRPr>
          </a:p>
          <a:p>
            <a:pPr algn="l" defTabSz="863600" eaLnBrk="0" hangingPunct="0">
              <a:spcBef>
                <a:spcPct val="0"/>
              </a:spcBef>
              <a:buFontTx/>
              <a:buNone/>
              <a:tabLst>
                <a:tab pos="346075" algn="l"/>
              </a:tabLst>
            </a:pPr>
            <a:r>
              <a:rPr lang="en-US" sz="2000" b="1" dirty="0">
                <a:effectLst/>
                <a:latin typeface="Helvetica" charset="0"/>
              </a:rPr>
              <a:t>		</a:t>
            </a:r>
            <a:r>
              <a:rPr lang="en-US" sz="3200" b="1" dirty="0" smtClean="0">
                <a:solidFill>
                  <a:srgbClr val="E6AE05"/>
                </a:solidFill>
                <a:effectLst/>
                <a:latin typeface="Helvetica" charset="0"/>
              </a:rPr>
              <a:t>www.nist.gov/el</a:t>
            </a:r>
            <a:r>
              <a:rPr lang="en-US" sz="3600" b="1" dirty="0" smtClean="0">
                <a:solidFill>
                  <a:schemeClr val="accent2"/>
                </a:solidFill>
                <a:effectLst/>
                <a:latin typeface="Helvetica" charset="0"/>
              </a:rPr>
              <a:t> </a:t>
            </a:r>
            <a:endParaRPr lang="en-US" sz="3600" b="1" dirty="0">
              <a:solidFill>
                <a:schemeClr val="accent2"/>
              </a:solidFill>
              <a:effectLst/>
              <a:latin typeface="Helvetica" charset="0"/>
            </a:endParaRPr>
          </a:p>
        </p:txBody>
      </p:sp>
      <p:sp>
        <p:nvSpPr>
          <p:cNvPr id="691203" name="Rectangle 3"/>
          <p:cNvSpPr>
            <a:spLocks noGrp="1" noChangeArrowheads="1"/>
          </p:cNvSpPr>
          <p:nvPr>
            <p:ph type="title"/>
          </p:nvPr>
        </p:nvSpPr>
        <p:spPr>
          <a:xfrm>
            <a:off x="966536" y="762000"/>
            <a:ext cx="6858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/>
              <a:t>Contact </a:t>
            </a:r>
            <a:br>
              <a:rPr lang="en-US" sz="3200" dirty="0"/>
            </a:br>
            <a:r>
              <a:rPr lang="en-US" sz="3200" dirty="0"/>
              <a:t>Info</a:t>
            </a:r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" name="Picture 5" descr="we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73811">
            <a:off x="3238478" y="626131"/>
            <a:ext cx="5425333" cy="341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086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78697"/>
            <a:ext cx="8436279" cy="4347466"/>
          </a:xfrm>
        </p:spPr>
        <p:txBody>
          <a:bodyPr/>
          <a:lstStyle/>
          <a:p>
            <a:pPr>
              <a:spcAft>
                <a:spcPts val="1400"/>
              </a:spcAft>
            </a:pPr>
            <a:r>
              <a:rPr lang="en-US" dirty="0" smtClean="0"/>
              <a:t>CPS are critical to the nation’s future</a:t>
            </a:r>
          </a:p>
          <a:p>
            <a:pPr>
              <a:spcAft>
                <a:spcPts val="1400"/>
              </a:spcAft>
            </a:pPr>
            <a:r>
              <a:rPr lang="en-US" dirty="0" smtClean="0"/>
              <a:t>Significant fundamental research</a:t>
            </a:r>
            <a:r>
              <a:rPr lang="en-US" b="1" dirty="0" smtClean="0"/>
              <a:t> </a:t>
            </a:r>
            <a:r>
              <a:rPr lang="en-US" dirty="0" smtClean="0"/>
              <a:t>is needed</a:t>
            </a:r>
          </a:p>
          <a:p>
            <a:pPr>
              <a:spcAft>
                <a:spcPts val="1400"/>
              </a:spcAft>
            </a:pPr>
            <a:r>
              <a:rPr lang="en-US" dirty="0" smtClean="0"/>
              <a:t>Serious measurements &amp; standards barriers exist</a:t>
            </a:r>
          </a:p>
          <a:p>
            <a:pPr>
              <a:spcAft>
                <a:spcPts val="1400"/>
              </a:spcAft>
            </a:pPr>
            <a:r>
              <a:rPr lang="en-US" dirty="0" smtClean="0"/>
              <a:t>NIST has programmatic efforts underway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1885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813" y="140419"/>
            <a:ext cx="8148462" cy="1030287"/>
          </a:xfrm>
        </p:spPr>
        <p:txBody>
          <a:bodyPr/>
          <a:lstStyle/>
          <a:p>
            <a:r>
              <a:rPr lang="en-US" dirty="0" smtClean="0"/>
              <a:t>What are Cyber-Physical Systems?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95" y="1365337"/>
            <a:ext cx="8245910" cy="4437651"/>
          </a:xfrm>
        </p:spPr>
        <p:txBody>
          <a:bodyPr/>
          <a:lstStyle/>
          <a:p>
            <a:pPr marL="225425" indent="-225425">
              <a:spcBef>
                <a:spcPts val="2000"/>
              </a:spcBef>
              <a:spcAft>
                <a:spcPts val="800"/>
              </a:spcAft>
            </a:pPr>
            <a:r>
              <a:rPr lang="en-US" sz="2600" dirty="0" smtClean="0"/>
              <a:t>Integrated,</a:t>
            </a:r>
            <a:r>
              <a:rPr lang="en-US" sz="2600" i="1" dirty="0" smtClean="0"/>
              <a:t> </a:t>
            </a:r>
            <a:r>
              <a:rPr lang="en-US" sz="2600" dirty="0" smtClean="0"/>
              <a:t>hybrid networks of cyber </a:t>
            </a:r>
            <a:r>
              <a:rPr lang="en-US" sz="2600" dirty="0"/>
              <a:t>and engineered physical elements</a:t>
            </a:r>
            <a:r>
              <a:rPr lang="en-US" sz="2600" dirty="0" smtClean="0"/>
              <a:t> </a:t>
            </a:r>
          </a:p>
          <a:p>
            <a:pPr marL="225425" indent="-225425">
              <a:spcBef>
                <a:spcPts val="2000"/>
              </a:spcBef>
              <a:spcAft>
                <a:spcPts val="800"/>
              </a:spcAft>
            </a:pPr>
            <a:r>
              <a:rPr lang="en-US" sz="2600" dirty="0" smtClean="0"/>
              <a:t>Co-designed and co-engineered to </a:t>
            </a:r>
            <a:r>
              <a:rPr lang="en-US" sz="2600" dirty="0"/>
              <a:t>create adaptive and predictive </a:t>
            </a:r>
            <a:r>
              <a:rPr lang="en-US" sz="2600" dirty="0" smtClean="0"/>
              <a:t>systems</a:t>
            </a:r>
          </a:p>
          <a:p>
            <a:pPr marL="225425" indent="-225425">
              <a:spcBef>
                <a:spcPts val="2000"/>
              </a:spcBef>
              <a:spcAft>
                <a:spcPts val="800"/>
              </a:spcAft>
            </a:pPr>
            <a:r>
              <a:rPr lang="en-US" sz="2600" dirty="0" smtClean="0"/>
              <a:t>Enhance performance including </a:t>
            </a:r>
            <a:r>
              <a:rPr lang="en-US" sz="2600" dirty="0"/>
              <a:t>safety and security, reliability, agility and stability, efficiency and sustainability, </a:t>
            </a:r>
            <a:r>
              <a:rPr lang="en-US" sz="2600" dirty="0" smtClean="0"/>
              <a:t>privacy </a:t>
            </a:r>
          </a:p>
        </p:txBody>
      </p:sp>
    </p:spTree>
    <p:extLst>
      <p:ext uri="{BB962C8B-B14F-4D97-AF65-F5344CB8AC3E}">
        <p14:creationId xmlns:p14="http://schemas.microsoft.com/office/powerpoint/2010/main" val="6008311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813" y="112713"/>
            <a:ext cx="8123295" cy="1030287"/>
          </a:xfrm>
        </p:spPr>
        <p:txBody>
          <a:bodyPr/>
          <a:lstStyle/>
          <a:p>
            <a:r>
              <a:rPr lang="en-US" dirty="0" smtClean="0"/>
              <a:t>Reports Highlight CPS Significance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099" y="1089584"/>
            <a:ext cx="4766623" cy="5420944"/>
          </a:xfrm>
        </p:spPr>
        <p:txBody>
          <a:bodyPr/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1500" b="1" dirty="0">
                <a:solidFill>
                  <a:srgbClr val="FFFE6A"/>
                </a:solidFill>
              </a:rPr>
              <a:t>2011 PCAST Report </a:t>
            </a:r>
            <a:r>
              <a:rPr lang="en-US" sz="1500" b="1" i="1" dirty="0">
                <a:solidFill>
                  <a:srgbClr val="FFFE6A"/>
                </a:solidFill>
              </a:rPr>
              <a:t>Ensuring American Leadership in Advanced Manufacturing</a:t>
            </a:r>
            <a:r>
              <a:rPr lang="en-US" sz="1500" b="1" dirty="0">
                <a:solidFill>
                  <a:srgbClr val="FFFE6A"/>
                </a:solidFill>
              </a:rPr>
              <a:t>:</a:t>
            </a:r>
            <a:r>
              <a:rPr lang="en-US" sz="1500" dirty="0" smtClean="0">
                <a:solidFill>
                  <a:srgbClr val="FFFE6A"/>
                </a:solidFill>
              </a:rPr>
              <a:t> </a:t>
            </a:r>
            <a:br>
              <a:rPr lang="en-US" sz="1500" dirty="0" smtClean="0">
                <a:solidFill>
                  <a:srgbClr val="FFFE6A"/>
                </a:solidFill>
              </a:rPr>
            </a:br>
            <a:r>
              <a:rPr lang="en-US" sz="1500" dirty="0" smtClean="0">
                <a:solidFill>
                  <a:srgbClr val="FFFFFF"/>
                </a:solidFill>
              </a:rPr>
              <a:t>New methods and tools for engineering, testing </a:t>
            </a:r>
            <a:br>
              <a:rPr lang="en-US" sz="1500" dirty="0" smtClean="0">
                <a:solidFill>
                  <a:srgbClr val="FFFFFF"/>
                </a:solidFill>
              </a:rPr>
            </a:br>
            <a:r>
              <a:rPr lang="en-US" sz="1500" dirty="0" smtClean="0">
                <a:solidFill>
                  <a:srgbClr val="FFFFFF"/>
                </a:solidFill>
              </a:rPr>
              <a:t>and integrating CPS components   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1500" b="1" dirty="0" smtClean="0">
                <a:solidFill>
                  <a:srgbClr val="FFFE6A"/>
                </a:solidFill>
              </a:rPr>
              <a:t>2010 </a:t>
            </a:r>
            <a:r>
              <a:rPr lang="en-US" sz="1500" b="1" dirty="0">
                <a:solidFill>
                  <a:srgbClr val="FFFE6A"/>
                </a:solidFill>
              </a:rPr>
              <a:t>PCAST </a:t>
            </a:r>
            <a:r>
              <a:rPr lang="en-US" sz="1500" b="1" dirty="0" smtClean="0">
                <a:solidFill>
                  <a:srgbClr val="FFFE6A"/>
                </a:solidFill>
              </a:rPr>
              <a:t>Report </a:t>
            </a:r>
            <a:r>
              <a:rPr lang="en-US" sz="1500" b="1" i="1" dirty="0" smtClean="0">
                <a:solidFill>
                  <a:srgbClr val="FFFE6A"/>
                </a:solidFill>
              </a:rPr>
              <a:t>Designing a Digital Future</a:t>
            </a:r>
            <a:r>
              <a:rPr lang="en-US" sz="1500" b="1" dirty="0" smtClean="0">
                <a:solidFill>
                  <a:srgbClr val="FFFE6A"/>
                </a:solidFill>
              </a:rPr>
              <a:t>: </a:t>
            </a:r>
            <a:r>
              <a:rPr lang="en-US" sz="1500" dirty="0" smtClean="0">
                <a:solidFill>
                  <a:srgbClr val="FFFFFF"/>
                </a:solidFill>
              </a:rPr>
              <a:t>Increased </a:t>
            </a:r>
            <a:r>
              <a:rPr lang="en-US" sz="1500" dirty="0">
                <a:solidFill>
                  <a:srgbClr val="FFFFFF"/>
                </a:solidFill>
              </a:rPr>
              <a:t>research in </a:t>
            </a:r>
            <a:r>
              <a:rPr lang="en-US" sz="1500" dirty="0" smtClean="0">
                <a:solidFill>
                  <a:srgbClr val="FFFFFF"/>
                </a:solidFill>
              </a:rPr>
              <a:t>areas that enhance  interactions of networked cyber technologies with the </a:t>
            </a:r>
            <a:r>
              <a:rPr lang="en-US" sz="1500" dirty="0">
                <a:solidFill>
                  <a:srgbClr val="FFFFFF"/>
                </a:solidFill>
              </a:rPr>
              <a:t>physical </a:t>
            </a:r>
            <a:r>
              <a:rPr lang="en-US" sz="1500" dirty="0" smtClean="0">
                <a:solidFill>
                  <a:srgbClr val="FFFFFF"/>
                </a:solidFill>
              </a:rPr>
              <a:t>world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1500" b="1" dirty="0" smtClean="0">
                <a:solidFill>
                  <a:srgbClr val="FFFE6A"/>
                </a:solidFill>
              </a:rPr>
              <a:t>2009 </a:t>
            </a:r>
            <a:r>
              <a:rPr lang="en-US" sz="1500" b="1" dirty="0">
                <a:solidFill>
                  <a:srgbClr val="FFFE6A"/>
                </a:solidFill>
              </a:rPr>
              <a:t>NITRD High-Confidence Medical Devices Report: </a:t>
            </a:r>
            <a:r>
              <a:rPr lang="en-US" sz="1500" dirty="0" smtClean="0">
                <a:solidFill>
                  <a:srgbClr val="FFFFFF"/>
                </a:solidFill>
              </a:rPr>
              <a:t>R&amp;D focus on architectures, compositional modeling, and model-based design for advanced CPS medical devices </a:t>
            </a:r>
            <a:endParaRPr lang="en-US" sz="1500" dirty="0">
              <a:solidFill>
                <a:srgbClr val="FFFFFF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500" b="1" dirty="0" smtClean="0">
                <a:solidFill>
                  <a:srgbClr val="FFFE6A"/>
                </a:solidFill>
              </a:rPr>
              <a:t>2007 PCAST Report </a:t>
            </a:r>
            <a:r>
              <a:rPr lang="en-US" sz="1500" b="1" i="1" dirty="0" smtClean="0">
                <a:solidFill>
                  <a:srgbClr val="FFFE6A"/>
                </a:solidFill>
              </a:rPr>
              <a:t>Leadership Under Challenge</a:t>
            </a:r>
            <a:r>
              <a:rPr lang="en-US" sz="1500" b="1" dirty="0" smtClean="0">
                <a:solidFill>
                  <a:srgbClr val="FFFE6A"/>
                </a:solidFill>
              </a:rPr>
              <a:t>: </a:t>
            </a:r>
            <a:r>
              <a:rPr lang="en-US" sz="1500" dirty="0" smtClean="0"/>
              <a:t>New methods and tools to assure </a:t>
            </a:r>
            <a:r>
              <a:rPr lang="en-US" sz="1500" dirty="0"/>
              <a:t>high levels of reliability, safety, security, and </a:t>
            </a:r>
            <a:r>
              <a:rPr lang="en-US" sz="1500" dirty="0" smtClean="0"/>
              <a:t>usability of CPS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500" b="1" dirty="0" smtClean="0">
                <a:solidFill>
                  <a:srgbClr val="FFFE6A"/>
                </a:solidFill>
              </a:rPr>
              <a:t>2007 </a:t>
            </a:r>
            <a:r>
              <a:rPr lang="en-US" sz="1500" b="1" dirty="0">
                <a:solidFill>
                  <a:srgbClr val="FFFE6A"/>
                </a:solidFill>
              </a:rPr>
              <a:t>NRC Report </a:t>
            </a:r>
            <a:r>
              <a:rPr lang="en-US" sz="1500" b="1" i="1" dirty="0" smtClean="0">
                <a:solidFill>
                  <a:srgbClr val="FFFE6A"/>
                </a:solidFill>
              </a:rPr>
              <a:t>Software </a:t>
            </a:r>
            <a:r>
              <a:rPr lang="en-US" sz="1500" b="1" i="1" dirty="0">
                <a:solidFill>
                  <a:srgbClr val="FFFE6A"/>
                </a:solidFill>
              </a:rPr>
              <a:t>for Dependable Systems: </a:t>
            </a:r>
            <a:r>
              <a:rPr lang="en-US" sz="1500" b="1" i="1" dirty="0" smtClean="0">
                <a:solidFill>
                  <a:srgbClr val="FFFE6A"/>
                </a:solidFill>
              </a:rPr>
              <a:t>Sufficient Evidence</a:t>
            </a:r>
            <a:r>
              <a:rPr lang="en-US" sz="1500" b="1" i="1" dirty="0">
                <a:solidFill>
                  <a:srgbClr val="FFFE6A"/>
                </a:solidFill>
              </a:rPr>
              <a:t>?</a:t>
            </a:r>
            <a:r>
              <a:rPr lang="en-US" sz="1500" b="1" dirty="0">
                <a:solidFill>
                  <a:srgbClr val="FFFE6A"/>
                </a:solidFill>
              </a:rPr>
              <a:t>: </a:t>
            </a:r>
            <a:r>
              <a:rPr lang="en-US" sz="1500" dirty="0" smtClean="0"/>
              <a:t>Agencies give high priority to IT  R&amp;D to enhance software-enabled system dependability  </a:t>
            </a:r>
          </a:p>
        </p:txBody>
      </p:sp>
      <p:pic>
        <p:nvPicPr>
          <p:cNvPr id="4" name="Picture 3" descr="leadership20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5678" y="3470696"/>
            <a:ext cx="1567791" cy="2047727"/>
          </a:xfrm>
          <a:prstGeom prst="rect">
            <a:avLst/>
          </a:prstGeom>
        </p:spPr>
      </p:pic>
      <p:pic>
        <p:nvPicPr>
          <p:cNvPr id="5" name="Picture 4" descr="2011ensuremanu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917" y="967799"/>
            <a:ext cx="1660750" cy="2166196"/>
          </a:xfrm>
          <a:prstGeom prst="rect">
            <a:avLst/>
          </a:prstGeom>
        </p:spPr>
      </p:pic>
      <p:pic>
        <p:nvPicPr>
          <p:cNvPr id="6" name="Picture 5" descr="designdigfutur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57544">
            <a:off x="7099208" y="1197323"/>
            <a:ext cx="1645538" cy="2166196"/>
          </a:xfrm>
          <a:prstGeom prst="rect">
            <a:avLst/>
          </a:prstGeom>
        </p:spPr>
      </p:pic>
      <p:pic>
        <p:nvPicPr>
          <p:cNvPr id="7" name="Picture 6" descr="highconmedev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16445">
            <a:off x="5552228" y="3013834"/>
            <a:ext cx="1658494" cy="2166196"/>
          </a:xfrm>
          <a:prstGeom prst="rect">
            <a:avLst/>
          </a:prstGeom>
        </p:spPr>
      </p:pic>
      <p:pic>
        <p:nvPicPr>
          <p:cNvPr id="8" name="Picture 7" descr="softwarfordep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27372">
            <a:off x="6281286" y="4569251"/>
            <a:ext cx="1202284" cy="189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992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6574642" y="4138486"/>
            <a:ext cx="1826086" cy="10487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circuitbinaryabstractb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537" y="1041075"/>
            <a:ext cx="6828693" cy="55967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813" y="63868"/>
            <a:ext cx="7992576" cy="1030287"/>
          </a:xfrm>
        </p:spPr>
        <p:txBody>
          <a:bodyPr/>
          <a:lstStyle/>
          <a:p>
            <a:r>
              <a:rPr lang="en-US" dirty="0" smtClean="0"/>
              <a:t>Cyber-Physical Systems  - </a:t>
            </a:r>
            <a:br>
              <a:rPr lang="en-US" dirty="0" smtClean="0"/>
            </a:br>
            <a:r>
              <a:rPr lang="en-US" sz="2000" dirty="0" smtClean="0"/>
              <a:t>Enabling a new generation of “smart” systems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8384"/>
            <a:ext cx="2805723" cy="4955884"/>
          </a:xfrm>
        </p:spPr>
        <p:txBody>
          <a:bodyPr/>
          <a:lstStyle/>
          <a:p>
            <a:pPr>
              <a:buNone/>
            </a:pPr>
            <a:r>
              <a:rPr lang="en-US" sz="2600" dirty="0" smtClean="0"/>
              <a:t>	Through the convergence of networking and information technology with manufactured products, engineered systems of products, and associated services</a:t>
            </a:r>
          </a:p>
        </p:txBody>
      </p:sp>
      <p:pic>
        <p:nvPicPr>
          <p:cNvPr id="8" name="Picture 7" descr="shutterstock_94882216smarthousepp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468" y="1113693"/>
            <a:ext cx="1377589" cy="918392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5" name="Picture 4" descr="me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5974" y="2182090"/>
            <a:ext cx="1408625" cy="937456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6" name="Picture 15" descr="lightswitch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5542" y="1050844"/>
            <a:ext cx="799048" cy="99101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7" name="Picture 16" descr="shutterstock_3989419Patricia Hofmeester doctorbag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881" y="2101950"/>
            <a:ext cx="1364000" cy="909788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8" name="Picture 17" descr="shutterstock_75023713FoxPictures eleccar.jpg"/>
          <p:cNvPicPr>
            <a:picLocks noChangeAspect="1"/>
          </p:cNvPicPr>
          <p:nvPr/>
        </p:nvPicPr>
        <p:blipFill>
          <a:blip r:embed="rId8"/>
          <a:srcRect l="6731" r="8333" b="12360"/>
          <a:stretch>
            <a:fillRect/>
          </a:stretch>
        </p:blipFill>
        <p:spPr>
          <a:xfrm>
            <a:off x="6861049" y="3232767"/>
            <a:ext cx="1448426" cy="839934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9" name="Picture 18" descr="shutterstock_2205484Julio Yeste modelt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3520093" y="3139084"/>
            <a:ext cx="1491395" cy="992589"/>
          </a:xfrm>
          <a:prstGeom prst="rect">
            <a:avLst/>
          </a:prstGeom>
        </p:spPr>
      </p:pic>
      <p:pic>
        <p:nvPicPr>
          <p:cNvPr id="20" name="Picture 19" descr="shutterstock_65756557teletype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0699" y="5522740"/>
            <a:ext cx="1450182" cy="1025278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21" name="Picture 20" descr="shutterstock_6090115smartphone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89619" y="5538657"/>
            <a:ext cx="1591287" cy="1058206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22" name="Picture 21" descr="ConceptualModel_20090917"/>
          <p:cNvPicPr>
            <a:picLocks noChangeAspect="1" noChangeArrowheads="1"/>
          </p:cNvPicPr>
          <p:nvPr/>
        </p:nvPicPr>
        <p:blipFill>
          <a:blip r:embed="rId12" cstate="print"/>
          <a:srcRect l="7266" t="16451" r="7266" b="19975"/>
          <a:stretch>
            <a:fillRect/>
          </a:stretch>
        </p:blipFill>
        <p:spPr bwMode="auto">
          <a:xfrm>
            <a:off x="6252308" y="4193398"/>
            <a:ext cx="2245997" cy="128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24" name="Picture 23" descr="powerplantsmall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38258" y="4319587"/>
            <a:ext cx="1552623" cy="1066036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28" name="Picture 27" descr="network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38258" y="4193398"/>
            <a:ext cx="838326" cy="86298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87064" y="6596863"/>
            <a:ext cx="18212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Images©Shutterstock.com</a:t>
            </a:r>
            <a:endParaRPr lang="en-US" sz="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5093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cp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070" y="1890448"/>
            <a:ext cx="2963882" cy="2963882"/>
          </a:xfrm>
          <a:prstGeom prst="rect">
            <a:avLst/>
          </a:prstGeom>
        </p:spPr>
      </p:pic>
      <p:pic>
        <p:nvPicPr>
          <p:cNvPr id="8" name="Picture 7" descr="brid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330" y="91608"/>
            <a:ext cx="1676400" cy="16764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9" name="Picture 8" descr="firet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0218" y="430239"/>
            <a:ext cx="1676400" cy="16764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hou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0613" y="1248656"/>
            <a:ext cx="1713117" cy="1713117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gri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7429" y="245261"/>
            <a:ext cx="1676400" cy="16764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4" name="Picture 13" descr="water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7590" y="-52572"/>
            <a:ext cx="1604901" cy="1604901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7" name="Picture 16" descr="disaster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0453" y="194414"/>
            <a:ext cx="1490958" cy="1490958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8" name="Picture 17" descr="surgery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97307" y="4909335"/>
            <a:ext cx="1676400" cy="16764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9" name="Picture 18" descr="facfloor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01299" y="4640603"/>
            <a:ext cx="1498600" cy="151765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20" name="Picture 19" descr="trans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80649" y="1185544"/>
            <a:ext cx="1676400" cy="16764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24" name="Picture 23" descr="solder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03406" y="2672196"/>
            <a:ext cx="1676400" cy="16764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22" name="Picture 21" descr="robot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35902" y="4684379"/>
            <a:ext cx="1676400" cy="16764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26" name="Picture 25" descr="airtraffic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" y="4066040"/>
            <a:ext cx="1676400" cy="16764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27" name="Picture 26" descr="construct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319" y="647137"/>
            <a:ext cx="1649587" cy="1649587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2426804" y="2961773"/>
            <a:ext cx="4067805" cy="1077218"/>
          </a:xfrm>
          <a:prstGeom prst="rect">
            <a:avLst/>
          </a:prstGeom>
          <a:noFill/>
          <a:effectLst>
            <a:outerShdw blurRad="38100" dist="38100" dir="2700000">
              <a:srgbClr val="000000">
                <a:alpha val="7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+mj-lt"/>
                <a:cs typeface="Arial Narrow"/>
              </a:rPr>
              <a:t>Cyber-Physical </a:t>
            </a:r>
            <a:br>
              <a:rPr lang="en-US" sz="3200" b="1" dirty="0" smtClean="0">
                <a:solidFill>
                  <a:schemeClr val="bg1"/>
                </a:solidFill>
                <a:latin typeface="+mj-lt"/>
                <a:cs typeface="Arial Narrow"/>
              </a:rPr>
            </a:br>
            <a:r>
              <a:rPr lang="en-US" sz="3200" b="1" dirty="0" smtClean="0">
                <a:solidFill>
                  <a:schemeClr val="bg1"/>
                </a:solidFill>
                <a:latin typeface="+mj-lt"/>
                <a:cs typeface="Arial Narrow"/>
              </a:rPr>
              <a:t>Systems</a:t>
            </a:r>
            <a:endParaRPr lang="en-US" sz="3200" b="1" dirty="0">
              <a:solidFill>
                <a:schemeClr val="bg1"/>
              </a:solidFill>
              <a:latin typeface="+mj-lt"/>
              <a:cs typeface="Arial Narrow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7064" y="2370557"/>
            <a:ext cx="1565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latin typeface="+mn-lt"/>
                <a:cs typeface="Arial Narrow"/>
              </a:rPr>
              <a:t>Buildings </a:t>
            </a:r>
            <a:br>
              <a:rPr lang="en-US" b="1" dirty="0" smtClean="0">
                <a:solidFill>
                  <a:srgbClr val="FFFFFF"/>
                </a:solidFill>
                <a:latin typeface="+mn-lt"/>
                <a:cs typeface="Arial Narrow"/>
              </a:rPr>
            </a:br>
            <a:r>
              <a:rPr lang="en-US" b="1" dirty="0" smtClean="0">
                <a:solidFill>
                  <a:srgbClr val="FFFFFF"/>
                </a:solidFill>
                <a:latin typeface="+mn-lt"/>
                <a:cs typeface="Arial Narrow"/>
              </a:rPr>
              <a:t>&amp; Structures</a:t>
            </a:r>
            <a:endParaRPr lang="en-US" b="1" dirty="0">
              <a:solidFill>
                <a:srgbClr val="FFFFFF"/>
              </a:solidFill>
              <a:latin typeface="+mn-lt"/>
              <a:cs typeface="Arial Narrow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899952" y="1921661"/>
            <a:ext cx="2339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</a:pPr>
            <a:r>
              <a:rPr lang="en-US" b="1" dirty="0" smtClean="0">
                <a:solidFill>
                  <a:srgbClr val="FFFFFF"/>
                </a:solidFill>
                <a:latin typeface="+mn-lt"/>
                <a:cs typeface="Arial Narrow"/>
              </a:rPr>
              <a:t>Emergency </a:t>
            </a:r>
            <a:br>
              <a:rPr lang="en-US" b="1" dirty="0" smtClean="0">
                <a:solidFill>
                  <a:srgbClr val="FFFFFF"/>
                </a:solidFill>
                <a:latin typeface="+mn-lt"/>
                <a:cs typeface="Arial Narrow"/>
              </a:rPr>
            </a:br>
            <a:r>
              <a:rPr lang="en-US" b="1" dirty="0" smtClean="0">
                <a:solidFill>
                  <a:srgbClr val="FFFFFF"/>
                </a:solidFill>
                <a:latin typeface="+mn-lt"/>
                <a:cs typeface="Arial Narrow"/>
              </a:rPr>
              <a:t>Response</a:t>
            </a:r>
            <a:endParaRPr lang="en-US" b="1" dirty="0">
              <a:solidFill>
                <a:srgbClr val="FFFFFF"/>
              </a:solidFill>
              <a:latin typeface="+mn-lt"/>
              <a:cs typeface="Arial Narrow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29745" y="5124305"/>
            <a:ext cx="2097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</a:pPr>
            <a:r>
              <a:rPr lang="en-US" b="1" dirty="0" smtClean="0">
                <a:solidFill>
                  <a:srgbClr val="FFFFFF"/>
                </a:solidFill>
                <a:latin typeface="+mn-lt"/>
                <a:cs typeface="Arial Narrow"/>
              </a:rPr>
              <a:t>Transportation</a:t>
            </a:r>
            <a:endParaRPr lang="en-US" b="1" dirty="0">
              <a:solidFill>
                <a:srgbClr val="FFFFFF"/>
              </a:solidFill>
              <a:latin typeface="+mn-lt"/>
              <a:cs typeface="Arial Narrow"/>
            </a:endParaRPr>
          </a:p>
        </p:txBody>
      </p:sp>
      <p:pic>
        <p:nvPicPr>
          <p:cNvPr id="25" name="Picture 24" descr="eleccar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7864" y="2961773"/>
            <a:ext cx="1785097" cy="1785097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6" name="Picture 5" descr="watergas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64229" y="245261"/>
            <a:ext cx="1676400" cy="16764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33" name="TextBox 32"/>
          <p:cNvSpPr txBox="1"/>
          <p:nvPr/>
        </p:nvSpPr>
        <p:spPr>
          <a:xfrm>
            <a:off x="5363559" y="6105917"/>
            <a:ext cx="2324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</a:pPr>
            <a:r>
              <a:rPr lang="en-US" b="1" dirty="0" smtClean="0">
                <a:solidFill>
                  <a:srgbClr val="FFFFFF"/>
                </a:solidFill>
                <a:latin typeface="+mn-lt"/>
                <a:cs typeface="Arial Narrow"/>
              </a:rPr>
              <a:t>Smart Production</a:t>
            </a:r>
            <a:endParaRPr lang="en-US" b="1" dirty="0">
              <a:solidFill>
                <a:srgbClr val="FFFFFF"/>
              </a:solidFill>
              <a:latin typeface="+mn-lt"/>
              <a:cs typeface="Arial Narrow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852561" y="5788921"/>
            <a:ext cx="2358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</a:pPr>
            <a:r>
              <a:rPr lang="en-US" b="1" dirty="0" smtClean="0">
                <a:solidFill>
                  <a:srgbClr val="FFFFFF"/>
                </a:solidFill>
                <a:latin typeface="+mn-lt"/>
                <a:cs typeface="Arial Narrow"/>
              </a:rPr>
              <a:t>Healthcare</a:t>
            </a:r>
            <a:endParaRPr lang="en-US" b="1" dirty="0">
              <a:solidFill>
                <a:srgbClr val="FFFFFF"/>
              </a:solidFill>
              <a:latin typeface="+mn-lt"/>
              <a:cs typeface="Arial Narrow"/>
            </a:endParaRPr>
          </a:p>
        </p:txBody>
      </p:sp>
      <p:pic>
        <p:nvPicPr>
          <p:cNvPr id="35" name="Picture 34" descr="shutterstock_49842403zphoto-radar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44396" y="3016888"/>
            <a:ext cx="1735812" cy="138865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124014" y="4377538"/>
            <a:ext cx="223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</a:pPr>
            <a:r>
              <a:rPr lang="en-US" b="1" dirty="0" err="1" smtClean="0">
                <a:solidFill>
                  <a:srgbClr val="FFFFFF"/>
                </a:solidFill>
                <a:latin typeface="+mn-lt"/>
                <a:cs typeface="Arial Narrow"/>
              </a:rPr>
              <a:t>Warfighting</a:t>
            </a:r>
            <a:endParaRPr lang="en-US" b="1" dirty="0">
              <a:solidFill>
                <a:srgbClr val="FFFFFF"/>
              </a:solidFill>
              <a:latin typeface="+mn-lt"/>
              <a:cs typeface="Arial Narrow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50349" y="1595903"/>
            <a:ext cx="2078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b="1" dirty="0" smtClean="0">
                <a:solidFill>
                  <a:srgbClr val="FFFFFF"/>
                </a:solidFill>
                <a:latin typeface="+mn-lt"/>
                <a:cs typeface="Arial Narrow"/>
              </a:rPr>
              <a:t>Infrastructure</a:t>
            </a:r>
            <a:endParaRPr lang="en-US" b="1" dirty="0">
              <a:solidFill>
                <a:srgbClr val="FFFFFF"/>
              </a:solidFill>
              <a:latin typeface="+mn-lt"/>
              <a:cs typeface="Arial Narrow"/>
            </a:endParaRPr>
          </a:p>
        </p:txBody>
      </p:sp>
      <p:pic>
        <p:nvPicPr>
          <p:cNvPr id="37" name="Picture 36" descr="med2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59107" y="4286105"/>
            <a:ext cx="1676400" cy="16764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87064" y="6596863"/>
            <a:ext cx="18212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Images©Shutterstock.com</a:t>
            </a:r>
            <a:endParaRPr lang="en-US" sz="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813" y="255326"/>
            <a:ext cx="7685087" cy="1030287"/>
          </a:xfrm>
        </p:spPr>
        <p:txBody>
          <a:bodyPr/>
          <a:lstStyle/>
          <a:p>
            <a:r>
              <a:rPr lang="en-US" sz="3200" dirty="0" smtClean="0"/>
              <a:t>Many Federal Agencies Have a Common Stake in CPS R&amp;D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0025"/>
            <a:ext cx="8145262" cy="3172313"/>
          </a:xfrm>
        </p:spPr>
        <p:txBody>
          <a:bodyPr/>
          <a:lstStyle/>
          <a:p>
            <a:r>
              <a:rPr lang="en-US" sz="2400" dirty="0" smtClean="0"/>
              <a:t>CPS linked to mission success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CPS linked to innovation and economic growth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Federal NITRD (Networking and IT R&amp;D) program coordinates interagency CPS R&amp;D</a:t>
            </a:r>
            <a:endParaRPr lang="en-US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4782698"/>
            <a:ext cx="9144000" cy="1808096"/>
            <a:chOff x="389389" y="4957894"/>
            <a:chExt cx="8293100" cy="1492540"/>
          </a:xfrm>
        </p:grpSpPr>
        <p:sp>
          <p:nvSpPr>
            <p:cNvPr id="4" name="Rectangle 3"/>
            <p:cNvSpPr/>
            <p:nvPr/>
          </p:nvSpPr>
          <p:spPr>
            <a:xfrm>
              <a:off x="389389" y="4957894"/>
              <a:ext cx="8293100" cy="14925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5" name="Picture 55" descr="C:\Kellie\logos\NASA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198275" y="5076279"/>
              <a:ext cx="1035574" cy="775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64" descr="C:\Kellie\logos\DOD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01502" y="5073758"/>
              <a:ext cx="845400" cy="812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53" descr="C:\Kellie\logos\NSF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39474" y="5079337"/>
              <a:ext cx="899659" cy="812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60" descr="C:\Kellie\logos\DOE.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054985" y="5080931"/>
              <a:ext cx="877474" cy="812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548" y="5890801"/>
              <a:ext cx="2649020" cy="5501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5957" y="5039381"/>
              <a:ext cx="844510" cy="8120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0495" y="5892718"/>
              <a:ext cx="1148479" cy="535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5641" y="5072936"/>
              <a:ext cx="812029" cy="8120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379" y="5066950"/>
              <a:ext cx="815654" cy="8120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3441" y="5971034"/>
              <a:ext cx="1375209" cy="3610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688725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Impacts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6185877" cy="4983163"/>
          </a:xfrm>
        </p:spPr>
        <p:txBody>
          <a:bodyPr/>
          <a:lstStyle/>
          <a:p>
            <a:pPr defTabSz="914400" fontAlgn="auto">
              <a:spcAft>
                <a:spcPts val="400"/>
              </a:spcAft>
              <a:buClr>
                <a:srgbClr val="FFB800"/>
              </a:buClr>
              <a:defRPr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Potential Economic 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Impact</a:t>
            </a:r>
          </a:p>
          <a:p>
            <a:pPr lvl="1" defTabSz="914400" fontAlgn="auto">
              <a:spcBef>
                <a:spcPts val="600"/>
              </a:spcBef>
              <a:spcAft>
                <a:spcPts val="0"/>
              </a:spcAft>
              <a:buClr>
                <a:srgbClr val="FFB800"/>
              </a:buCl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Widespread disruptive technology </a:t>
            </a:r>
          </a:p>
          <a:p>
            <a:pPr lvl="1" defTabSz="914400" fontAlgn="auto">
              <a:spcBef>
                <a:spcPts val="600"/>
              </a:spcBef>
              <a:spcAft>
                <a:spcPts val="0"/>
              </a:spcAft>
              <a:buClr>
                <a:srgbClr val="FFB800"/>
              </a:buCl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Innovative </a:t>
            </a:r>
            <a:r>
              <a:rPr lang="en-US" dirty="0">
                <a:latin typeface="Arial" pitchFamily="34" charset="0"/>
                <a:cs typeface="Arial" pitchFamily="34" charset="0"/>
              </a:rPr>
              <a:t>new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products </a:t>
            </a:r>
            <a:r>
              <a:rPr lang="en-US" dirty="0">
                <a:latin typeface="Arial" pitchFamily="34" charset="0"/>
                <a:cs typeface="Arial" pitchFamily="34" charset="0"/>
              </a:rPr>
              <a:t>and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services</a:t>
            </a:r>
          </a:p>
          <a:p>
            <a:pPr lvl="1" defTabSz="914400" fontAlgn="auto">
              <a:spcBef>
                <a:spcPts val="600"/>
              </a:spcBef>
              <a:spcAft>
                <a:spcPts val="0"/>
              </a:spcAft>
              <a:buClr>
                <a:srgbClr val="FFB800"/>
              </a:buCl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Creation/retention </a:t>
            </a:r>
            <a:r>
              <a:rPr lang="en-US" dirty="0">
                <a:latin typeface="Arial" pitchFamily="34" charset="0"/>
                <a:cs typeface="Arial" pitchFamily="34" charset="0"/>
              </a:rPr>
              <a:t>of U.S.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jobs</a:t>
            </a:r>
          </a:p>
          <a:p>
            <a:pPr lvl="1" defTabSz="914400" fontAlgn="auto">
              <a:spcBef>
                <a:spcPts val="600"/>
              </a:spcBef>
              <a:spcAft>
                <a:spcPts val="0"/>
              </a:spcAft>
              <a:buClr>
                <a:srgbClr val="FFB800"/>
              </a:buClr>
              <a:defRPr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marL="457200" lvl="1" indent="0" defTabSz="914400" fontAlgn="auto">
              <a:spcBef>
                <a:spcPts val="600"/>
              </a:spcBef>
              <a:spcAft>
                <a:spcPts val="0"/>
              </a:spcAft>
              <a:buClr>
                <a:srgbClr val="FFB800"/>
              </a:buClr>
              <a:buNone/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 defTabSz="914400" fontAlgn="auto">
              <a:spcAft>
                <a:spcPts val="400"/>
              </a:spcAft>
              <a:buClr>
                <a:srgbClr val="FFB800"/>
              </a:buClr>
              <a:defRPr/>
            </a:pPr>
            <a:r>
              <a:rPr lang="en-US" sz="3200" dirty="0" smtClean="0">
                <a:latin typeface="Arial" pitchFamily="34" charset="0"/>
                <a:cs typeface="Arial" pitchFamily="34" charset="0"/>
              </a:rPr>
              <a:t>Potential National Impacts </a:t>
            </a:r>
            <a:r>
              <a:rPr lang="en-US" sz="3200" b="1" dirty="0" smtClean="0">
                <a:solidFill>
                  <a:srgbClr val="9DF6FF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lvl="1" defTabSz="914400" fontAlgn="auto">
              <a:spcBef>
                <a:spcPts val="600"/>
              </a:spcBef>
              <a:spcAft>
                <a:spcPts val="0"/>
              </a:spcAft>
              <a:buClr>
                <a:srgbClr val="FFB800"/>
              </a:buCl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Strengthen </a:t>
            </a:r>
            <a:r>
              <a:rPr lang="en-US" dirty="0">
                <a:latin typeface="Arial" pitchFamily="34" charset="0"/>
                <a:cs typeface="Arial" pitchFamily="34" charset="0"/>
              </a:rPr>
              <a:t>U.S.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security</a:t>
            </a:r>
          </a:p>
          <a:p>
            <a:pPr lvl="1" defTabSz="914400" fontAlgn="auto">
              <a:spcBef>
                <a:spcPts val="600"/>
              </a:spcBef>
              <a:spcAft>
                <a:spcPts val="0"/>
              </a:spcAft>
              <a:buClr>
                <a:srgbClr val="FFB800"/>
              </a:buCl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Enhance </a:t>
            </a:r>
            <a:r>
              <a:rPr lang="en-US" dirty="0">
                <a:latin typeface="Arial" pitchFamily="34" charset="0"/>
                <a:cs typeface="Arial" pitchFamily="34" charset="0"/>
              </a:rPr>
              <a:t>U.S.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competitiveness</a:t>
            </a:r>
          </a:p>
          <a:p>
            <a:pPr lvl="1" defTabSz="914400" fontAlgn="auto">
              <a:spcBef>
                <a:spcPts val="600"/>
              </a:spcBef>
              <a:spcAft>
                <a:spcPts val="0"/>
              </a:spcAft>
              <a:buClr>
                <a:srgbClr val="FFB800"/>
              </a:buCl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Improve </a:t>
            </a:r>
            <a:r>
              <a:rPr lang="en-US" dirty="0">
                <a:latin typeface="Arial" pitchFamily="34" charset="0"/>
                <a:cs typeface="Arial" pitchFamily="34" charset="0"/>
              </a:rPr>
              <a:t>quality of life for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Americans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pic>
        <p:nvPicPr>
          <p:cNvPr id="4" name="Picture 3" descr="shutterstock_76098694Baloncici shelv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177" y="393651"/>
            <a:ext cx="2246923" cy="1498698"/>
          </a:xfrm>
          <a:prstGeom prst="rect">
            <a:avLst/>
          </a:prstGeom>
        </p:spPr>
      </p:pic>
      <p:pic>
        <p:nvPicPr>
          <p:cNvPr id="5" name="Picture 4" descr="shutterstock_55945972Santiago Cornejo worker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802" y="1618370"/>
            <a:ext cx="2098660" cy="1605475"/>
          </a:xfrm>
          <a:prstGeom prst="rect">
            <a:avLst/>
          </a:prstGeom>
        </p:spPr>
      </p:pic>
      <p:pic>
        <p:nvPicPr>
          <p:cNvPr id="6" name="Picture 5" descr="shutterstock_98484398Dusit qualit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7177" y="3565525"/>
            <a:ext cx="2587789" cy="23937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05825" y="1402926"/>
            <a:ext cx="177529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err="1" smtClean="0"/>
              <a:t>Baloncici/Shutterstock.com</a:t>
            </a:r>
            <a:endParaRPr lang="en-US" sz="700" dirty="0"/>
          </a:p>
        </p:txBody>
      </p:sp>
      <p:sp>
        <p:nvSpPr>
          <p:cNvPr id="8" name="TextBox 7"/>
          <p:cNvSpPr txBox="1"/>
          <p:nvPr/>
        </p:nvSpPr>
        <p:spPr>
          <a:xfrm>
            <a:off x="7405825" y="2984956"/>
            <a:ext cx="228232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</a:rPr>
              <a:t>Santiago </a:t>
            </a:r>
            <a:r>
              <a:rPr lang="en-US" sz="700" dirty="0" err="1" smtClean="0">
                <a:solidFill>
                  <a:schemeClr val="bg1">
                    <a:lumMod val="50000"/>
                  </a:schemeClr>
                </a:solidFill>
              </a:rPr>
              <a:t>Cornejo</a:t>
            </a:r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</a:rPr>
              <a:t> /</a:t>
            </a:r>
            <a:r>
              <a:rPr lang="en-US" sz="700" dirty="0" err="1" smtClean="0">
                <a:solidFill>
                  <a:schemeClr val="bg1">
                    <a:lumMod val="50000"/>
                  </a:schemeClr>
                </a:solidFill>
              </a:rPr>
              <a:t>Shutterstock.com</a:t>
            </a:r>
            <a:endParaRPr lang="en-US" sz="7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7177" y="5743786"/>
            <a:ext cx="228232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Dusit/Shutterstock.com</a:t>
            </a:r>
            <a:endParaRPr lang="en-US" sz="7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1503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22313" y="2467628"/>
            <a:ext cx="7772400" cy="551146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Significant fundamental research is needed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6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Verve.thmx</Template>
  <TotalTime>37857</TotalTime>
  <Words>583</Words>
  <Application>Microsoft Office PowerPoint</Application>
  <PresentationFormat>On-screen Show (4:3)</PresentationFormat>
  <Paragraphs>185</Paragraphs>
  <Slides>19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Major Points</vt:lpstr>
      <vt:lpstr>What are Cyber-Physical Systems? </vt:lpstr>
      <vt:lpstr>Reports Highlight CPS Significance</vt:lpstr>
      <vt:lpstr>Cyber-Physical Systems  -  Enabling a new generation of “smart” systems </vt:lpstr>
      <vt:lpstr>PowerPoint Presentation</vt:lpstr>
      <vt:lpstr>Many Federal Agencies Have a Common Stake in CPS R&amp;D</vt:lpstr>
      <vt:lpstr>Potential Impacts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NIST’s CPS R&amp;D portfolio?</vt:lpstr>
      <vt:lpstr>      What is NIST’s CPS R&amp;D Strategy? </vt:lpstr>
      <vt:lpstr>What has NIST done to date? </vt:lpstr>
      <vt:lpstr>NIST has established a CPS Testbed  </vt:lpstr>
      <vt:lpstr>Summary</vt:lpstr>
      <vt:lpstr>Contact  Info</vt:lpstr>
    </vt:vector>
  </TitlesOfParts>
  <Company>NIST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Steve Bannon</dc:creator>
  <cp:lastModifiedBy>Frankie</cp:lastModifiedBy>
  <cp:revision>1692</cp:revision>
  <cp:lastPrinted>2012-09-28T21:46:41Z</cp:lastPrinted>
  <dcterms:created xsi:type="dcterms:W3CDTF">2012-09-28T13:54:45Z</dcterms:created>
  <dcterms:modified xsi:type="dcterms:W3CDTF">2012-10-04T11:54:18Z</dcterms:modified>
</cp:coreProperties>
</file>