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1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notesSlides/notesSlide2.xml" ContentType="application/vnd.openxmlformats-officedocument.presentationml.notesSlide+xml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</p:sldMasterIdLst>
  <p:notesMasterIdLst>
    <p:notesMasterId r:id="rId21"/>
  </p:notesMasterIdLst>
  <p:sldIdLst>
    <p:sldId id="256" r:id="rId5"/>
    <p:sldId id="377" r:id="rId6"/>
    <p:sldId id="304" r:id="rId7"/>
    <p:sldId id="267" r:id="rId8"/>
    <p:sldId id="270" r:id="rId9"/>
    <p:sldId id="307" r:id="rId10"/>
    <p:sldId id="300" r:id="rId11"/>
    <p:sldId id="294" r:id="rId12"/>
    <p:sldId id="315" r:id="rId13"/>
    <p:sldId id="316" r:id="rId14"/>
    <p:sldId id="320" r:id="rId15"/>
    <p:sldId id="328" r:id="rId16"/>
    <p:sldId id="329" r:id="rId17"/>
    <p:sldId id="352" r:id="rId18"/>
    <p:sldId id="336" r:id="rId19"/>
    <p:sldId id="33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>
      <p:cViewPr>
        <p:scale>
          <a:sx n="70" d="100"/>
          <a:sy n="70" d="100"/>
        </p:scale>
        <p:origin x="-1992" y="-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4" Type="http://schemas.openxmlformats.org/officeDocument/2006/relationships/image" Target="../media/image56.wmf"/><Relationship Id="rId5" Type="http://schemas.openxmlformats.org/officeDocument/2006/relationships/image" Target="../media/image57.wmf"/><Relationship Id="rId6" Type="http://schemas.openxmlformats.org/officeDocument/2006/relationships/image" Target="../media/image58.wmf"/><Relationship Id="rId7" Type="http://schemas.openxmlformats.org/officeDocument/2006/relationships/image" Target="../media/image59.wmf"/><Relationship Id="rId8" Type="http://schemas.openxmlformats.org/officeDocument/2006/relationships/image" Target="../media/image45.wmf"/><Relationship Id="rId9" Type="http://schemas.openxmlformats.org/officeDocument/2006/relationships/image" Target="../media/image60.wmf"/><Relationship Id="rId10" Type="http://schemas.openxmlformats.org/officeDocument/2006/relationships/image" Target="../media/image61.wmf"/><Relationship Id="rId11" Type="http://schemas.openxmlformats.org/officeDocument/2006/relationships/image" Target="../media/image46.wmf"/><Relationship Id="rId1" Type="http://schemas.openxmlformats.org/officeDocument/2006/relationships/image" Target="../media/image16.wmf"/><Relationship Id="rId2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9" Type="http://schemas.openxmlformats.org/officeDocument/2006/relationships/image" Target="../media/image20.wmf"/><Relationship Id="rId20" Type="http://schemas.openxmlformats.org/officeDocument/2006/relationships/image" Target="../media/image79.wmf"/><Relationship Id="rId21" Type="http://schemas.openxmlformats.org/officeDocument/2006/relationships/image" Target="../media/image80.wmf"/><Relationship Id="rId22" Type="http://schemas.openxmlformats.org/officeDocument/2006/relationships/image" Target="../media/image81.wmf"/><Relationship Id="rId23" Type="http://schemas.openxmlformats.org/officeDocument/2006/relationships/image" Target="../media/image82.wmf"/><Relationship Id="rId24" Type="http://schemas.openxmlformats.org/officeDocument/2006/relationships/image" Target="../media/image83.wmf"/><Relationship Id="rId10" Type="http://schemas.openxmlformats.org/officeDocument/2006/relationships/image" Target="../media/image70.wmf"/><Relationship Id="rId11" Type="http://schemas.openxmlformats.org/officeDocument/2006/relationships/image" Target="../media/image71.wmf"/><Relationship Id="rId12" Type="http://schemas.openxmlformats.org/officeDocument/2006/relationships/image" Target="../media/image72.wmf"/><Relationship Id="rId13" Type="http://schemas.openxmlformats.org/officeDocument/2006/relationships/image" Target="../media/image73.wmf"/><Relationship Id="rId14" Type="http://schemas.openxmlformats.org/officeDocument/2006/relationships/image" Target="../media/image21.wmf"/><Relationship Id="rId15" Type="http://schemas.openxmlformats.org/officeDocument/2006/relationships/image" Target="../media/image74.wmf"/><Relationship Id="rId16" Type="http://schemas.openxmlformats.org/officeDocument/2006/relationships/image" Target="../media/image75.wmf"/><Relationship Id="rId17" Type="http://schemas.openxmlformats.org/officeDocument/2006/relationships/image" Target="../media/image76.wmf"/><Relationship Id="rId18" Type="http://schemas.openxmlformats.org/officeDocument/2006/relationships/image" Target="../media/image77.wmf"/><Relationship Id="rId19" Type="http://schemas.openxmlformats.org/officeDocument/2006/relationships/image" Target="../media/image78.wmf"/><Relationship Id="rId1" Type="http://schemas.openxmlformats.org/officeDocument/2006/relationships/image" Target="../media/image63.wmf"/><Relationship Id="rId2" Type="http://schemas.openxmlformats.org/officeDocument/2006/relationships/image" Target="../media/image64.wmf"/><Relationship Id="rId3" Type="http://schemas.openxmlformats.org/officeDocument/2006/relationships/image" Target="../media/image19.wmf"/><Relationship Id="rId4" Type="http://schemas.openxmlformats.org/officeDocument/2006/relationships/image" Target="../media/image65.wmf"/><Relationship Id="rId5" Type="http://schemas.openxmlformats.org/officeDocument/2006/relationships/image" Target="../media/image66.wmf"/><Relationship Id="rId6" Type="http://schemas.openxmlformats.org/officeDocument/2006/relationships/image" Target="../media/image67.wmf"/><Relationship Id="rId7" Type="http://schemas.openxmlformats.org/officeDocument/2006/relationships/image" Target="../media/image68.wmf"/><Relationship Id="rId8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20" Type="http://schemas.openxmlformats.org/officeDocument/2006/relationships/image" Target="../media/image103.wmf"/><Relationship Id="rId21" Type="http://schemas.openxmlformats.org/officeDocument/2006/relationships/image" Target="../media/image104.wmf"/><Relationship Id="rId22" Type="http://schemas.openxmlformats.org/officeDocument/2006/relationships/image" Target="../media/image105.wmf"/><Relationship Id="rId23" Type="http://schemas.openxmlformats.org/officeDocument/2006/relationships/image" Target="../media/image106.wmf"/><Relationship Id="rId24" Type="http://schemas.openxmlformats.org/officeDocument/2006/relationships/image" Target="../media/image107.wmf"/><Relationship Id="rId25" Type="http://schemas.openxmlformats.org/officeDocument/2006/relationships/image" Target="../media/image108.wmf"/><Relationship Id="rId26" Type="http://schemas.openxmlformats.org/officeDocument/2006/relationships/image" Target="../media/image109.wmf"/><Relationship Id="rId27" Type="http://schemas.openxmlformats.org/officeDocument/2006/relationships/image" Target="../media/image110.wmf"/><Relationship Id="rId28" Type="http://schemas.openxmlformats.org/officeDocument/2006/relationships/image" Target="../media/image111.wmf"/><Relationship Id="rId29" Type="http://schemas.openxmlformats.org/officeDocument/2006/relationships/image" Target="../media/image112.wmf"/><Relationship Id="rId1" Type="http://schemas.openxmlformats.org/officeDocument/2006/relationships/image" Target="../media/image84.wmf"/><Relationship Id="rId2" Type="http://schemas.openxmlformats.org/officeDocument/2006/relationships/image" Target="../media/image85.wmf"/><Relationship Id="rId3" Type="http://schemas.openxmlformats.org/officeDocument/2006/relationships/image" Target="../media/image86.wmf"/><Relationship Id="rId4" Type="http://schemas.openxmlformats.org/officeDocument/2006/relationships/image" Target="../media/image87.wmf"/><Relationship Id="rId5" Type="http://schemas.openxmlformats.org/officeDocument/2006/relationships/image" Target="../media/image88.wmf"/><Relationship Id="rId30" Type="http://schemas.openxmlformats.org/officeDocument/2006/relationships/image" Target="../media/image113.wmf"/><Relationship Id="rId31" Type="http://schemas.openxmlformats.org/officeDocument/2006/relationships/image" Target="../media/image114.wmf"/><Relationship Id="rId32" Type="http://schemas.openxmlformats.org/officeDocument/2006/relationships/image" Target="../media/image115.wmf"/><Relationship Id="rId9" Type="http://schemas.openxmlformats.org/officeDocument/2006/relationships/image" Target="../media/image92.wmf"/><Relationship Id="rId6" Type="http://schemas.openxmlformats.org/officeDocument/2006/relationships/image" Target="../media/image89.wmf"/><Relationship Id="rId7" Type="http://schemas.openxmlformats.org/officeDocument/2006/relationships/image" Target="../media/image90.wmf"/><Relationship Id="rId8" Type="http://schemas.openxmlformats.org/officeDocument/2006/relationships/image" Target="../media/image91.wmf"/><Relationship Id="rId33" Type="http://schemas.openxmlformats.org/officeDocument/2006/relationships/image" Target="../media/image116.wmf"/><Relationship Id="rId34" Type="http://schemas.openxmlformats.org/officeDocument/2006/relationships/image" Target="../media/image117.wmf"/><Relationship Id="rId35" Type="http://schemas.openxmlformats.org/officeDocument/2006/relationships/image" Target="../media/image118.wmf"/><Relationship Id="rId36" Type="http://schemas.openxmlformats.org/officeDocument/2006/relationships/image" Target="../media/image119.wmf"/><Relationship Id="rId10" Type="http://schemas.openxmlformats.org/officeDocument/2006/relationships/image" Target="../media/image93.wmf"/><Relationship Id="rId11" Type="http://schemas.openxmlformats.org/officeDocument/2006/relationships/image" Target="../media/image94.wmf"/><Relationship Id="rId12" Type="http://schemas.openxmlformats.org/officeDocument/2006/relationships/image" Target="../media/image95.wmf"/><Relationship Id="rId13" Type="http://schemas.openxmlformats.org/officeDocument/2006/relationships/image" Target="../media/image96.wmf"/><Relationship Id="rId14" Type="http://schemas.openxmlformats.org/officeDocument/2006/relationships/image" Target="../media/image97.wmf"/><Relationship Id="rId15" Type="http://schemas.openxmlformats.org/officeDocument/2006/relationships/image" Target="../media/image98.wmf"/><Relationship Id="rId16" Type="http://schemas.openxmlformats.org/officeDocument/2006/relationships/image" Target="../media/image99.wmf"/><Relationship Id="rId17" Type="http://schemas.openxmlformats.org/officeDocument/2006/relationships/image" Target="../media/image100.wmf"/><Relationship Id="rId18" Type="http://schemas.openxmlformats.org/officeDocument/2006/relationships/image" Target="../media/image101.wmf"/><Relationship Id="rId19" Type="http://schemas.openxmlformats.org/officeDocument/2006/relationships/image" Target="../media/image102.wmf"/><Relationship Id="rId37" Type="http://schemas.openxmlformats.org/officeDocument/2006/relationships/image" Target="../media/image120.wmf"/><Relationship Id="rId38" Type="http://schemas.openxmlformats.org/officeDocument/2006/relationships/image" Target="../media/image121.wmf"/><Relationship Id="rId39" Type="http://schemas.openxmlformats.org/officeDocument/2006/relationships/image" Target="../media/image122.wmf"/><Relationship Id="rId40" Type="http://schemas.openxmlformats.org/officeDocument/2006/relationships/image" Target="../media/image123.wmf"/><Relationship Id="rId41" Type="http://schemas.openxmlformats.org/officeDocument/2006/relationships/image" Target="../media/image124.wmf"/><Relationship Id="rId42" Type="http://schemas.openxmlformats.org/officeDocument/2006/relationships/image" Target="../media/image125.wmf"/><Relationship Id="rId43" Type="http://schemas.openxmlformats.org/officeDocument/2006/relationships/image" Target="../media/image126.wmf"/></Relationships>
</file>

<file path=ppt/drawings/_rels/vmlDrawing13.vml.rels><?xml version="1.0" encoding="UTF-8" standalone="yes"?>
<Relationships xmlns="http://schemas.openxmlformats.org/package/2006/relationships"><Relationship Id="rId20" Type="http://schemas.openxmlformats.org/officeDocument/2006/relationships/image" Target="../media/image92.wmf"/><Relationship Id="rId21" Type="http://schemas.openxmlformats.org/officeDocument/2006/relationships/image" Target="../media/image93.wmf"/><Relationship Id="rId22" Type="http://schemas.openxmlformats.org/officeDocument/2006/relationships/image" Target="../media/image94.wmf"/><Relationship Id="rId23" Type="http://schemas.openxmlformats.org/officeDocument/2006/relationships/image" Target="../media/image95.wmf"/><Relationship Id="rId24" Type="http://schemas.openxmlformats.org/officeDocument/2006/relationships/image" Target="../media/image96.wmf"/><Relationship Id="rId25" Type="http://schemas.openxmlformats.org/officeDocument/2006/relationships/image" Target="../media/image97.wmf"/><Relationship Id="rId26" Type="http://schemas.openxmlformats.org/officeDocument/2006/relationships/image" Target="../media/image98.wmf"/><Relationship Id="rId27" Type="http://schemas.openxmlformats.org/officeDocument/2006/relationships/image" Target="../media/image99.wmf"/><Relationship Id="rId28" Type="http://schemas.openxmlformats.org/officeDocument/2006/relationships/image" Target="../media/image100.wmf"/><Relationship Id="rId29" Type="http://schemas.openxmlformats.org/officeDocument/2006/relationships/image" Target="../media/image101.wmf"/><Relationship Id="rId1" Type="http://schemas.openxmlformats.org/officeDocument/2006/relationships/image" Target="../media/image111.wmf"/><Relationship Id="rId2" Type="http://schemas.openxmlformats.org/officeDocument/2006/relationships/image" Target="../media/image112.wmf"/><Relationship Id="rId3" Type="http://schemas.openxmlformats.org/officeDocument/2006/relationships/image" Target="../media/image127.wmf"/><Relationship Id="rId4" Type="http://schemas.openxmlformats.org/officeDocument/2006/relationships/image" Target="../media/image84.wmf"/><Relationship Id="rId5" Type="http://schemas.openxmlformats.org/officeDocument/2006/relationships/image" Target="../media/image85.wmf"/><Relationship Id="rId30" Type="http://schemas.openxmlformats.org/officeDocument/2006/relationships/image" Target="../media/image133.wmf"/><Relationship Id="rId31" Type="http://schemas.openxmlformats.org/officeDocument/2006/relationships/image" Target="../media/image134.wmf"/><Relationship Id="rId32" Type="http://schemas.openxmlformats.org/officeDocument/2006/relationships/image" Target="../media/image135.wmf"/><Relationship Id="rId9" Type="http://schemas.openxmlformats.org/officeDocument/2006/relationships/image" Target="../media/image115.wmf"/><Relationship Id="rId6" Type="http://schemas.openxmlformats.org/officeDocument/2006/relationships/image" Target="../media/image86.wmf"/><Relationship Id="rId7" Type="http://schemas.openxmlformats.org/officeDocument/2006/relationships/image" Target="../media/image128.wmf"/><Relationship Id="rId8" Type="http://schemas.openxmlformats.org/officeDocument/2006/relationships/image" Target="../media/image87.wmf"/><Relationship Id="rId33" Type="http://schemas.openxmlformats.org/officeDocument/2006/relationships/image" Target="../media/image123.wmf"/><Relationship Id="rId34" Type="http://schemas.openxmlformats.org/officeDocument/2006/relationships/image" Target="../media/image136.wmf"/><Relationship Id="rId35" Type="http://schemas.openxmlformats.org/officeDocument/2006/relationships/image" Target="../media/image102.wmf"/><Relationship Id="rId36" Type="http://schemas.openxmlformats.org/officeDocument/2006/relationships/image" Target="../media/image103.wmf"/><Relationship Id="rId10" Type="http://schemas.openxmlformats.org/officeDocument/2006/relationships/image" Target="../media/image116.wmf"/><Relationship Id="rId11" Type="http://schemas.openxmlformats.org/officeDocument/2006/relationships/image" Target="../media/image129.wmf"/><Relationship Id="rId12" Type="http://schemas.openxmlformats.org/officeDocument/2006/relationships/image" Target="../media/image130.wmf"/><Relationship Id="rId13" Type="http://schemas.openxmlformats.org/officeDocument/2006/relationships/image" Target="../media/image131.wmf"/><Relationship Id="rId14" Type="http://schemas.openxmlformats.org/officeDocument/2006/relationships/image" Target="../media/image119.wmf"/><Relationship Id="rId15" Type="http://schemas.openxmlformats.org/officeDocument/2006/relationships/image" Target="../media/image132.wmf"/><Relationship Id="rId16" Type="http://schemas.openxmlformats.org/officeDocument/2006/relationships/image" Target="../media/image88.wmf"/><Relationship Id="rId17" Type="http://schemas.openxmlformats.org/officeDocument/2006/relationships/image" Target="../media/image89.wmf"/><Relationship Id="rId18" Type="http://schemas.openxmlformats.org/officeDocument/2006/relationships/image" Target="../media/image90.wmf"/><Relationship Id="rId19" Type="http://schemas.openxmlformats.org/officeDocument/2006/relationships/image" Target="../media/image91.wmf"/><Relationship Id="rId37" Type="http://schemas.openxmlformats.org/officeDocument/2006/relationships/image" Target="../media/image104.wmf"/><Relationship Id="rId38" Type="http://schemas.openxmlformats.org/officeDocument/2006/relationships/image" Target="../media/image105.wmf"/><Relationship Id="rId39" Type="http://schemas.openxmlformats.org/officeDocument/2006/relationships/image" Target="../media/image137.wmf"/><Relationship Id="rId40" Type="http://schemas.openxmlformats.org/officeDocument/2006/relationships/image" Target="../media/image138.wmf"/><Relationship Id="rId41" Type="http://schemas.openxmlformats.org/officeDocument/2006/relationships/image" Target="../media/image108.wmf"/><Relationship Id="rId42" Type="http://schemas.openxmlformats.org/officeDocument/2006/relationships/image" Target="../media/image109.wmf"/><Relationship Id="rId43" Type="http://schemas.openxmlformats.org/officeDocument/2006/relationships/image" Target="../media/image1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7" Type="http://schemas.openxmlformats.org/officeDocument/2006/relationships/image" Target="../media/image21.wmf"/><Relationship Id="rId8" Type="http://schemas.openxmlformats.org/officeDocument/2006/relationships/image" Target="../media/image22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24.wmf"/><Relationship Id="rId1" Type="http://schemas.openxmlformats.org/officeDocument/2006/relationships/image" Target="../media/image12.wmf"/><Relationship Id="rId2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wmf"/><Relationship Id="rId12" Type="http://schemas.openxmlformats.org/officeDocument/2006/relationships/image" Target="../media/image40.wmf"/><Relationship Id="rId13" Type="http://schemas.openxmlformats.org/officeDocument/2006/relationships/image" Target="../media/image41.wmf"/><Relationship Id="rId1" Type="http://schemas.openxmlformats.org/officeDocument/2006/relationships/image" Target="../media/image29.wmf"/><Relationship Id="rId2" Type="http://schemas.openxmlformats.org/officeDocument/2006/relationships/image" Target="../media/image30.wmf"/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wmf"/><Relationship Id="rId7" Type="http://schemas.openxmlformats.org/officeDocument/2006/relationships/image" Target="../media/image35.wmf"/><Relationship Id="rId8" Type="http://schemas.openxmlformats.org/officeDocument/2006/relationships/image" Target="../media/image36.wmf"/><Relationship Id="rId9" Type="http://schemas.openxmlformats.org/officeDocument/2006/relationships/image" Target="../media/image37.wmf"/><Relationship Id="rId10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4.wmf"/><Relationship Id="rId3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7" Type="http://schemas.openxmlformats.org/officeDocument/2006/relationships/image" Target="../media/image51.wmf"/><Relationship Id="rId1" Type="http://schemas.openxmlformats.org/officeDocument/2006/relationships/image" Target="../media/image45.wmf"/><Relationship Id="rId2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A8746-97BB-4675-81A6-D0BFF45B1533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28BC-FE48-4EBC-88CE-78F7B3FEA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6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Then, how can we</a:t>
            </a:r>
            <a:r>
              <a:rPr lang="en-US" baseline="0" dirty="0" smtClean="0"/>
              <a:t> stabilize the system?</a:t>
            </a:r>
          </a:p>
          <a:p>
            <a:r>
              <a:rPr lang="en-US" dirty="0" smtClean="0"/>
              <a:t>The answer is communication. The first</a:t>
            </a:r>
            <a:r>
              <a:rPr lang="en-US" baseline="0" dirty="0" smtClean="0"/>
              <a:t> controller can relay its observation to the second controller, and the second controller stabilize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75E81-D887-477E-A86B-2C3F80FA371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75E81-D887-477E-A86B-2C3F80FA371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0" y="0"/>
            <a:ext cx="9144000" cy="11811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eaLnBrk="1" hangingPunct="1">
              <a:spcBef>
                <a:spcPct val="20000"/>
              </a:spcBef>
              <a:buFontTx/>
              <a:buChar char="ï"/>
            </a:pPr>
            <a:endParaRPr lang="en-US" sz="100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676900"/>
            <a:ext cx="9144000" cy="11811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75" y="268288"/>
            <a:ext cx="11795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p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8" y="188913"/>
            <a:ext cx="1033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96850"/>
            <a:ext cx="2062162" cy="5949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0" y="196850"/>
            <a:ext cx="6034088" cy="5949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609600"/>
            <a:ext cx="777240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514600"/>
            <a:ext cx="5257800" cy="2209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800000"/>
                </a:solidFill>
              </a:defRPr>
            </a:lvl1pPr>
          </a:lstStyle>
          <a:p>
            <a:r>
              <a:rPr lang="en-US" altLang="ko-KR" smtClean="0"/>
              <a:t>Click to edit Master subtitle style</a:t>
            </a:r>
            <a:endParaRPr lang="en-US" altLang="ko-KR"/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4762500" y="6629400"/>
            <a:ext cx="438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endParaRPr lang="ko-KR" altLang="en-US" sz="1200" b="1">
              <a:solidFill>
                <a:schemeClr val="accent2"/>
              </a:solidFill>
              <a:ea typeface="Gulim" pitchFamily="34" charset="-127"/>
            </a:endParaRP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304800" y="5029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ko-KR" altLang="en-US"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152400"/>
            <a:ext cx="20764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0769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609600"/>
            <a:ext cx="777240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514600"/>
            <a:ext cx="5257800" cy="2209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800000"/>
                </a:solidFill>
              </a:defRPr>
            </a:lvl1pPr>
          </a:lstStyle>
          <a:p>
            <a:r>
              <a:rPr lang="en-US" altLang="ko-KR" smtClean="0"/>
              <a:t>Click to edit Master subtitle style</a:t>
            </a:r>
            <a:endParaRPr lang="en-US" altLang="ko-KR"/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4762500" y="6629400"/>
            <a:ext cx="438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endParaRPr lang="ko-KR" altLang="en-US" sz="1200" b="1">
              <a:solidFill>
                <a:schemeClr val="accent2"/>
              </a:solidFill>
              <a:ea typeface="Gulim" pitchFamily="34" charset="-127"/>
            </a:endParaRP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304800" y="5029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ko-KR" altLang="en-US"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152400"/>
            <a:ext cx="20764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0769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7795" y="1629967"/>
            <a:ext cx="7376086" cy="13215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1183" y="1775570"/>
            <a:ext cx="706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68" y="6470959"/>
            <a:ext cx="9148028" cy="2743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 descr="UCBseal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6" y="6227429"/>
            <a:ext cx="630570" cy="6305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82847" y="6412248"/>
            <a:ext cx="1321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UC Berkeley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B67676-3CEF-4B34-A053-24FACF7CE3A4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166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5001C8-D08E-4210-80A9-1137FC2BE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086600" cy="121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-2854"/>
            <a:ext cx="9144000" cy="7648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2847" y="6412248"/>
            <a:ext cx="1321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UC Berkeley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40640"/>
            <a:ext cx="8839200" cy="8382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B67676-3CEF-4B34-A053-24FACF7CE3A4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166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5001C8-D08E-4210-80A9-1137FC2BE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7676-3CEF-4B34-A053-24FACF7CE3A4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01C8-D08E-4210-80A9-1137FC2BE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963" y="1060450"/>
            <a:ext cx="397192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060450"/>
            <a:ext cx="397351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7676-3CEF-4B34-A053-24FACF7CE3A4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01C8-D08E-4210-80A9-1137FC2BE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7676-3CEF-4B34-A053-24FACF7CE3A4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01C8-D08E-4210-80A9-1137FC2BE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7676-3CEF-4B34-A053-24FACF7CE3A4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01C8-D08E-4210-80A9-1137FC2BE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7676-3CEF-4B34-A053-24FACF7CE3A4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01C8-D08E-4210-80A9-1137FC2BE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7676-3CEF-4B34-A053-24FACF7CE3A4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01C8-D08E-4210-80A9-1137FC2BE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7676-3CEF-4B34-A053-24FACF7CE3A4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01C8-D08E-4210-80A9-1137FC2BE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7676-3CEF-4B34-A053-24FACF7CE3A4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01C8-D08E-4210-80A9-1137FC2BE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7676-3CEF-4B34-A053-24FACF7CE3A4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01C8-D08E-4210-80A9-1137FC2BE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hyperlink" Target="http://images.google.com/imgres?imgurl=http://www.stanford.edu/~volkerin/stanford_logo.gif&amp;imgrefurl=http://www.stanford.edu/~volkerin/&amp;h=465&amp;w=512&amp;sz=14&amp;hl=en&amp;start=1&amp;tbnid=GPfURqDkbNoDjM:&amp;tbnh=119&amp;tbnw=131&amp;prev=/images?q=stanford+logo&amp;gbv=2&amp;svnum=10&amp;hl=en" TargetMode="External"/><Relationship Id="rId21" Type="http://schemas.openxmlformats.org/officeDocument/2006/relationships/image" Target="../media/image6.jpeg"/><Relationship Id="rId22" Type="http://schemas.openxmlformats.org/officeDocument/2006/relationships/image" Target="../media/image7.jpeg"/><Relationship Id="rId23" Type="http://schemas.openxmlformats.org/officeDocument/2006/relationships/image" Target="../media/image8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hyperlink" Target="http://images.google.com/imgres?imgurl=http://www.cacr.caltech.edu/~lindheim/citlogo_s2.gif&amp;imgrefurl=http://www.cacr.caltech.edu/~lindheim/&amp;h=100&amp;w=100&amp;sz=3&amp;hl=en&amp;start=18&amp;tbnid=55oCeEyieMvSiM:&amp;tbnh=82&amp;tbnw=82&amp;prev=/images?q=caltech+logo&amp;gbv=2&amp;svnum=10&amp;hl=en" TargetMode="External"/><Relationship Id="rId19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32" name="Rectangle 52"/>
          <p:cNvSpPr>
            <a:spLocks noChangeArrowheads="1"/>
          </p:cNvSpPr>
          <p:nvPr/>
        </p:nvSpPr>
        <p:spPr bwMode="auto">
          <a:xfrm flipV="1">
            <a:off x="8169275" y="0"/>
            <a:ext cx="974725" cy="17145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eaLnBrk="1" hangingPunct="1">
              <a:spcBef>
                <a:spcPct val="20000"/>
              </a:spcBef>
              <a:buFontTx/>
              <a:buChar char="ï"/>
            </a:pPr>
            <a:endParaRPr lang="en-US" sz="1000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 flipV="1">
            <a:off x="0" y="0"/>
            <a:ext cx="9144000" cy="16129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eaLnBrk="1" hangingPunct="1">
              <a:spcBef>
                <a:spcPct val="20000"/>
              </a:spcBef>
              <a:buFontTx/>
              <a:buChar char="ï"/>
            </a:pPr>
            <a:endParaRPr lang="en-US" sz="100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196850"/>
            <a:ext cx="799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8963" y="1060450"/>
            <a:ext cx="8097837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2563" y="6415088"/>
            <a:ext cx="8826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4" descr="ipto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54213" y="6403975"/>
            <a:ext cx="911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18350" y="6289675"/>
            <a:ext cx="576263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33" name="Picture 3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78838" y="6270625"/>
            <a:ext cx="474662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34" name="Picture 35" descr="citlogo_s2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16850" y="6284913"/>
            <a:ext cx="5572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37" descr="stanford_logo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450013" y="6284913"/>
            <a:ext cx="6159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39" descr="ATO_netlogo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3325" y="6411913"/>
            <a:ext cx="5969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8180388" y="757238"/>
            <a:ext cx="976312" cy="133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 flipV="1">
            <a:off x="7342188" y="0"/>
            <a:ext cx="841375" cy="16319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eaLnBrk="1" hangingPunct="1">
              <a:spcBef>
                <a:spcPct val="20000"/>
              </a:spcBef>
              <a:buFontTx/>
              <a:buChar char="ï"/>
            </a:pPr>
            <a:endParaRPr lang="en-US" sz="1000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9525" y="774700"/>
            <a:ext cx="9134475" cy="0"/>
          </a:xfrm>
          <a:prstGeom prst="line">
            <a:avLst/>
          </a:prstGeom>
          <a:noFill/>
          <a:ln w="28575">
            <a:solidFill>
              <a:srgbClr val="0C285B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>
              <a:latin typeface="Arial" pitchFamily="-106" charset="0"/>
              <a:ea typeface="+mn-ea"/>
            </a:endParaRPr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9525" y="812800"/>
            <a:ext cx="9124950" cy="0"/>
          </a:xfrm>
          <a:prstGeom prst="line">
            <a:avLst/>
          </a:prstGeom>
          <a:noFill/>
          <a:ln w="9525">
            <a:solidFill>
              <a:srgbClr val="396BB3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>
              <a:latin typeface="Arial" pitchFamily="-106" charset="0"/>
              <a:ea typeface="+mn-ea"/>
            </a:endParaRPr>
          </a:p>
        </p:txBody>
      </p:sp>
      <p:pic>
        <p:nvPicPr>
          <p:cNvPr id="1041" name="Picture 55" descr="flows2ab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069263" y="0"/>
            <a:ext cx="107473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" pitchFamily="-106" charset="0"/>
          <a:ea typeface="ＭＳ Ｐゴシック" pitchFamily="34" charset="-128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" pitchFamily="-106" charset="0"/>
          <a:ea typeface="ＭＳ Ｐゴシック" pitchFamily="34" charset="-128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" pitchFamily="-106" charset="0"/>
          <a:ea typeface="ＭＳ Ｐゴシック" pitchFamily="34" charset="-128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" pitchFamily="-106" charset="0"/>
          <a:ea typeface="ＭＳ Ｐゴシック" pitchFamily="34" charset="-128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" pitchFamily="-106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" pitchFamily="-106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" pitchFamily="-106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" pitchFamily="-106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337924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337924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67676-3CEF-4B34-A053-24FACF7CE3A4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01C8-D08E-4210-80A9-1137FC2BE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43.w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4.w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4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wmf"/><Relationship Id="rId12" Type="http://schemas.openxmlformats.org/officeDocument/2006/relationships/oleObject" Target="../embeddings/oleObject44.bin"/><Relationship Id="rId13" Type="http://schemas.openxmlformats.org/officeDocument/2006/relationships/image" Target="../media/image49.wmf"/><Relationship Id="rId14" Type="http://schemas.openxmlformats.org/officeDocument/2006/relationships/oleObject" Target="../embeddings/oleObject45.bin"/><Relationship Id="rId15" Type="http://schemas.openxmlformats.org/officeDocument/2006/relationships/image" Target="../media/image50.wmf"/><Relationship Id="rId16" Type="http://schemas.openxmlformats.org/officeDocument/2006/relationships/oleObject" Target="../embeddings/oleObject46.bin"/><Relationship Id="rId17" Type="http://schemas.openxmlformats.org/officeDocument/2006/relationships/image" Target="../media/image51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8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5.w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46.wmf"/><Relationship Id="rId8" Type="http://schemas.openxmlformats.org/officeDocument/2006/relationships/oleObject" Target="../embeddings/oleObject42.bin"/><Relationship Id="rId9" Type="http://schemas.openxmlformats.org/officeDocument/2006/relationships/image" Target="../media/image47.wmf"/><Relationship Id="rId10" Type="http://schemas.openxmlformats.org/officeDocument/2006/relationships/oleObject" Target="../embeddings/oleObject4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3.png"/><Relationship Id="rId5" Type="http://schemas.openxmlformats.org/officeDocument/2006/relationships/oleObject" Target="../embeddings/oleObject47.bin"/><Relationship Id="rId6" Type="http://schemas.openxmlformats.org/officeDocument/2006/relationships/image" Target="../media/image5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wmf"/><Relationship Id="rId20" Type="http://schemas.openxmlformats.org/officeDocument/2006/relationships/image" Target="../media/image45.wmf"/><Relationship Id="rId21" Type="http://schemas.openxmlformats.org/officeDocument/2006/relationships/oleObject" Target="../embeddings/oleObject57.bin"/><Relationship Id="rId22" Type="http://schemas.openxmlformats.org/officeDocument/2006/relationships/image" Target="../media/image60.wmf"/><Relationship Id="rId23" Type="http://schemas.openxmlformats.org/officeDocument/2006/relationships/oleObject" Target="../embeddings/oleObject58.bin"/><Relationship Id="rId24" Type="http://schemas.openxmlformats.org/officeDocument/2006/relationships/image" Target="../media/image61.wmf"/><Relationship Id="rId25" Type="http://schemas.openxmlformats.org/officeDocument/2006/relationships/oleObject" Target="../embeddings/oleObject59.bin"/><Relationship Id="rId26" Type="http://schemas.openxmlformats.org/officeDocument/2006/relationships/image" Target="../media/image46.wmf"/><Relationship Id="rId10" Type="http://schemas.openxmlformats.org/officeDocument/2006/relationships/oleObject" Target="../embeddings/oleObject51.bin"/><Relationship Id="rId11" Type="http://schemas.openxmlformats.org/officeDocument/2006/relationships/image" Target="../media/image56.wmf"/><Relationship Id="rId12" Type="http://schemas.openxmlformats.org/officeDocument/2006/relationships/oleObject" Target="../embeddings/oleObject52.bin"/><Relationship Id="rId13" Type="http://schemas.openxmlformats.org/officeDocument/2006/relationships/image" Target="../media/image57.wmf"/><Relationship Id="rId14" Type="http://schemas.openxmlformats.org/officeDocument/2006/relationships/oleObject" Target="../embeddings/oleObject53.bin"/><Relationship Id="rId15" Type="http://schemas.openxmlformats.org/officeDocument/2006/relationships/oleObject" Target="../embeddings/oleObject54.bin"/><Relationship Id="rId16" Type="http://schemas.openxmlformats.org/officeDocument/2006/relationships/image" Target="../media/image58.wmf"/><Relationship Id="rId17" Type="http://schemas.openxmlformats.org/officeDocument/2006/relationships/oleObject" Target="../embeddings/oleObject55.bin"/><Relationship Id="rId18" Type="http://schemas.openxmlformats.org/officeDocument/2006/relationships/image" Target="../media/image59.wmf"/><Relationship Id="rId19" Type="http://schemas.openxmlformats.org/officeDocument/2006/relationships/oleObject" Target="../embeddings/oleObject56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8.xml"/><Relationship Id="rId3" Type="http://schemas.openxmlformats.org/officeDocument/2006/relationships/image" Target="../media/image62.png"/><Relationship Id="rId4" Type="http://schemas.openxmlformats.org/officeDocument/2006/relationships/oleObject" Target="../embeddings/oleObject48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49.bin"/><Relationship Id="rId7" Type="http://schemas.openxmlformats.org/officeDocument/2006/relationships/image" Target="../media/image54.wmf"/><Relationship Id="rId8" Type="http://schemas.openxmlformats.org/officeDocument/2006/relationships/oleObject" Target="../embeddings/oleObject50.bin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5.bin"/><Relationship Id="rId14" Type="http://schemas.openxmlformats.org/officeDocument/2006/relationships/image" Target="../media/image67.wmf"/><Relationship Id="rId15" Type="http://schemas.openxmlformats.org/officeDocument/2006/relationships/oleObject" Target="../embeddings/oleObject66.bin"/><Relationship Id="rId16" Type="http://schemas.openxmlformats.org/officeDocument/2006/relationships/image" Target="../media/image68.wmf"/><Relationship Id="rId17" Type="http://schemas.openxmlformats.org/officeDocument/2006/relationships/oleObject" Target="../embeddings/oleObject67.bin"/><Relationship Id="rId18" Type="http://schemas.openxmlformats.org/officeDocument/2006/relationships/image" Target="../media/image69.wmf"/><Relationship Id="rId19" Type="http://schemas.openxmlformats.org/officeDocument/2006/relationships/oleObject" Target="../embeddings/oleObject68.bin"/><Relationship Id="rId50" Type="http://schemas.openxmlformats.org/officeDocument/2006/relationships/image" Target="../media/image82.wmf"/><Relationship Id="rId51" Type="http://schemas.openxmlformats.org/officeDocument/2006/relationships/oleObject" Target="../embeddings/oleObject85.bin"/><Relationship Id="rId52" Type="http://schemas.openxmlformats.org/officeDocument/2006/relationships/oleObject" Target="../embeddings/oleObject86.bin"/><Relationship Id="rId53" Type="http://schemas.openxmlformats.org/officeDocument/2006/relationships/image" Target="../media/image83.wmf"/><Relationship Id="rId40" Type="http://schemas.openxmlformats.org/officeDocument/2006/relationships/oleObject" Target="../embeddings/oleObject79.bin"/><Relationship Id="rId41" Type="http://schemas.openxmlformats.org/officeDocument/2006/relationships/oleObject" Target="../embeddings/oleObject80.bin"/><Relationship Id="rId42" Type="http://schemas.openxmlformats.org/officeDocument/2006/relationships/image" Target="../media/image78.wmf"/><Relationship Id="rId43" Type="http://schemas.openxmlformats.org/officeDocument/2006/relationships/oleObject" Target="../embeddings/oleObject81.bin"/><Relationship Id="rId44" Type="http://schemas.openxmlformats.org/officeDocument/2006/relationships/image" Target="../media/image79.wmf"/><Relationship Id="rId45" Type="http://schemas.openxmlformats.org/officeDocument/2006/relationships/oleObject" Target="../embeddings/oleObject82.bin"/><Relationship Id="rId46" Type="http://schemas.openxmlformats.org/officeDocument/2006/relationships/image" Target="../media/image80.wmf"/><Relationship Id="rId47" Type="http://schemas.openxmlformats.org/officeDocument/2006/relationships/oleObject" Target="../embeddings/oleObject83.bin"/><Relationship Id="rId48" Type="http://schemas.openxmlformats.org/officeDocument/2006/relationships/image" Target="../media/image81.wmf"/><Relationship Id="rId49" Type="http://schemas.openxmlformats.org/officeDocument/2006/relationships/oleObject" Target="../embeddings/oleObject8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8.xml"/><Relationship Id="rId3" Type="http://schemas.openxmlformats.org/officeDocument/2006/relationships/oleObject" Target="../embeddings/oleObject60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64.w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19.wmf"/><Relationship Id="rId9" Type="http://schemas.openxmlformats.org/officeDocument/2006/relationships/oleObject" Target="../embeddings/oleObject63.bin"/><Relationship Id="rId30" Type="http://schemas.openxmlformats.org/officeDocument/2006/relationships/oleObject" Target="../embeddings/oleObject74.bin"/><Relationship Id="rId31" Type="http://schemas.openxmlformats.org/officeDocument/2006/relationships/image" Target="../media/image21.wmf"/><Relationship Id="rId32" Type="http://schemas.openxmlformats.org/officeDocument/2006/relationships/oleObject" Target="../embeddings/oleObject75.bin"/><Relationship Id="rId33" Type="http://schemas.openxmlformats.org/officeDocument/2006/relationships/image" Target="../media/image74.wmf"/><Relationship Id="rId34" Type="http://schemas.openxmlformats.org/officeDocument/2006/relationships/oleObject" Target="../embeddings/oleObject76.bin"/><Relationship Id="rId35" Type="http://schemas.openxmlformats.org/officeDocument/2006/relationships/image" Target="../media/image75.wmf"/><Relationship Id="rId36" Type="http://schemas.openxmlformats.org/officeDocument/2006/relationships/oleObject" Target="../embeddings/oleObject77.bin"/><Relationship Id="rId37" Type="http://schemas.openxmlformats.org/officeDocument/2006/relationships/image" Target="../media/image76.wmf"/><Relationship Id="rId38" Type="http://schemas.openxmlformats.org/officeDocument/2006/relationships/oleObject" Target="../embeddings/oleObject78.bin"/><Relationship Id="rId39" Type="http://schemas.openxmlformats.org/officeDocument/2006/relationships/image" Target="../media/image77.wmf"/><Relationship Id="rId20" Type="http://schemas.openxmlformats.org/officeDocument/2006/relationships/image" Target="../media/image20.wmf"/><Relationship Id="rId21" Type="http://schemas.openxmlformats.org/officeDocument/2006/relationships/oleObject" Target="../embeddings/oleObject69.bin"/><Relationship Id="rId22" Type="http://schemas.openxmlformats.org/officeDocument/2006/relationships/image" Target="../media/image70.wmf"/><Relationship Id="rId23" Type="http://schemas.openxmlformats.org/officeDocument/2006/relationships/oleObject" Target="../embeddings/oleObject70.bin"/><Relationship Id="rId24" Type="http://schemas.openxmlformats.org/officeDocument/2006/relationships/image" Target="../media/image71.wmf"/><Relationship Id="rId25" Type="http://schemas.openxmlformats.org/officeDocument/2006/relationships/oleObject" Target="../embeddings/oleObject71.bin"/><Relationship Id="rId26" Type="http://schemas.openxmlformats.org/officeDocument/2006/relationships/image" Target="../media/image72.wmf"/><Relationship Id="rId27" Type="http://schemas.openxmlformats.org/officeDocument/2006/relationships/oleObject" Target="../embeddings/oleObject72.bin"/><Relationship Id="rId28" Type="http://schemas.openxmlformats.org/officeDocument/2006/relationships/image" Target="../media/image73.wmf"/><Relationship Id="rId29" Type="http://schemas.openxmlformats.org/officeDocument/2006/relationships/oleObject" Target="../embeddings/oleObject73.bin"/><Relationship Id="rId10" Type="http://schemas.openxmlformats.org/officeDocument/2006/relationships/image" Target="../media/image65.wmf"/><Relationship Id="rId11" Type="http://schemas.openxmlformats.org/officeDocument/2006/relationships/oleObject" Target="../embeddings/oleObject64.bin"/><Relationship Id="rId12" Type="http://schemas.openxmlformats.org/officeDocument/2006/relationships/image" Target="../media/image6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8.xml"/><Relationship Id="rId3" Type="http://schemas.openxmlformats.org/officeDocument/2006/relationships/oleObject" Target="../embeddings/oleObject87.bin"/><Relationship Id="rId4" Type="http://schemas.openxmlformats.org/officeDocument/2006/relationships/image" Target="../media/image84.wmf"/><Relationship Id="rId5" Type="http://schemas.openxmlformats.org/officeDocument/2006/relationships/oleObject" Target="../embeddings/oleObject88.bin"/><Relationship Id="rId6" Type="http://schemas.openxmlformats.org/officeDocument/2006/relationships/image" Target="../media/image85.wmf"/><Relationship Id="rId7" Type="http://schemas.openxmlformats.org/officeDocument/2006/relationships/oleObject" Target="../embeddings/oleObject89.bin"/><Relationship Id="rId8" Type="http://schemas.openxmlformats.org/officeDocument/2006/relationships/image" Target="../media/image86.wmf"/><Relationship Id="rId9" Type="http://schemas.openxmlformats.org/officeDocument/2006/relationships/oleObject" Target="../embeddings/oleObject90.bin"/><Relationship Id="rId10" Type="http://schemas.openxmlformats.org/officeDocument/2006/relationships/image" Target="../media/image87.wmf"/><Relationship Id="rId11" Type="http://schemas.openxmlformats.org/officeDocument/2006/relationships/oleObject" Target="../embeddings/oleObject91.bin"/><Relationship Id="rId12" Type="http://schemas.openxmlformats.org/officeDocument/2006/relationships/image" Target="../media/image88.wmf"/><Relationship Id="rId13" Type="http://schemas.openxmlformats.org/officeDocument/2006/relationships/oleObject" Target="../embeddings/oleObject92.bin"/><Relationship Id="rId14" Type="http://schemas.openxmlformats.org/officeDocument/2006/relationships/image" Target="../media/image89.wmf"/><Relationship Id="rId15" Type="http://schemas.openxmlformats.org/officeDocument/2006/relationships/oleObject" Target="../embeddings/oleObject93.bin"/><Relationship Id="rId16" Type="http://schemas.openxmlformats.org/officeDocument/2006/relationships/image" Target="../media/image90.wmf"/><Relationship Id="rId17" Type="http://schemas.openxmlformats.org/officeDocument/2006/relationships/oleObject" Target="../embeddings/oleObject94.bin"/><Relationship Id="rId18" Type="http://schemas.openxmlformats.org/officeDocument/2006/relationships/image" Target="../media/image91.wmf"/><Relationship Id="rId19" Type="http://schemas.openxmlformats.org/officeDocument/2006/relationships/oleObject" Target="../embeddings/oleObject95.bin"/><Relationship Id="rId30" Type="http://schemas.openxmlformats.org/officeDocument/2006/relationships/image" Target="../media/image97.wmf"/><Relationship Id="rId31" Type="http://schemas.openxmlformats.org/officeDocument/2006/relationships/oleObject" Target="../embeddings/oleObject101.bin"/><Relationship Id="rId32" Type="http://schemas.openxmlformats.org/officeDocument/2006/relationships/image" Target="../media/image98.wmf"/><Relationship Id="rId33" Type="http://schemas.openxmlformats.org/officeDocument/2006/relationships/oleObject" Target="../embeddings/oleObject102.bin"/><Relationship Id="rId34" Type="http://schemas.openxmlformats.org/officeDocument/2006/relationships/image" Target="../media/image99.wmf"/><Relationship Id="rId35" Type="http://schemas.openxmlformats.org/officeDocument/2006/relationships/oleObject" Target="../embeddings/oleObject103.bin"/><Relationship Id="rId36" Type="http://schemas.openxmlformats.org/officeDocument/2006/relationships/image" Target="../media/image100.wmf"/><Relationship Id="rId37" Type="http://schemas.openxmlformats.org/officeDocument/2006/relationships/oleObject" Target="../embeddings/oleObject104.bin"/><Relationship Id="rId38" Type="http://schemas.openxmlformats.org/officeDocument/2006/relationships/image" Target="../media/image101.wmf"/><Relationship Id="rId39" Type="http://schemas.openxmlformats.org/officeDocument/2006/relationships/oleObject" Target="../embeddings/oleObject105.bin"/><Relationship Id="rId50" Type="http://schemas.openxmlformats.org/officeDocument/2006/relationships/image" Target="../media/image107.wmf"/><Relationship Id="rId51" Type="http://schemas.openxmlformats.org/officeDocument/2006/relationships/oleObject" Target="../embeddings/oleObject111.bin"/><Relationship Id="rId52" Type="http://schemas.openxmlformats.org/officeDocument/2006/relationships/image" Target="../media/image108.wmf"/><Relationship Id="rId53" Type="http://schemas.openxmlformats.org/officeDocument/2006/relationships/oleObject" Target="../embeddings/oleObject112.bin"/><Relationship Id="rId54" Type="http://schemas.openxmlformats.org/officeDocument/2006/relationships/image" Target="../media/image109.wmf"/><Relationship Id="rId55" Type="http://schemas.openxmlformats.org/officeDocument/2006/relationships/oleObject" Target="../embeddings/oleObject113.bin"/><Relationship Id="rId56" Type="http://schemas.openxmlformats.org/officeDocument/2006/relationships/image" Target="../media/image110.wmf"/><Relationship Id="rId57" Type="http://schemas.openxmlformats.org/officeDocument/2006/relationships/oleObject" Target="../embeddings/oleObject114.bin"/><Relationship Id="rId58" Type="http://schemas.openxmlformats.org/officeDocument/2006/relationships/image" Target="../media/image111.wmf"/><Relationship Id="rId59" Type="http://schemas.openxmlformats.org/officeDocument/2006/relationships/oleObject" Target="../embeddings/oleObject115.bin"/><Relationship Id="rId70" Type="http://schemas.openxmlformats.org/officeDocument/2006/relationships/image" Target="../media/image117.wmf"/><Relationship Id="rId71" Type="http://schemas.openxmlformats.org/officeDocument/2006/relationships/oleObject" Target="../embeddings/oleObject121.bin"/><Relationship Id="rId72" Type="http://schemas.openxmlformats.org/officeDocument/2006/relationships/image" Target="../media/image118.wmf"/><Relationship Id="rId73" Type="http://schemas.openxmlformats.org/officeDocument/2006/relationships/oleObject" Target="../embeddings/oleObject122.bin"/><Relationship Id="rId74" Type="http://schemas.openxmlformats.org/officeDocument/2006/relationships/image" Target="../media/image119.wmf"/><Relationship Id="rId75" Type="http://schemas.openxmlformats.org/officeDocument/2006/relationships/oleObject" Target="../embeddings/oleObject123.bin"/><Relationship Id="rId76" Type="http://schemas.openxmlformats.org/officeDocument/2006/relationships/image" Target="../media/image120.wmf"/><Relationship Id="rId77" Type="http://schemas.openxmlformats.org/officeDocument/2006/relationships/oleObject" Target="../embeddings/oleObject124.bin"/><Relationship Id="rId78" Type="http://schemas.openxmlformats.org/officeDocument/2006/relationships/image" Target="../media/image121.wmf"/><Relationship Id="rId79" Type="http://schemas.openxmlformats.org/officeDocument/2006/relationships/oleObject" Target="../embeddings/oleObject125.bin"/><Relationship Id="rId20" Type="http://schemas.openxmlformats.org/officeDocument/2006/relationships/image" Target="../media/image92.wmf"/><Relationship Id="rId21" Type="http://schemas.openxmlformats.org/officeDocument/2006/relationships/oleObject" Target="../embeddings/oleObject96.bin"/><Relationship Id="rId22" Type="http://schemas.openxmlformats.org/officeDocument/2006/relationships/image" Target="../media/image93.wmf"/><Relationship Id="rId23" Type="http://schemas.openxmlformats.org/officeDocument/2006/relationships/oleObject" Target="../embeddings/oleObject97.bin"/><Relationship Id="rId24" Type="http://schemas.openxmlformats.org/officeDocument/2006/relationships/image" Target="../media/image94.wmf"/><Relationship Id="rId25" Type="http://schemas.openxmlformats.org/officeDocument/2006/relationships/oleObject" Target="../embeddings/oleObject98.bin"/><Relationship Id="rId26" Type="http://schemas.openxmlformats.org/officeDocument/2006/relationships/image" Target="../media/image95.wmf"/><Relationship Id="rId27" Type="http://schemas.openxmlformats.org/officeDocument/2006/relationships/oleObject" Target="../embeddings/oleObject99.bin"/><Relationship Id="rId28" Type="http://schemas.openxmlformats.org/officeDocument/2006/relationships/image" Target="../media/image96.wmf"/><Relationship Id="rId29" Type="http://schemas.openxmlformats.org/officeDocument/2006/relationships/oleObject" Target="../embeddings/oleObject100.bin"/><Relationship Id="rId40" Type="http://schemas.openxmlformats.org/officeDocument/2006/relationships/image" Target="../media/image102.wmf"/><Relationship Id="rId41" Type="http://schemas.openxmlformats.org/officeDocument/2006/relationships/oleObject" Target="../embeddings/oleObject106.bin"/><Relationship Id="rId42" Type="http://schemas.openxmlformats.org/officeDocument/2006/relationships/image" Target="../media/image103.wmf"/><Relationship Id="rId43" Type="http://schemas.openxmlformats.org/officeDocument/2006/relationships/oleObject" Target="../embeddings/oleObject107.bin"/><Relationship Id="rId44" Type="http://schemas.openxmlformats.org/officeDocument/2006/relationships/image" Target="../media/image104.wmf"/><Relationship Id="rId45" Type="http://schemas.openxmlformats.org/officeDocument/2006/relationships/oleObject" Target="../embeddings/oleObject108.bin"/><Relationship Id="rId46" Type="http://schemas.openxmlformats.org/officeDocument/2006/relationships/image" Target="../media/image105.wmf"/><Relationship Id="rId47" Type="http://schemas.openxmlformats.org/officeDocument/2006/relationships/oleObject" Target="../embeddings/oleObject109.bin"/><Relationship Id="rId48" Type="http://schemas.openxmlformats.org/officeDocument/2006/relationships/image" Target="../media/image106.wmf"/><Relationship Id="rId49" Type="http://schemas.openxmlformats.org/officeDocument/2006/relationships/oleObject" Target="../embeddings/oleObject110.bin"/><Relationship Id="rId60" Type="http://schemas.openxmlformats.org/officeDocument/2006/relationships/image" Target="../media/image112.wmf"/><Relationship Id="rId61" Type="http://schemas.openxmlformats.org/officeDocument/2006/relationships/oleObject" Target="../embeddings/oleObject116.bin"/><Relationship Id="rId62" Type="http://schemas.openxmlformats.org/officeDocument/2006/relationships/image" Target="../media/image113.wmf"/><Relationship Id="rId63" Type="http://schemas.openxmlformats.org/officeDocument/2006/relationships/oleObject" Target="../embeddings/oleObject117.bin"/><Relationship Id="rId64" Type="http://schemas.openxmlformats.org/officeDocument/2006/relationships/image" Target="../media/image114.wmf"/><Relationship Id="rId65" Type="http://schemas.openxmlformats.org/officeDocument/2006/relationships/oleObject" Target="../embeddings/oleObject118.bin"/><Relationship Id="rId66" Type="http://schemas.openxmlformats.org/officeDocument/2006/relationships/image" Target="../media/image115.wmf"/><Relationship Id="rId67" Type="http://schemas.openxmlformats.org/officeDocument/2006/relationships/oleObject" Target="../embeddings/oleObject119.bin"/><Relationship Id="rId68" Type="http://schemas.openxmlformats.org/officeDocument/2006/relationships/image" Target="../media/image116.wmf"/><Relationship Id="rId69" Type="http://schemas.openxmlformats.org/officeDocument/2006/relationships/oleObject" Target="../embeddings/oleObject120.bin"/><Relationship Id="rId80" Type="http://schemas.openxmlformats.org/officeDocument/2006/relationships/image" Target="../media/image122.wmf"/><Relationship Id="rId81" Type="http://schemas.openxmlformats.org/officeDocument/2006/relationships/oleObject" Target="../embeddings/oleObject126.bin"/><Relationship Id="rId82" Type="http://schemas.openxmlformats.org/officeDocument/2006/relationships/image" Target="../media/image123.wmf"/><Relationship Id="rId83" Type="http://schemas.openxmlformats.org/officeDocument/2006/relationships/oleObject" Target="../embeddings/oleObject127.bin"/><Relationship Id="rId84" Type="http://schemas.openxmlformats.org/officeDocument/2006/relationships/image" Target="../media/image124.wmf"/><Relationship Id="rId85" Type="http://schemas.openxmlformats.org/officeDocument/2006/relationships/oleObject" Target="../embeddings/oleObject128.bin"/><Relationship Id="rId86" Type="http://schemas.openxmlformats.org/officeDocument/2006/relationships/image" Target="../media/image125.wmf"/><Relationship Id="rId87" Type="http://schemas.openxmlformats.org/officeDocument/2006/relationships/oleObject" Target="../embeddings/oleObject129.bin"/><Relationship Id="rId88" Type="http://schemas.openxmlformats.org/officeDocument/2006/relationships/image" Target="../media/image12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8.xml"/><Relationship Id="rId3" Type="http://schemas.openxmlformats.org/officeDocument/2006/relationships/oleObject" Target="../embeddings/oleObject130.bin"/><Relationship Id="rId4" Type="http://schemas.openxmlformats.org/officeDocument/2006/relationships/image" Target="../media/image111.wmf"/><Relationship Id="rId5" Type="http://schemas.openxmlformats.org/officeDocument/2006/relationships/oleObject" Target="../embeddings/oleObject131.bin"/><Relationship Id="rId6" Type="http://schemas.openxmlformats.org/officeDocument/2006/relationships/image" Target="../media/image112.wmf"/><Relationship Id="rId7" Type="http://schemas.openxmlformats.org/officeDocument/2006/relationships/oleObject" Target="../embeddings/oleObject132.bin"/><Relationship Id="rId8" Type="http://schemas.openxmlformats.org/officeDocument/2006/relationships/image" Target="../media/image127.wmf"/><Relationship Id="rId9" Type="http://schemas.openxmlformats.org/officeDocument/2006/relationships/oleObject" Target="../embeddings/oleObject133.bin"/><Relationship Id="rId10" Type="http://schemas.openxmlformats.org/officeDocument/2006/relationships/image" Target="../media/image84.wmf"/><Relationship Id="rId11" Type="http://schemas.openxmlformats.org/officeDocument/2006/relationships/oleObject" Target="../embeddings/oleObject134.bin"/><Relationship Id="rId12" Type="http://schemas.openxmlformats.org/officeDocument/2006/relationships/image" Target="../media/image85.wmf"/><Relationship Id="rId13" Type="http://schemas.openxmlformats.org/officeDocument/2006/relationships/oleObject" Target="../embeddings/oleObject135.bin"/><Relationship Id="rId14" Type="http://schemas.openxmlformats.org/officeDocument/2006/relationships/image" Target="../media/image86.wmf"/><Relationship Id="rId15" Type="http://schemas.openxmlformats.org/officeDocument/2006/relationships/oleObject" Target="../embeddings/oleObject136.bin"/><Relationship Id="rId16" Type="http://schemas.openxmlformats.org/officeDocument/2006/relationships/image" Target="../media/image128.wmf"/><Relationship Id="rId17" Type="http://schemas.openxmlformats.org/officeDocument/2006/relationships/oleObject" Target="../embeddings/oleObject137.bin"/><Relationship Id="rId18" Type="http://schemas.openxmlformats.org/officeDocument/2006/relationships/image" Target="../media/image87.wmf"/><Relationship Id="rId19" Type="http://schemas.openxmlformats.org/officeDocument/2006/relationships/oleObject" Target="../embeddings/oleObject138.bin"/><Relationship Id="rId30" Type="http://schemas.openxmlformats.org/officeDocument/2006/relationships/image" Target="../media/image119.wmf"/><Relationship Id="rId31" Type="http://schemas.openxmlformats.org/officeDocument/2006/relationships/oleObject" Target="../embeddings/oleObject144.bin"/><Relationship Id="rId32" Type="http://schemas.openxmlformats.org/officeDocument/2006/relationships/image" Target="../media/image132.wmf"/><Relationship Id="rId33" Type="http://schemas.openxmlformats.org/officeDocument/2006/relationships/oleObject" Target="../embeddings/oleObject145.bin"/><Relationship Id="rId34" Type="http://schemas.openxmlformats.org/officeDocument/2006/relationships/image" Target="../media/image88.wmf"/><Relationship Id="rId35" Type="http://schemas.openxmlformats.org/officeDocument/2006/relationships/oleObject" Target="../embeddings/oleObject146.bin"/><Relationship Id="rId36" Type="http://schemas.openxmlformats.org/officeDocument/2006/relationships/image" Target="../media/image89.wmf"/><Relationship Id="rId37" Type="http://schemas.openxmlformats.org/officeDocument/2006/relationships/oleObject" Target="../embeddings/oleObject147.bin"/><Relationship Id="rId38" Type="http://schemas.openxmlformats.org/officeDocument/2006/relationships/image" Target="../media/image90.wmf"/><Relationship Id="rId39" Type="http://schemas.openxmlformats.org/officeDocument/2006/relationships/oleObject" Target="../embeddings/oleObject148.bin"/><Relationship Id="rId50" Type="http://schemas.openxmlformats.org/officeDocument/2006/relationships/image" Target="../media/image96.wmf"/><Relationship Id="rId51" Type="http://schemas.openxmlformats.org/officeDocument/2006/relationships/oleObject" Target="../embeddings/oleObject154.bin"/><Relationship Id="rId52" Type="http://schemas.openxmlformats.org/officeDocument/2006/relationships/image" Target="../media/image97.wmf"/><Relationship Id="rId53" Type="http://schemas.openxmlformats.org/officeDocument/2006/relationships/oleObject" Target="../embeddings/oleObject155.bin"/><Relationship Id="rId54" Type="http://schemas.openxmlformats.org/officeDocument/2006/relationships/image" Target="../media/image98.wmf"/><Relationship Id="rId55" Type="http://schemas.openxmlformats.org/officeDocument/2006/relationships/oleObject" Target="../embeddings/oleObject156.bin"/><Relationship Id="rId56" Type="http://schemas.openxmlformats.org/officeDocument/2006/relationships/image" Target="../media/image99.wmf"/><Relationship Id="rId57" Type="http://schemas.openxmlformats.org/officeDocument/2006/relationships/oleObject" Target="../embeddings/oleObject157.bin"/><Relationship Id="rId58" Type="http://schemas.openxmlformats.org/officeDocument/2006/relationships/image" Target="../media/image100.wmf"/><Relationship Id="rId59" Type="http://schemas.openxmlformats.org/officeDocument/2006/relationships/oleObject" Target="../embeddings/oleObject158.bin"/><Relationship Id="rId70" Type="http://schemas.openxmlformats.org/officeDocument/2006/relationships/image" Target="../media/image136.wmf"/><Relationship Id="rId71" Type="http://schemas.openxmlformats.org/officeDocument/2006/relationships/oleObject" Target="../embeddings/oleObject164.bin"/><Relationship Id="rId72" Type="http://schemas.openxmlformats.org/officeDocument/2006/relationships/image" Target="../media/image102.wmf"/><Relationship Id="rId73" Type="http://schemas.openxmlformats.org/officeDocument/2006/relationships/oleObject" Target="../embeddings/oleObject165.bin"/><Relationship Id="rId74" Type="http://schemas.openxmlformats.org/officeDocument/2006/relationships/image" Target="../media/image103.wmf"/><Relationship Id="rId75" Type="http://schemas.openxmlformats.org/officeDocument/2006/relationships/oleObject" Target="../embeddings/oleObject166.bin"/><Relationship Id="rId76" Type="http://schemas.openxmlformats.org/officeDocument/2006/relationships/image" Target="../media/image104.wmf"/><Relationship Id="rId77" Type="http://schemas.openxmlformats.org/officeDocument/2006/relationships/oleObject" Target="../embeddings/oleObject167.bin"/><Relationship Id="rId78" Type="http://schemas.openxmlformats.org/officeDocument/2006/relationships/image" Target="../media/image105.wmf"/><Relationship Id="rId79" Type="http://schemas.openxmlformats.org/officeDocument/2006/relationships/oleObject" Target="../embeddings/oleObject168.bin"/><Relationship Id="rId20" Type="http://schemas.openxmlformats.org/officeDocument/2006/relationships/image" Target="../media/image115.wmf"/><Relationship Id="rId21" Type="http://schemas.openxmlformats.org/officeDocument/2006/relationships/oleObject" Target="../embeddings/oleObject139.bin"/><Relationship Id="rId22" Type="http://schemas.openxmlformats.org/officeDocument/2006/relationships/image" Target="../media/image116.wmf"/><Relationship Id="rId23" Type="http://schemas.openxmlformats.org/officeDocument/2006/relationships/oleObject" Target="../embeddings/oleObject140.bin"/><Relationship Id="rId24" Type="http://schemas.openxmlformats.org/officeDocument/2006/relationships/image" Target="../media/image129.wmf"/><Relationship Id="rId25" Type="http://schemas.openxmlformats.org/officeDocument/2006/relationships/oleObject" Target="../embeddings/oleObject141.bin"/><Relationship Id="rId26" Type="http://schemas.openxmlformats.org/officeDocument/2006/relationships/image" Target="../media/image130.wmf"/><Relationship Id="rId27" Type="http://schemas.openxmlformats.org/officeDocument/2006/relationships/oleObject" Target="../embeddings/oleObject142.bin"/><Relationship Id="rId28" Type="http://schemas.openxmlformats.org/officeDocument/2006/relationships/image" Target="../media/image131.wmf"/><Relationship Id="rId29" Type="http://schemas.openxmlformats.org/officeDocument/2006/relationships/oleObject" Target="../embeddings/oleObject143.bin"/><Relationship Id="rId40" Type="http://schemas.openxmlformats.org/officeDocument/2006/relationships/image" Target="../media/image91.wmf"/><Relationship Id="rId41" Type="http://schemas.openxmlformats.org/officeDocument/2006/relationships/oleObject" Target="../embeddings/oleObject149.bin"/><Relationship Id="rId42" Type="http://schemas.openxmlformats.org/officeDocument/2006/relationships/image" Target="../media/image92.wmf"/><Relationship Id="rId43" Type="http://schemas.openxmlformats.org/officeDocument/2006/relationships/oleObject" Target="../embeddings/oleObject150.bin"/><Relationship Id="rId44" Type="http://schemas.openxmlformats.org/officeDocument/2006/relationships/image" Target="../media/image93.wmf"/><Relationship Id="rId45" Type="http://schemas.openxmlformats.org/officeDocument/2006/relationships/oleObject" Target="../embeddings/oleObject151.bin"/><Relationship Id="rId46" Type="http://schemas.openxmlformats.org/officeDocument/2006/relationships/image" Target="../media/image94.wmf"/><Relationship Id="rId47" Type="http://schemas.openxmlformats.org/officeDocument/2006/relationships/oleObject" Target="../embeddings/oleObject152.bin"/><Relationship Id="rId48" Type="http://schemas.openxmlformats.org/officeDocument/2006/relationships/image" Target="../media/image95.wmf"/><Relationship Id="rId49" Type="http://schemas.openxmlformats.org/officeDocument/2006/relationships/oleObject" Target="../embeddings/oleObject153.bin"/><Relationship Id="rId60" Type="http://schemas.openxmlformats.org/officeDocument/2006/relationships/image" Target="../media/image101.wmf"/><Relationship Id="rId61" Type="http://schemas.openxmlformats.org/officeDocument/2006/relationships/oleObject" Target="../embeddings/oleObject159.bin"/><Relationship Id="rId62" Type="http://schemas.openxmlformats.org/officeDocument/2006/relationships/image" Target="../media/image133.wmf"/><Relationship Id="rId63" Type="http://schemas.openxmlformats.org/officeDocument/2006/relationships/oleObject" Target="../embeddings/oleObject160.bin"/><Relationship Id="rId64" Type="http://schemas.openxmlformats.org/officeDocument/2006/relationships/image" Target="../media/image134.wmf"/><Relationship Id="rId65" Type="http://schemas.openxmlformats.org/officeDocument/2006/relationships/oleObject" Target="../embeddings/oleObject161.bin"/><Relationship Id="rId66" Type="http://schemas.openxmlformats.org/officeDocument/2006/relationships/image" Target="../media/image135.wmf"/><Relationship Id="rId67" Type="http://schemas.openxmlformats.org/officeDocument/2006/relationships/oleObject" Target="../embeddings/oleObject162.bin"/><Relationship Id="rId68" Type="http://schemas.openxmlformats.org/officeDocument/2006/relationships/image" Target="../media/image123.wmf"/><Relationship Id="rId69" Type="http://schemas.openxmlformats.org/officeDocument/2006/relationships/oleObject" Target="../embeddings/oleObject163.bin"/><Relationship Id="rId80" Type="http://schemas.openxmlformats.org/officeDocument/2006/relationships/image" Target="../media/image137.wmf"/><Relationship Id="rId81" Type="http://schemas.openxmlformats.org/officeDocument/2006/relationships/oleObject" Target="../embeddings/oleObject169.bin"/><Relationship Id="rId82" Type="http://schemas.openxmlformats.org/officeDocument/2006/relationships/image" Target="../media/image138.wmf"/><Relationship Id="rId83" Type="http://schemas.openxmlformats.org/officeDocument/2006/relationships/oleObject" Target="../embeddings/oleObject170.bin"/><Relationship Id="rId84" Type="http://schemas.openxmlformats.org/officeDocument/2006/relationships/image" Target="../media/image108.wmf"/><Relationship Id="rId85" Type="http://schemas.openxmlformats.org/officeDocument/2006/relationships/oleObject" Target="../embeddings/oleObject171.bin"/><Relationship Id="rId86" Type="http://schemas.openxmlformats.org/officeDocument/2006/relationships/image" Target="../media/image109.wmf"/><Relationship Id="rId87" Type="http://schemas.openxmlformats.org/officeDocument/2006/relationships/oleObject" Target="../embeddings/oleObject172.bin"/><Relationship Id="rId88" Type="http://schemas.openxmlformats.org/officeDocument/2006/relationships/image" Target="../media/image1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19.w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20.w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21.wmf"/><Relationship Id="rId17" Type="http://schemas.openxmlformats.org/officeDocument/2006/relationships/oleObject" Target="../embeddings/oleObject11.bin"/><Relationship Id="rId18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8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7.w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4.w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7.wmf"/><Relationship Id="rId9" Type="http://schemas.openxmlformats.org/officeDocument/2006/relationships/oleObject" Target="../embeddings/oleObject19.bin"/><Relationship Id="rId10" Type="http://schemas.openxmlformats.org/officeDocument/2006/relationships/oleObject" Target="../embeddings/oleObject20.bin"/><Relationship Id="rId11" Type="http://schemas.openxmlformats.org/officeDocument/2006/relationships/image" Target="../media/image2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20" Type="http://schemas.openxmlformats.org/officeDocument/2006/relationships/image" Target="../media/image36.wmf"/><Relationship Id="rId21" Type="http://schemas.openxmlformats.org/officeDocument/2006/relationships/oleObject" Target="../embeddings/oleObject31.bin"/><Relationship Id="rId22" Type="http://schemas.openxmlformats.org/officeDocument/2006/relationships/image" Target="../media/image37.wmf"/><Relationship Id="rId23" Type="http://schemas.openxmlformats.org/officeDocument/2006/relationships/oleObject" Target="../embeddings/oleObject32.bin"/><Relationship Id="rId24" Type="http://schemas.openxmlformats.org/officeDocument/2006/relationships/image" Target="../media/image38.wmf"/><Relationship Id="rId25" Type="http://schemas.openxmlformats.org/officeDocument/2006/relationships/oleObject" Target="../embeddings/oleObject33.bin"/><Relationship Id="rId26" Type="http://schemas.openxmlformats.org/officeDocument/2006/relationships/image" Target="../media/image39.wmf"/><Relationship Id="rId27" Type="http://schemas.openxmlformats.org/officeDocument/2006/relationships/oleObject" Target="../embeddings/oleObject34.bin"/><Relationship Id="rId28" Type="http://schemas.openxmlformats.org/officeDocument/2006/relationships/image" Target="../media/image40.wmf"/><Relationship Id="rId29" Type="http://schemas.openxmlformats.org/officeDocument/2006/relationships/oleObject" Target="../embeddings/oleObject35.bin"/><Relationship Id="rId30" Type="http://schemas.openxmlformats.org/officeDocument/2006/relationships/image" Target="../media/image41.wmf"/><Relationship Id="rId10" Type="http://schemas.openxmlformats.org/officeDocument/2006/relationships/image" Target="../media/image32.wmf"/><Relationship Id="rId11" Type="http://schemas.openxmlformats.org/officeDocument/2006/relationships/oleObject" Target="../embeddings/oleObject25.bin"/><Relationship Id="rId12" Type="http://schemas.openxmlformats.org/officeDocument/2006/relationships/oleObject" Target="../embeddings/oleObject26.bin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3.w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34.wmf"/><Relationship Id="rId17" Type="http://schemas.openxmlformats.org/officeDocument/2006/relationships/oleObject" Target="../embeddings/oleObject29.bin"/><Relationship Id="rId18" Type="http://schemas.openxmlformats.org/officeDocument/2006/relationships/image" Target="../media/image35.wmf"/><Relationship Id="rId19" Type="http://schemas.openxmlformats.org/officeDocument/2006/relationships/oleObject" Target="../embeddings/oleObject3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8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29.w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0.w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4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391400" cy="2514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Anant</a:t>
            </a:r>
            <a:r>
              <a:rPr lang="en-US" dirty="0" smtClean="0"/>
              <a:t> </a:t>
            </a:r>
            <a:r>
              <a:rPr lang="en-US" dirty="0" err="1" smtClean="0"/>
              <a:t>Sahai</a:t>
            </a:r>
            <a:endParaRPr lang="en-US" dirty="0" smtClean="0"/>
          </a:p>
          <a:p>
            <a:r>
              <a:rPr lang="en-US" dirty="0" smtClean="0"/>
              <a:t>Wireless Foundations</a:t>
            </a:r>
          </a:p>
          <a:p>
            <a:r>
              <a:rPr lang="en-US" dirty="0" smtClean="0"/>
              <a:t>Berkeley Wireless Research Center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Foundations of Implicit and Explicit Communication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LTI </a:t>
            </a:r>
            <a:r>
              <a:rPr lang="en-US" dirty="0" err="1" smtClean="0"/>
              <a:t>Stabilizability</a:t>
            </a:r>
            <a:r>
              <a:rPr lang="en-US" dirty="0" smtClean="0"/>
              <a:t> of </a:t>
            </a:r>
            <a:r>
              <a:rPr lang="en-US" dirty="0"/>
              <a:t>d</a:t>
            </a:r>
            <a:r>
              <a:rPr lang="en-US" dirty="0" smtClean="0"/>
              <a:t>ecentralized </a:t>
            </a:r>
            <a:r>
              <a:rPr lang="en-US" dirty="0"/>
              <a:t>l</a:t>
            </a:r>
            <a:r>
              <a:rPr lang="en-US" dirty="0" smtClean="0"/>
              <a:t>inear </a:t>
            </a:r>
            <a:r>
              <a:rPr lang="en-US" dirty="0"/>
              <a:t>s</a:t>
            </a:r>
            <a:r>
              <a:rPr lang="en-US" dirty="0" smtClean="0"/>
              <a:t>ystems</a:t>
            </a:r>
            <a:endParaRPr lang="en-US" dirty="0"/>
          </a:p>
        </p:txBody>
      </p:sp>
      <p:graphicFrame>
        <p:nvGraphicFramePr>
          <p:cNvPr id="165890" name="Object 4" descr=" 163844"/>
          <p:cNvGraphicFramePr>
            <a:graphicFrameLocks noChangeAspect="1"/>
          </p:cNvGraphicFramePr>
          <p:nvPr/>
        </p:nvGraphicFramePr>
        <p:xfrm>
          <a:off x="509587" y="3074988"/>
          <a:ext cx="74136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57" name="Formula" r:id="rId3" imgW="5147310" imgH="793750" progId="Equation.Ribbit">
                  <p:embed/>
                </p:oleObj>
              </mc:Choice>
              <mc:Fallback>
                <p:oleObj name="Formula" r:id="rId3" imgW="5147310" imgH="793750" progId="Equation.Ribbit">
                  <p:embed/>
                  <p:pic>
                    <p:nvPicPr>
                      <p:cNvPr id="0" name="Picture 14" descr=" 1638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" y="3074988"/>
                        <a:ext cx="74136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1" name="Object 5" descr=" 167941"/>
          <p:cNvGraphicFramePr>
            <a:graphicFrameLocks noChangeAspect="1"/>
          </p:cNvGraphicFramePr>
          <p:nvPr/>
        </p:nvGraphicFramePr>
        <p:xfrm>
          <a:off x="533400" y="4419600"/>
          <a:ext cx="759618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58" name="Formula" r:id="rId5" imgW="5147310" imgH="1136650" progId="Equation.Ribbit">
                  <p:embed/>
                </p:oleObj>
              </mc:Choice>
              <mc:Fallback>
                <p:oleObj name="Formula" r:id="rId5" imgW="5147310" imgH="1136650" progId="Equation.Ribbit">
                  <p:embed/>
                  <p:pic>
                    <p:nvPicPr>
                      <p:cNvPr id="0" name="Picture 15" descr=" 1679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19600"/>
                        <a:ext cx="7596187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2" name="Object 6" descr=" 167942"/>
          <p:cNvGraphicFramePr>
            <a:graphicFrameLocks noChangeAspect="1"/>
          </p:cNvGraphicFramePr>
          <p:nvPr/>
        </p:nvGraphicFramePr>
        <p:xfrm>
          <a:off x="603250" y="876300"/>
          <a:ext cx="6021388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59" name="Formula" r:id="rId7" imgW="4616640" imgH="1303200" progId="Equation.Ribbit">
                  <p:embed/>
                </p:oleObj>
              </mc:Choice>
              <mc:Fallback>
                <p:oleObj name="Formula" r:id="rId7" imgW="4616640" imgH="1303200" progId="Equation.Ribbit">
                  <p:embed/>
                  <p:pic>
                    <p:nvPicPr>
                      <p:cNvPr id="0" name="Picture 16" descr=" 167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876300"/>
                        <a:ext cx="6021388" cy="170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Conceptual Example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2362200" y="914400"/>
            <a:ext cx="4191000" cy="2119745"/>
          </a:xfrm>
          <a:prstGeom prst="clou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3124200"/>
            <a:ext cx="1295400" cy="685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Controller 1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</a:t>
            </a:r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3124200"/>
            <a:ext cx="1295400" cy="685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Controller 2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</a:t>
            </a:r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00400" y="1524000"/>
          <a:ext cx="4333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51" name="Formula" r:id="rId4" imgW="218440" imgH="175260" progId="Equation.Ribbit">
                  <p:embed/>
                </p:oleObj>
              </mc:Choice>
              <mc:Fallback>
                <p:oleObj name="Formula" r:id="rId4" imgW="218440" imgH="175260" progId="Equation.Ribbit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524000"/>
                        <a:ext cx="433388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6003" name="Object 3"/>
          <p:cNvGraphicFramePr>
            <a:graphicFrameLocks noChangeAspect="1"/>
          </p:cNvGraphicFramePr>
          <p:nvPr/>
        </p:nvGraphicFramePr>
        <p:xfrm>
          <a:off x="3195638" y="2029690"/>
          <a:ext cx="4429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52" name="Formula" r:id="rId6" imgW="223520" imgH="175260" progId="Equation.Ribbit">
                  <p:embed/>
                </p:oleObj>
              </mc:Choice>
              <mc:Fallback>
                <p:oleObj name="Formula" r:id="rId6" imgW="223520" imgH="175260" progId="Equation.Ribbit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638" y="2029690"/>
                        <a:ext cx="442912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6004" name="Object 4"/>
          <p:cNvGraphicFramePr>
            <a:graphicFrameLocks noChangeAspect="1"/>
          </p:cNvGraphicFramePr>
          <p:nvPr/>
        </p:nvGraphicFramePr>
        <p:xfrm>
          <a:off x="4946650" y="1524000"/>
          <a:ext cx="4460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53" name="Formula" r:id="rId8" imgW="226060" imgH="175260" progId="Equation.Ribbit">
                  <p:embed/>
                </p:oleObj>
              </mc:Choice>
              <mc:Fallback>
                <p:oleObj name="Formula" r:id="rId8" imgW="226060" imgH="175260" progId="Equation.Ribbit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1524000"/>
                        <a:ext cx="446088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6005" name="Object 5"/>
          <p:cNvGraphicFramePr>
            <a:graphicFrameLocks noChangeAspect="1"/>
          </p:cNvGraphicFramePr>
          <p:nvPr/>
        </p:nvGraphicFramePr>
        <p:xfrm>
          <a:off x="4945063" y="2029690"/>
          <a:ext cx="44926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54" name="Formula" r:id="rId10" imgW="227330" imgH="175260" progId="Equation.Ribbit">
                  <p:embed/>
                </p:oleObj>
              </mc:Choice>
              <mc:Fallback>
                <p:oleObj name="Formula" r:id="rId10" imgW="227330" imgH="175260" progId="Equation.Ribbit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2029690"/>
                        <a:ext cx="449262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124200" y="1447800"/>
            <a:ext cx="609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6800" y="1447800"/>
            <a:ext cx="609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/>
          <p:cNvCxnSpPr/>
          <p:nvPr/>
        </p:nvCxnSpPr>
        <p:spPr>
          <a:xfrm rot="5400000">
            <a:off x="1910195" y="2197675"/>
            <a:ext cx="1257300" cy="1143000"/>
          </a:xfrm>
          <a:prstGeom prst="curvedConnector4">
            <a:avLst>
              <a:gd name="adj1" fmla="val 0"/>
              <a:gd name="adj2" fmla="val 132121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14"/>
          <p:cNvCxnSpPr/>
          <p:nvPr/>
        </p:nvCxnSpPr>
        <p:spPr>
          <a:xfrm rot="5400000">
            <a:off x="1619250" y="2076450"/>
            <a:ext cx="1866900" cy="1143000"/>
          </a:xfrm>
          <a:prstGeom prst="curvedConnector4">
            <a:avLst>
              <a:gd name="adj1" fmla="val -1485"/>
              <a:gd name="adj2" fmla="val 167273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14"/>
          <p:cNvCxnSpPr/>
          <p:nvPr/>
        </p:nvCxnSpPr>
        <p:spPr>
          <a:xfrm flipV="1">
            <a:off x="3276600" y="1704110"/>
            <a:ext cx="1600200" cy="1524000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14"/>
          <p:cNvCxnSpPr/>
          <p:nvPr/>
        </p:nvCxnSpPr>
        <p:spPr>
          <a:xfrm flipV="1">
            <a:off x="3276600" y="2133600"/>
            <a:ext cx="1600200" cy="1524000"/>
          </a:xfrm>
          <a:prstGeom prst="curvedConnector3">
            <a:avLst>
              <a:gd name="adj1" fmla="val 58658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/>
          <p:nvPr/>
        </p:nvCxnSpPr>
        <p:spPr>
          <a:xfrm flipH="1" flipV="1">
            <a:off x="5486400" y="1676400"/>
            <a:ext cx="1524000" cy="1905000"/>
          </a:xfrm>
          <a:prstGeom prst="curvedConnector3">
            <a:avLst>
              <a:gd name="adj1" fmla="val -40455"/>
            </a:avLst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/>
          <p:nvPr/>
        </p:nvCxnSpPr>
        <p:spPr>
          <a:xfrm flipH="1" flipV="1">
            <a:off x="5486400" y="2133600"/>
            <a:ext cx="1524000" cy="1295400"/>
          </a:xfrm>
          <a:prstGeom prst="curvedConnector3">
            <a:avLst>
              <a:gd name="adj1" fmla="val -15000"/>
            </a:avLst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14"/>
          <p:cNvCxnSpPr/>
          <p:nvPr/>
        </p:nvCxnSpPr>
        <p:spPr>
          <a:xfrm rot="10800000">
            <a:off x="3733800" y="1752599"/>
            <a:ext cx="1981200" cy="1524000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14"/>
          <p:cNvCxnSpPr/>
          <p:nvPr/>
        </p:nvCxnSpPr>
        <p:spPr>
          <a:xfrm rot="10800000">
            <a:off x="3733800" y="2133599"/>
            <a:ext cx="1981200" cy="1524000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038600" y="111529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graphicFrame>
        <p:nvGraphicFramePr>
          <p:cNvPr id="87" name="Object 86"/>
          <p:cNvGraphicFramePr>
            <a:graphicFrameLocks noChangeAspect="1"/>
          </p:cNvGraphicFramePr>
          <p:nvPr/>
        </p:nvGraphicFramePr>
        <p:xfrm>
          <a:off x="1447800" y="1295400"/>
          <a:ext cx="1593850" cy="3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55" name="Formula" r:id="rId12" imgW="1264920" imgH="251460" progId="Equation.Ribbit">
                  <p:embed/>
                </p:oleObj>
              </mc:Choice>
              <mc:Fallback>
                <p:oleObj name="Formula" r:id="rId12" imgW="1264920" imgH="251460" progId="Equation.Ribbit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95400"/>
                        <a:ext cx="1593850" cy="31776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6009" name="Object 9"/>
          <p:cNvGraphicFramePr>
            <a:graphicFrameLocks noChangeAspect="1"/>
          </p:cNvGraphicFramePr>
          <p:nvPr/>
        </p:nvGraphicFramePr>
        <p:xfrm>
          <a:off x="5548745" y="1295400"/>
          <a:ext cx="1828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56" name="Formula" r:id="rId14" imgW="1451610" imgH="251460" progId="Equation.Ribbit">
                  <p:embed/>
                </p:oleObj>
              </mc:Choice>
              <mc:Fallback>
                <p:oleObj name="Formula" r:id="rId14" imgW="1451610" imgH="251460" progId="Equation.Ribbit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745" y="1295400"/>
                        <a:ext cx="1828800" cy="317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Freeform 93"/>
          <p:cNvSpPr/>
          <p:nvPr/>
        </p:nvSpPr>
        <p:spPr>
          <a:xfrm>
            <a:off x="1253836" y="1754909"/>
            <a:ext cx="6310745" cy="1861127"/>
          </a:xfrm>
          <a:custGeom>
            <a:avLst/>
            <a:gdLst>
              <a:gd name="connsiteX0" fmla="*/ 1863437 w 6310745"/>
              <a:gd name="connsiteY0" fmla="*/ 143164 h 1861127"/>
              <a:gd name="connsiteX1" fmla="*/ 270164 w 6310745"/>
              <a:gd name="connsiteY1" fmla="*/ 350982 h 1861127"/>
              <a:gd name="connsiteX2" fmla="*/ 242455 w 6310745"/>
              <a:gd name="connsiteY2" fmla="*/ 1390073 h 1861127"/>
              <a:gd name="connsiteX3" fmla="*/ 727364 w 6310745"/>
              <a:gd name="connsiteY3" fmla="*/ 1681018 h 1861127"/>
              <a:gd name="connsiteX4" fmla="*/ 2071255 w 6310745"/>
              <a:gd name="connsiteY4" fmla="*/ 1681018 h 1861127"/>
              <a:gd name="connsiteX5" fmla="*/ 2902528 w 6310745"/>
              <a:gd name="connsiteY5" fmla="*/ 1002146 h 1861127"/>
              <a:gd name="connsiteX6" fmla="*/ 3609109 w 6310745"/>
              <a:gd name="connsiteY6" fmla="*/ 129309 h 1861127"/>
              <a:gd name="connsiteX7" fmla="*/ 5091546 w 6310745"/>
              <a:gd name="connsiteY7" fmla="*/ 226291 h 1861127"/>
              <a:gd name="connsiteX8" fmla="*/ 6199909 w 6310745"/>
              <a:gd name="connsiteY8" fmla="*/ 946727 h 1861127"/>
              <a:gd name="connsiteX9" fmla="*/ 5756564 w 6310745"/>
              <a:gd name="connsiteY9" fmla="*/ 1736436 h 1861127"/>
              <a:gd name="connsiteX10" fmla="*/ 4426528 w 6310745"/>
              <a:gd name="connsiteY10" fmla="*/ 1694873 h 1861127"/>
              <a:gd name="connsiteX11" fmla="*/ 3415146 w 6310745"/>
              <a:gd name="connsiteY11" fmla="*/ 835891 h 1861127"/>
              <a:gd name="connsiteX12" fmla="*/ 2500746 w 6310745"/>
              <a:gd name="connsiteY12" fmla="*/ 184727 h 186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10745" h="1861127">
                <a:moveTo>
                  <a:pt x="1863437" y="143164"/>
                </a:moveTo>
                <a:cubicBezTo>
                  <a:pt x="1201882" y="143164"/>
                  <a:pt x="540328" y="143164"/>
                  <a:pt x="270164" y="350982"/>
                </a:cubicBezTo>
                <a:cubicBezTo>
                  <a:pt x="0" y="558800"/>
                  <a:pt x="166255" y="1168400"/>
                  <a:pt x="242455" y="1390073"/>
                </a:cubicBezTo>
                <a:cubicBezTo>
                  <a:pt x="318655" y="1611746"/>
                  <a:pt x="422564" y="1632527"/>
                  <a:pt x="727364" y="1681018"/>
                </a:cubicBezTo>
                <a:cubicBezTo>
                  <a:pt x="1032164" y="1729509"/>
                  <a:pt x="1708728" y="1794163"/>
                  <a:pt x="2071255" y="1681018"/>
                </a:cubicBezTo>
                <a:cubicBezTo>
                  <a:pt x="2433782" y="1567873"/>
                  <a:pt x="2646219" y="1260764"/>
                  <a:pt x="2902528" y="1002146"/>
                </a:cubicBezTo>
                <a:cubicBezTo>
                  <a:pt x="3158837" y="743528"/>
                  <a:pt x="3244273" y="258618"/>
                  <a:pt x="3609109" y="129309"/>
                </a:cubicBezTo>
                <a:cubicBezTo>
                  <a:pt x="3973945" y="0"/>
                  <a:pt x="4659746" y="90055"/>
                  <a:pt x="5091546" y="226291"/>
                </a:cubicBezTo>
                <a:cubicBezTo>
                  <a:pt x="5523346" y="362527"/>
                  <a:pt x="6089073" y="695036"/>
                  <a:pt x="6199909" y="946727"/>
                </a:cubicBezTo>
                <a:cubicBezTo>
                  <a:pt x="6310745" y="1198418"/>
                  <a:pt x="6052128" y="1611745"/>
                  <a:pt x="5756564" y="1736436"/>
                </a:cubicBezTo>
                <a:cubicBezTo>
                  <a:pt x="5461001" y="1861127"/>
                  <a:pt x="4816764" y="1844964"/>
                  <a:pt x="4426528" y="1694873"/>
                </a:cubicBezTo>
                <a:cubicBezTo>
                  <a:pt x="4036292" y="1544782"/>
                  <a:pt x="3736110" y="1087582"/>
                  <a:pt x="3415146" y="835891"/>
                </a:cubicBezTo>
                <a:cubicBezTo>
                  <a:pt x="3094182" y="584200"/>
                  <a:pt x="2797464" y="384463"/>
                  <a:pt x="2500746" y="184727"/>
                </a:cubicBezTo>
              </a:path>
            </a:pathLst>
          </a:cu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ontent Placeholder 1"/>
          <p:cNvSpPr txBox="1">
            <a:spLocks/>
          </p:cNvSpPr>
          <p:nvPr/>
        </p:nvSpPr>
        <p:spPr>
          <a:xfrm>
            <a:off x="457200" y="3810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State-space representation of Decentralized Control System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31"/>
          <p:cNvGrpSpPr/>
          <p:nvPr/>
        </p:nvGrpSpPr>
        <p:grpSpPr>
          <a:xfrm>
            <a:off x="1828800" y="4648200"/>
            <a:ext cx="5181600" cy="1981200"/>
            <a:chOff x="1828800" y="4648200"/>
            <a:chExt cx="5181600" cy="1981200"/>
          </a:xfrm>
        </p:grpSpPr>
        <p:graphicFrame>
          <p:nvGraphicFramePr>
            <p:cNvPr id="121" name="Object 2" descr=" 4"/>
            <p:cNvGraphicFramePr>
              <a:graphicFrameLocks noChangeAspect="1"/>
            </p:cNvGraphicFramePr>
            <p:nvPr/>
          </p:nvGraphicFramePr>
          <p:xfrm>
            <a:off x="1828800" y="4648200"/>
            <a:ext cx="5181600" cy="198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57" name="Formula" r:id="rId16" imgW="7004050" imgH="2556510" progId="Equation.Ribbit">
                    <p:embed/>
                  </p:oleObj>
                </mc:Choice>
                <mc:Fallback>
                  <p:oleObj name="Formula" r:id="rId16" imgW="7004050" imgH="2556510" progId="Equation.Ribbit">
                    <p:embed/>
                    <p:pic>
                      <p:nvPicPr>
                        <p:cNvPr id="0" name="Picture 29" descr="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4648200"/>
                          <a:ext cx="5181600" cy="198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" name="Rectangle 121" descr=" 5"/>
            <p:cNvSpPr/>
            <p:nvPr/>
          </p:nvSpPr>
          <p:spPr>
            <a:xfrm>
              <a:off x="4165244" y="4648200"/>
              <a:ext cx="549752" cy="4800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Arrow Connector 122" descr=" 6"/>
            <p:cNvCxnSpPr>
              <a:stCxn id="122" idx="1"/>
            </p:cNvCxnSpPr>
            <p:nvPr/>
          </p:nvCxnSpPr>
          <p:spPr>
            <a:xfrm rot="10800000">
              <a:off x="3248992" y="4888225"/>
              <a:ext cx="916253" cy="1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 descr=" 7"/>
            <p:cNvCxnSpPr/>
            <p:nvPr/>
          </p:nvCxnSpPr>
          <p:spPr>
            <a:xfrm rot="5400000">
              <a:off x="2745440" y="5392800"/>
              <a:ext cx="1007104" cy="95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 descr=" 8"/>
            <p:cNvCxnSpPr/>
            <p:nvPr/>
          </p:nvCxnSpPr>
          <p:spPr>
            <a:xfrm>
              <a:off x="3248992" y="5896329"/>
              <a:ext cx="2015756" cy="1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 descr=" 9"/>
            <p:cNvCxnSpPr/>
            <p:nvPr/>
          </p:nvCxnSpPr>
          <p:spPr>
            <a:xfrm rot="5400000" flipH="1" flipV="1">
              <a:off x="4976717" y="5608323"/>
              <a:ext cx="576060" cy="95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 descr=" 10"/>
            <p:cNvCxnSpPr/>
            <p:nvPr/>
          </p:nvCxnSpPr>
          <p:spPr>
            <a:xfrm rot="10800000">
              <a:off x="3708073" y="5328270"/>
              <a:ext cx="1556675" cy="1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 descr=" 11"/>
            <p:cNvCxnSpPr/>
            <p:nvPr/>
          </p:nvCxnSpPr>
          <p:spPr>
            <a:xfrm rot="16200000" flipH="1">
              <a:off x="3155084" y="5872350"/>
              <a:ext cx="1103114" cy="95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 descr=" 12"/>
            <p:cNvCxnSpPr/>
            <p:nvPr/>
          </p:nvCxnSpPr>
          <p:spPr>
            <a:xfrm>
              <a:off x="3707118" y="6328374"/>
              <a:ext cx="2657133" cy="1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 descr=" 13"/>
            <p:cNvCxnSpPr/>
            <p:nvPr/>
          </p:nvCxnSpPr>
          <p:spPr>
            <a:xfrm rot="5400000" flipH="1" flipV="1">
              <a:off x="5620173" y="5584320"/>
              <a:ext cx="1488154" cy="95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 descr=" 14"/>
            <p:cNvCxnSpPr/>
            <p:nvPr/>
          </p:nvCxnSpPr>
          <p:spPr>
            <a:xfrm rot="10800000">
              <a:off x="4715951" y="4888225"/>
              <a:ext cx="1648300" cy="1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general case</a:t>
            </a:r>
            <a:endParaRPr lang="en-US" dirty="0"/>
          </a:p>
        </p:txBody>
      </p:sp>
      <p:pic>
        <p:nvPicPr>
          <p:cNvPr id="184322" name="Picture 2" descr=" 1843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762000"/>
            <a:ext cx="4044698" cy="2514600"/>
          </a:xfrm>
          <a:prstGeom prst="rect">
            <a:avLst/>
          </a:prstGeom>
          <a:noFill/>
        </p:spPr>
      </p:pic>
      <p:sp>
        <p:nvSpPr>
          <p:cNvPr id="84" name="Right Arrow 83" descr=" 84"/>
          <p:cNvSpPr/>
          <p:nvPr/>
        </p:nvSpPr>
        <p:spPr>
          <a:xfrm>
            <a:off x="4343400" y="1981200"/>
            <a:ext cx="228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15" descr=" 16"/>
          <p:cNvGraphicFramePr>
            <a:graphicFrameLocks/>
          </p:cNvGraphicFramePr>
          <p:nvPr/>
        </p:nvGraphicFramePr>
        <p:xfrm>
          <a:off x="477980" y="3283525"/>
          <a:ext cx="8229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Decentralized</a:t>
                      </a:r>
                      <a:r>
                        <a:rPr lang="en-US" baseline="0" dirty="0" smtClean="0"/>
                        <a:t> Linear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Relay</a:t>
                      </a:r>
                      <a:r>
                        <a:rPr lang="en-US" baseline="0" dirty="0" smtClean="0"/>
                        <a:t> Communication Networks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Unstable States associated</a:t>
                      </a:r>
                      <a:r>
                        <a:rPr lang="en-US" baseline="0" dirty="0" smtClean="0"/>
                        <a:t> with </a:t>
                      </a:r>
                      <a:r>
                        <a:rPr lang="en-US" baseline="0" dirty="0" err="1" smtClean="0"/>
                        <a:t>eigenvalue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Unstable States associated</a:t>
                      </a:r>
                      <a:r>
                        <a:rPr lang="en-US" baseline="0" dirty="0" smtClean="0"/>
                        <a:t> with </a:t>
                      </a:r>
                      <a:r>
                        <a:rPr lang="en-US" baseline="0" dirty="0" err="1" smtClean="0"/>
                        <a:t>eigenvalue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λ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Destination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Controllers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Relays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</a:t>
                      </a:r>
                      <a:r>
                        <a:rPr lang="en-US" baseline="0" dirty="0" smtClean="0"/>
                        <a:t> States and B</a:t>
                      </a:r>
                      <a:r>
                        <a:rPr lang="en-US" sz="1400" baseline="0" dirty="0" smtClean="0"/>
                        <a:t>i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C</a:t>
                      </a:r>
                      <a:r>
                        <a:rPr lang="en-US" sz="1400" baseline="0" dirty="0" err="1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Channels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Unstable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Subspace associated with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eigenvalue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baseline="0" dirty="0" smtClean="0"/>
                        <a:t>λ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Message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Number of Jordan blocks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associated with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eigenvalue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baseline="0" dirty="0" smtClean="0"/>
                        <a:t>λ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of Message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Stabilizability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(Enough implicit communication for unstable subspace)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Capacity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45481" name="Object 9" descr=" 184329"/>
          <p:cNvGraphicFramePr>
            <a:graphicFrameLocks noChangeAspect="1"/>
          </p:cNvGraphicFramePr>
          <p:nvPr/>
        </p:nvGraphicFramePr>
        <p:xfrm>
          <a:off x="376238" y="1600200"/>
          <a:ext cx="39354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0" name="Formula" r:id="rId5" imgW="4493520" imgH="1303200" progId="Equation.Ribbit">
                  <p:embed/>
                </p:oleObj>
              </mc:Choice>
              <mc:Fallback>
                <p:oleObj name="Formula" r:id="rId5" imgW="4493520" imgH="1303200" progId="Equation.Ribbit">
                  <p:embed/>
                  <p:pic>
                    <p:nvPicPr>
                      <p:cNvPr id="0" name="Picture 5" descr=" 184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1600200"/>
                        <a:ext cx="3935412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Bit-level picture of </a:t>
            </a:r>
            <a:r>
              <a:rPr lang="en-US" dirty="0" err="1" smtClean="0"/>
              <a:t>Witsenhausen’s</a:t>
            </a:r>
            <a:r>
              <a:rPr lang="en-US" dirty="0" smtClean="0"/>
              <a:t> counterexample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524000" y="838200"/>
            <a:ext cx="6096000" cy="5105400"/>
            <a:chOff x="1371600" y="914400"/>
            <a:chExt cx="6553200" cy="5694363"/>
          </a:xfrm>
        </p:grpSpPr>
        <p:sp>
          <p:nvSpPr>
            <p:cNvPr id="15" name="Rectangle 14"/>
            <p:cNvSpPr/>
            <p:nvPr/>
          </p:nvSpPr>
          <p:spPr>
            <a:xfrm>
              <a:off x="1600200" y="3124200"/>
              <a:ext cx="5943600" cy="289560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4" name="Picture 5" descr="C:\Documents and Settings\Administrator\Desktop\stanfordtalk\WCounterWik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914400"/>
              <a:ext cx="5573889" cy="2209799"/>
            </a:xfrm>
            <a:prstGeom prst="rect">
              <a:avLst/>
            </a:prstGeom>
            <a:noFill/>
          </p:spPr>
        </p:pic>
        <p:sp>
          <p:nvSpPr>
            <p:cNvPr id="5" name="Freeform 4"/>
            <p:cNvSpPr/>
            <p:nvPr/>
          </p:nvSpPr>
          <p:spPr>
            <a:xfrm>
              <a:off x="3211286" y="1524000"/>
              <a:ext cx="2068285" cy="840015"/>
            </a:xfrm>
            <a:custGeom>
              <a:avLst/>
              <a:gdLst>
                <a:gd name="connsiteX0" fmla="*/ 0 w 2068285"/>
                <a:gd name="connsiteY0" fmla="*/ 752929 h 840015"/>
                <a:gd name="connsiteX1" fmla="*/ 468085 w 2068285"/>
                <a:gd name="connsiteY1" fmla="*/ 731158 h 840015"/>
                <a:gd name="connsiteX2" fmla="*/ 631371 w 2068285"/>
                <a:gd name="connsiteY2" fmla="*/ 132444 h 840015"/>
                <a:gd name="connsiteX3" fmla="*/ 1077685 w 2068285"/>
                <a:gd name="connsiteY3" fmla="*/ 99786 h 840015"/>
                <a:gd name="connsiteX4" fmla="*/ 1110343 w 2068285"/>
                <a:gd name="connsiteY4" fmla="*/ 731158 h 840015"/>
                <a:gd name="connsiteX5" fmla="*/ 2068285 w 2068285"/>
                <a:gd name="connsiteY5" fmla="*/ 752929 h 840015"/>
                <a:gd name="connsiteX6" fmla="*/ 2068285 w 2068285"/>
                <a:gd name="connsiteY6" fmla="*/ 752929 h 84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8285" h="840015">
                  <a:moveTo>
                    <a:pt x="0" y="752929"/>
                  </a:moveTo>
                  <a:cubicBezTo>
                    <a:pt x="181428" y="793750"/>
                    <a:pt x="362857" y="834572"/>
                    <a:pt x="468085" y="731158"/>
                  </a:cubicBezTo>
                  <a:cubicBezTo>
                    <a:pt x="573313" y="627744"/>
                    <a:pt x="529771" y="237673"/>
                    <a:pt x="631371" y="132444"/>
                  </a:cubicBezTo>
                  <a:cubicBezTo>
                    <a:pt x="732971" y="27215"/>
                    <a:pt x="997856" y="0"/>
                    <a:pt x="1077685" y="99786"/>
                  </a:cubicBezTo>
                  <a:cubicBezTo>
                    <a:pt x="1157514" y="199572"/>
                    <a:pt x="945243" y="622301"/>
                    <a:pt x="1110343" y="731158"/>
                  </a:cubicBezTo>
                  <a:cubicBezTo>
                    <a:pt x="1275443" y="840015"/>
                    <a:pt x="2068285" y="752929"/>
                    <a:pt x="2068285" y="752929"/>
                  </a:cubicBezTo>
                  <a:lnTo>
                    <a:pt x="2068285" y="752929"/>
                  </a:lnTo>
                </a:path>
              </a:pathLst>
            </a:custGeom>
            <a:ln w="25400"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1981200" y="3200400"/>
            <a:ext cx="445824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491" name="Formula" r:id="rId4" imgW="314960" imgH="1883410" progId="Equation.Ribbit">
                    <p:embed/>
                  </p:oleObj>
                </mc:Choice>
                <mc:Fallback>
                  <p:oleObj name="Formula" r:id="rId4" imgW="314960" imgH="1883410" progId="Equation.Ribbit">
                    <p:embed/>
                    <p:pic>
                      <p:nvPicPr>
                        <p:cNvPr id="0" name="Picture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200" y="3200400"/>
                          <a:ext cx="445824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Straight Connector 7"/>
            <p:cNvCxnSpPr/>
            <p:nvPr/>
          </p:nvCxnSpPr>
          <p:spPr>
            <a:xfrm>
              <a:off x="1371600" y="4495800"/>
              <a:ext cx="6553200" cy="0"/>
            </a:xfrm>
            <a:prstGeom prst="line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0227" name="Object 3"/>
            <p:cNvGraphicFramePr>
              <a:graphicFrameLocks noChangeAspect="1"/>
            </p:cNvGraphicFramePr>
            <p:nvPr/>
          </p:nvGraphicFramePr>
          <p:xfrm>
            <a:off x="2971800" y="3184525"/>
            <a:ext cx="446088" cy="2744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492" name="Formula" r:id="rId6" imgW="314960" imgH="1938020" progId="Equation.Ribbit">
                    <p:embed/>
                  </p:oleObj>
                </mc:Choice>
                <mc:Fallback>
                  <p:oleObj name="Formula" r:id="rId6" imgW="314960" imgH="1938020" progId="Equation.Ribbit">
                    <p:embed/>
                    <p:pic>
                      <p:nvPicPr>
                        <p:cNvPr id="0" name="Picture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800" y="3184525"/>
                          <a:ext cx="446088" cy="2744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228" name="Object 4"/>
            <p:cNvGraphicFramePr>
              <a:graphicFrameLocks noChangeAspect="1"/>
            </p:cNvGraphicFramePr>
            <p:nvPr/>
          </p:nvGraphicFramePr>
          <p:xfrm>
            <a:off x="3965802" y="3222625"/>
            <a:ext cx="442912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493" name="Formula" r:id="rId8" imgW="312420" imgH="1882140" progId="Equation.Ribbit">
                    <p:embed/>
                  </p:oleObj>
                </mc:Choice>
                <mc:Fallback>
                  <p:oleObj name="Formula" r:id="rId8" imgW="312420" imgH="1882140" progId="Equation.Ribbit">
                    <p:embed/>
                    <p:pic>
                      <p:nvPicPr>
                        <p:cNvPr id="0" name="Picture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5802" y="3222625"/>
                          <a:ext cx="442912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229" name="Object 5"/>
            <p:cNvGraphicFramePr>
              <a:graphicFrameLocks noChangeAspect="1"/>
            </p:cNvGraphicFramePr>
            <p:nvPr/>
          </p:nvGraphicFramePr>
          <p:xfrm>
            <a:off x="5040312" y="3222172"/>
            <a:ext cx="4460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494" name="Formula" r:id="rId10" imgW="313690" imgH="1883410" progId="Equation.Ribbit">
                    <p:embed/>
                  </p:oleObj>
                </mc:Choice>
                <mc:Fallback>
                  <p:oleObj name="Formula" r:id="rId10" imgW="313690" imgH="1883410" progId="Equation.Ribbit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312" y="3222172"/>
                          <a:ext cx="4460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230" name="Object 6"/>
            <p:cNvGraphicFramePr>
              <a:graphicFrameLocks noChangeAspect="1"/>
            </p:cNvGraphicFramePr>
            <p:nvPr/>
          </p:nvGraphicFramePr>
          <p:xfrm>
            <a:off x="7013575" y="3128963"/>
            <a:ext cx="155575" cy="274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495" name="Formula" r:id="rId12" imgW="109220" imgH="1936750" progId="Equation.Ribbit">
                    <p:embed/>
                  </p:oleObj>
                </mc:Choice>
                <mc:Fallback>
                  <p:oleObj name="Formula" r:id="rId12" imgW="109220" imgH="1936750" progId="Equation.Ribbit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3575" y="3128963"/>
                          <a:ext cx="155575" cy="2743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231" name="Object 7"/>
            <p:cNvGraphicFramePr>
              <a:graphicFrameLocks noChangeAspect="1"/>
            </p:cNvGraphicFramePr>
            <p:nvPr/>
          </p:nvGraphicFramePr>
          <p:xfrm>
            <a:off x="6019800" y="3200400"/>
            <a:ext cx="442913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496" name="Formula" r:id="rId14" imgW="312420" imgH="1882140" progId="Equation.Ribbit">
                    <p:embed/>
                  </p:oleObj>
                </mc:Choice>
                <mc:Fallback>
                  <p:oleObj name="Formula" r:id="rId14" imgW="312420" imgH="1882140" progId="Equation.Ribbit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3200400"/>
                          <a:ext cx="442913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1981200" y="6248400"/>
            <a:ext cx="447675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497" name="Formula" r:id="rId15" imgW="226060" imgH="175260" progId="Equation.Ribbit">
                    <p:embed/>
                  </p:oleObj>
                </mc:Choice>
                <mc:Fallback>
                  <p:oleObj name="Formula" r:id="rId15" imgW="226060" imgH="175260" progId="Equation.Ribbit">
                    <p:embed/>
                    <p:pic>
                      <p:nvPicPr>
                        <p:cNvPr id="0" name="Picture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200" y="6248400"/>
                          <a:ext cx="447675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233" name="Object 9"/>
            <p:cNvGraphicFramePr>
              <a:graphicFrameLocks noChangeAspect="1"/>
            </p:cNvGraphicFramePr>
            <p:nvPr/>
          </p:nvGraphicFramePr>
          <p:xfrm>
            <a:off x="2976563" y="6248400"/>
            <a:ext cx="43815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498" name="Formula" r:id="rId17" imgW="220016" imgH="175504" progId="Equation.Ribbit">
                    <p:embed/>
                  </p:oleObj>
                </mc:Choice>
                <mc:Fallback>
                  <p:oleObj name="Formula" r:id="rId17" imgW="220016" imgH="175504" progId="Equation.Ribbit">
                    <p:embed/>
                    <p:pic>
                      <p:nvPicPr>
                        <p:cNvPr id="0" name="Picture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563" y="6248400"/>
                          <a:ext cx="438150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234" name="Object 10"/>
            <p:cNvGraphicFramePr>
              <a:graphicFrameLocks noChangeAspect="1"/>
            </p:cNvGraphicFramePr>
            <p:nvPr/>
          </p:nvGraphicFramePr>
          <p:xfrm>
            <a:off x="3984625" y="6261100"/>
            <a:ext cx="434975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499" name="Formula" r:id="rId19" imgW="218440" imgH="175260" progId="Equation.Ribbit">
                    <p:embed/>
                  </p:oleObj>
                </mc:Choice>
                <mc:Fallback>
                  <p:oleObj name="Formula" r:id="rId19" imgW="218440" imgH="175260" progId="Equation.Ribbit">
                    <p:embed/>
                    <p:pic>
                      <p:nvPicPr>
                        <p:cNvPr id="0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625" y="6261100"/>
                          <a:ext cx="434975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235" name="Object 11"/>
            <p:cNvGraphicFramePr>
              <a:graphicFrameLocks noChangeAspect="1"/>
            </p:cNvGraphicFramePr>
            <p:nvPr/>
          </p:nvGraphicFramePr>
          <p:xfrm>
            <a:off x="5041900" y="6234113"/>
            <a:ext cx="409575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00" name="Formula" r:id="rId21" imgW="206026" imgH="188221" progId="Equation.Ribbit">
                    <p:embed/>
                  </p:oleObj>
                </mc:Choice>
                <mc:Fallback>
                  <p:oleObj name="Formula" r:id="rId21" imgW="206026" imgH="188221" progId="Equation.Ribbit">
                    <p:embed/>
                    <p:pic>
                      <p:nvPicPr>
                        <p:cNvPr id="0" name="Picture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1900" y="6234113"/>
                          <a:ext cx="409575" cy="374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236" name="Object 12"/>
            <p:cNvGraphicFramePr>
              <a:graphicFrameLocks noChangeAspect="1"/>
            </p:cNvGraphicFramePr>
            <p:nvPr/>
          </p:nvGraphicFramePr>
          <p:xfrm>
            <a:off x="6076950" y="6262688"/>
            <a:ext cx="447675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01" name="Formula" r:id="rId23" imgW="224790" imgH="175260" progId="Equation.Ribbit">
                    <p:embed/>
                  </p:oleObj>
                </mc:Choice>
                <mc:Fallback>
                  <p:oleObj name="Formula" r:id="rId23" imgW="224790" imgH="175260" progId="Equation.Ribbit">
                    <p:embed/>
                    <p:pic>
                      <p:nvPicPr>
                        <p:cNvPr id="0" name="Picture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6950" y="6262688"/>
                          <a:ext cx="447675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0237" name="Object 13"/>
            <p:cNvGraphicFramePr>
              <a:graphicFrameLocks noChangeAspect="1"/>
            </p:cNvGraphicFramePr>
            <p:nvPr/>
          </p:nvGraphicFramePr>
          <p:xfrm>
            <a:off x="6935788" y="6248400"/>
            <a:ext cx="44450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02" name="Formula" r:id="rId25" imgW="223520" imgH="175260" progId="Equation.Ribbit">
                    <p:embed/>
                  </p:oleObj>
                </mc:Choice>
                <mc:Fallback>
                  <p:oleObj name="Formula" r:id="rId25" imgW="223520" imgH="175260" progId="Equation.Ribbit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5788" y="6248400"/>
                          <a:ext cx="444500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Content Placeholder 1"/>
          <p:cNvSpPr txBox="1">
            <a:spLocks/>
          </p:cNvSpPr>
          <p:nvPr/>
        </p:nvSpPr>
        <p:spPr>
          <a:xfrm>
            <a:off x="457200" y="60960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noProof="0" dirty="0" smtClean="0"/>
              <a:t>Can we extend understanding to infinite-horizon?</a:t>
            </a:r>
            <a:endParaRPr kumimoji="0" lang="en-US" sz="3200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7572" y="369025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floating</a:t>
            </a:r>
          </a:p>
          <a:p>
            <a:r>
              <a:rPr lang="en-US" dirty="0" smtClean="0"/>
              <a:t>point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decentralized LQG problem</a:t>
            </a:r>
            <a:endParaRPr lang="en-US" dirty="0"/>
          </a:p>
        </p:txBody>
      </p:sp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457200" y="838200"/>
          <a:ext cx="6208713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34" name="Formula" r:id="rId3" imgW="4030980" imgH="961390" progId="Equation.Ribbit">
                  <p:embed/>
                </p:oleObj>
              </mc:Choice>
              <mc:Fallback>
                <p:oleObj name="Formula" r:id="rId3" imgW="4030980" imgH="961390" progId="Equation.Ribbit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38200"/>
                        <a:ext cx="6208713" cy="148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1" name="Object 3"/>
          <p:cNvGraphicFramePr>
            <a:graphicFrameLocks noChangeAspect="1"/>
          </p:cNvGraphicFramePr>
          <p:nvPr/>
        </p:nvGraphicFramePr>
        <p:xfrm>
          <a:off x="457200" y="2438400"/>
          <a:ext cx="49212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35" name="Formula" r:id="rId5" imgW="4053840" imgH="693420" progId="Equation.Ribbit">
                  <p:embed/>
                </p:oleObj>
              </mc:Choice>
              <mc:Fallback>
                <p:oleObj name="Formula" r:id="rId5" imgW="4053840" imgH="693420" progId="Equation.Ribbit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38400"/>
                        <a:ext cx="4921250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 descr=" 4"/>
          <p:cNvSpPr/>
          <p:nvPr/>
        </p:nvSpPr>
        <p:spPr>
          <a:xfrm>
            <a:off x="457200" y="5105400"/>
            <a:ext cx="7396702" cy="543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 descr=" 5"/>
          <p:cNvSpPr/>
          <p:nvPr/>
        </p:nvSpPr>
        <p:spPr>
          <a:xfrm>
            <a:off x="512908" y="3638324"/>
            <a:ext cx="7340994" cy="543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 descr=" 59"/>
          <p:cNvSpPr/>
          <p:nvPr/>
        </p:nvSpPr>
        <p:spPr>
          <a:xfrm>
            <a:off x="284756" y="3338440"/>
            <a:ext cx="2362200" cy="2590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406675" y="3490840"/>
            <a:ext cx="4061241" cy="2301240"/>
          </a:xfrm>
          <a:custGeom>
            <a:avLst/>
            <a:gdLst>
              <a:gd name="connsiteX0" fmla="*/ 0 w 5559552"/>
              <a:gd name="connsiteY0" fmla="*/ 0 h 2825496"/>
              <a:gd name="connsiteX1" fmla="*/ 0 w 5559552"/>
              <a:gd name="connsiteY1" fmla="*/ 1691640 h 2825496"/>
              <a:gd name="connsiteX2" fmla="*/ 2523744 w 5559552"/>
              <a:gd name="connsiteY2" fmla="*/ 1691640 h 2825496"/>
              <a:gd name="connsiteX3" fmla="*/ 2523744 w 5559552"/>
              <a:gd name="connsiteY3" fmla="*/ 2825496 h 2825496"/>
              <a:gd name="connsiteX4" fmla="*/ 5559552 w 5559552"/>
              <a:gd name="connsiteY4" fmla="*/ 2825496 h 2825496"/>
              <a:gd name="connsiteX5" fmla="*/ 5559552 w 5559552"/>
              <a:gd name="connsiteY5" fmla="*/ 731520 h 2825496"/>
              <a:gd name="connsiteX6" fmla="*/ 2523744 w 5559552"/>
              <a:gd name="connsiteY6" fmla="*/ 731520 h 2825496"/>
              <a:gd name="connsiteX7" fmla="*/ 2523744 w 5559552"/>
              <a:gd name="connsiteY7" fmla="*/ 0 h 2825496"/>
              <a:gd name="connsiteX8" fmla="*/ 0 w 5559552"/>
              <a:gd name="connsiteY8" fmla="*/ 0 h 282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9552" h="2825496">
                <a:moveTo>
                  <a:pt x="0" y="0"/>
                </a:moveTo>
                <a:lnTo>
                  <a:pt x="0" y="1691640"/>
                </a:lnTo>
                <a:lnTo>
                  <a:pt x="2523744" y="1691640"/>
                </a:lnTo>
                <a:lnTo>
                  <a:pt x="2523744" y="2825496"/>
                </a:lnTo>
                <a:lnTo>
                  <a:pt x="5559552" y="2825496"/>
                </a:lnTo>
                <a:lnTo>
                  <a:pt x="5559552" y="731520"/>
                </a:lnTo>
                <a:lnTo>
                  <a:pt x="2523744" y="731520"/>
                </a:lnTo>
                <a:lnTo>
                  <a:pt x="2523744" y="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" name="Object 65" descr=" 6"/>
          <p:cNvGraphicFramePr>
            <a:graphicFrameLocks noChangeAspect="1"/>
          </p:cNvGraphicFramePr>
          <p:nvPr/>
        </p:nvGraphicFramePr>
        <p:xfrm>
          <a:off x="533798" y="4472610"/>
          <a:ext cx="363261" cy="27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36" name="Formula" r:id="rId7" imgW="361950" imgH="278130" progId="Equation.Ribbit">
                  <p:embed/>
                </p:oleObj>
              </mc:Choice>
              <mc:Fallback>
                <p:oleObj name="Formula" r:id="rId7" imgW="361950" imgH="278130" progId="Equation.Ribbit">
                  <p:embed/>
                  <p:pic>
                    <p:nvPicPr>
                      <p:cNvPr id="0" name="Picture 85" descr="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98" y="4472610"/>
                        <a:ext cx="363261" cy="271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Straight Arrow Connector 66" descr=" 7"/>
          <p:cNvCxnSpPr/>
          <p:nvPr/>
        </p:nvCxnSpPr>
        <p:spPr>
          <a:xfrm>
            <a:off x="987537" y="4616375"/>
            <a:ext cx="445661" cy="11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 descr=" 8"/>
          <p:cNvSpPr/>
          <p:nvPr/>
        </p:nvSpPr>
        <p:spPr>
          <a:xfrm>
            <a:off x="1433198" y="4453367"/>
            <a:ext cx="334246" cy="3260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 descr=" 9"/>
          <p:cNvCxnSpPr>
            <a:stCxn id="68" idx="2"/>
            <a:endCxn id="68" idx="6"/>
          </p:cNvCxnSpPr>
          <p:nvPr/>
        </p:nvCxnSpPr>
        <p:spPr>
          <a:xfrm rot="10800000" flipH="1">
            <a:off x="1433198" y="4616375"/>
            <a:ext cx="334246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 descr=" 10"/>
          <p:cNvCxnSpPr>
            <a:stCxn id="68" idx="0"/>
            <a:endCxn id="68" idx="4"/>
          </p:cNvCxnSpPr>
          <p:nvPr/>
        </p:nvCxnSpPr>
        <p:spPr>
          <a:xfrm rot="16200000" flipH="1">
            <a:off x="1437312" y="4616375"/>
            <a:ext cx="326017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 descr=" 11"/>
          <p:cNvCxnSpPr>
            <a:stCxn id="73" idx="2"/>
            <a:endCxn id="68" idx="0"/>
          </p:cNvCxnSpPr>
          <p:nvPr/>
        </p:nvCxnSpPr>
        <p:spPr>
          <a:xfrm rot="16200000" flipH="1">
            <a:off x="1409587" y="4262633"/>
            <a:ext cx="380354" cy="11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 descr=" 12"/>
          <p:cNvCxnSpPr>
            <a:stCxn id="74" idx="0"/>
            <a:endCxn id="68" idx="4"/>
          </p:cNvCxnSpPr>
          <p:nvPr/>
        </p:nvCxnSpPr>
        <p:spPr>
          <a:xfrm rot="5400000" flipH="1" flipV="1">
            <a:off x="1382419" y="4996170"/>
            <a:ext cx="434689" cy="11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 descr=" 13"/>
          <p:cNvSpPr/>
          <p:nvPr/>
        </p:nvSpPr>
        <p:spPr>
          <a:xfrm>
            <a:off x="1292815" y="3746996"/>
            <a:ext cx="612784" cy="3260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libri"/>
              </a:rPr>
              <a:t>C</a:t>
            </a:r>
            <a:r>
              <a:rPr lang="en-US" sz="1600" baseline="-25000" dirty="0" smtClean="0">
                <a:solidFill>
                  <a:schemeClr val="tx1"/>
                </a:solidFill>
                <a:latin typeface="Calibri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Calibri"/>
              </a:rPr>
              <a:t>[0</a:t>
            </a:r>
            <a:r>
              <a:rPr lang="en-US" sz="1600" dirty="0" smtClean="0">
                <a:solidFill>
                  <a:schemeClr val="tx1"/>
                </a:solidFill>
              </a:rPr>
              <a:t>]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4" name="Rectangle 73" descr=" 14"/>
          <p:cNvSpPr/>
          <p:nvPr/>
        </p:nvSpPr>
        <p:spPr>
          <a:xfrm>
            <a:off x="1292815" y="5214073"/>
            <a:ext cx="612784" cy="3260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</a:t>
            </a:r>
            <a:r>
              <a:rPr lang="en-US" sz="1600" baseline="-25000" dirty="0" smtClean="0">
                <a:solidFill>
                  <a:schemeClr val="tx1"/>
                </a:solidFill>
              </a:rPr>
              <a:t>2</a:t>
            </a:r>
            <a:r>
              <a:rPr lang="en-US" sz="1600" dirty="0" smtClean="0">
                <a:solidFill>
                  <a:schemeClr val="tx1"/>
                </a:solidFill>
              </a:rPr>
              <a:t>[0]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75" name="Object 4" descr=" 15"/>
          <p:cNvGraphicFramePr>
            <a:graphicFrameLocks noChangeAspect="1"/>
          </p:cNvGraphicFramePr>
          <p:nvPr/>
        </p:nvGraphicFramePr>
        <p:xfrm>
          <a:off x="1763684" y="4942392"/>
          <a:ext cx="456106" cy="27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37" name="Formula" r:id="rId9" imgW="454660" imgH="278130" progId="Equation.Ribbit">
                  <p:embed/>
                </p:oleObj>
              </mc:Choice>
              <mc:Fallback>
                <p:oleObj name="Formula" r:id="rId9" imgW="454660" imgH="278130" progId="Equation.Ribbit">
                  <p:embed/>
                  <p:pic>
                    <p:nvPicPr>
                      <p:cNvPr id="0" name="Picture 86" descr="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4" y="4942392"/>
                        <a:ext cx="456106" cy="271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5" descr=" 16"/>
          <p:cNvGraphicFramePr>
            <a:graphicFrameLocks noChangeAspect="1"/>
          </p:cNvGraphicFramePr>
          <p:nvPr/>
        </p:nvGraphicFramePr>
        <p:xfrm>
          <a:off x="1762848" y="4018677"/>
          <a:ext cx="454946" cy="27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38" name="Formula" r:id="rId11" imgW="454660" imgH="278130" progId="Equation.Ribbit">
                  <p:embed/>
                </p:oleObj>
              </mc:Choice>
              <mc:Fallback>
                <p:oleObj name="Formula" r:id="rId11" imgW="454660" imgH="278130" progId="Equation.Ribbit">
                  <p:embed/>
                  <p:pic>
                    <p:nvPicPr>
                      <p:cNvPr id="0" name="Picture 87" descr="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848" y="4018677"/>
                        <a:ext cx="454946" cy="271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7" name="Elbow Connector 49" descr=" 17"/>
          <p:cNvCxnSpPr>
            <a:endCxn id="74" idx="1"/>
          </p:cNvCxnSpPr>
          <p:nvPr/>
        </p:nvCxnSpPr>
        <p:spPr>
          <a:xfrm rot="16200000" flipH="1">
            <a:off x="748457" y="4832724"/>
            <a:ext cx="597698" cy="491016"/>
          </a:xfrm>
          <a:prstGeom prst="bentConnector2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49" descr=" 18"/>
          <p:cNvCxnSpPr>
            <a:endCxn id="73" idx="1"/>
          </p:cNvCxnSpPr>
          <p:nvPr/>
        </p:nvCxnSpPr>
        <p:spPr>
          <a:xfrm rot="5400000" flipH="1" flipV="1">
            <a:off x="775626" y="3936178"/>
            <a:ext cx="543362" cy="491014"/>
          </a:xfrm>
          <a:prstGeom prst="bentConnector2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Object 9" descr=" 19"/>
          <p:cNvGraphicFramePr>
            <a:graphicFrameLocks noChangeAspect="1"/>
          </p:cNvGraphicFramePr>
          <p:nvPr/>
        </p:nvGraphicFramePr>
        <p:xfrm>
          <a:off x="709046" y="5377081"/>
          <a:ext cx="435215" cy="27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39" name="Formula" r:id="rId13" imgW="434340" imgH="278130" progId="Equation.Ribbit">
                  <p:embed/>
                </p:oleObj>
              </mc:Choice>
              <mc:Fallback>
                <p:oleObj name="Formula" r:id="rId13" imgW="434340" imgH="278130" progId="Equation.Ribbit">
                  <p:embed/>
                  <p:pic>
                    <p:nvPicPr>
                      <p:cNvPr id="0" name="Picture 88" descr="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046" y="5377081"/>
                        <a:ext cx="435215" cy="271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10" descr=" 20"/>
          <p:cNvGraphicFramePr>
            <a:graphicFrameLocks noChangeAspect="1"/>
          </p:cNvGraphicFramePr>
          <p:nvPr/>
        </p:nvGraphicFramePr>
        <p:xfrm>
          <a:off x="698600" y="3638324"/>
          <a:ext cx="436376" cy="27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40" name="Formula" r:id="rId15" imgW="434340" imgH="278130" progId="Equation.Ribbit">
                  <p:embed/>
                </p:oleObj>
              </mc:Choice>
              <mc:Fallback>
                <p:oleObj name="Formula" r:id="rId15" imgW="434340" imgH="278130" progId="Equation.Ribbit">
                  <p:embed/>
                  <p:pic>
                    <p:nvPicPr>
                      <p:cNvPr id="0" name="Picture 89" descr="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600" y="3638324"/>
                        <a:ext cx="436376" cy="271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 descr=" 21"/>
          <p:cNvGraphicFramePr>
            <a:graphicFrameLocks noChangeAspect="1"/>
          </p:cNvGraphicFramePr>
          <p:nvPr/>
        </p:nvGraphicFramePr>
        <p:xfrm>
          <a:off x="1237107" y="4533784"/>
          <a:ext cx="136948" cy="18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41" name="Formula" r:id="rId17" imgW="125905" imgH="174232" progId="Equation.Ribbit">
                  <p:embed/>
                </p:oleObj>
              </mc:Choice>
              <mc:Fallback>
                <p:oleObj name="Formula" r:id="rId17" imgW="125905" imgH="174232" progId="Equation.Ribbit">
                  <p:embed/>
                  <p:pic>
                    <p:nvPicPr>
                      <p:cNvPr id="0" name="Picture 90" descr="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107" y="4533784"/>
                        <a:ext cx="136948" cy="1852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 descr=" 22"/>
          <p:cNvGraphicFramePr>
            <a:graphicFrameLocks noChangeAspect="1"/>
          </p:cNvGraphicFramePr>
          <p:nvPr/>
        </p:nvGraphicFramePr>
        <p:xfrm>
          <a:off x="2280790" y="4472610"/>
          <a:ext cx="363261" cy="27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42" name="Formula" r:id="rId19" imgW="361950" imgH="278130" progId="Equation.Ribbit">
                  <p:embed/>
                </p:oleObj>
              </mc:Choice>
              <mc:Fallback>
                <p:oleObj name="Formula" r:id="rId19" imgW="361950" imgH="278130" progId="Equation.Ribbit">
                  <p:embed/>
                  <p:pic>
                    <p:nvPicPr>
                      <p:cNvPr id="0" name="Picture 91" descr="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0790" y="4472610"/>
                        <a:ext cx="363261" cy="271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3" name="Straight Arrow Connector 82" descr=" 23"/>
          <p:cNvCxnSpPr/>
          <p:nvPr/>
        </p:nvCxnSpPr>
        <p:spPr>
          <a:xfrm>
            <a:off x="2734528" y="4616375"/>
            <a:ext cx="445661" cy="11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 descr=" 24"/>
          <p:cNvSpPr/>
          <p:nvPr/>
        </p:nvSpPr>
        <p:spPr>
          <a:xfrm>
            <a:off x="3180189" y="4453367"/>
            <a:ext cx="334246" cy="3260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 descr=" 25"/>
          <p:cNvCxnSpPr>
            <a:stCxn id="84" idx="2"/>
            <a:endCxn id="84" idx="6"/>
          </p:cNvCxnSpPr>
          <p:nvPr/>
        </p:nvCxnSpPr>
        <p:spPr>
          <a:xfrm rot="10800000" flipH="1">
            <a:off x="3180189" y="4616375"/>
            <a:ext cx="334246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 descr=" 26"/>
          <p:cNvCxnSpPr>
            <a:stCxn id="84" idx="0"/>
            <a:endCxn id="84" idx="4"/>
          </p:cNvCxnSpPr>
          <p:nvPr/>
        </p:nvCxnSpPr>
        <p:spPr>
          <a:xfrm rot="16200000" flipH="1">
            <a:off x="3184304" y="4616375"/>
            <a:ext cx="326017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 descr=" 27"/>
          <p:cNvCxnSpPr>
            <a:stCxn id="89" idx="2"/>
            <a:endCxn id="84" idx="0"/>
          </p:cNvCxnSpPr>
          <p:nvPr/>
        </p:nvCxnSpPr>
        <p:spPr>
          <a:xfrm rot="16200000" flipH="1">
            <a:off x="3156578" y="4262633"/>
            <a:ext cx="380354" cy="11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 descr=" 28"/>
          <p:cNvCxnSpPr>
            <a:stCxn id="90" idx="0"/>
            <a:endCxn id="84" idx="4"/>
          </p:cNvCxnSpPr>
          <p:nvPr/>
        </p:nvCxnSpPr>
        <p:spPr>
          <a:xfrm rot="5400000" flipH="1" flipV="1">
            <a:off x="3129411" y="4996170"/>
            <a:ext cx="434689" cy="11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 descr=" 29"/>
          <p:cNvSpPr/>
          <p:nvPr/>
        </p:nvSpPr>
        <p:spPr>
          <a:xfrm>
            <a:off x="3039806" y="3746996"/>
            <a:ext cx="612784" cy="3260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</a:t>
            </a:r>
            <a:r>
              <a:rPr lang="en-US" sz="1600" baseline="-25000" dirty="0" smtClean="0">
                <a:solidFill>
                  <a:schemeClr val="tx1"/>
                </a:solidFill>
              </a:rPr>
              <a:t>1</a:t>
            </a:r>
            <a:r>
              <a:rPr lang="en-US" sz="1600" dirty="0" smtClean="0">
                <a:solidFill>
                  <a:schemeClr val="tx1"/>
                </a:solidFill>
              </a:rPr>
              <a:t>[1]</a:t>
            </a:r>
          </a:p>
        </p:txBody>
      </p:sp>
      <p:sp>
        <p:nvSpPr>
          <p:cNvPr id="90" name="Rectangle 89" descr=" 30"/>
          <p:cNvSpPr/>
          <p:nvPr/>
        </p:nvSpPr>
        <p:spPr>
          <a:xfrm>
            <a:off x="3039806" y="5214073"/>
            <a:ext cx="612784" cy="3260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</a:t>
            </a:r>
            <a:r>
              <a:rPr lang="en-US" sz="1600" baseline="-25000" dirty="0" smtClean="0">
                <a:solidFill>
                  <a:schemeClr val="tx1"/>
                </a:solidFill>
              </a:rPr>
              <a:t>2</a:t>
            </a:r>
            <a:r>
              <a:rPr lang="en-US" sz="1600" dirty="0" smtClean="0">
                <a:solidFill>
                  <a:schemeClr val="tx1"/>
                </a:solidFill>
              </a:rPr>
              <a:t>[1]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91" name="Object 4" descr=" 31"/>
          <p:cNvGraphicFramePr>
            <a:graphicFrameLocks noChangeAspect="1"/>
          </p:cNvGraphicFramePr>
          <p:nvPr/>
        </p:nvGraphicFramePr>
        <p:xfrm>
          <a:off x="3510675" y="4942392"/>
          <a:ext cx="456106" cy="27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43" name="Formula" r:id="rId21" imgW="454660" imgH="278130" progId="Equation.Ribbit">
                  <p:embed/>
                </p:oleObj>
              </mc:Choice>
              <mc:Fallback>
                <p:oleObj name="Formula" r:id="rId21" imgW="454660" imgH="278130" progId="Equation.Ribbit">
                  <p:embed/>
                  <p:pic>
                    <p:nvPicPr>
                      <p:cNvPr id="0" name="Picture 92" descr="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0675" y="4942392"/>
                        <a:ext cx="456106" cy="271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5" descr=" 32"/>
          <p:cNvGraphicFramePr>
            <a:graphicFrameLocks noChangeAspect="1"/>
          </p:cNvGraphicFramePr>
          <p:nvPr/>
        </p:nvGraphicFramePr>
        <p:xfrm>
          <a:off x="3509839" y="4018677"/>
          <a:ext cx="454946" cy="27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44" name="Formula" r:id="rId23" imgW="454660" imgH="278130" progId="Equation.Ribbit">
                  <p:embed/>
                </p:oleObj>
              </mc:Choice>
              <mc:Fallback>
                <p:oleObj name="Formula" r:id="rId23" imgW="454660" imgH="278130" progId="Equation.Ribbit">
                  <p:embed/>
                  <p:pic>
                    <p:nvPicPr>
                      <p:cNvPr id="0" name="Picture 93" descr="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839" y="4018677"/>
                        <a:ext cx="454946" cy="271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3" name="Elbow Connector 49" descr=" 33"/>
          <p:cNvCxnSpPr>
            <a:endCxn id="90" idx="1"/>
          </p:cNvCxnSpPr>
          <p:nvPr/>
        </p:nvCxnSpPr>
        <p:spPr>
          <a:xfrm rot="16200000" flipH="1">
            <a:off x="2495449" y="4832724"/>
            <a:ext cx="597698" cy="491016"/>
          </a:xfrm>
          <a:prstGeom prst="bentConnector2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49" descr=" 34"/>
          <p:cNvCxnSpPr>
            <a:endCxn id="89" idx="1"/>
          </p:cNvCxnSpPr>
          <p:nvPr/>
        </p:nvCxnSpPr>
        <p:spPr>
          <a:xfrm rot="5400000" flipH="1" flipV="1">
            <a:off x="2522617" y="3936178"/>
            <a:ext cx="543362" cy="491014"/>
          </a:xfrm>
          <a:prstGeom prst="bentConnector2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5" name="Object 9" descr=" 35"/>
          <p:cNvGraphicFramePr>
            <a:graphicFrameLocks noChangeAspect="1"/>
          </p:cNvGraphicFramePr>
          <p:nvPr/>
        </p:nvGraphicFramePr>
        <p:xfrm>
          <a:off x="2456037" y="5377081"/>
          <a:ext cx="435215" cy="27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45" name="Formula" r:id="rId25" imgW="434340" imgH="278130" progId="Equation.Ribbit">
                  <p:embed/>
                </p:oleObj>
              </mc:Choice>
              <mc:Fallback>
                <p:oleObj name="Formula" r:id="rId25" imgW="434340" imgH="278130" progId="Equation.Ribbit">
                  <p:embed/>
                  <p:pic>
                    <p:nvPicPr>
                      <p:cNvPr id="0" name="Picture 94" descr="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6037" y="5377081"/>
                        <a:ext cx="435215" cy="271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10" descr=" 36"/>
          <p:cNvGraphicFramePr>
            <a:graphicFrameLocks noChangeAspect="1"/>
          </p:cNvGraphicFramePr>
          <p:nvPr/>
        </p:nvGraphicFramePr>
        <p:xfrm>
          <a:off x="2445591" y="3638324"/>
          <a:ext cx="436376" cy="27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46" name="Formula" r:id="rId27" imgW="434340" imgH="278130" progId="Equation.Ribbit">
                  <p:embed/>
                </p:oleObj>
              </mc:Choice>
              <mc:Fallback>
                <p:oleObj name="Formula" r:id="rId27" imgW="434340" imgH="278130" progId="Equation.Ribbit">
                  <p:embed/>
                  <p:pic>
                    <p:nvPicPr>
                      <p:cNvPr id="0" name="Picture 95" descr="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5591" y="3638324"/>
                        <a:ext cx="436376" cy="271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96" descr=" 37"/>
          <p:cNvGraphicFramePr>
            <a:graphicFrameLocks noChangeAspect="1"/>
          </p:cNvGraphicFramePr>
          <p:nvPr/>
        </p:nvGraphicFramePr>
        <p:xfrm>
          <a:off x="2984099" y="4533784"/>
          <a:ext cx="136948" cy="18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47" name="Formula" r:id="rId29" imgW="125905" imgH="174232" progId="Equation.Ribbit">
                  <p:embed/>
                </p:oleObj>
              </mc:Choice>
              <mc:Fallback>
                <p:oleObj name="Formula" r:id="rId29" imgW="125905" imgH="174232" progId="Equation.Ribbit">
                  <p:embed/>
                  <p:pic>
                    <p:nvPicPr>
                      <p:cNvPr id="0" name="Picture 96" descr="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099" y="4533784"/>
                        <a:ext cx="136948" cy="1852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8" name="Straight Arrow Connector 97" descr=" 38"/>
          <p:cNvCxnSpPr>
            <a:stCxn id="68" idx="6"/>
          </p:cNvCxnSpPr>
          <p:nvPr/>
        </p:nvCxnSpPr>
        <p:spPr>
          <a:xfrm>
            <a:off x="1767444" y="4616375"/>
            <a:ext cx="472400" cy="11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Object 98" descr=" 39"/>
          <p:cNvGraphicFramePr>
            <a:graphicFrameLocks noChangeAspect="1"/>
          </p:cNvGraphicFramePr>
          <p:nvPr/>
        </p:nvGraphicFramePr>
        <p:xfrm>
          <a:off x="4078196" y="4472610"/>
          <a:ext cx="363261" cy="27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48" name="Formula" r:id="rId30" imgW="361950" imgH="278130" progId="Equation.Ribbit">
                  <p:embed/>
                </p:oleObj>
              </mc:Choice>
              <mc:Fallback>
                <p:oleObj name="Formula" r:id="rId30" imgW="361950" imgH="278130" progId="Equation.Ribbit">
                  <p:embed/>
                  <p:pic>
                    <p:nvPicPr>
                      <p:cNvPr id="0" name="Picture 97" descr="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196" y="4472610"/>
                        <a:ext cx="363261" cy="271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0" name="Straight Arrow Connector 99" descr=" 40"/>
          <p:cNvCxnSpPr/>
          <p:nvPr/>
        </p:nvCxnSpPr>
        <p:spPr>
          <a:xfrm>
            <a:off x="4531935" y="4616375"/>
            <a:ext cx="445661" cy="11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 descr=" 41"/>
          <p:cNvSpPr/>
          <p:nvPr/>
        </p:nvSpPr>
        <p:spPr>
          <a:xfrm>
            <a:off x="4977596" y="4453367"/>
            <a:ext cx="334246" cy="3260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 descr=" 42"/>
          <p:cNvCxnSpPr>
            <a:stCxn id="101" idx="2"/>
            <a:endCxn id="101" idx="6"/>
          </p:cNvCxnSpPr>
          <p:nvPr/>
        </p:nvCxnSpPr>
        <p:spPr>
          <a:xfrm rot="10800000" flipH="1">
            <a:off x="4977596" y="4616375"/>
            <a:ext cx="334246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 descr=" 43"/>
          <p:cNvCxnSpPr>
            <a:stCxn id="101" idx="0"/>
            <a:endCxn id="101" idx="4"/>
          </p:cNvCxnSpPr>
          <p:nvPr/>
        </p:nvCxnSpPr>
        <p:spPr>
          <a:xfrm rot="16200000" flipH="1">
            <a:off x="4981711" y="4616375"/>
            <a:ext cx="326017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 descr=" 44"/>
          <p:cNvCxnSpPr>
            <a:stCxn id="106" idx="2"/>
            <a:endCxn id="101" idx="0"/>
          </p:cNvCxnSpPr>
          <p:nvPr/>
        </p:nvCxnSpPr>
        <p:spPr>
          <a:xfrm rot="16200000" flipH="1">
            <a:off x="4953985" y="4262633"/>
            <a:ext cx="380354" cy="11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 descr=" 45"/>
          <p:cNvCxnSpPr>
            <a:stCxn id="107" idx="0"/>
            <a:endCxn id="101" idx="4"/>
          </p:cNvCxnSpPr>
          <p:nvPr/>
        </p:nvCxnSpPr>
        <p:spPr>
          <a:xfrm rot="5400000" flipH="1" flipV="1">
            <a:off x="4926818" y="4996170"/>
            <a:ext cx="434689" cy="11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 descr=" 46"/>
          <p:cNvSpPr/>
          <p:nvPr/>
        </p:nvSpPr>
        <p:spPr>
          <a:xfrm>
            <a:off x="4837213" y="3746996"/>
            <a:ext cx="612784" cy="3260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</a:t>
            </a:r>
            <a:r>
              <a:rPr lang="en-US" sz="1600" baseline="-25000" dirty="0" smtClean="0">
                <a:solidFill>
                  <a:schemeClr val="tx1"/>
                </a:solidFill>
              </a:rPr>
              <a:t>1</a:t>
            </a:r>
            <a:r>
              <a:rPr lang="en-US" sz="1600" dirty="0" smtClean="0">
                <a:solidFill>
                  <a:schemeClr val="tx1"/>
                </a:solidFill>
              </a:rPr>
              <a:t>[2]</a:t>
            </a:r>
          </a:p>
        </p:txBody>
      </p:sp>
      <p:sp>
        <p:nvSpPr>
          <p:cNvPr id="107" name="Rectangle 106" descr=" 47"/>
          <p:cNvSpPr/>
          <p:nvPr/>
        </p:nvSpPr>
        <p:spPr>
          <a:xfrm>
            <a:off x="4837213" y="5214073"/>
            <a:ext cx="612784" cy="3260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</a:t>
            </a:r>
            <a:r>
              <a:rPr lang="en-US" sz="1600" baseline="-25000" dirty="0" smtClean="0">
                <a:solidFill>
                  <a:schemeClr val="tx1"/>
                </a:solidFill>
              </a:rPr>
              <a:t>2</a:t>
            </a:r>
            <a:r>
              <a:rPr lang="en-US" sz="1600" dirty="0" smtClean="0">
                <a:solidFill>
                  <a:schemeClr val="tx1"/>
                </a:solidFill>
              </a:rPr>
              <a:t>[2]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108" name="Object 4" descr=" 48"/>
          <p:cNvGraphicFramePr>
            <a:graphicFrameLocks noChangeAspect="1"/>
          </p:cNvGraphicFramePr>
          <p:nvPr/>
        </p:nvGraphicFramePr>
        <p:xfrm>
          <a:off x="5308082" y="4942392"/>
          <a:ext cx="456106" cy="27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49" name="Formula" r:id="rId32" imgW="454660" imgH="278130" progId="Equation.Ribbit">
                  <p:embed/>
                </p:oleObj>
              </mc:Choice>
              <mc:Fallback>
                <p:oleObj name="Formula" r:id="rId32" imgW="454660" imgH="278130" progId="Equation.Ribbit">
                  <p:embed/>
                  <p:pic>
                    <p:nvPicPr>
                      <p:cNvPr id="0" name="Picture 98" descr="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082" y="4942392"/>
                        <a:ext cx="456106" cy="271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5" descr=" 49"/>
          <p:cNvGraphicFramePr>
            <a:graphicFrameLocks noChangeAspect="1"/>
          </p:cNvGraphicFramePr>
          <p:nvPr/>
        </p:nvGraphicFramePr>
        <p:xfrm>
          <a:off x="5307246" y="4018677"/>
          <a:ext cx="454946" cy="27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50" name="Formula" r:id="rId34" imgW="454660" imgH="278130" progId="Equation.Ribbit">
                  <p:embed/>
                </p:oleObj>
              </mc:Choice>
              <mc:Fallback>
                <p:oleObj name="Formula" r:id="rId34" imgW="454660" imgH="278130" progId="Equation.Ribbit">
                  <p:embed/>
                  <p:pic>
                    <p:nvPicPr>
                      <p:cNvPr id="0" name="Picture 99" descr="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246" y="4018677"/>
                        <a:ext cx="454946" cy="271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0" name="Elbow Connector 49" descr=" 50"/>
          <p:cNvCxnSpPr>
            <a:endCxn id="107" idx="1"/>
          </p:cNvCxnSpPr>
          <p:nvPr/>
        </p:nvCxnSpPr>
        <p:spPr>
          <a:xfrm rot="16200000" flipH="1">
            <a:off x="4292856" y="4832724"/>
            <a:ext cx="597698" cy="491016"/>
          </a:xfrm>
          <a:prstGeom prst="bentConnector2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49" descr=" 51"/>
          <p:cNvCxnSpPr>
            <a:endCxn id="106" idx="1"/>
          </p:cNvCxnSpPr>
          <p:nvPr/>
        </p:nvCxnSpPr>
        <p:spPr>
          <a:xfrm rot="5400000" flipH="1" flipV="1">
            <a:off x="4320024" y="3936178"/>
            <a:ext cx="543362" cy="491014"/>
          </a:xfrm>
          <a:prstGeom prst="bentConnector2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" name="Object 9" descr=" 52"/>
          <p:cNvGraphicFramePr>
            <a:graphicFrameLocks noChangeAspect="1"/>
          </p:cNvGraphicFramePr>
          <p:nvPr/>
        </p:nvGraphicFramePr>
        <p:xfrm>
          <a:off x="4253444" y="5377081"/>
          <a:ext cx="435215" cy="27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51" name="Formula" r:id="rId36" imgW="434340" imgH="278130" progId="Equation.Ribbit">
                  <p:embed/>
                </p:oleObj>
              </mc:Choice>
              <mc:Fallback>
                <p:oleObj name="Formula" r:id="rId36" imgW="434340" imgH="278130" progId="Equation.Ribbit">
                  <p:embed/>
                  <p:pic>
                    <p:nvPicPr>
                      <p:cNvPr id="0" name="Picture 100" descr="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3444" y="5377081"/>
                        <a:ext cx="435215" cy="271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0" descr=" 53"/>
          <p:cNvGraphicFramePr>
            <a:graphicFrameLocks noChangeAspect="1"/>
          </p:cNvGraphicFramePr>
          <p:nvPr/>
        </p:nvGraphicFramePr>
        <p:xfrm>
          <a:off x="4242998" y="3638324"/>
          <a:ext cx="436376" cy="27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52" name="Formula" r:id="rId38" imgW="434340" imgH="278130" progId="Equation.Ribbit">
                  <p:embed/>
                </p:oleObj>
              </mc:Choice>
              <mc:Fallback>
                <p:oleObj name="Formula" r:id="rId38" imgW="434340" imgH="278130" progId="Equation.Ribbit">
                  <p:embed/>
                  <p:pic>
                    <p:nvPicPr>
                      <p:cNvPr id="0" name="Picture 101" descr="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998" y="3638324"/>
                        <a:ext cx="436376" cy="271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13" descr=" 54"/>
          <p:cNvGraphicFramePr>
            <a:graphicFrameLocks noChangeAspect="1"/>
          </p:cNvGraphicFramePr>
          <p:nvPr/>
        </p:nvGraphicFramePr>
        <p:xfrm>
          <a:off x="4781506" y="4533784"/>
          <a:ext cx="136948" cy="18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53" name="Formula" r:id="rId40" imgW="125905" imgH="174232" progId="Equation.Ribbit">
                  <p:embed/>
                </p:oleObj>
              </mc:Choice>
              <mc:Fallback>
                <p:oleObj name="Formula" r:id="rId40" imgW="125905" imgH="174232" progId="Equation.Ribbit">
                  <p:embed/>
                  <p:pic>
                    <p:nvPicPr>
                      <p:cNvPr id="0" name="Picture 102" descr="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06" y="4533784"/>
                        <a:ext cx="136948" cy="1852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5" name="Straight Arrow Connector 114" descr=" 55"/>
          <p:cNvCxnSpPr>
            <a:stCxn id="84" idx="6"/>
          </p:cNvCxnSpPr>
          <p:nvPr/>
        </p:nvCxnSpPr>
        <p:spPr>
          <a:xfrm>
            <a:off x="3514435" y="4616375"/>
            <a:ext cx="479085" cy="11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 descr=" 56"/>
          <p:cNvSpPr/>
          <p:nvPr/>
        </p:nvSpPr>
        <p:spPr>
          <a:xfrm>
            <a:off x="5867847" y="4583773"/>
            <a:ext cx="55708" cy="543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 descr=" 57"/>
          <p:cNvSpPr/>
          <p:nvPr/>
        </p:nvSpPr>
        <p:spPr>
          <a:xfrm>
            <a:off x="5645016" y="4583773"/>
            <a:ext cx="55708" cy="543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 descr=" 58"/>
          <p:cNvSpPr/>
          <p:nvPr/>
        </p:nvSpPr>
        <p:spPr>
          <a:xfrm>
            <a:off x="5415502" y="4590294"/>
            <a:ext cx="55708" cy="543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9" name="Object 118" descr=" 39"/>
          <p:cNvGraphicFramePr>
            <a:graphicFrameLocks noChangeAspect="1"/>
          </p:cNvGraphicFramePr>
          <p:nvPr/>
        </p:nvGraphicFramePr>
        <p:xfrm>
          <a:off x="6038026" y="4471915"/>
          <a:ext cx="39528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54" name="Formula" r:id="rId41" imgW="393700" imgH="278130" progId="Equation.Ribbit">
                  <p:embed/>
                </p:oleObj>
              </mc:Choice>
              <mc:Fallback>
                <p:oleObj name="Formula" r:id="rId41" imgW="393700" imgH="278130" progId="Equation.Ribbit">
                  <p:embed/>
                  <p:pic>
                    <p:nvPicPr>
                      <p:cNvPr id="0" name="Picture 103" descr="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026" y="4471915"/>
                        <a:ext cx="395287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0" name="Straight Arrow Connector 119" descr=" 40"/>
          <p:cNvCxnSpPr/>
          <p:nvPr/>
        </p:nvCxnSpPr>
        <p:spPr>
          <a:xfrm>
            <a:off x="6507324" y="4616375"/>
            <a:ext cx="445661" cy="11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 descr=" 41"/>
          <p:cNvSpPr/>
          <p:nvPr/>
        </p:nvSpPr>
        <p:spPr>
          <a:xfrm>
            <a:off x="6952985" y="4453367"/>
            <a:ext cx="334246" cy="3260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 descr=" 42"/>
          <p:cNvCxnSpPr>
            <a:stCxn id="121" idx="2"/>
            <a:endCxn id="121" idx="6"/>
          </p:cNvCxnSpPr>
          <p:nvPr/>
        </p:nvCxnSpPr>
        <p:spPr>
          <a:xfrm rot="10800000" flipH="1">
            <a:off x="6952985" y="4616375"/>
            <a:ext cx="334246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 descr=" 43"/>
          <p:cNvCxnSpPr>
            <a:stCxn id="121" idx="0"/>
            <a:endCxn id="121" idx="4"/>
          </p:cNvCxnSpPr>
          <p:nvPr/>
        </p:nvCxnSpPr>
        <p:spPr>
          <a:xfrm rot="16200000" flipH="1">
            <a:off x="6957100" y="4616375"/>
            <a:ext cx="326017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 descr=" 44"/>
          <p:cNvCxnSpPr>
            <a:stCxn id="126" idx="2"/>
            <a:endCxn id="121" idx="0"/>
          </p:cNvCxnSpPr>
          <p:nvPr/>
        </p:nvCxnSpPr>
        <p:spPr>
          <a:xfrm rot="16200000" flipH="1">
            <a:off x="6929374" y="4262633"/>
            <a:ext cx="380354" cy="11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 descr=" 45"/>
          <p:cNvCxnSpPr>
            <a:stCxn id="127" idx="0"/>
            <a:endCxn id="121" idx="4"/>
          </p:cNvCxnSpPr>
          <p:nvPr/>
        </p:nvCxnSpPr>
        <p:spPr>
          <a:xfrm rot="5400000" flipH="1" flipV="1">
            <a:off x="6902207" y="4996170"/>
            <a:ext cx="434689" cy="11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 descr=" 46"/>
          <p:cNvSpPr/>
          <p:nvPr/>
        </p:nvSpPr>
        <p:spPr>
          <a:xfrm>
            <a:off x="6812602" y="3746996"/>
            <a:ext cx="612784" cy="3260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</a:t>
            </a:r>
            <a:r>
              <a:rPr lang="en-US" sz="1600" baseline="-25000" dirty="0" smtClean="0">
                <a:solidFill>
                  <a:schemeClr val="tx1"/>
                </a:solidFill>
              </a:rPr>
              <a:t>1</a:t>
            </a:r>
            <a:r>
              <a:rPr lang="en-US" sz="1600" dirty="0" smtClean="0">
                <a:solidFill>
                  <a:schemeClr val="tx1"/>
                </a:solidFill>
              </a:rPr>
              <a:t>[n]</a:t>
            </a:r>
          </a:p>
        </p:txBody>
      </p:sp>
      <p:sp>
        <p:nvSpPr>
          <p:cNvPr id="127" name="Rectangle 126" descr=" 47"/>
          <p:cNvSpPr/>
          <p:nvPr/>
        </p:nvSpPr>
        <p:spPr>
          <a:xfrm>
            <a:off x="6812602" y="5214073"/>
            <a:ext cx="612784" cy="3260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</a:t>
            </a:r>
            <a:r>
              <a:rPr lang="en-US" sz="1600" baseline="-25000" dirty="0" smtClean="0">
                <a:solidFill>
                  <a:schemeClr val="tx1"/>
                </a:solidFill>
              </a:rPr>
              <a:t>2</a:t>
            </a:r>
            <a:r>
              <a:rPr lang="en-US" sz="1600" dirty="0" smtClean="0">
                <a:solidFill>
                  <a:schemeClr val="tx1"/>
                </a:solidFill>
              </a:rPr>
              <a:t>[n]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128" name="Object 4" descr=" 48"/>
          <p:cNvGraphicFramePr>
            <a:graphicFrameLocks noChangeAspect="1"/>
          </p:cNvGraphicFramePr>
          <p:nvPr/>
        </p:nvGraphicFramePr>
        <p:xfrm>
          <a:off x="7268338" y="4941815"/>
          <a:ext cx="4889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55" name="Formula" r:id="rId43" imgW="487680" imgH="278130" progId="Equation.Ribbit">
                  <p:embed/>
                </p:oleObj>
              </mc:Choice>
              <mc:Fallback>
                <p:oleObj name="Formula" r:id="rId43" imgW="487680" imgH="278130" progId="Equation.Ribbit">
                  <p:embed/>
                  <p:pic>
                    <p:nvPicPr>
                      <p:cNvPr id="0" name="Picture 104" descr="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338" y="4941815"/>
                        <a:ext cx="488950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5" descr=" 49"/>
          <p:cNvGraphicFramePr>
            <a:graphicFrameLocks noChangeAspect="1"/>
          </p:cNvGraphicFramePr>
          <p:nvPr/>
        </p:nvGraphicFramePr>
        <p:xfrm>
          <a:off x="7266751" y="4017890"/>
          <a:ext cx="4889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56" name="Formula" r:id="rId45" imgW="487680" imgH="278130" progId="Equation.Ribbit">
                  <p:embed/>
                </p:oleObj>
              </mc:Choice>
              <mc:Fallback>
                <p:oleObj name="Formula" r:id="rId45" imgW="487680" imgH="278130" progId="Equation.Ribbit">
                  <p:embed/>
                  <p:pic>
                    <p:nvPicPr>
                      <p:cNvPr id="0" name="Picture 105" descr="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6751" y="4017890"/>
                        <a:ext cx="488950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0" name="Elbow Connector 49" descr=" 50"/>
          <p:cNvCxnSpPr>
            <a:endCxn id="127" idx="1"/>
          </p:cNvCxnSpPr>
          <p:nvPr/>
        </p:nvCxnSpPr>
        <p:spPr>
          <a:xfrm rot="16200000" flipH="1">
            <a:off x="6268245" y="4832724"/>
            <a:ext cx="597698" cy="491016"/>
          </a:xfrm>
          <a:prstGeom prst="bentConnector2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49" descr=" 51"/>
          <p:cNvCxnSpPr>
            <a:endCxn id="126" idx="1"/>
          </p:cNvCxnSpPr>
          <p:nvPr/>
        </p:nvCxnSpPr>
        <p:spPr>
          <a:xfrm rot="5400000" flipH="1" flipV="1">
            <a:off x="6295413" y="3936178"/>
            <a:ext cx="543362" cy="491014"/>
          </a:xfrm>
          <a:prstGeom prst="bentConnector2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2" name="Object 9" descr=" 52"/>
          <p:cNvGraphicFramePr>
            <a:graphicFrameLocks noChangeAspect="1"/>
          </p:cNvGraphicFramePr>
          <p:nvPr/>
        </p:nvGraphicFramePr>
        <p:xfrm>
          <a:off x="6212651" y="5376790"/>
          <a:ext cx="468312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57" name="Formula" r:id="rId47" imgW="467360" imgH="278130" progId="Equation.Ribbit">
                  <p:embed/>
                </p:oleObj>
              </mc:Choice>
              <mc:Fallback>
                <p:oleObj name="Formula" r:id="rId47" imgW="467360" imgH="278130" progId="Equation.Ribbit">
                  <p:embed/>
                  <p:pic>
                    <p:nvPicPr>
                      <p:cNvPr id="0" name="Picture 106" descr="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2651" y="5376790"/>
                        <a:ext cx="468312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10" descr=" 53"/>
          <p:cNvGraphicFramePr>
            <a:graphicFrameLocks noChangeAspect="1"/>
          </p:cNvGraphicFramePr>
          <p:nvPr/>
        </p:nvGraphicFramePr>
        <p:xfrm>
          <a:off x="6203126" y="3638478"/>
          <a:ext cx="468312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58" name="Formula" r:id="rId49" imgW="467360" imgH="278130" progId="Equation.Ribbit">
                  <p:embed/>
                </p:oleObj>
              </mc:Choice>
              <mc:Fallback>
                <p:oleObj name="Formula" r:id="rId49" imgW="467360" imgH="278130" progId="Equation.Ribbit">
                  <p:embed/>
                  <p:pic>
                    <p:nvPicPr>
                      <p:cNvPr id="0" name="Picture 107" descr="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126" y="3638478"/>
                        <a:ext cx="468312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133" descr=" 54"/>
          <p:cNvGraphicFramePr>
            <a:graphicFrameLocks noChangeAspect="1"/>
          </p:cNvGraphicFramePr>
          <p:nvPr/>
        </p:nvGraphicFramePr>
        <p:xfrm>
          <a:off x="6756895" y="4533784"/>
          <a:ext cx="136948" cy="18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59" name="Formula" r:id="rId51" imgW="125905" imgH="174232" progId="Equation.Ribbit">
                  <p:embed/>
                </p:oleObj>
              </mc:Choice>
              <mc:Fallback>
                <p:oleObj name="Formula" r:id="rId51" imgW="125905" imgH="174232" progId="Equation.Ribbit">
                  <p:embed/>
                  <p:pic>
                    <p:nvPicPr>
                      <p:cNvPr id="0" name="Picture 108" descr="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895" y="4533784"/>
                        <a:ext cx="136948" cy="1852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Oval 134" descr=" 56"/>
          <p:cNvSpPr/>
          <p:nvPr/>
        </p:nvSpPr>
        <p:spPr>
          <a:xfrm>
            <a:off x="8915847" y="4583773"/>
            <a:ext cx="55708" cy="543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 descr=" 57"/>
          <p:cNvSpPr/>
          <p:nvPr/>
        </p:nvSpPr>
        <p:spPr>
          <a:xfrm>
            <a:off x="8693016" y="4583773"/>
            <a:ext cx="55708" cy="543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Arrow Connector 136" descr=" 40"/>
          <p:cNvCxnSpPr/>
          <p:nvPr/>
        </p:nvCxnSpPr>
        <p:spPr>
          <a:xfrm>
            <a:off x="7299180" y="4612068"/>
            <a:ext cx="445661" cy="11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8" name="Object 14" descr=" 39"/>
          <p:cNvGraphicFramePr>
            <a:graphicFrameLocks noChangeAspect="1"/>
          </p:cNvGraphicFramePr>
          <p:nvPr/>
        </p:nvGraphicFramePr>
        <p:xfrm>
          <a:off x="7731665" y="4470328"/>
          <a:ext cx="80803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60" name="Formula" r:id="rId52" imgW="803910" imgH="278130" progId="Equation.Ribbit">
                  <p:embed/>
                </p:oleObj>
              </mc:Choice>
              <mc:Fallback>
                <p:oleObj name="Formula" r:id="rId52" imgW="803910" imgH="278130" progId="Equation.Ribbit">
                  <p:embed/>
                  <p:pic>
                    <p:nvPicPr>
                      <p:cNvPr id="0" name="Picture 109" descr="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665" y="4470328"/>
                        <a:ext cx="808037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" name="TextBox 138"/>
          <p:cNvSpPr txBox="1"/>
          <p:nvPr/>
        </p:nvSpPr>
        <p:spPr>
          <a:xfrm>
            <a:off x="1115335" y="5860660"/>
            <a:ext cx="99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Radner’s</a:t>
            </a:r>
            <a:r>
              <a:rPr lang="en-US" dirty="0" smtClean="0">
                <a:solidFill>
                  <a:srgbClr val="00B050"/>
                </a:solidFill>
              </a:rPr>
              <a:t> Problem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746015" y="585304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Witsenhausen’s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Counterexample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7354728" y="5181600"/>
            <a:ext cx="838200" cy="12192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4648200" y="5257800"/>
            <a:ext cx="838200" cy="1143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2133600" y="5257800"/>
            <a:ext cx="838200" cy="1143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controllers: a deterministic perspective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56230" y="3775628"/>
            <a:ext cx="8059170" cy="103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13"/>
          <p:cNvGraphicFramePr>
            <a:graphicFrameLocks noChangeAspect="1"/>
          </p:cNvGraphicFramePr>
          <p:nvPr/>
        </p:nvGraphicFramePr>
        <p:xfrm>
          <a:off x="1718593" y="4762363"/>
          <a:ext cx="313759" cy="18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68" name="Formula" r:id="rId3" imgW="488950" imgH="278130" progId="Equation.Ribbit">
                  <p:embed/>
                </p:oleObj>
              </mc:Choice>
              <mc:Fallback>
                <p:oleObj name="Formula" r:id="rId3" imgW="488950" imgH="278130" progId="Equation.Ribbit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8593" y="4762363"/>
                        <a:ext cx="313759" cy="1802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1200481" y="3414586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200481" y="3640236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200481" y="3865886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420439" y="2922669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20439" y="3148319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420439" y="3373969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20439" y="3619927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420439" y="3845577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23210" y="3547721"/>
            <a:ext cx="8059170" cy="34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91716" y="4091535"/>
            <a:ext cx="445049" cy="3948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1568700" y="4318357"/>
            <a:ext cx="169237" cy="1668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519508" y="4091535"/>
            <a:ext cx="445049" cy="3948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3796491" y="4318357"/>
            <a:ext cx="169237" cy="1668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02299" y="2481262"/>
            <a:ext cx="333786" cy="211798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81134" y="2481262"/>
            <a:ext cx="1390777" cy="211798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955783" y="4655664"/>
            <a:ext cx="226238" cy="58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735786" y="4668615"/>
            <a:ext cx="225062" cy="58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61508" y="4542835"/>
            <a:ext cx="7764" cy="22442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1395" y="2443162"/>
            <a:ext cx="556311" cy="273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586" y="2227262"/>
            <a:ext cx="728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 1</a:t>
            </a:r>
            <a:endParaRPr lang="en-US" sz="14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09600" y="3711927"/>
          <a:ext cx="70175" cy="191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69" name="Formula" r:id="rId5" imgW="87752" imgH="230190" progId="Equation.Ribbit">
                  <p:embed/>
                </p:oleObj>
              </mc:Choice>
              <mc:Fallback>
                <p:oleObj name="Formula" r:id="rId5" imgW="87752" imgH="230190" progId="Equation.Ribbit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711927"/>
                        <a:ext cx="70175" cy="1912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09600" y="3449177"/>
          <a:ext cx="76200" cy="202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70" name="Formula" r:id="rId7" imgW="107950" imgH="229870" progId="Equation.Ribbit">
                  <p:embed/>
                </p:oleObj>
              </mc:Choice>
              <mc:Fallback>
                <p:oleObj name="Formula" r:id="rId7" imgW="107950" imgH="229870" progId="Equation.Ribbit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49177"/>
                        <a:ext cx="76200" cy="2020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8"/>
          <p:cNvGraphicFramePr>
            <a:graphicFrameLocks noChangeAspect="1"/>
          </p:cNvGraphicFramePr>
          <p:nvPr/>
        </p:nvGraphicFramePr>
        <p:xfrm>
          <a:off x="714544" y="4755557"/>
          <a:ext cx="720886" cy="182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71" name="Formula" r:id="rId9" imgW="1109980" imgH="278130" progId="Equation.Ribbit">
                  <p:embed/>
                </p:oleObj>
              </mc:Choice>
              <mc:Fallback>
                <p:oleObj name="Formula" r:id="rId9" imgW="1109980" imgH="278130" progId="Equation.Ribbit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44" y="4755557"/>
                        <a:ext cx="720886" cy="1821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Elbow Connector 32"/>
          <p:cNvCxnSpPr/>
          <p:nvPr/>
        </p:nvCxnSpPr>
        <p:spPr>
          <a:xfrm rot="16200000" flipH="1">
            <a:off x="336738" y="3341326"/>
            <a:ext cx="282062" cy="111262"/>
          </a:xfrm>
          <a:prstGeom prst="bentConnector3">
            <a:avLst>
              <a:gd name="adj1" fmla="val 99315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072745" y="2481262"/>
            <a:ext cx="333786" cy="211798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141025" y="2921085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141025" y="3146735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141025" y="3372385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141025" y="3618343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141025" y="3843993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240094" y="4089951"/>
            <a:ext cx="445049" cy="3948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6517077" y="4316773"/>
            <a:ext cx="169237" cy="1668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609484" y="2481262"/>
            <a:ext cx="1772516" cy="213201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382000" y="2481262"/>
            <a:ext cx="457200" cy="213201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39"/>
          <p:cNvGraphicFramePr>
            <a:graphicFrameLocks noChangeAspect="1"/>
          </p:cNvGraphicFramePr>
          <p:nvPr/>
        </p:nvGraphicFramePr>
        <p:xfrm>
          <a:off x="2107347" y="4760912"/>
          <a:ext cx="293688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72" name="Formula" r:id="rId11" imgW="455930" imgH="278130" progId="Equation.Ribbit">
                  <p:embed/>
                </p:oleObj>
              </mc:Choice>
              <mc:Fallback>
                <p:oleObj name="Formula" r:id="rId11" imgW="455930" imgH="278130" progId="Equation.Ribbit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347" y="4760912"/>
                        <a:ext cx="293688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40"/>
          <p:cNvGraphicFramePr>
            <a:graphicFrameLocks noChangeAspect="1"/>
          </p:cNvGraphicFramePr>
          <p:nvPr/>
        </p:nvGraphicFramePr>
        <p:xfrm>
          <a:off x="2421672" y="4767262"/>
          <a:ext cx="293688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73" name="Formula" r:id="rId13" imgW="455930" imgH="278130" progId="Equation.Ribbit">
                  <p:embed/>
                </p:oleObj>
              </mc:Choice>
              <mc:Fallback>
                <p:oleObj name="Formula" r:id="rId13" imgW="455930" imgH="278130" progId="Equation.Ribbit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1672" y="4767262"/>
                        <a:ext cx="293688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Arrow Connector 53"/>
          <p:cNvCxnSpPr/>
          <p:nvPr/>
        </p:nvCxnSpPr>
        <p:spPr>
          <a:xfrm>
            <a:off x="2586772" y="4538662"/>
            <a:ext cx="7764" cy="22442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864758" y="4538662"/>
            <a:ext cx="7764" cy="22442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41"/>
          <p:cNvGraphicFramePr>
            <a:graphicFrameLocks noChangeAspect="1"/>
          </p:cNvGraphicFramePr>
          <p:nvPr/>
        </p:nvGraphicFramePr>
        <p:xfrm>
          <a:off x="2761397" y="4760912"/>
          <a:ext cx="26035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74" name="Formula" r:id="rId15" imgW="405130" imgH="278130" progId="Equation.Ribbit">
                  <p:embed/>
                </p:oleObj>
              </mc:Choice>
              <mc:Fallback>
                <p:oleObj name="Formula" r:id="rId15" imgW="405130" imgH="278130" progId="Equation.Ribbit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397" y="4760912"/>
                        <a:ext cx="260350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Arrow Connector 56"/>
          <p:cNvCxnSpPr/>
          <p:nvPr/>
        </p:nvCxnSpPr>
        <p:spPr>
          <a:xfrm>
            <a:off x="3252108" y="4532312"/>
            <a:ext cx="7764" cy="22442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42"/>
          <p:cNvGraphicFramePr>
            <a:graphicFrameLocks noChangeAspect="1"/>
          </p:cNvGraphicFramePr>
          <p:nvPr/>
        </p:nvGraphicFramePr>
        <p:xfrm>
          <a:off x="3134460" y="4754562"/>
          <a:ext cx="231775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75" name="Formula" r:id="rId17" imgW="360680" imgH="278130" progId="Equation.Ribbit">
                  <p:embed/>
                </p:oleObj>
              </mc:Choice>
              <mc:Fallback>
                <p:oleObj name="Formula" r:id="rId17" imgW="360680" imgH="278130" progId="Equation.Ribbit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4460" y="4754562"/>
                        <a:ext cx="231775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3"/>
          <p:cNvGraphicFramePr>
            <a:graphicFrameLocks noChangeAspect="1"/>
          </p:cNvGraphicFramePr>
          <p:nvPr/>
        </p:nvGraphicFramePr>
        <p:xfrm>
          <a:off x="4017293" y="4762363"/>
          <a:ext cx="313759" cy="18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76" name="Formula" r:id="rId19" imgW="488950" imgH="278130" progId="Equation.Ribbit">
                  <p:embed/>
                </p:oleObj>
              </mc:Choice>
              <mc:Fallback>
                <p:oleObj name="Formula" r:id="rId19" imgW="488950" imgH="278130" progId="Equation.Ribbit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293" y="4762363"/>
                        <a:ext cx="313759" cy="1802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Arrow Connector 59"/>
          <p:cNvCxnSpPr/>
          <p:nvPr/>
        </p:nvCxnSpPr>
        <p:spPr>
          <a:xfrm rot="5400000">
            <a:off x="4034486" y="4668615"/>
            <a:ext cx="225062" cy="58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560208" y="4542835"/>
            <a:ext cx="7764" cy="22442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39"/>
          <p:cNvGraphicFramePr>
            <a:graphicFrameLocks noChangeAspect="1"/>
          </p:cNvGraphicFramePr>
          <p:nvPr/>
        </p:nvGraphicFramePr>
        <p:xfrm>
          <a:off x="4406047" y="4760912"/>
          <a:ext cx="293688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77" name="Formula" r:id="rId21" imgW="455930" imgH="278130" progId="Equation.Ribbit">
                  <p:embed/>
                </p:oleObj>
              </mc:Choice>
              <mc:Fallback>
                <p:oleObj name="Formula" r:id="rId21" imgW="455930" imgH="278130" progId="Equation.Ribbit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047" y="4760912"/>
                        <a:ext cx="293688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40"/>
          <p:cNvGraphicFramePr>
            <a:graphicFrameLocks noChangeAspect="1"/>
          </p:cNvGraphicFramePr>
          <p:nvPr/>
        </p:nvGraphicFramePr>
        <p:xfrm>
          <a:off x="4887912" y="4767262"/>
          <a:ext cx="293688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78" name="Formula" r:id="rId23" imgW="455930" imgH="278130" progId="Equation.Ribbit">
                  <p:embed/>
                </p:oleObj>
              </mc:Choice>
              <mc:Fallback>
                <p:oleObj name="Formula" r:id="rId23" imgW="455930" imgH="278130" progId="Equation.Ribbit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2" y="4767262"/>
                        <a:ext cx="293688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Arrow Connector 63"/>
          <p:cNvCxnSpPr/>
          <p:nvPr/>
        </p:nvCxnSpPr>
        <p:spPr>
          <a:xfrm>
            <a:off x="5053012" y="4538662"/>
            <a:ext cx="7764" cy="22442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558011" y="4538662"/>
            <a:ext cx="7764" cy="22442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41"/>
          <p:cNvGraphicFramePr>
            <a:graphicFrameLocks noChangeAspect="1"/>
          </p:cNvGraphicFramePr>
          <p:nvPr/>
        </p:nvGraphicFramePr>
        <p:xfrm>
          <a:off x="5454650" y="4760912"/>
          <a:ext cx="26035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79" name="Formula" r:id="rId25" imgW="405130" imgH="278130" progId="Equation.Ribbit">
                  <p:embed/>
                </p:oleObj>
              </mc:Choice>
              <mc:Fallback>
                <p:oleObj name="Formula" r:id="rId25" imgW="405130" imgH="278130" progId="Equation.Ribbit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4760912"/>
                        <a:ext cx="260350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Straight Arrow Connector 66"/>
          <p:cNvCxnSpPr/>
          <p:nvPr/>
        </p:nvCxnSpPr>
        <p:spPr>
          <a:xfrm>
            <a:off x="5936411" y="4532312"/>
            <a:ext cx="7764" cy="22442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ct 42"/>
          <p:cNvGraphicFramePr>
            <a:graphicFrameLocks noChangeAspect="1"/>
          </p:cNvGraphicFramePr>
          <p:nvPr/>
        </p:nvGraphicFramePr>
        <p:xfrm>
          <a:off x="5818763" y="4754562"/>
          <a:ext cx="231775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80" name="Formula" r:id="rId27" imgW="360680" imgH="278130" progId="Equation.Ribbit">
                  <p:embed/>
                </p:oleObj>
              </mc:Choice>
              <mc:Fallback>
                <p:oleObj name="Formula" r:id="rId27" imgW="360680" imgH="278130" progId="Equation.Ribbit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763" y="4754562"/>
                        <a:ext cx="231775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13"/>
          <p:cNvGraphicFramePr>
            <a:graphicFrameLocks noChangeAspect="1"/>
          </p:cNvGraphicFramePr>
          <p:nvPr/>
        </p:nvGraphicFramePr>
        <p:xfrm>
          <a:off x="6733346" y="4768713"/>
          <a:ext cx="313759" cy="18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81" name="Formula" r:id="rId29" imgW="488950" imgH="278130" progId="Equation.Ribbit">
                  <p:embed/>
                </p:oleObj>
              </mc:Choice>
              <mc:Fallback>
                <p:oleObj name="Formula" r:id="rId29" imgW="488950" imgH="278130" progId="Equation.Ribbit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3346" y="4768713"/>
                        <a:ext cx="313759" cy="1802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Arrow Connector 69"/>
          <p:cNvCxnSpPr/>
          <p:nvPr/>
        </p:nvCxnSpPr>
        <p:spPr>
          <a:xfrm rot="5400000">
            <a:off x="6750539" y="4674965"/>
            <a:ext cx="225062" cy="58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7276261" y="4549185"/>
            <a:ext cx="7764" cy="22442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Object 39"/>
          <p:cNvGraphicFramePr>
            <a:graphicFrameLocks noChangeAspect="1"/>
          </p:cNvGraphicFramePr>
          <p:nvPr/>
        </p:nvGraphicFramePr>
        <p:xfrm>
          <a:off x="7122100" y="4767262"/>
          <a:ext cx="293688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82" name="Formula" r:id="rId31" imgW="455930" imgH="278130" progId="Equation.Ribbit">
                  <p:embed/>
                </p:oleObj>
              </mc:Choice>
              <mc:Fallback>
                <p:oleObj name="Formula" r:id="rId31" imgW="455930" imgH="278130" progId="Equation.Ribbit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2100" y="4767262"/>
                        <a:ext cx="293688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40"/>
          <p:cNvGraphicFramePr>
            <a:graphicFrameLocks noChangeAspect="1"/>
          </p:cNvGraphicFramePr>
          <p:nvPr/>
        </p:nvGraphicFramePr>
        <p:xfrm>
          <a:off x="7523737" y="4773612"/>
          <a:ext cx="293688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83" name="Formula" r:id="rId33" imgW="455930" imgH="278130" progId="Equation.Ribbit">
                  <p:embed/>
                </p:oleObj>
              </mc:Choice>
              <mc:Fallback>
                <p:oleObj name="Formula" r:id="rId33" imgW="455930" imgH="278130" progId="Equation.Ribbit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737" y="4773612"/>
                        <a:ext cx="293688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Straight Arrow Connector 73"/>
          <p:cNvCxnSpPr/>
          <p:nvPr/>
        </p:nvCxnSpPr>
        <p:spPr>
          <a:xfrm>
            <a:off x="7688837" y="4545012"/>
            <a:ext cx="7764" cy="22442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8190086" y="4545012"/>
            <a:ext cx="7764" cy="22442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Object 41"/>
          <p:cNvGraphicFramePr>
            <a:graphicFrameLocks noChangeAspect="1"/>
          </p:cNvGraphicFramePr>
          <p:nvPr/>
        </p:nvGraphicFramePr>
        <p:xfrm>
          <a:off x="8077200" y="4767262"/>
          <a:ext cx="26035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84" name="Formula" r:id="rId35" imgW="405130" imgH="278130" progId="Equation.Ribbit">
                  <p:embed/>
                </p:oleObj>
              </mc:Choice>
              <mc:Fallback>
                <p:oleObj name="Formula" r:id="rId35" imgW="405130" imgH="278130" progId="Equation.Ribbit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767262"/>
                        <a:ext cx="260350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7" name="Straight Arrow Connector 76"/>
          <p:cNvCxnSpPr/>
          <p:nvPr/>
        </p:nvCxnSpPr>
        <p:spPr>
          <a:xfrm>
            <a:off x="8599954" y="4538662"/>
            <a:ext cx="7764" cy="22442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Object 42"/>
          <p:cNvGraphicFramePr>
            <a:graphicFrameLocks noChangeAspect="1"/>
          </p:cNvGraphicFramePr>
          <p:nvPr/>
        </p:nvGraphicFramePr>
        <p:xfrm>
          <a:off x="8482306" y="4760912"/>
          <a:ext cx="231775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85" name="Formula" r:id="rId37" imgW="360680" imgH="278130" progId="Equation.Ribbit">
                  <p:embed/>
                </p:oleObj>
              </mc:Choice>
              <mc:Fallback>
                <p:oleObj name="Formula" r:id="rId37" imgW="360680" imgH="278130" progId="Equation.Ribbit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2306" y="4760912"/>
                        <a:ext cx="231775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2199422" y="2224285"/>
            <a:ext cx="728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 2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4567972" y="2214562"/>
            <a:ext cx="728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 3</a:t>
            </a:r>
            <a:endParaRPr lang="en-US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7338000" y="2214562"/>
            <a:ext cx="728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 4</a:t>
            </a:r>
            <a:endParaRPr lang="en-US" sz="1400" dirty="0"/>
          </a:p>
        </p:txBody>
      </p:sp>
      <p:sp>
        <p:nvSpPr>
          <p:cNvPr id="82" name="Rectangle 81"/>
          <p:cNvSpPr/>
          <p:nvPr/>
        </p:nvSpPr>
        <p:spPr>
          <a:xfrm>
            <a:off x="3889974" y="2476499"/>
            <a:ext cx="1825026" cy="21335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715000" y="2476499"/>
            <a:ext cx="457200" cy="21336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4356" name="Object 36"/>
          <p:cNvGraphicFramePr>
            <a:graphicFrameLocks noChangeAspect="1"/>
          </p:cNvGraphicFramePr>
          <p:nvPr/>
        </p:nvGraphicFramePr>
        <p:xfrm>
          <a:off x="914400" y="838200"/>
          <a:ext cx="4335462" cy="1039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86" name="Formula" r:id="rId39" imgW="4017010" imgH="961390" progId="Equation.Ribbit">
                  <p:embed/>
                </p:oleObj>
              </mc:Choice>
              <mc:Fallback>
                <p:oleObj name="Formula" r:id="rId39" imgW="4017010" imgH="961390" progId="Equation.Ribbit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38200"/>
                        <a:ext cx="4335462" cy="10392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7" name="Object 37"/>
          <p:cNvGraphicFramePr>
            <a:graphicFrameLocks noChangeAspect="1"/>
          </p:cNvGraphicFramePr>
          <p:nvPr/>
        </p:nvGraphicFramePr>
        <p:xfrm>
          <a:off x="5746750" y="830263"/>
          <a:ext cx="17970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87" name="Formula" r:id="rId41" imgW="1667510" imgH="566420" progId="Equation.Ribbit">
                  <p:embed/>
                </p:oleObj>
              </mc:Choice>
              <mc:Fallback>
                <p:oleObj name="Formula" r:id="rId41" imgW="1667510" imgH="566420" progId="Equation.Ribbit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830263"/>
                        <a:ext cx="179705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" name="Straight Connector 91"/>
          <p:cNvCxnSpPr/>
          <p:nvPr/>
        </p:nvCxnSpPr>
        <p:spPr>
          <a:xfrm>
            <a:off x="5486400" y="838200"/>
            <a:ext cx="0" cy="114300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58" name="Object 38"/>
          <p:cNvGraphicFramePr>
            <a:graphicFrameLocks noChangeAspect="1"/>
          </p:cNvGraphicFramePr>
          <p:nvPr/>
        </p:nvGraphicFramePr>
        <p:xfrm>
          <a:off x="5746750" y="1676400"/>
          <a:ext cx="144938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88" name="Formula" r:id="rId43" imgW="1343660" imgH="298450" progId="Equation.Ribbit">
                  <p:embed/>
                </p:oleObj>
              </mc:Choice>
              <mc:Fallback>
                <p:oleObj name="Formula" r:id="rId43" imgW="1343660" imgH="298450" progId="Equation.Ribbit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1676400"/>
                        <a:ext cx="1449388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4" name="Elbow Connector 93"/>
          <p:cNvCxnSpPr/>
          <p:nvPr/>
        </p:nvCxnSpPr>
        <p:spPr>
          <a:xfrm flipV="1">
            <a:off x="381000" y="3787262"/>
            <a:ext cx="187462" cy="175138"/>
          </a:xfrm>
          <a:prstGeom prst="bentConnector3">
            <a:avLst>
              <a:gd name="adj1" fmla="val -6908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6200" y="389382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floating point</a:t>
            </a:r>
            <a:endParaRPr lang="en-US" sz="1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53340" y="264414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Noise</a:t>
            </a:r>
          </a:p>
          <a:p>
            <a:r>
              <a:rPr lang="en-US" sz="1200" dirty="0" smtClean="0"/>
              <a:t>level for </a:t>
            </a:r>
          </a:p>
          <a:p>
            <a:r>
              <a:rPr lang="en-US" sz="1200" dirty="0" smtClean="0"/>
              <a:t>controller 2</a:t>
            </a:r>
            <a:endParaRPr lang="en-US" sz="1200" dirty="0"/>
          </a:p>
        </p:txBody>
      </p:sp>
      <p:graphicFrame>
        <p:nvGraphicFramePr>
          <p:cNvPr id="184359" name="Object 39"/>
          <p:cNvGraphicFramePr>
            <a:graphicFrameLocks noChangeAspect="1"/>
          </p:cNvGraphicFramePr>
          <p:nvPr/>
        </p:nvGraphicFramePr>
        <p:xfrm>
          <a:off x="2209800" y="5519056"/>
          <a:ext cx="75077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89" name="Formula" r:id="rId45" imgW="915670" imgH="769620" progId="Equation.Ribbit">
                  <p:embed/>
                </p:oleObj>
              </mc:Choice>
              <mc:Fallback>
                <p:oleObj name="Formula" r:id="rId45" imgW="915670" imgH="769620" progId="Equation.Ribbit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519056"/>
                        <a:ext cx="75077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9" name="Elbow Connector 108"/>
          <p:cNvCxnSpPr/>
          <p:nvPr/>
        </p:nvCxnSpPr>
        <p:spPr>
          <a:xfrm>
            <a:off x="1066800" y="5105400"/>
            <a:ext cx="1066800" cy="914400"/>
          </a:xfrm>
          <a:prstGeom prst="bentConnector3">
            <a:avLst>
              <a:gd name="adj1" fmla="val -1020"/>
            </a:avLst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60" name="Object 40"/>
          <p:cNvGraphicFramePr>
            <a:graphicFrameLocks noChangeAspect="1"/>
          </p:cNvGraphicFramePr>
          <p:nvPr/>
        </p:nvGraphicFramePr>
        <p:xfrm>
          <a:off x="4681538" y="5326063"/>
          <a:ext cx="754062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90" name="Formula" r:id="rId47" imgW="919480" imgH="967740" progId="Equation.Ribbit">
                  <p:embed/>
                </p:oleObj>
              </mc:Choice>
              <mc:Fallback>
                <p:oleObj name="Formula" r:id="rId47" imgW="919480" imgH="967740" progId="Equation.Ribbit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538" y="5326063"/>
                        <a:ext cx="754062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2" name="Object 42"/>
          <p:cNvGraphicFramePr>
            <a:graphicFrameLocks noChangeAspect="1"/>
          </p:cNvGraphicFramePr>
          <p:nvPr/>
        </p:nvGraphicFramePr>
        <p:xfrm>
          <a:off x="7388066" y="5187247"/>
          <a:ext cx="78422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91" name="Formula" r:id="rId49" imgW="920750" imgH="1151890" progId="Equation.Ribbit">
                  <p:embed/>
                </p:oleObj>
              </mc:Choice>
              <mc:Fallback>
                <p:oleObj name="Formula" r:id="rId49" imgW="920750" imgH="1151890" progId="Equation.Ribbit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066" y="5187247"/>
                        <a:ext cx="784225" cy="1198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6" name="Elbow Connector 115"/>
          <p:cNvCxnSpPr/>
          <p:nvPr/>
        </p:nvCxnSpPr>
        <p:spPr>
          <a:xfrm>
            <a:off x="3276600" y="5105400"/>
            <a:ext cx="1295400" cy="914400"/>
          </a:xfrm>
          <a:prstGeom prst="bentConnector3">
            <a:avLst>
              <a:gd name="adj1" fmla="val 241"/>
            </a:avLst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/>
          <p:nvPr/>
        </p:nvCxnSpPr>
        <p:spPr>
          <a:xfrm>
            <a:off x="5939584" y="5083630"/>
            <a:ext cx="1066800" cy="914400"/>
          </a:xfrm>
          <a:prstGeom prst="bentConnector3">
            <a:avLst>
              <a:gd name="adj1" fmla="val -1020"/>
            </a:avLst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V="1">
            <a:off x="7697628" y="4953000"/>
            <a:ext cx="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5048250" y="5019675"/>
            <a:ext cx="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2590800" y="5029200"/>
            <a:ext cx="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63" name="Object 43"/>
          <p:cNvGraphicFramePr>
            <a:graphicFrameLocks noChangeAspect="1"/>
          </p:cNvGraphicFramePr>
          <p:nvPr/>
        </p:nvGraphicFramePr>
        <p:xfrm>
          <a:off x="2444750" y="6477000"/>
          <a:ext cx="35807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92" name="Formula" r:id="rId51" imgW="436216" imgH="278517" progId="Equation.Ribbit">
                  <p:embed/>
                </p:oleObj>
              </mc:Choice>
              <mc:Fallback>
                <p:oleObj name="Formula" r:id="rId51" imgW="436216" imgH="278517" progId="Equation.Ribbit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0" y="6477000"/>
                        <a:ext cx="358072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4" name="Object 44"/>
          <p:cNvGraphicFramePr>
            <a:graphicFrameLocks noChangeAspect="1"/>
          </p:cNvGraphicFramePr>
          <p:nvPr/>
        </p:nvGraphicFramePr>
        <p:xfrm>
          <a:off x="4876800" y="6467475"/>
          <a:ext cx="3587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93" name="Formula" r:id="rId53" imgW="436216" imgH="278517" progId="Equation.Ribbit">
                  <p:embed/>
                </p:oleObj>
              </mc:Choice>
              <mc:Fallback>
                <p:oleObj name="Formula" r:id="rId53" imgW="436216" imgH="278517" progId="Equation.Ribbit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467475"/>
                        <a:ext cx="3587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5" name="Object 45"/>
          <p:cNvGraphicFramePr>
            <a:graphicFrameLocks noChangeAspect="1"/>
          </p:cNvGraphicFramePr>
          <p:nvPr/>
        </p:nvGraphicFramePr>
        <p:xfrm>
          <a:off x="7583328" y="6400800"/>
          <a:ext cx="3587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94" name="Formula" r:id="rId55" imgW="436216" imgH="278517" progId="Equation.Ribbit">
                  <p:embed/>
                </p:oleObj>
              </mc:Choice>
              <mc:Fallback>
                <p:oleObj name="Formula" r:id="rId55" imgW="436216" imgH="278517" progId="Equation.Ribbit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328" y="6400800"/>
                        <a:ext cx="3587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89" name="Object 45"/>
          <p:cNvGraphicFramePr>
            <a:graphicFrameLocks noChangeAspect="1"/>
          </p:cNvGraphicFramePr>
          <p:nvPr/>
        </p:nvGraphicFramePr>
        <p:xfrm>
          <a:off x="923925" y="3798888"/>
          <a:ext cx="2857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95" name="Formula" r:id="rId57" imgW="304800" imgH="542290" progId="Equation.Ribbit">
                  <p:embed/>
                </p:oleObj>
              </mc:Choice>
              <mc:Fallback>
                <p:oleObj name="Formula" r:id="rId57" imgW="304800" imgH="542290" progId="Equation.Ribbit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3798888"/>
                        <a:ext cx="285750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90" name="Object 46"/>
          <p:cNvGraphicFramePr>
            <a:graphicFrameLocks noChangeAspect="1"/>
          </p:cNvGraphicFramePr>
          <p:nvPr/>
        </p:nvGraphicFramePr>
        <p:xfrm>
          <a:off x="1752600" y="3325813"/>
          <a:ext cx="284163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96" name="Formula" r:id="rId59" imgW="304800" imgH="909320" progId="Equation.Ribbit">
                  <p:embed/>
                </p:oleObj>
              </mc:Choice>
              <mc:Fallback>
                <p:oleObj name="Formula" r:id="rId59" imgW="304800" imgH="909320" progId="Equation.Ribbit">
                  <p:embed/>
                  <p:pic>
                    <p:nvPicPr>
                      <p:cNvPr id="0" name="Picture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325813"/>
                        <a:ext cx="284163" cy="112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91" name="Object 47"/>
          <p:cNvGraphicFramePr>
            <a:graphicFrameLocks noChangeAspect="1"/>
          </p:cNvGraphicFramePr>
          <p:nvPr/>
        </p:nvGraphicFramePr>
        <p:xfrm>
          <a:off x="3971925" y="2859088"/>
          <a:ext cx="315913" cy="160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97" name="Formula" r:id="rId61" imgW="309880" imgH="1275080" progId="Equation.Ribbit">
                  <p:embed/>
                </p:oleObj>
              </mc:Choice>
              <mc:Fallback>
                <p:oleObj name="Formula" r:id="rId61" imgW="309880" imgH="1275080" progId="Equation.Ribbit">
                  <p:embed/>
                  <p:pic>
                    <p:nvPicPr>
                      <p:cNvPr id="0" name="Picture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925" y="2859088"/>
                        <a:ext cx="315913" cy="160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92" name="Object 48"/>
          <p:cNvGraphicFramePr>
            <a:graphicFrameLocks noChangeAspect="1"/>
          </p:cNvGraphicFramePr>
          <p:nvPr/>
        </p:nvGraphicFramePr>
        <p:xfrm>
          <a:off x="2127250" y="3562350"/>
          <a:ext cx="30956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98" name="Formula" r:id="rId63" imgW="304800" imgH="725170" progId="Equation.Ribbit">
                  <p:embed/>
                </p:oleObj>
              </mc:Choice>
              <mc:Fallback>
                <p:oleObj name="Formula" r:id="rId63" imgW="304800" imgH="725170" progId="Equation.Ribbit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3562350"/>
                        <a:ext cx="309563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93" name="Object 49"/>
          <p:cNvGraphicFramePr>
            <a:graphicFrameLocks noChangeAspect="1"/>
          </p:cNvGraphicFramePr>
          <p:nvPr/>
        </p:nvGraphicFramePr>
        <p:xfrm>
          <a:off x="2505075" y="3308350"/>
          <a:ext cx="166688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99" name="Formula" r:id="rId65" imgW="109220" imgH="963930" progId="Equation.Ribbit">
                  <p:embed/>
                </p:oleObj>
              </mc:Choice>
              <mc:Fallback>
                <p:oleObj name="Formula" r:id="rId65" imgW="109220" imgH="963930" progId="Equation.Ribbit">
                  <p:embed/>
                  <p:pic>
                    <p:nvPicPr>
                      <p:cNvPr id="0" name="Picture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3308350"/>
                        <a:ext cx="166688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94" name="Object 50"/>
          <p:cNvGraphicFramePr>
            <a:graphicFrameLocks noChangeAspect="1"/>
          </p:cNvGraphicFramePr>
          <p:nvPr/>
        </p:nvGraphicFramePr>
        <p:xfrm>
          <a:off x="2706688" y="3776663"/>
          <a:ext cx="3222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00" name="Formula" r:id="rId67" imgW="342900" imgH="542290" progId="Equation.Ribbit">
                  <p:embed/>
                </p:oleObj>
              </mc:Choice>
              <mc:Fallback>
                <p:oleObj name="Formula" r:id="rId67" imgW="342900" imgH="542290" progId="Equation.Ribbit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3776663"/>
                        <a:ext cx="322262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95" name="Object 51"/>
          <p:cNvGraphicFramePr>
            <a:graphicFrameLocks noChangeAspect="1"/>
          </p:cNvGraphicFramePr>
          <p:nvPr/>
        </p:nvGraphicFramePr>
        <p:xfrm>
          <a:off x="3114675" y="3325813"/>
          <a:ext cx="28892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01" name="Formula" r:id="rId69" imgW="309880" imgH="909320" progId="Equation.Ribbit">
                  <p:embed/>
                </p:oleObj>
              </mc:Choice>
              <mc:Fallback>
                <p:oleObj name="Formula" r:id="rId69" imgW="309880" imgH="909320" progId="Equation.Ribbit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3325813"/>
                        <a:ext cx="288925" cy="112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96" name="Object 52"/>
          <p:cNvGraphicFramePr>
            <a:graphicFrameLocks noChangeAspect="1"/>
          </p:cNvGraphicFramePr>
          <p:nvPr/>
        </p:nvGraphicFramePr>
        <p:xfrm>
          <a:off x="4344988" y="3548063"/>
          <a:ext cx="315912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02" name="Formula" r:id="rId71" imgW="309880" imgH="725170" progId="Equation.Ribbit">
                  <p:embed/>
                </p:oleObj>
              </mc:Choice>
              <mc:Fallback>
                <p:oleObj name="Formula" r:id="rId71" imgW="309880" imgH="725170" progId="Equation.Ribbit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988" y="3548063"/>
                        <a:ext cx="315912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98" name="Object 54"/>
          <p:cNvGraphicFramePr>
            <a:graphicFrameLocks noChangeAspect="1"/>
          </p:cNvGraphicFramePr>
          <p:nvPr/>
        </p:nvGraphicFramePr>
        <p:xfrm>
          <a:off x="5410199" y="3800475"/>
          <a:ext cx="29730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03" name="Formula" r:id="rId73" imgW="347980" imgH="542290" progId="Equation.Ribbit">
                  <p:embed/>
                </p:oleObj>
              </mc:Choice>
              <mc:Fallback>
                <p:oleObj name="Formula" r:id="rId73" imgW="347980" imgH="542290" progId="Equation.Ribbit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199" y="3800475"/>
                        <a:ext cx="297305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99" name="Object 55"/>
          <p:cNvGraphicFramePr>
            <a:graphicFrameLocks noChangeAspect="1"/>
          </p:cNvGraphicFramePr>
          <p:nvPr/>
        </p:nvGraphicFramePr>
        <p:xfrm>
          <a:off x="5768816" y="2781300"/>
          <a:ext cx="319087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04" name="Formula" r:id="rId75" imgW="312420" imgH="1330960" progId="Equation.Ribbit">
                  <p:embed/>
                </p:oleObj>
              </mc:Choice>
              <mc:Fallback>
                <p:oleObj name="Formula" r:id="rId75" imgW="312420" imgH="1330960" progId="Equation.Ribbit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816" y="2781300"/>
                        <a:ext cx="319087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400" name="Object 56"/>
          <p:cNvGraphicFramePr>
            <a:graphicFrameLocks noChangeAspect="1"/>
          </p:cNvGraphicFramePr>
          <p:nvPr/>
        </p:nvGraphicFramePr>
        <p:xfrm>
          <a:off x="6691153" y="2616200"/>
          <a:ext cx="319088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05" name="Formula" r:id="rId77" imgW="312420" imgH="1459230" progId="Equation.Ribbit">
                  <p:embed/>
                </p:oleObj>
              </mc:Choice>
              <mc:Fallback>
                <p:oleObj name="Formula" r:id="rId77" imgW="312420" imgH="1459230" progId="Equation.Ribbit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153" y="2616200"/>
                        <a:ext cx="319088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401" name="Object 57"/>
          <p:cNvGraphicFramePr>
            <a:graphicFrameLocks noChangeAspect="1"/>
          </p:cNvGraphicFramePr>
          <p:nvPr/>
        </p:nvGraphicFramePr>
        <p:xfrm>
          <a:off x="7064216" y="3546475"/>
          <a:ext cx="319087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06" name="Formula" r:id="rId79" imgW="312420" imgH="725170" progId="Equation.Ribbit">
                  <p:embed/>
                </p:oleObj>
              </mc:Choice>
              <mc:Fallback>
                <p:oleObj name="Formula" r:id="rId79" imgW="312420" imgH="725170" progId="Equation.Ribbit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216" y="3546475"/>
                        <a:ext cx="319087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403" name="Object 59"/>
          <p:cNvGraphicFramePr>
            <a:graphicFrameLocks noChangeAspect="1"/>
          </p:cNvGraphicFramePr>
          <p:nvPr/>
        </p:nvGraphicFramePr>
        <p:xfrm>
          <a:off x="8077200" y="3810000"/>
          <a:ext cx="269434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07" name="Formula" r:id="rId81" imgW="349250" imgH="542290" progId="Equation.Ribbit">
                  <p:embed/>
                </p:oleObj>
              </mc:Choice>
              <mc:Fallback>
                <p:oleObj name="Formula" r:id="rId81" imgW="349250" imgH="542290" progId="Equation.Ribbit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3810000"/>
                        <a:ext cx="269434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404" name="Object 60"/>
          <p:cNvGraphicFramePr>
            <a:graphicFrameLocks noChangeAspect="1"/>
          </p:cNvGraphicFramePr>
          <p:nvPr/>
        </p:nvGraphicFramePr>
        <p:xfrm>
          <a:off x="8437121" y="2559050"/>
          <a:ext cx="320675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08" name="Formula" r:id="rId83" imgW="314960" imgH="1515110" progId="Equation.Ribbit">
                  <p:embed/>
                </p:oleObj>
              </mc:Choice>
              <mc:Fallback>
                <p:oleObj name="Formula" r:id="rId83" imgW="314960" imgH="1515110" progId="Equation.Ribbit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7121" y="2559050"/>
                        <a:ext cx="320675" cy="189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405" name="Object 61"/>
          <p:cNvGraphicFramePr>
            <a:graphicFrameLocks noChangeAspect="1"/>
          </p:cNvGraphicFramePr>
          <p:nvPr/>
        </p:nvGraphicFramePr>
        <p:xfrm>
          <a:off x="4739390" y="2840923"/>
          <a:ext cx="624590" cy="1624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09" name="Formula" r:id="rId85" imgW="919480" imgH="1363980" progId="Equation.Ribbit">
                  <p:embed/>
                </p:oleObj>
              </mc:Choice>
              <mc:Fallback>
                <p:oleObj name="Formula" r:id="rId85" imgW="919480" imgH="1363980" progId="Equation.Ribbit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9390" y="2840923"/>
                        <a:ext cx="624590" cy="1624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406" name="Object 62"/>
          <p:cNvGraphicFramePr>
            <a:graphicFrameLocks noChangeAspect="1"/>
          </p:cNvGraphicFramePr>
          <p:nvPr/>
        </p:nvGraphicFramePr>
        <p:xfrm>
          <a:off x="7436293" y="2628275"/>
          <a:ext cx="627062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10" name="Formula" r:id="rId87" imgW="920750" imgH="1548130" progId="Equation.Ribbit">
                  <p:embed/>
                </p:oleObj>
              </mc:Choice>
              <mc:Fallback>
                <p:oleObj name="Formula" r:id="rId87" imgW="920750" imgH="1548130" progId="Equation.Ribbit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6293" y="2628275"/>
                        <a:ext cx="627062" cy="184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TextBox 109"/>
          <p:cNvSpPr txBox="1"/>
          <p:nvPr/>
        </p:nvSpPr>
        <p:spPr>
          <a:xfrm>
            <a:off x="-76200" y="2095500"/>
            <a:ext cx="1023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Input</a:t>
            </a:r>
          </a:p>
          <a:p>
            <a:r>
              <a:rPr lang="en-US" sz="1200" dirty="0" smtClean="0"/>
              <a:t>constraint for </a:t>
            </a:r>
          </a:p>
          <a:p>
            <a:r>
              <a:rPr lang="en-US" sz="1200" dirty="0" smtClean="0"/>
              <a:t>controller 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7239000" y="5181600"/>
            <a:ext cx="838200" cy="1143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4572000" y="5257800"/>
            <a:ext cx="838200" cy="1143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2133600" y="5257800"/>
            <a:ext cx="838200" cy="1143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Nonlinear controller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914400" y="3803597"/>
          <a:ext cx="286268" cy="67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27" name="Formula" r:id="rId3" imgW="304800" imgH="542290" progId="Equation.Ribbit">
                  <p:embed/>
                </p:oleObj>
              </mc:Choice>
              <mc:Fallback>
                <p:oleObj name="Formula" r:id="rId3" imgW="304800" imgH="542290" progId="Equation.Ribbit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03597"/>
                        <a:ext cx="286268" cy="67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743395" y="3331143"/>
          <a:ext cx="285109" cy="1127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28" name="Formula" r:id="rId5" imgW="304800" imgH="909320" progId="Equation.Ribbit">
                  <p:embed/>
                </p:oleObj>
              </mc:Choice>
              <mc:Fallback>
                <p:oleObj name="Formula" r:id="rId5" imgW="304800" imgH="909320" progId="Equation.Ribbit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395" y="3331143"/>
                        <a:ext cx="285109" cy="1127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962999" y="2798762"/>
          <a:ext cx="315913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29" name="Formula" r:id="rId7" imgW="309880" imgH="1305560" progId="Equation.Ribbit">
                  <p:embed/>
                </p:oleObj>
              </mc:Choice>
              <mc:Fallback>
                <p:oleObj name="Formula" r:id="rId7" imgW="309880" imgH="1305560" progId="Equation.Ribbit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999" y="2798762"/>
                        <a:ext cx="315913" cy="165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99802" y="3775628"/>
            <a:ext cx="8059170" cy="103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13"/>
          <p:cNvGraphicFramePr>
            <a:graphicFrameLocks noChangeAspect="1"/>
          </p:cNvGraphicFramePr>
          <p:nvPr/>
        </p:nvGraphicFramePr>
        <p:xfrm>
          <a:off x="1718593" y="4762363"/>
          <a:ext cx="313759" cy="18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0" name="Formula" r:id="rId9" imgW="488950" imgH="278130" progId="Equation.Ribbit">
                  <p:embed/>
                </p:oleObj>
              </mc:Choice>
              <mc:Fallback>
                <p:oleObj name="Formula" r:id="rId9" imgW="488950" imgH="278130" progId="Equation.Ribbit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8593" y="4762363"/>
                        <a:ext cx="313759" cy="1802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1200481" y="3414586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200481" y="3640236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200481" y="3865886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420439" y="2922669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20439" y="3148319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420439" y="3373969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20439" y="3619927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420439" y="3845577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9802" y="3547721"/>
            <a:ext cx="8059170" cy="34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91716" y="4091535"/>
            <a:ext cx="445049" cy="3948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1568700" y="4318357"/>
            <a:ext cx="169237" cy="1668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519508" y="4091535"/>
            <a:ext cx="445049" cy="3948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3796491" y="4318357"/>
            <a:ext cx="169237" cy="1668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02299" y="2481262"/>
            <a:ext cx="333786" cy="211798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81134" y="2481262"/>
            <a:ext cx="1390777" cy="211798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955783" y="4655664"/>
            <a:ext cx="226238" cy="58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735786" y="4668615"/>
            <a:ext cx="225062" cy="58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61508" y="4542835"/>
            <a:ext cx="7764" cy="22442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1395" y="2443162"/>
            <a:ext cx="556311" cy="273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586" y="2227262"/>
            <a:ext cx="728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 1</a:t>
            </a:r>
            <a:endParaRPr lang="en-US" sz="14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09600" y="3711927"/>
          <a:ext cx="70175" cy="191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1" name="Formula" r:id="rId11" imgW="87752" imgH="230190" progId="Equation.Ribbit">
                  <p:embed/>
                </p:oleObj>
              </mc:Choice>
              <mc:Fallback>
                <p:oleObj name="Formula" r:id="rId11" imgW="87752" imgH="230190" progId="Equation.Ribbit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711927"/>
                        <a:ext cx="70175" cy="1912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09600" y="3449177"/>
          <a:ext cx="76200" cy="202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2" name="Formula" r:id="rId13" imgW="107950" imgH="229870" progId="Equation.Ribbit">
                  <p:embed/>
                </p:oleObj>
              </mc:Choice>
              <mc:Fallback>
                <p:oleObj name="Formula" r:id="rId13" imgW="107950" imgH="229870" progId="Equation.Ribbit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49177"/>
                        <a:ext cx="76200" cy="2020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4"/>
          <p:cNvGraphicFramePr>
            <a:graphicFrameLocks noChangeAspect="1"/>
          </p:cNvGraphicFramePr>
          <p:nvPr/>
        </p:nvGraphicFramePr>
        <p:xfrm>
          <a:off x="2117745" y="3567370"/>
          <a:ext cx="310607" cy="90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3" name="Formula" r:id="rId15" imgW="304800" imgH="725170" progId="Equation.Ribbit">
                  <p:embed/>
                </p:oleObj>
              </mc:Choice>
              <mc:Fallback>
                <p:oleObj name="Formula" r:id="rId15" imgW="304800" imgH="725170" progId="Equation.Ribbit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745" y="3567370"/>
                        <a:ext cx="310607" cy="90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8"/>
          <p:cNvGraphicFramePr>
            <a:graphicFrameLocks noChangeAspect="1"/>
          </p:cNvGraphicFramePr>
          <p:nvPr/>
        </p:nvGraphicFramePr>
        <p:xfrm>
          <a:off x="714544" y="4755557"/>
          <a:ext cx="720886" cy="182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4" name="Formula" r:id="rId17" imgW="1109980" imgH="278130" progId="Equation.Ribbit">
                  <p:embed/>
                </p:oleObj>
              </mc:Choice>
              <mc:Fallback>
                <p:oleObj name="Formula" r:id="rId17" imgW="1109980" imgH="278130" progId="Equation.Ribbit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44" y="4755557"/>
                        <a:ext cx="720886" cy="1821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Elbow Connector 32"/>
          <p:cNvCxnSpPr/>
          <p:nvPr/>
        </p:nvCxnSpPr>
        <p:spPr>
          <a:xfrm rot="16200000" flipH="1">
            <a:off x="336738" y="3341326"/>
            <a:ext cx="282062" cy="111262"/>
          </a:xfrm>
          <a:prstGeom prst="bentConnector3">
            <a:avLst>
              <a:gd name="adj1" fmla="val 99315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24"/>
          <p:cNvGraphicFramePr>
            <a:graphicFrameLocks noChangeAspect="1"/>
          </p:cNvGraphicFramePr>
          <p:nvPr/>
        </p:nvGraphicFramePr>
        <p:xfrm>
          <a:off x="2496485" y="3312858"/>
          <a:ext cx="166893" cy="118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5" name="Formula" r:id="rId19" imgW="109220" imgH="963930" progId="Equation.Ribbit">
                  <p:embed/>
                </p:oleObj>
              </mc:Choice>
              <mc:Fallback>
                <p:oleObj name="Formula" r:id="rId19" imgW="109220" imgH="963930" progId="Equation.Ribbit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6485" y="3312858"/>
                        <a:ext cx="166893" cy="118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5"/>
          <p:cNvGraphicFramePr>
            <a:graphicFrameLocks noChangeAspect="1"/>
          </p:cNvGraphicFramePr>
          <p:nvPr/>
        </p:nvGraphicFramePr>
        <p:xfrm>
          <a:off x="2698394" y="3781267"/>
          <a:ext cx="322197" cy="67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6" name="Formula" r:id="rId21" imgW="342900" imgH="542290" progId="Equation.Ribbit">
                  <p:embed/>
                </p:oleObj>
              </mc:Choice>
              <mc:Fallback>
                <p:oleObj name="Formula" r:id="rId21" imgW="342900" imgH="542290" progId="Equation.Ribbit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394" y="3781267"/>
                        <a:ext cx="322197" cy="67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7"/>
          <p:cNvGraphicFramePr>
            <a:graphicFrameLocks noChangeAspect="1"/>
          </p:cNvGraphicFramePr>
          <p:nvPr/>
        </p:nvGraphicFramePr>
        <p:xfrm>
          <a:off x="3099399" y="3325812"/>
          <a:ext cx="2889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7" name="Formula" r:id="rId23" imgW="309880" imgH="938530" progId="Equation.Ribbit">
                  <p:embed/>
                </p:oleObj>
              </mc:Choice>
              <mc:Fallback>
                <p:oleObj name="Formula" r:id="rId23" imgW="309880" imgH="938530" progId="Equation.Ribbit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9399" y="3325812"/>
                        <a:ext cx="2889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3072745" y="2481262"/>
            <a:ext cx="333786" cy="211798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Object 28"/>
          <p:cNvGraphicFramePr>
            <a:graphicFrameLocks noChangeAspect="1"/>
          </p:cNvGraphicFramePr>
          <p:nvPr/>
        </p:nvGraphicFramePr>
        <p:xfrm>
          <a:off x="4336034" y="3553144"/>
          <a:ext cx="316402" cy="90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8" name="Formula" r:id="rId25" imgW="309880" imgH="725170" progId="Equation.Ribbit">
                  <p:embed/>
                </p:oleObj>
              </mc:Choice>
              <mc:Fallback>
                <p:oleObj name="Formula" r:id="rId25" imgW="309880" imgH="725170" progId="Equation.Ribbit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6034" y="3553144"/>
                        <a:ext cx="316402" cy="90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0"/>
          <p:cNvGraphicFramePr>
            <a:graphicFrameLocks noChangeAspect="1"/>
          </p:cNvGraphicFramePr>
          <p:nvPr/>
        </p:nvGraphicFramePr>
        <p:xfrm>
          <a:off x="4744045" y="2832101"/>
          <a:ext cx="317500" cy="168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9" name="Formula" r:id="rId27" imgW="309880" imgH="1304290" progId="Equation.Ribbit">
                  <p:embed/>
                </p:oleObj>
              </mc:Choice>
              <mc:Fallback>
                <p:oleObj name="Formula" r:id="rId27" imgW="309880" imgH="1304290" progId="Equation.Ribbit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4045" y="2832101"/>
                        <a:ext cx="317500" cy="168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1"/>
          <p:cNvGraphicFramePr>
            <a:graphicFrameLocks noChangeAspect="1"/>
          </p:cNvGraphicFramePr>
          <p:nvPr/>
        </p:nvGraphicFramePr>
        <p:xfrm>
          <a:off x="5083773" y="3805237"/>
          <a:ext cx="3254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0" name="Formula" r:id="rId29" imgW="347980" imgH="542290" progId="Equation.Ribbit">
                  <p:embed/>
                </p:oleObj>
              </mc:Choice>
              <mc:Fallback>
                <p:oleObj name="Formula" r:id="rId29" imgW="347980" imgH="542290" progId="Equation.Ribbit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3773" y="3805237"/>
                        <a:ext cx="325437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3"/>
          <p:cNvGraphicFramePr>
            <a:graphicFrameLocks noChangeAspect="1"/>
          </p:cNvGraphicFramePr>
          <p:nvPr/>
        </p:nvGraphicFramePr>
        <p:xfrm>
          <a:off x="5651657" y="2801677"/>
          <a:ext cx="319087" cy="169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1" name="Formula" r:id="rId31" imgW="312420" imgH="1361440" progId="Equation.Ribbit">
                  <p:embed/>
                </p:oleObj>
              </mc:Choice>
              <mc:Fallback>
                <p:oleObj name="Formula" r:id="rId31" imgW="312420" imgH="1361440" progId="Equation.Ribbit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657" y="2801677"/>
                        <a:ext cx="319087" cy="169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Arrow Connector 42"/>
          <p:cNvCxnSpPr/>
          <p:nvPr/>
        </p:nvCxnSpPr>
        <p:spPr>
          <a:xfrm flipV="1">
            <a:off x="6025297" y="2921085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025297" y="3146735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025297" y="3372385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025297" y="3618343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025297" y="3843993"/>
            <a:ext cx="556311" cy="507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124366" y="4089951"/>
            <a:ext cx="445049" cy="3948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6401349" y="4316773"/>
            <a:ext cx="169237" cy="1668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493756" y="2481262"/>
            <a:ext cx="1709298" cy="213201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203054" y="2481262"/>
            <a:ext cx="457200" cy="213201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39"/>
          <p:cNvGraphicFramePr>
            <a:graphicFrameLocks noChangeAspect="1"/>
          </p:cNvGraphicFramePr>
          <p:nvPr/>
        </p:nvGraphicFramePr>
        <p:xfrm>
          <a:off x="2107347" y="4760912"/>
          <a:ext cx="293688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2" name="Formula" r:id="rId33" imgW="455930" imgH="278130" progId="Equation.Ribbit">
                  <p:embed/>
                </p:oleObj>
              </mc:Choice>
              <mc:Fallback>
                <p:oleObj name="Formula" r:id="rId33" imgW="455930" imgH="278130" progId="Equation.Ribbit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347" y="4760912"/>
                        <a:ext cx="293688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40"/>
          <p:cNvGraphicFramePr>
            <a:graphicFrameLocks noChangeAspect="1"/>
          </p:cNvGraphicFramePr>
          <p:nvPr/>
        </p:nvGraphicFramePr>
        <p:xfrm>
          <a:off x="2421672" y="4767262"/>
          <a:ext cx="293688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3" name="Formula" r:id="rId35" imgW="455930" imgH="278130" progId="Equation.Ribbit">
                  <p:embed/>
                </p:oleObj>
              </mc:Choice>
              <mc:Fallback>
                <p:oleObj name="Formula" r:id="rId35" imgW="455930" imgH="278130" progId="Equation.Ribbit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1672" y="4767262"/>
                        <a:ext cx="293688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Arrow Connector 53"/>
          <p:cNvCxnSpPr/>
          <p:nvPr/>
        </p:nvCxnSpPr>
        <p:spPr>
          <a:xfrm>
            <a:off x="2586772" y="4538662"/>
            <a:ext cx="7764" cy="22442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864758" y="4538662"/>
            <a:ext cx="7764" cy="22442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41"/>
          <p:cNvGraphicFramePr>
            <a:graphicFrameLocks noChangeAspect="1"/>
          </p:cNvGraphicFramePr>
          <p:nvPr/>
        </p:nvGraphicFramePr>
        <p:xfrm>
          <a:off x="2761397" y="4760912"/>
          <a:ext cx="26035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4" name="Formula" r:id="rId37" imgW="405130" imgH="278130" progId="Equation.Ribbit">
                  <p:embed/>
                </p:oleObj>
              </mc:Choice>
              <mc:Fallback>
                <p:oleObj name="Formula" r:id="rId37" imgW="405130" imgH="278130" progId="Equation.Ribbit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397" y="4760912"/>
                        <a:ext cx="260350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Arrow Connector 56"/>
          <p:cNvCxnSpPr/>
          <p:nvPr/>
        </p:nvCxnSpPr>
        <p:spPr>
          <a:xfrm>
            <a:off x="3252108" y="4532312"/>
            <a:ext cx="7764" cy="22442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42"/>
          <p:cNvGraphicFramePr>
            <a:graphicFrameLocks noChangeAspect="1"/>
          </p:cNvGraphicFramePr>
          <p:nvPr/>
        </p:nvGraphicFramePr>
        <p:xfrm>
          <a:off x="3134460" y="4754562"/>
          <a:ext cx="231775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5" name="Formula" r:id="rId39" imgW="360680" imgH="278130" progId="Equation.Ribbit">
                  <p:embed/>
                </p:oleObj>
              </mc:Choice>
              <mc:Fallback>
                <p:oleObj name="Formula" r:id="rId39" imgW="360680" imgH="278130" progId="Equation.Ribbit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4460" y="4754562"/>
                        <a:ext cx="231775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3"/>
          <p:cNvGraphicFramePr>
            <a:graphicFrameLocks noChangeAspect="1"/>
          </p:cNvGraphicFramePr>
          <p:nvPr/>
        </p:nvGraphicFramePr>
        <p:xfrm>
          <a:off x="4017293" y="4762363"/>
          <a:ext cx="313759" cy="18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6" name="Formula" r:id="rId41" imgW="488950" imgH="278130" progId="Equation.Ribbit">
                  <p:embed/>
                </p:oleObj>
              </mc:Choice>
              <mc:Fallback>
                <p:oleObj name="Formula" r:id="rId41" imgW="488950" imgH="278130" progId="Equation.Ribbit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293" y="4762363"/>
                        <a:ext cx="313759" cy="1802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Arrow Connector 59"/>
          <p:cNvCxnSpPr/>
          <p:nvPr/>
        </p:nvCxnSpPr>
        <p:spPr>
          <a:xfrm rot="5400000">
            <a:off x="4034486" y="4668615"/>
            <a:ext cx="225062" cy="58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560208" y="4542835"/>
            <a:ext cx="7764" cy="22442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39"/>
          <p:cNvGraphicFramePr>
            <a:graphicFrameLocks noChangeAspect="1"/>
          </p:cNvGraphicFramePr>
          <p:nvPr/>
        </p:nvGraphicFramePr>
        <p:xfrm>
          <a:off x="4406047" y="4760912"/>
          <a:ext cx="293688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7" name="Formula" r:id="rId43" imgW="455930" imgH="278130" progId="Equation.Ribbit">
                  <p:embed/>
                </p:oleObj>
              </mc:Choice>
              <mc:Fallback>
                <p:oleObj name="Formula" r:id="rId43" imgW="455930" imgH="278130" progId="Equation.Ribbit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047" y="4760912"/>
                        <a:ext cx="293688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40"/>
          <p:cNvGraphicFramePr>
            <a:graphicFrameLocks noChangeAspect="1"/>
          </p:cNvGraphicFramePr>
          <p:nvPr/>
        </p:nvGraphicFramePr>
        <p:xfrm>
          <a:off x="4788632" y="4767262"/>
          <a:ext cx="293688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8" name="Formula" r:id="rId45" imgW="455930" imgH="278130" progId="Equation.Ribbit">
                  <p:embed/>
                </p:oleObj>
              </mc:Choice>
              <mc:Fallback>
                <p:oleObj name="Formula" r:id="rId45" imgW="455930" imgH="278130" progId="Equation.Ribbit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632" y="4767262"/>
                        <a:ext cx="293688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Arrow Connector 63"/>
          <p:cNvCxnSpPr/>
          <p:nvPr/>
        </p:nvCxnSpPr>
        <p:spPr>
          <a:xfrm>
            <a:off x="4953732" y="4538662"/>
            <a:ext cx="7764" cy="22442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290385" y="4538662"/>
            <a:ext cx="7764" cy="22442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41"/>
          <p:cNvGraphicFramePr>
            <a:graphicFrameLocks noChangeAspect="1"/>
          </p:cNvGraphicFramePr>
          <p:nvPr/>
        </p:nvGraphicFramePr>
        <p:xfrm>
          <a:off x="5187024" y="4760912"/>
          <a:ext cx="26035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9" name="Formula" r:id="rId47" imgW="405130" imgH="278130" progId="Equation.Ribbit">
                  <p:embed/>
                </p:oleObj>
              </mc:Choice>
              <mc:Fallback>
                <p:oleObj name="Formula" r:id="rId47" imgW="405130" imgH="278130" progId="Equation.Ribbit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024" y="4760912"/>
                        <a:ext cx="260350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Straight Arrow Connector 66"/>
          <p:cNvCxnSpPr/>
          <p:nvPr/>
        </p:nvCxnSpPr>
        <p:spPr>
          <a:xfrm>
            <a:off x="5820683" y="4532312"/>
            <a:ext cx="7764" cy="22442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ct 42"/>
          <p:cNvGraphicFramePr>
            <a:graphicFrameLocks noChangeAspect="1"/>
          </p:cNvGraphicFramePr>
          <p:nvPr/>
        </p:nvGraphicFramePr>
        <p:xfrm>
          <a:off x="5703035" y="4754562"/>
          <a:ext cx="231775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0" name="Formula" r:id="rId49" imgW="360680" imgH="278130" progId="Equation.Ribbit">
                  <p:embed/>
                </p:oleObj>
              </mc:Choice>
              <mc:Fallback>
                <p:oleObj name="Formula" r:id="rId49" imgW="360680" imgH="278130" progId="Equation.Ribbit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035" y="4754562"/>
                        <a:ext cx="231775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13"/>
          <p:cNvGraphicFramePr>
            <a:graphicFrameLocks noChangeAspect="1"/>
          </p:cNvGraphicFramePr>
          <p:nvPr/>
        </p:nvGraphicFramePr>
        <p:xfrm>
          <a:off x="6617618" y="4768713"/>
          <a:ext cx="313759" cy="18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1" name="Formula" r:id="rId51" imgW="488950" imgH="278130" progId="Equation.Ribbit">
                  <p:embed/>
                </p:oleObj>
              </mc:Choice>
              <mc:Fallback>
                <p:oleObj name="Formula" r:id="rId51" imgW="488950" imgH="278130" progId="Equation.Ribbit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7618" y="4768713"/>
                        <a:ext cx="313759" cy="1802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Arrow Connector 69"/>
          <p:cNvCxnSpPr/>
          <p:nvPr/>
        </p:nvCxnSpPr>
        <p:spPr>
          <a:xfrm rot="5400000">
            <a:off x="6634811" y="4674965"/>
            <a:ext cx="225062" cy="58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7160533" y="4549185"/>
            <a:ext cx="7764" cy="22442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Object 39"/>
          <p:cNvGraphicFramePr>
            <a:graphicFrameLocks noChangeAspect="1"/>
          </p:cNvGraphicFramePr>
          <p:nvPr/>
        </p:nvGraphicFramePr>
        <p:xfrm>
          <a:off x="7006372" y="4767262"/>
          <a:ext cx="293688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2" name="Formula" r:id="rId53" imgW="455930" imgH="278130" progId="Equation.Ribbit">
                  <p:embed/>
                </p:oleObj>
              </mc:Choice>
              <mc:Fallback>
                <p:oleObj name="Formula" r:id="rId53" imgW="455930" imgH="278130" progId="Equation.Ribbit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6372" y="4767262"/>
                        <a:ext cx="293688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40"/>
          <p:cNvGraphicFramePr>
            <a:graphicFrameLocks noChangeAspect="1"/>
          </p:cNvGraphicFramePr>
          <p:nvPr/>
        </p:nvGraphicFramePr>
        <p:xfrm>
          <a:off x="7408009" y="4773612"/>
          <a:ext cx="293688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3" name="Formula" r:id="rId55" imgW="455930" imgH="278130" progId="Equation.Ribbit">
                  <p:embed/>
                </p:oleObj>
              </mc:Choice>
              <mc:Fallback>
                <p:oleObj name="Formula" r:id="rId55" imgW="455930" imgH="278130" progId="Equation.Ribbit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009" y="4773612"/>
                        <a:ext cx="293688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Straight Arrow Connector 73"/>
          <p:cNvCxnSpPr/>
          <p:nvPr/>
        </p:nvCxnSpPr>
        <p:spPr>
          <a:xfrm>
            <a:off x="7573109" y="4545012"/>
            <a:ext cx="7764" cy="22442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8033658" y="4545012"/>
            <a:ext cx="7764" cy="22442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Object 41"/>
          <p:cNvGraphicFramePr>
            <a:graphicFrameLocks noChangeAspect="1"/>
          </p:cNvGraphicFramePr>
          <p:nvPr/>
        </p:nvGraphicFramePr>
        <p:xfrm>
          <a:off x="7920772" y="4767262"/>
          <a:ext cx="26035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4" name="Formula" r:id="rId57" imgW="405130" imgH="278130" progId="Equation.Ribbit">
                  <p:embed/>
                </p:oleObj>
              </mc:Choice>
              <mc:Fallback>
                <p:oleObj name="Formula" r:id="rId57" imgW="405130" imgH="278130" progId="Equation.Ribbit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0772" y="4767262"/>
                        <a:ext cx="260350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7" name="Straight Arrow Connector 76"/>
          <p:cNvCxnSpPr/>
          <p:nvPr/>
        </p:nvCxnSpPr>
        <p:spPr>
          <a:xfrm>
            <a:off x="8421008" y="4538662"/>
            <a:ext cx="7764" cy="22442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Object 42"/>
          <p:cNvGraphicFramePr>
            <a:graphicFrameLocks noChangeAspect="1"/>
          </p:cNvGraphicFramePr>
          <p:nvPr/>
        </p:nvGraphicFramePr>
        <p:xfrm>
          <a:off x="8303360" y="4760912"/>
          <a:ext cx="231775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5" name="Formula" r:id="rId59" imgW="360680" imgH="278130" progId="Equation.Ribbit">
                  <p:embed/>
                </p:oleObj>
              </mc:Choice>
              <mc:Fallback>
                <p:oleObj name="Formula" r:id="rId59" imgW="360680" imgH="278130" progId="Equation.Ribbit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3360" y="4760912"/>
                        <a:ext cx="231775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2199422" y="2224285"/>
            <a:ext cx="728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 2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4567972" y="2214562"/>
            <a:ext cx="728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 3</a:t>
            </a:r>
            <a:endParaRPr lang="en-US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7222272" y="2214562"/>
            <a:ext cx="728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 4</a:t>
            </a:r>
            <a:endParaRPr lang="en-US" sz="1400" dirty="0"/>
          </a:p>
        </p:txBody>
      </p:sp>
      <p:sp>
        <p:nvSpPr>
          <p:cNvPr id="82" name="Rectangle 81"/>
          <p:cNvSpPr/>
          <p:nvPr/>
        </p:nvSpPr>
        <p:spPr>
          <a:xfrm>
            <a:off x="3889974" y="2476499"/>
            <a:ext cx="1709298" cy="2133599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599272" y="2476499"/>
            <a:ext cx="457200" cy="21336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4" name="Object 58"/>
          <p:cNvGraphicFramePr>
            <a:graphicFrameLocks noChangeAspect="1"/>
          </p:cNvGraphicFramePr>
          <p:nvPr/>
        </p:nvGraphicFramePr>
        <p:xfrm>
          <a:off x="6595074" y="2798762"/>
          <a:ext cx="319088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6" name="Formula" r:id="rId61" imgW="312420" imgH="1305560" progId="Equation.Ribbit">
                  <p:embed/>
                </p:oleObj>
              </mc:Choice>
              <mc:Fallback>
                <p:oleObj name="Formula" r:id="rId61" imgW="312420" imgH="1305560" progId="Equation.Ribbit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5074" y="2798762"/>
                        <a:ext cx="319088" cy="165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59"/>
          <p:cNvGraphicFramePr>
            <a:graphicFrameLocks noChangeAspect="1"/>
          </p:cNvGraphicFramePr>
          <p:nvPr/>
        </p:nvGraphicFramePr>
        <p:xfrm>
          <a:off x="6968137" y="3552825"/>
          <a:ext cx="319087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7" name="Formula" r:id="rId63" imgW="312420" imgH="725170" progId="Equation.Ribbit">
                  <p:embed/>
                </p:oleObj>
              </mc:Choice>
              <mc:Fallback>
                <p:oleObj name="Formula" r:id="rId63" imgW="312420" imgH="725170" progId="Equation.Ribbit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8137" y="3552825"/>
                        <a:ext cx="319087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60"/>
          <p:cNvGraphicFramePr>
            <a:graphicFrameLocks noChangeAspect="1"/>
          </p:cNvGraphicFramePr>
          <p:nvPr/>
        </p:nvGraphicFramePr>
        <p:xfrm>
          <a:off x="7376124" y="2832100"/>
          <a:ext cx="320675" cy="168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8" name="Formula" r:id="rId65" imgW="312420" imgH="1304290" progId="Equation.Ribbit">
                  <p:embed/>
                </p:oleObj>
              </mc:Choice>
              <mc:Fallback>
                <p:oleObj name="Formula" r:id="rId65" imgW="312420" imgH="1304290" progId="Equation.Ribbit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6124" y="2832100"/>
                        <a:ext cx="320675" cy="168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61"/>
          <p:cNvGraphicFramePr>
            <a:graphicFrameLocks noChangeAspect="1"/>
          </p:cNvGraphicFramePr>
          <p:nvPr/>
        </p:nvGraphicFramePr>
        <p:xfrm>
          <a:off x="7717437" y="3805237"/>
          <a:ext cx="3270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9" name="Formula" r:id="rId67" imgW="349250" imgH="542290" progId="Equation.Ribbit">
                  <p:embed/>
                </p:oleObj>
              </mc:Choice>
              <mc:Fallback>
                <p:oleObj name="Formula" r:id="rId67" imgW="349250" imgH="542290" progId="Equation.Ribbit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7437" y="3805237"/>
                        <a:ext cx="327025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62"/>
          <p:cNvGraphicFramePr>
            <a:graphicFrameLocks noChangeAspect="1"/>
          </p:cNvGraphicFramePr>
          <p:nvPr/>
        </p:nvGraphicFramePr>
        <p:xfrm>
          <a:off x="8285762" y="2801937"/>
          <a:ext cx="320675" cy="169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0" name="Formula" r:id="rId69" imgW="314960" imgH="1361440" progId="Equation.Ribbit">
                  <p:embed/>
                </p:oleObj>
              </mc:Choice>
              <mc:Fallback>
                <p:oleObj name="Formula" r:id="rId69" imgW="314960" imgH="1361440" progId="Equation.Ribbit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762" y="2801937"/>
                        <a:ext cx="320675" cy="169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6" name="Object 36"/>
          <p:cNvGraphicFramePr>
            <a:graphicFrameLocks noChangeAspect="1"/>
          </p:cNvGraphicFramePr>
          <p:nvPr/>
        </p:nvGraphicFramePr>
        <p:xfrm>
          <a:off x="914400" y="838200"/>
          <a:ext cx="4335462" cy="1039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1" name="Formula" r:id="rId71" imgW="4017010" imgH="961390" progId="Equation.Ribbit">
                  <p:embed/>
                </p:oleObj>
              </mc:Choice>
              <mc:Fallback>
                <p:oleObj name="Formula" r:id="rId71" imgW="4017010" imgH="961390" progId="Equation.Ribbit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38200"/>
                        <a:ext cx="4335462" cy="10392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7" name="Object 37"/>
          <p:cNvGraphicFramePr>
            <a:graphicFrameLocks noChangeAspect="1"/>
          </p:cNvGraphicFramePr>
          <p:nvPr/>
        </p:nvGraphicFramePr>
        <p:xfrm>
          <a:off x="5746750" y="830263"/>
          <a:ext cx="17970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2" name="Formula" r:id="rId73" imgW="1667510" imgH="566420" progId="Equation.Ribbit">
                  <p:embed/>
                </p:oleObj>
              </mc:Choice>
              <mc:Fallback>
                <p:oleObj name="Formula" r:id="rId73" imgW="1667510" imgH="566420" progId="Equation.Ribbit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830263"/>
                        <a:ext cx="179705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" name="Straight Connector 91"/>
          <p:cNvCxnSpPr/>
          <p:nvPr/>
        </p:nvCxnSpPr>
        <p:spPr>
          <a:xfrm>
            <a:off x="5486400" y="838200"/>
            <a:ext cx="0" cy="114300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58" name="Object 38"/>
          <p:cNvGraphicFramePr>
            <a:graphicFrameLocks noChangeAspect="1"/>
          </p:cNvGraphicFramePr>
          <p:nvPr/>
        </p:nvGraphicFramePr>
        <p:xfrm>
          <a:off x="5746750" y="1676400"/>
          <a:ext cx="144938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3" name="Formula" r:id="rId75" imgW="1343660" imgH="298450" progId="Equation.Ribbit">
                  <p:embed/>
                </p:oleObj>
              </mc:Choice>
              <mc:Fallback>
                <p:oleObj name="Formula" r:id="rId75" imgW="1343660" imgH="298450" progId="Equation.Ribbit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1676400"/>
                        <a:ext cx="1449388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4" name="Elbow Connector 93"/>
          <p:cNvCxnSpPr/>
          <p:nvPr/>
        </p:nvCxnSpPr>
        <p:spPr>
          <a:xfrm flipV="1">
            <a:off x="381000" y="3787262"/>
            <a:ext cx="187462" cy="175138"/>
          </a:xfrm>
          <a:prstGeom prst="bentConnector3">
            <a:avLst>
              <a:gd name="adj1" fmla="val -6908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6200" y="389382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floating point</a:t>
            </a:r>
            <a:endParaRPr lang="en-US" sz="1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53340" y="264414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Noise</a:t>
            </a:r>
          </a:p>
          <a:p>
            <a:r>
              <a:rPr lang="en-US" sz="1200" dirty="0" smtClean="0"/>
              <a:t>level for </a:t>
            </a:r>
          </a:p>
          <a:p>
            <a:r>
              <a:rPr lang="en-US" sz="1200" dirty="0" smtClean="0"/>
              <a:t>controller 2</a:t>
            </a:r>
            <a:endParaRPr lang="en-US" sz="1200" dirty="0"/>
          </a:p>
        </p:txBody>
      </p:sp>
      <p:graphicFrame>
        <p:nvGraphicFramePr>
          <p:cNvPr id="184359" name="Object 39"/>
          <p:cNvGraphicFramePr>
            <a:graphicFrameLocks noChangeAspect="1"/>
          </p:cNvGraphicFramePr>
          <p:nvPr/>
        </p:nvGraphicFramePr>
        <p:xfrm>
          <a:off x="2209800" y="5519056"/>
          <a:ext cx="75077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4" name="Formula" r:id="rId77" imgW="915670" imgH="769620" progId="Equation.Ribbit">
                  <p:embed/>
                </p:oleObj>
              </mc:Choice>
              <mc:Fallback>
                <p:oleObj name="Formula" r:id="rId77" imgW="915670" imgH="769620" progId="Equation.Ribbit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519056"/>
                        <a:ext cx="75077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9" name="Elbow Connector 108"/>
          <p:cNvCxnSpPr/>
          <p:nvPr/>
        </p:nvCxnSpPr>
        <p:spPr>
          <a:xfrm>
            <a:off x="1066800" y="5105400"/>
            <a:ext cx="1066800" cy="914400"/>
          </a:xfrm>
          <a:prstGeom prst="bentConnector3">
            <a:avLst>
              <a:gd name="adj1" fmla="val -1020"/>
            </a:avLst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60" name="Object 40"/>
          <p:cNvGraphicFramePr>
            <a:graphicFrameLocks noChangeAspect="1"/>
          </p:cNvGraphicFramePr>
          <p:nvPr/>
        </p:nvGraphicFramePr>
        <p:xfrm>
          <a:off x="4604657" y="5334000"/>
          <a:ext cx="756844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5" name="Formula" r:id="rId79" imgW="920750" imgH="952500" progId="Equation.Ribbit">
                  <p:embed/>
                </p:oleObj>
              </mc:Choice>
              <mc:Fallback>
                <p:oleObj name="Formula" r:id="rId79" imgW="920750" imgH="952500" progId="Equation.Ribbit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4657" y="5334000"/>
                        <a:ext cx="756844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2" name="Object 42"/>
          <p:cNvGraphicFramePr>
            <a:graphicFrameLocks noChangeAspect="1"/>
          </p:cNvGraphicFramePr>
          <p:nvPr/>
        </p:nvGraphicFramePr>
        <p:xfrm>
          <a:off x="7271659" y="5268686"/>
          <a:ext cx="78638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6" name="Formula" r:id="rId81" imgW="922020" imgH="952500" progId="Equation.Ribbit">
                  <p:embed/>
                </p:oleObj>
              </mc:Choice>
              <mc:Fallback>
                <p:oleObj name="Formula" r:id="rId81" imgW="922020" imgH="952500" progId="Equation.Ribbit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1659" y="5268686"/>
                        <a:ext cx="78638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6" name="Elbow Connector 115"/>
          <p:cNvCxnSpPr/>
          <p:nvPr/>
        </p:nvCxnSpPr>
        <p:spPr>
          <a:xfrm>
            <a:off x="3276600" y="5105400"/>
            <a:ext cx="1066800" cy="914400"/>
          </a:xfrm>
          <a:prstGeom prst="bentConnector3">
            <a:avLst>
              <a:gd name="adj1" fmla="val -1020"/>
            </a:avLst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/>
          <p:nvPr/>
        </p:nvCxnSpPr>
        <p:spPr>
          <a:xfrm>
            <a:off x="5823856" y="5083630"/>
            <a:ext cx="1066800" cy="914400"/>
          </a:xfrm>
          <a:prstGeom prst="bentConnector3">
            <a:avLst>
              <a:gd name="adj1" fmla="val -1020"/>
            </a:avLst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V="1">
            <a:off x="7581900" y="4953000"/>
            <a:ext cx="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4972050" y="5019675"/>
            <a:ext cx="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2590800" y="5029200"/>
            <a:ext cx="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63" name="Object 43"/>
          <p:cNvGraphicFramePr>
            <a:graphicFrameLocks noChangeAspect="1"/>
          </p:cNvGraphicFramePr>
          <p:nvPr/>
        </p:nvGraphicFramePr>
        <p:xfrm>
          <a:off x="2444750" y="6477000"/>
          <a:ext cx="35807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7" name="Formula" r:id="rId83" imgW="436216" imgH="278517" progId="Equation.Ribbit">
                  <p:embed/>
                </p:oleObj>
              </mc:Choice>
              <mc:Fallback>
                <p:oleObj name="Formula" r:id="rId83" imgW="436216" imgH="278517" progId="Equation.Ribbit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0" y="6477000"/>
                        <a:ext cx="358072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4" name="Object 44"/>
          <p:cNvGraphicFramePr>
            <a:graphicFrameLocks noChangeAspect="1"/>
          </p:cNvGraphicFramePr>
          <p:nvPr/>
        </p:nvGraphicFramePr>
        <p:xfrm>
          <a:off x="4800600" y="6467475"/>
          <a:ext cx="3587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8" name="Formula" r:id="rId85" imgW="436216" imgH="278517" progId="Equation.Ribbit">
                  <p:embed/>
                </p:oleObj>
              </mc:Choice>
              <mc:Fallback>
                <p:oleObj name="Formula" r:id="rId85" imgW="436216" imgH="278517" progId="Equation.Ribbit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6467475"/>
                        <a:ext cx="3587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5" name="Object 45"/>
          <p:cNvGraphicFramePr>
            <a:graphicFrameLocks noChangeAspect="1"/>
          </p:cNvGraphicFramePr>
          <p:nvPr/>
        </p:nvGraphicFramePr>
        <p:xfrm>
          <a:off x="7467600" y="6400800"/>
          <a:ext cx="3587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9" name="Formula" r:id="rId87" imgW="436216" imgH="278517" progId="Equation.Ribbit">
                  <p:embed/>
                </p:oleObj>
              </mc:Choice>
              <mc:Fallback>
                <p:oleObj name="Formula" r:id="rId87" imgW="436216" imgH="278517" progId="Equation.Ribbit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400800"/>
                        <a:ext cx="3587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TextBox 109"/>
          <p:cNvSpPr txBox="1"/>
          <p:nvPr/>
        </p:nvSpPr>
        <p:spPr>
          <a:xfrm>
            <a:off x="-76200" y="2095500"/>
            <a:ext cx="1023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Input</a:t>
            </a:r>
          </a:p>
          <a:p>
            <a:r>
              <a:rPr lang="en-US" sz="1200" dirty="0" smtClean="0"/>
              <a:t>constraint for </a:t>
            </a:r>
          </a:p>
          <a:p>
            <a:r>
              <a:rPr lang="en-US" sz="1200" dirty="0" smtClean="0"/>
              <a:t>controller 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Pulkit</a:t>
            </a:r>
            <a:r>
              <a:rPr lang="en-US" dirty="0" smtClean="0"/>
              <a:t> Grover</a:t>
            </a:r>
          </a:p>
          <a:p>
            <a:pPr lvl="1"/>
            <a:r>
              <a:rPr lang="en-US" dirty="0" smtClean="0"/>
              <a:t>Got the first real positive result on the </a:t>
            </a:r>
            <a:r>
              <a:rPr lang="en-US" dirty="0" err="1" smtClean="0"/>
              <a:t>Witsenhausen</a:t>
            </a:r>
            <a:r>
              <a:rPr lang="en-US" dirty="0" smtClean="0"/>
              <a:t> Counterexample in 40+ years --- by characterizing it as implicit communication.</a:t>
            </a:r>
          </a:p>
          <a:p>
            <a:pPr lvl="1"/>
            <a:r>
              <a:rPr lang="en-US" dirty="0" smtClean="0"/>
              <a:t>Will take tenure-track position at CMU in 2013</a:t>
            </a:r>
          </a:p>
          <a:p>
            <a:r>
              <a:rPr lang="en-US" dirty="0" smtClean="0"/>
              <a:t>Se Yong Park (graduating soon)</a:t>
            </a:r>
          </a:p>
          <a:p>
            <a:pPr lvl="1"/>
            <a:r>
              <a:rPr lang="en-US" dirty="0" smtClean="0"/>
              <a:t>Fundamental results on </a:t>
            </a:r>
            <a:r>
              <a:rPr lang="en-US" dirty="0"/>
              <a:t>I</a:t>
            </a:r>
            <a:r>
              <a:rPr lang="en-US" dirty="0" smtClean="0"/>
              <a:t>ntermittent </a:t>
            </a:r>
            <a:r>
              <a:rPr lang="en-US" dirty="0" err="1" smtClean="0"/>
              <a:t>Kalman</a:t>
            </a:r>
            <a:r>
              <a:rPr lang="en-US" dirty="0" smtClean="0"/>
              <a:t> Filtering, connecting decentralized LTI control to network coding, and approximately optimal nonlinear decentralized LQG control. </a:t>
            </a:r>
          </a:p>
          <a:p>
            <a:r>
              <a:rPr lang="en-US" dirty="0" smtClean="0"/>
              <a:t>Kristen Ann </a:t>
            </a:r>
            <a:r>
              <a:rPr lang="en-US" dirty="0" err="1" smtClean="0"/>
              <a:t>Woyach</a:t>
            </a:r>
            <a:r>
              <a:rPr lang="en-US" dirty="0" smtClean="0"/>
              <a:t> (graduating soon, F</a:t>
            </a:r>
            <a:r>
              <a:rPr lang="en-US" dirty="0"/>
              <a:t>, +NSF Fellow) </a:t>
            </a:r>
            <a:endParaRPr lang="en-US" dirty="0" smtClean="0"/>
          </a:p>
          <a:p>
            <a:pPr lvl="1"/>
            <a:r>
              <a:rPr lang="en-US" dirty="0" smtClean="0"/>
              <a:t>Radical new approach to </a:t>
            </a:r>
            <a:r>
              <a:rPr lang="en-US" dirty="0" err="1" smtClean="0"/>
              <a:t>lighthanded</a:t>
            </a:r>
            <a:r>
              <a:rPr lang="en-US" dirty="0" smtClean="0"/>
              <a:t> regulation of interacting CPS ecosystems involving evolving technologies, certification and enforcement: the cognitive radio case.</a:t>
            </a:r>
          </a:p>
          <a:p>
            <a:r>
              <a:rPr lang="en-US" dirty="0" smtClean="0"/>
              <a:t>Kate Harrison </a:t>
            </a:r>
            <a:r>
              <a:rPr lang="en-US" dirty="0"/>
              <a:t>(F, +NSF Fellow)</a:t>
            </a:r>
            <a:endParaRPr lang="en-US" dirty="0" smtClean="0"/>
          </a:p>
          <a:p>
            <a:pPr lvl="1"/>
            <a:r>
              <a:rPr lang="en-US" dirty="0" smtClean="0"/>
              <a:t>Exploring the potential the TV Whitespaces as a resource and how they might be the gateway to cloud-based spectrum-as-a-service approaches to decentralized spectrum use.</a:t>
            </a:r>
          </a:p>
          <a:p>
            <a:r>
              <a:rPr lang="en-US" dirty="0" err="1" smtClean="0"/>
              <a:t>Gireeja</a:t>
            </a:r>
            <a:r>
              <a:rPr lang="en-US" dirty="0" smtClean="0"/>
              <a:t> </a:t>
            </a:r>
            <a:r>
              <a:rPr lang="en-US" dirty="0" err="1" smtClean="0"/>
              <a:t>Ranade</a:t>
            </a:r>
            <a:r>
              <a:rPr lang="en-US" dirty="0" smtClean="0"/>
              <a:t> </a:t>
            </a:r>
            <a:r>
              <a:rPr lang="en-US" dirty="0"/>
              <a:t>(F, +NSF Fellow) </a:t>
            </a:r>
            <a:endParaRPr lang="en-US" dirty="0" smtClean="0"/>
          </a:p>
          <a:p>
            <a:pPr lvl="1"/>
            <a:r>
              <a:rPr lang="en-US" dirty="0" smtClean="0"/>
              <a:t>Further exploring ideas of implicit communication in control, linear deterministic models, and crowdsourcing.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Key Students/Postdocs Supported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5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Basic Problems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4953000" y="41982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Implicit Information Flow</a:t>
            </a:r>
          </a:p>
          <a:p>
            <a:pPr>
              <a:buFontTx/>
              <a:buChar char="-"/>
            </a:pPr>
            <a:r>
              <a:rPr lang="en-US" sz="2400" dirty="0" smtClean="0"/>
              <a:t>Plant as Channel???</a:t>
            </a:r>
            <a:endParaRPr lang="en-US" sz="2400" dirty="0"/>
          </a:p>
        </p:txBody>
      </p:sp>
      <p:grpSp>
        <p:nvGrpSpPr>
          <p:cNvPr id="4" name="Group 76"/>
          <p:cNvGrpSpPr/>
          <p:nvPr/>
        </p:nvGrpSpPr>
        <p:grpSpPr>
          <a:xfrm>
            <a:off x="706212" y="914400"/>
            <a:ext cx="3027588" cy="2872740"/>
            <a:chOff x="1152526" y="914400"/>
            <a:chExt cx="3027588" cy="2872740"/>
          </a:xfrm>
        </p:grpSpPr>
        <p:sp>
          <p:nvSpPr>
            <p:cNvPr id="34" name="Rectangle 33"/>
            <p:cNvSpPr/>
            <p:nvPr/>
          </p:nvSpPr>
          <p:spPr>
            <a:xfrm>
              <a:off x="2841172" y="1981200"/>
              <a:ext cx="1338942" cy="54575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Actuator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1"/>
            <p:cNvCxnSpPr>
              <a:endCxn id="34" idx="2"/>
            </p:cNvCxnSpPr>
            <p:nvPr/>
          </p:nvCxnSpPr>
          <p:spPr>
            <a:xfrm flipV="1">
              <a:off x="3505200" y="2526957"/>
              <a:ext cx="5443" cy="52104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loud 42"/>
            <p:cNvSpPr/>
            <p:nvPr/>
          </p:nvSpPr>
          <p:spPr>
            <a:xfrm>
              <a:off x="1494134" y="914400"/>
              <a:ext cx="2238326" cy="741405"/>
            </a:xfrm>
            <a:prstGeom prst="cloud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Plant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Arrow Connector 44"/>
            <p:cNvCxnSpPr>
              <a:endCxn id="53" idx="0"/>
            </p:cNvCxnSpPr>
            <p:nvPr/>
          </p:nvCxnSpPr>
          <p:spPr>
            <a:xfrm flipH="1">
              <a:off x="1821997" y="1543052"/>
              <a:ext cx="6803" cy="44484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4" idx="0"/>
            </p:cNvCxnSpPr>
            <p:nvPr/>
          </p:nvCxnSpPr>
          <p:spPr>
            <a:xfrm flipH="1" flipV="1">
              <a:off x="3505200" y="1447800"/>
              <a:ext cx="5443" cy="5334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1524000" y="2948940"/>
              <a:ext cx="2362200" cy="83820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Communication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Channel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152526" y="1987895"/>
              <a:ext cx="1338942" cy="54575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Observer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2" name="Straight Arrow Connector 71"/>
            <p:cNvCxnSpPr>
              <a:stCxn id="53" idx="2"/>
            </p:cNvCxnSpPr>
            <p:nvPr/>
          </p:nvCxnSpPr>
          <p:spPr>
            <a:xfrm>
              <a:off x="1821997" y="2533652"/>
              <a:ext cx="6803" cy="5676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15"/>
          <p:cNvGrpSpPr/>
          <p:nvPr/>
        </p:nvGrpSpPr>
        <p:grpSpPr>
          <a:xfrm>
            <a:off x="4343400" y="1143000"/>
            <a:ext cx="4615542" cy="2679357"/>
            <a:chOff x="4343400" y="1143000"/>
            <a:chExt cx="4615542" cy="2679357"/>
          </a:xfrm>
        </p:grpSpPr>
        <p:sp>
          <p:nvSpPr>
            <p:cNvPr id="78" name="Cloud 77"/>
            <p:cNvSpPr/>
            <p:nvPr/>
          </p:nvSpPr>
          <p:spPr>
            <a:xfrm>
              <a:off x="5105400" y="1143000"/>
              <a:ext cx="3048000" cy="1143000"/>
            </a:xfrm>
            <a:prstGeom prst="cloud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Plant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620000" y="2590800"/>
              <a:ext cx="1338942" cy="54575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Controller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781800" y="3276600"/>
              <a:ext cx="1338942" cy="54575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Controller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257800" y="3276600"/>
              <a:ext cx="1338942" cy="54575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Controller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343400" y="2590800"/>
              <a:ext cx="1338942" cy="54575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Controller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H="1">
              <a:off x="4876800" y="2057400"/>
              <a:ext cx="387804" cy="5334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5181600" y="2133600"/>
              <a:ext cx="304800" cy="4572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>
              <a:off x="5867400" y="2209800"/>
              <a:ext cx="76200" cy="10668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6096000" y="2209800"/>
              <a:ext cx="76200" cy="10668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7086600" y="2209800"/>
              <a:ext cx="228600" cy="10668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 flipV="1">
              <a:off x="7315200" y="2209800"/>
              <a:ext cx="228600" cy="10668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7848600" y="1981200"/>
              <a:ext cx="228600" cy="6096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H="1" flipV="1">
              <a:off x="8153400" y="1905000"/>
              <a:ext cx="228600" cy="6858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685800" y="4191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Explicit Information Flow</a:t>
            </a:r>
          </a:p>
          <a:p>
            <a:pPr>
              <a:buFontTx/>
              <a:buChar char="-"/>
            </a:pPr>
            <a:r>
              <a:rPr lang="en-US" sz="2400" dirty="0" smtClean="0"/>
              <a:t>Plant as Source</a:t>
            </a:r>
            <a:endParaRPr lang="en-US" sz="2400" dirty="0"/>
          </a:p>
        </p:txBody>
      </p:sp>
      <p:sp>
        <p:nvSpPr>
          <p:cNvPr id="29" name="Freeform 28"/>
          <p:cNvSpPr/>
          <p:nvPr/>
        </p:nvSpPr>
        <p:spPr>
          <a:xfrm>
            <a:off x="1480457" y="1578429"/>
            <a:ext cx="1524000" cy="1534885"/>
          </a:xfrm>
          <a:custGeom>
            <a:avLst/>
            <a:gdLst>
              <a:gd name="connsiteX0" fmla="*/ 0 w 1524000"/>
              <a:gd name="connsiteY0" fmla="*/ 43542 h 1534885"/>
              <a:gd name="connsiteX1" fmla="*/ 228600 w 1524000"/>
              <a:gd name="connsiteY1" fmla="*/ 1306285 h 1534885"/>
              <a:gd name="connsiteX2" fmla="*/ 1338943 w 1524000"/>
              <a:gd name="connsiteY2" fmla="*/ 1317171 h 1534885"/>
              <a:gd name="connsiteX3" fmla="*/ 1338943 w 1524000"/>
              <a:gd name="connsiteY3" fmla="*/ 0 h 153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534885">
                <a:moveTo>
                  <a:pt x="0" y="43542"/>
                </a:moveTo>
                <a:cubicBezTo>
                  <a:pt x="2721" y="568778"/>
                  <a:pt x="5443" y="1094014"/>
                  <a:pt x="228600" y="1306285"/>
                </a:cubicBezTo>
                <a:cubicBezTo>
                  <a:pt x="451757" y="1518557"/>
                  <a:pt x="1153886" y="1534885"/>
                  <a:pt x="1338943" y="1317171"/>
                </a:cubicBezTo>
                <a:cubicBezTo>
                  <a:pt x="1524000" y="1099457"/>
                  <a:pt x="1338943" y="0"/>
                  <a:pt x="1338943" y="0"/>
                </a:cubicBezTo>
              </a:path>
            </a:pathLst>
          </a:custGeom>
          <a:ln w="63500"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257800" y="1828801"/>
            <a:ext cx="1914070" cy="1331686"/>
          </a:xfrm>
          <a:custGeom>
            <a:avLst/>
            <a:gdLst>
              <a:gd name="connsiteX0" fmla="*/ 0 w 1447800"/>
              <a:gd name="connsiteY0" fmla="*/ 546100 h 1014185"/>
              <a:gd name="connsiteX1" fmla="*/ 642257 w 1447800"/>
              <a:gd name="connsiteY1" fmla="*/ 78014 h 1014185"/>
              <a:gd name="connsiteX2" fmla="*/ 1447800 w 1447800"/>
              <a:gd name="connsiteY2" fmla="*/ 1014185 h 101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1014185">
                <a:moveTo>
                  <a:pt x="0" y="546100"/>
                </a:moveTo>
                <a:cubicBezTo>
                  <a:pt x="200478" y="273050"/>
                  <a:pt x="400957" y="0"/>
                  <a:pt x="642257" y="78014"/>
                </a:cubicBezTo>
                <a:cubicBezTo>
                  <a:pt x="883557" y="156028"/>
                  <a:pt x="1165678" y="585106"/>
                  <a:pt x="1447800" y="1014185"/>
                </a:cubicBezTo>
              </a:path>
            </a:pathLst>
          </a:custGeom>
          <a:ln w="63500"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239000" y="1600200"/>
            <a:ext cx="762000" cy="1582057"/>
          </a:xfrm>
          <a:custGeom>
            <a:avLst/>
            <a:gdLst>
              <a:gd name="connsiteX0" fmla="*/ 161471 w 477157"/>
              <a:gd name="connsiteY0" fmla="*/ 1048657 h 1048657"/>
              <a:gd name="connsiteX1" fmla="*/ 52614 w 477157"/>
              <a:gd name="connsiteY1" fmla="*/ 68943 h 1048657"/>
              <a:gd name="connsiteX2" fmla="*/ 477157 w 477157"/>
              <a:gd name="connsiteY2" fmla="*/ 635000 h 104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157" h="1048657">
                <a:moveTo>
                  <a:pt x="161471" y="1048657"/>
                </a:moveTo>
                <a:cubicBezTo>
                  <a:pt x="80735" y="593271"/>
                  <a:pt x="0" y="137886"/>
                  <a:pt x="52614" y="68943"/>
                </a:cubicBezTo>
                <a:cubicBezTo>
                  <a:pt x="105228" y="0"/>
                  <a:pt x="291192" y="317500"/>
                  <a:pt x="477157" y="635000"/>
                </a:cubicBezTo>
              </a:path>
            </a:pathLst>
          </a:custGeom>
          <a:ln w="63500"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04800" y="2590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Information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Flow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91000" y="1600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Information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Flows?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plant as “source”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09600" y="914400"/>
            <a:ext cx="6858000" cy="2209800"/>
            <a:chOff x="228600" y="914400"/>
            <a:chExt cx="6858000" cy="2209800"/>
          </a:xfrm>
        </p:grpSpPr>
        <p:sp>
          <p:nvSpPr>
            <p:cNvPr id="5" name="Cloud 4"/>
            <p:cNvSpPr/>
            <p:nvPr/>
          </p:nvSpPr>
          <p:spPr>
            <a:xfrm>
              <a:off x="457200" y="914400"/>
              <a:ext cx="2209800" cy="1143000"/>
            </a:xfrm>
            <a:prstGeom prst="cloud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14400" y="2362200"/>
              <a:ext cx="1295400" cy="68580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Observer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91200" y="2362200"/>
              <a:ext cx="1295400" cy="68580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Actuator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895600" y="2286000"/>
              <a:ext cx="2362200" cy="83820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Noiseless Channel with rate 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Elbow Connector 29"/>
            <p:cNvCxnSpPr>
              <a:stCxn id="7" idx="0"/>
              <a:endCxn id="5" idx="0"/>
            </p:cNvCxnSpPr>
            <p:nvPr/>
          </p:nvCxnSpPr>
          <p:spPr>
            <a:xfrm rot="16200000" flipV="1">
              <a:off x="4113880" y="37179"/>
              <a:ext cx="876300" cy="3773741"/>
            </a:xfrm>
            <a:prstGeom prst="bentConnector2">
              <a:avLst/>
            </a:prstGeom>
            <a:ln w="158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2" idx="6"/>
              <a:endCxn id="7" idx="1"/>
            </p:cNvCxnSpPr>
            <p:nvPr/>
          </p:nvCxnSpPr>
          <p:spPr>
            <a:xfrm>
              <a:off x="5257800" y="2705100"/>
              <a:ext cx="5334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6" idx="3"/>
              <a:endCxn id="12" idx="2"/>
            </p:cNvCxnSpPr>
            <p:nvPr/>
          </p:nvCxnSpPr>
          <p:spPr>
            <a:xfrm>
              <a:off x="2209800" y="2705100"/>
              <a:ext cx="6858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5" idx="1"/>
              <a:endCxn id="6" idx="0"/>
            </p:cNvCxnSpPr>
            <p:nvPr/>
          </p:nvCxnSpPr>
          <p:spPr>
            <a:xfrm>
              <a:off x="1562100" y="2056183"/>
              <a:ext cx="0" cy="30601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228600" y="1295400"/>
            <a:ext cx="3789363" cy="3205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51" name="Formula" r:id="rId3" imgW="3284220" imgH="278130" progId="Equation.Ribbit">
                    <p:embed/>
                  </p:oleObj>
                </mc:Choice>
                <mc:Fallback>
                  <p:oleObj name="Formula" r:id="rId3" imgW="3284220" imgH="278130" progId="Equation.Ribbit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1295400"/>
                          <a:ext cx="3789363" cy="32055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491" name="Object 3"/>
            <p:cNvGraphicFramePr>
              <a:graphicFrameLocks noChangeAspect="1"/>
            </p:cNvGraphicFramePr>
            <p:nvPr/>
          </p:nvGraphicFramePr>
          <p:xfrm>
            <a:off x="1698170" y="2046514"/>
            <a:ext cx="468313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52" name="Formula" r:id="rId5" imgW="405130" imgH="278130" progId="Equation.Ribbit">
                    <p:embed/>
                  </p:oleObj>
                </mc:Choice>
                <mc:Fallback>
                  <p:oleObj name="Formula" r:id="rId5" imgW="405130" imgH="278130" progId="Equation.Ribbit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8170" y="2046514"/>
                          <a:ext cx="468313" cy="3206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492" name="Object 4"/>
            <p:cNvGraphicFramePr>
              <a:graphicFrameLocks noChangeAspect="1"/>
            </p:cNvGraphicFramePr>
            <p:nvPr/>
          </p:nvGraphicFramePr>
          <p:xfrm>
            <a:off x="6517141" y="1752600"/>
            <a:ext cx="471487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53" name="Formula" r:id="rId7" imgW="407670" imgH="278130" progId="Equation.Ribbit">
                    <p:embed/>
                  </p:oleObj>
                </mc:Choice>
                <mc:Fallback>
                  <p:oleObj name="Formula" r:id="rId7" imgW="407670" imgH="278130" progId="Equation.Ribbit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7141" y="1752600"/>
                          <a:ext cx="471487" cy="3206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Content Placeholder 1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9718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Q: How much information is being generated?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200" dirty="0" smtClean="0"/>
          </a:p>
          <a:p>
            <a:r>
              <a:rPr lang="en-US" dirty="0" smtClean="0"/>
              <a:t>A: How much information do we need to communicate to stabilize the system?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deterministic perspective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240373"/>
              </p:ext>
            </p:extLst>
          </p:nvPr>
        </p:nvGraphicFramePr>
        <p:xfrm>
          <a:off x="990600" y="1554163"/>
          <a:ext cx="24384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44" name="Formula" r:id="rId3" imgW="1657350" imgH="278130" progId="Equation.Ribbit">
                  <p:embed/>
                </p:oleObj>
              </mc:Choice>
              <mc:Fallback>
                <p:oleObj name="Formula" r:id="rId3" imgW="1657350" imgH="278130" progId="Equation.Ribbit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54163"/>
                        <a:ext cx="2438400" cy="344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295400" y="3143550"/>
            <a:ext cx="6477000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3810000" y="2386752"/>
          <a:ext cx="457199" cy="2320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45" name="Formula" r:id="rId5" imgW="314960" imgH="1883410" progId="Equation.Ribbit">
                  <p:embed/>
                </p:oleObj>
              </mc:Choice>
              <mc:Fallback>
                <p:oleObj name="Formula" r:id="rId5" imgW="314960" imgH="1883410" progId="Equation.Ribbit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386752"/>
                        <a:ext cx="457199" cy="23209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1981200" y="3235558"/>
          <a:ext cx="457200" cy="1480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46" name="Formula" r:id="rId7" imgW="314960" imgH="1200150" progId="Equation.Ribbit">
                  <p:embed/>
                </p:oleObj>
              </mc:Choice>
              <mc:Fallback>
                <p:oleObj name="Formula" r:id="rId7" imgW="314960" imgH="1200150" progId="Equation.Ribbit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35558"/>
                        <a:ext cx="457200" cy="14800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5649686" y="1551603"/>
          <a:ext cx="458788" cy="316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47" name="Formula" r:id="rId9" imgW="316230" imgH="2566670" progId="Equation.Ribbit">
                  <p:embed/>
                </p:oleObj>
              </mc:Choice>
              <mc:Fallback>
                <p:oleObj name="Formula" r:id="rId9" imgW="316230" imgH="2566670" progId="Equation.Ribbit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686" y="1551603"/>
                        <a:ext cx="458788" cy="31653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2514600" y="2563893"/>
            <a:ext cx="1219200" cy="77287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514600" y="2950331"/>
            <a:ext cx="1219200" cy="77287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514600" y="3336768"/>
            <a:ext cx="1219200" cy="77287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514600" y="3741609"/>
            <a:ext cx="1219200" cy="77287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343400" y="1726611"/>
            <a:ext cx="1219200" cy="77287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43400" y="2113049"/>
            <a:ext cx="1219200" cy="77287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343400" y="2499487"/>
            <a:ext cx="1219200" cy="77287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343400" y="2904327"/>
            <a:ext cx="1219200" cy="77287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365172" y="3327567"/>
            <a:ext cx="1219200" cy="77287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65172" y="3732407"/>
            <a:ext cx="1219200" cy="77287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724400" y="4155648"/>
            <a:ext cx="838200" cy="53365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334000" y="4560488"/>
            <a:ext cx="228600" cy="12881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895600" y="4155648"/>
            <a:ext cx="838200" cy="53365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505200" y="4560488"/>
            <a:ext cx="228600" cy="12881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1828800" y="4744315"/>
          <a:ext cx="717550" cy="46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48" name="Formula" r:id="rId11" imgW="361950" imgH="278130" progId="Equation.Ribbit">
                  <p:embed/>
                </p:oleObj>
              </mc:Choice>
              <mc:Fallback>
                <p:oleObj name="Formula" r:id="rId11" imgW="361950" imgH="278130" progId="Equation.Ribbit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44315"/>
                        <a:ext cx="717550" cy="4656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6" name="Object 10"/>
          <p:cNvGraphicFramePr>
            <a:graphicFrameLocks noChangeAspect="1"/>
          </p:cNvGraphicFramePr>
          <p:nvPr/>
        </p:nvGraphicFramePr>
        <p:xfrm>
          <a:off x="3657600" y="4744315"/>
          <a:ext cx="717550" cy="465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49" name="Formula" r:id="rId13" imgW="361950" imgH="278130" progId="Equation.Ribbit">
                  <p:embed/>
                </p:oleObj>
              </mc:Choice>
              <mc:Fallback>
                <p:oleObj name="Formula" r:id="rId13" imgW="361950" imgH="278130" progId="Equation.Ribbit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744315"/>
                        <a:ext cx="717550" cy="4656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7" name="Object 11"/>
          <p:cNvGraphicFramePr>
            <a:graphicFrameLocks noChangeAspect="1"/>
          </p:cNvGraphicFramePr>
          <p:nvPr/>
        </p:nvGraphicFramePr>
        <p:xfrm>
          <a:off x="5508170" y="4744315"/>
          <a:ext cx="717550" cy="465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50" name="Formula" r:id="rId15" imgW="361950" imgH="278130" progId="Equation.Ribbit">
                  <p:embed/>
                </p:oleObj>
              </mc:Choice>
              <mc:Fallback>
                <p:oleObj name="Formula" r:id="rId15" imgW="361950" imgH="278130" progId="Equation.Ribbit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70" y="4744315"/>
                        <a:ext cx="717550" cy="4656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3581400" y="2296876"/>
            <a:ext cx="838200" cy="772876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410200" y="2296876"/>
            <a:ext cx="838200" cy="772876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5" name="Content Placeholder 1"/>
          <p:cNvSpPr txBox="1">
            <a:spLocks/>
          </p:cNvSpPr>
          <p:nvPr/>
        </p:nvSpPr>
        <p:spPr>
          <a:xfrm>
            <a:off x="696686" y="5562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each time step,                bits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6990" name="Object 14"/>
          <p:cNvGraphicFramePr>
            <a:graphicFrameLocks noChangeAspect="1"/>
          </p:cNvGraphicFramePr>
          <p:nvPr/>
        </p:nvGraphicFramePr>
        <p:xfrm>
          <a:off x="4297362" y="5638800"/>
          <a:ext cx="10366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51" name="Formula" r:id="rId17" imgW="599440" imgH="278130" progId="Equation.Ribbit">
                  <p:embed/>
                </p:oleObj>
              </mc:Choice>
              <mc:Fallback>
                <p:oleObj name="Formula" r:id="rId17" imgW="599440" imgH="278130" progId="Equation.Ribbit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2" y="5638800"/>
                        <a:ext cx="10366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Real Erasure Channel has infinite rate but finite delay error exponent.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on reliability: real </a:t>
            </a:r>
            <a:r>
              <a:rPr lang="en-US" dirty="0"/>
              <a:t>e</a:t>
            </a:r>
            <a:r>
              <a:rPr lang="en-US" dirty="0" smtClean="0"/>
              <a:t>rasure </a:t>
            </a:r>
            <a:r>
              <a:rPr lang="en-US" dirty="0"/>
              <a:t>c</a:t>
            </a:r>
            <a:r>
              <a:rPr lang="en-US" dirty="0" smtClean="0"/>
              <a:t>hannels</a:t>
            </a:r>
            <a:endParaRPr lang="en-US" dirty="0"/>
          </a:p>
        </p:txBody>
      </p:sp>
      <p:sp>
        <p:nvSpPr>
          <p:cNvPr id="17" name="Cloud 16"/>
          <p:cNvSpPr/>
          <p:nvPr/>
        </p:nvSpPr>
        <p:spPr>
          <a:xfrm>
            <a:off x="838200" y="838199"/>
            <a:ext cx="2209800" cy="1143000"/>
          </a:xfrm>
          <a:prstGeom prst="cloud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5400" y="2285999"/>
            <a:ext cx="1295400" cy="6858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Observer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72200" y="2285999"/>
            <a:ext cx="1295400" cy="6858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Actuator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Elbow Connector 29"/>
          <p:cNvCxnSpPr>
            <a:stCxn id="19" idx="0"/>
            <a:endCxn id="17" idx="0"/>
          </p:cNvCxnSpPr>
          <p:nvPr/>
        </p:nvCxnSpPr>
        <p:spPr>
          <a:xfrm rot="16200000" flipV="1">
            <a:off x="4494880" y="-39022"/>
            <a:ext cx="876300" cy="3773741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7" idx="6"/>
            <a:endCxn id="19" idx="1"/>
          </p:cNvCxnSpPr>
          <p:nvPr/>
        </p:nvCxnSpPr>
        <p:spPr>
          <a:xfrm flipV="1">
            <a:off x="4572000" y="2628899"/>
            <a:ext cx="1600200" cy="544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3"/>
            <a:endCxn id="27" idx="2"/>
          </p:cNvCxnSpPr>
          <p:nvPr/>
        </p:nvCxnSpPr>
        <p:spPr>
          <a:xfrm>
            <a:off x="2590800" y="2628899"/>
            <a:ext cx="1447800" cy="544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1"/>
            <a:endCxn id="18" idx="0"/>
          </p:cNvCxnSpPr>
          <p:nvPr/>
        </p:nvCxnSpPr>
        <p:spPr>
          <a:xfrm>
            <a:off x="1943100" y="1979982"/>
            <a:ext cx="0" cy="30601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09600" y="1219199"/>
          <a:ext cx="3789363" cy="320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36" name="Formula" r:id="rId3" imgW="3284220" imgH="278130" progId="Equation.Ribbit">
                  <p:embed/>
                </p:oleObj>
              </mc:Choice>
              <mc:Fallback>
                <p:oleObj name="Formula" r:id="rId3" imgW="3284220" imgH="278130" progId="Equation.Ribbit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19199"/>
                        <a:ext cx="3789363" cy="32055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2049462" y="1958975"/>
          <a:ext cx="15319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37" name="Formula" r:id="rId5" imgW="1323340" imgH="278130" progId="Equation.Ribbit">
                  <p:embed/>
                </p:oleObj>
              </mc:Choice>
              <mc:Fallback>
                <p:oleObj name="Formula" r:id="rId5" imgW="1323340" imgH="278130" progId="Equation.Ribbit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62" y="1958975"/>
                        <a:ext cx="1531938" cy="320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/>
        </p:nvGraphicFramePr>
        <p:xfrm>
          <a:off x="6898141" y="1676399"/>
          <a:ext cx="4714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38" name="Formula" r:id="rId7" imgW="407670" imgH="278130" progId="Equation.Ribbit">
                  <p:embed/>
                </p:oleObj>
              </mc:Choice>
              <mc:Fallback>
                <p:oleObj name="Formula" r:id="rId7" imgW="407670" imgH="278130" progId="Equation.Ribbit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141" y="1676399"/>
                        <a:ext cx="471487" cy="320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lowchart: Summing Junction 26"/>
          <p:cNvSpPr/>
          <p:nvPr/>
        </p:nvSpPr>
        <p:spPr>
          <a:xfrm>
            <a:off x="4038600" y="2405742"/>
            <a:ext cx="533400" cy="457200"/>
          </a:xfrm>
          <a:prstGeom prst="flowChartSummingJunction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343400" y="2895600"/>
            <a:ext cx="0" cy="41365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4114800" y="3276600"/>
          <a:ext cx="16705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39" name="Formula" r:id="rId9" imgW="1141730" imgH="467360" progId="Equation.Ribbit">
                  <p:embed/>
                </p:oleObj>
              </mc:Choice>
              <mc:Fallback>
                <p:oleObj name="Formula" r:id="rId9" imgW="1141730" imgH="467360" progId="Equation.Ribbit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76600"/>
                        <a:ext cx="167053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Intermittent </a:t>
            </a:r>
            <a:r>
              <a:rPr lang="en-US" dirty="0" err="1" smtClean="0"/>
              <a:t>Kalman</a:t>
            </a:r>
            <a:r>
              <a:rPr lang="en-US" dirty="0" smtClean="0"/>
              <a:t> Filtering: need enough rank</a:t>
            </a:r>
            <a:endParaRPr lang="en-US" dirty="0"/>
          </a:p>
        </p:txBody>
      </p:sp>
      <p:graphicFrame>
        <p:nvGraphicFramePr>
          <p:cNvPr id="153602" name="Object 2"/>
          <p:cNvGraphicFramePr>
            <a:graphicFrameLocks noChangeAspect="1"/>
          </p:cNvGraphicFramePr>
          <p:nvPr/>
        </p:nvGraphicFramePr>
        <p:xfrm>
          <a:off x="457200" y="838200"/>
          <a:ext cx="5468938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8" name="Formula" r:id="rId3" imgW="2759710" imgH="619760" progId="Equation.Ribbit">
                  <p:embed/>
                </p:oleObj>
              </mc:Choice>
              <mc:Fallback>
                <p:oleObj name="Formula" r:id="rId3" imgW="2759710" imgH="619760" progId="Equation.Ribbit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38200"/>
                        <a:ext cx="5468938" cy="1230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4837792"/>
            <a:ext cx="8229600" cy="2020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343400"/>
            <a:ext cx="8229600" cy="495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F497D"/>
                </a:solidFill>
              </a:rPr>
              <a:t>\</a:t>
            </a: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576942" y="4402364"/>
            <a:ext cx="4035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Theorem [Park and S., 2011]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433763" y="5648778"/>
          <a:ext cx="242887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9" name="Formula" r:id="rId5" imgW="1435100" imgH="496570" progId="Equation.Ribbit">
                  <p:embed/>
                </p:oleObj>
              </mc:Choice>
              <mc:Fallback>
                <p:oleObj name="Formula" r:id="rId5" imgW="1435100" imgH="496570" progId="Equation.Ribbit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763" y="5648778"/>
                        <a:ext cx="2428875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90600" y="2093534"/>
            <a:ext cx="7772401" cy="2234660"/>
            <a:chOff x="304800" y="2743200"/>
            <a:chExt cx="9134574" cy="308595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5800" y="2895600"/>
              <a:ext cx="7391400" cy="0"/>
            </a:xfrm>
            <a:prstGeom prst="line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457200" y="2743200"/>
              <a:ext cx="304800" cy="3048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924800" y="2743200"/>
              <a:ext cx="304800" cy="3048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56"/>
            <p:cNvSpPr txBox="1">
              <a:spLocks noChangeArrowheads="1"/>
            </p:cNvSpPr>
            <p:nvPr/>
          </p:nvSpPr>
          <p:spPr bwMode="auto">
            <a:xfrm>
              <a:off x="304800" y="3124200"/>
              <a:ext cx="266700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 err="1"/>
                <a:t>P</a:t>
              </a:r>
              <a:r>
                <a:rPr lang="en-US" baseline="-25000" dirty="0" err="1"/>
                <a:t>e</a:t>
              </a:r>
              <a:r>
                <a:rPr lang="en-US" dirty="0"/>
                <a:t>=1</a:t>
              </a:r>
            </a:p>
            <a:p>
              <a:r>
                <a:rPr lang="en-US" dirty="0"/>
                <a:t>Stability</a:t>
              </a:r>
            </a:p>
          </p:txBody>
        </p:sp>
        <p:sp>
          <p:nvSpPr>
            <p:cNvPr id="14" name="TextBox 57"/>
            <p:cNvSpPr txBox="1">
              <a:spLocks noChangeArrowheads="1"/>
            </p:cNvSpPr>
            <p:nvPr/>
          </p:nvSpPr>
          <p:spPr bwMode="auto">
            <a:xfrm>
              <a:off x="7200507" y="3124201"/>
              <a:ext cx="1791093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err="1"/>
                <a:t>P</a:t>
              </a:r>
              <a:r>
                <a:rPr lang="en-US" baseline="-25000" dirty="0" err="1"/>
                <a:t>e</a:t>
              </a:r>
              <a:r>
                <a:rPr lang="en-US" dirty="0"/>
                <a:t>=0</a:t>
              </a:r>
            </a:p>
            <a:p>
              <a:r>
                <a:rPr lang="en-US" dirty="0" err="1"/>
                <a:t>Observability</a:t>
              </a:r>
              <a:endParaRPr lang="en-US" dirty="0"/>
            </a:p>
          </p:txBody>
        </p:sp>
        <p:sp>
          <p:nvSpPr>
            <p:cNvPr id="15" name="TextBox 58"/>
            <p:cNvSpPr txBox="1">
              <a:spLocks noChangeArrowheads="1"/>
            </p:cNvSpPr>
            <p:nvPr/>
          </p:nvSpPr>
          <p:spPr bwMode="auto">
            <a:xfrm>
              <a:off x="2743200" y="3048000"/>
              <a:ext cx="35052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Intermittent Kalman Filtering</a:t>
              </a:r>
            </a:p>
          </p:txBody>
        </p:sp>
        <p:sp>
          <p:nvSpPr>
            <p:cNvPr id="16" name="Right Arrow 15"/>
            <p:cNvSpPr/>
            <p:nvPr/>
          </p:nvSpPr>
          <p:spPr bwMode="auto">
            <a:xfrm>
              <a:off x="685800" y="3694112"/>
              <a:ext cx="3124200" cy="762000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ight Arrow 16"/>
            <p:cNvSpPr/>
            <p:nvPr/>
          </p:nvSpPr>
          <p:spPr bwMode="auto">
            <a:xfrm flipH="1">
              <a:off x="4114800" y="3694112"/>
              <a:ext cx="3962400" cy="762000"/>
            </a:xfrm>
            <a:prstGeom prst="right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2000" y="4532312"/>
              <a:ext cx="3352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Sinopoli</a:t>
              </a:r>
              <a:r>
                <a:rPr lang="en-US" dirty="0" smtClean="0"/>
                <a:t> </a:t>
              </a:r>
              <a:r>
                <a:rPr lang="en-US" i="1" dirty="0" smtClean="0"/>
                <a:t>et al.</a:t>
              </a:r>
              <a:r>
                <a:rPr lang="en-US" dirty="0" smtClean="0"/>
                <a:t> [2004]</a:t>
              </a:r>
            </a:p>
            <a:p>
              <a:r>
                <a:rPr lang="en-US" dirty="0" err="1" smtClean="0"/>
                <a:t>Lyapunov</a:t>
              </a:r>
              <a:r>
                <a:rPr lang="en-US" dirty="0" smtClean="0"/>
                <a:t> Stability :</a:t>
              </a:r>
            </a:p>
            <a:p>
              <a:r>
                <a:rPr lang="en-US" dirty="0" smtClean="0">
                  <a:solidFill>
                    <a:srgbClr val="C00000"/>
                  </a:solidFill>
                </a:rPr>
                <a:t>Bound on 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37315" y="4554084"/>
              <a:ext cx="4802059" cy="1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Our result</a:t>
              </a:r>
              <a:r>
                <a:rPr lang="en-US" dirty="0" smtClean="0"/>
                <a:t> (extending </a:t>
              </a:r>
              <a:r>
                <a:rPr lang="en-US" dirty="0" err="1" smtClean="0"/>
                <a:t>Mo&amp;Sinopoli</a:t>
              </a:r>
              <a:r>
                <a:rPr lang="en-US" dirty="0" smtClean="0"/>
                <a:t>) </a:t>
              </a:r>
              <a:endParaRPr lang="en-US" dirty="0" smtClean="0"/>
            </a:p>
            <a:p>
              <a:r>
                <a:rPr lang="en-US" dirty="0" smtClean="0"/>
                <a:t>Intermittent </a:t>
              </a:r>
              <a:r>
                <a:rPr lang="en-US" dirty="0" err="1" smtClean="0"/>
                <a:t>Observability</a:t>
              </a:r>
              <a:r>
                <a:rPr lang="en-US" dirty="0" smtClean="0"/>
                <a:t> :</a:t>
              </a:r>
            </a:p>
            <a:p>
              <a:r>
                <a:rPr lang="en-US" dirty="0" smtClean="0">
                  <a:solidFill>
                    <a:srgbClr val="00B050"/>
                  </a:solidFill>
                </a:rPr>
                <a:t>Exact Characterization of</a:t>
              </a: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2095893" y="5373914"/>
            <a:ext cx="304800" cy="371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10" name="Formula" r:id="rId7" imgW="231461" imgH="282332" progId="Equation.Ribbit">
                    <p:embed/>
                  </p:oleObj>
                </mc:Choice>
                <mc:Fallback>
                  <p:oleObj name="Formula" r:id="rId7" imgW="231461" imgH="282332" progId="Equation.Ribbit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5893" y="5373914"/>
                          <a:ext cx="304800" cy="3710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5"/>
            <p:cNvGraphicFramePr>
              <a:graphicFrameLocks noChangeAspect="1"/>
            </p:cNvGraphicFramePr>
            <p:nvPr/>
          </p:nvGraphicFramePr>
          <p:xfrm>
            <a:off x="7558726" y="5373914"/>
            <a:ext cx="304800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11" name="Formula" r:id="rId9" imgW="231461" imgH="282332" progId="Equation.Ribbit">
                    <p:embed/>
                  </p:oleObj>
                </mc:Choice>
                <mc:Fallback>
                  <p:oleObj name="Formula" r:id="rId9" imgW="231461" imgH="282332" progId="Equation.Ribbit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8726" y="5373914"/>
                          <a:ext cx="304800" cy="369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762000" y="5029200"/>
          <a:ext cx="760809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2" name="Formula" r:id="rId10" imgW="6136640" imgH="491490" progId="Equation.Ribbit">
                  <p:embed/>
                </p:oleObj>
              </mc:Choice>
              <mc:Fallback>
                <p:oleObj name="Formula" r:id="rId10" imgW="6136640" imgH="491490" progId="Equation.Ribbit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029200"/>
                        <a:ext cx="7608092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85800" y="6270172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" action="ppaction://noaction"/>
              </a:rPr>
              <a:t>where 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Nonuniform</a:t>
            </a:r>
            <a:r>
              <a:rPr lang="en-US" dirty="0" smtClean="0"/>
              <a:t> sampling = each observation adds rank</a:t>
            </a:r>
            <a:endParaRPr lang="en-US" dirty="0"/>
          </a:p>
        </p:txBody>
      </p:sp>
      <p:grpSp>
        <p:nvGrpSpPr>
          <p:cNvPr id="97" name="Group 96"/>
          <p:cNvGrpSpPr/>
          <p:nvPr/>
        </p:nvGrpSpPr>
        <p:grpSpPr>
          <a:xfrm>
            <a:off x="914400" y="762000"/>
            <a:ext cx="7315200" cy="1676400"/>
            <a:chOff x="228600" y="914400"/>
            <a:chExt cx="8097838" cy="175260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187450" y="1905000"/>
              <a:ext cx="22098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2254250" y="990600"/>
              <a:ext cx="0" cy="16764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254250" y="1371600"/>
              <a:ext cx="609600" cy="533400"/>
            </a:xfrm>
            <a:prstGeom prst="straightConnector1">
              <a:avLst/>
            </a:prstGeom>
            <a:ln w="15875">
              <a:solidFill>
                <a:srgbClr val="00206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1720850" y="1371600"/>
              <a:ext cx="533400" cy="53340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3244850" y="1905000"/>
            <a:ext cx="525462" cy="321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60" name="Formula" r:id="rId3" imgW="454660" imgH="278130" progId="Equation.Ribbit">
                    <p:embed/>
                  </p:oleObj>
                </mc:Choice>
                <mc:Fallback>
                  <p:oleObj name="Formula" r:id="rId3" imgW="454660" imgH="278130" progId="Equation.Ribbit">
                    <p:embed/>
                    <p:pic>
                      <p:nvPicPr>
                        <p:cNvPr id="0" name="Picture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4850" y="1905000"/>
                          <a:ext cx="525462" cy="3215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2330450" y="914400"/>
            <a:ext cx="525463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61" name="Formula" r:id="rId5" imgW="454660" imgH="278130" progId="Equation.Ribbit">
                    <p:embed/>
                  </p:oleObj>
                </mc:Choice>
                <mc:Fallback>
                  <p:oleObj name="Formula" r:id="rId5" imgW="454660" imgH="278130" progId="Equation.Ribbit">
                    <p:embed/>
                    <p:pic>
                      <p:nvPicPr>
                        <p:cNvPr id="0" name="Picture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0450" y="914400"/>
                          <a:ext cx="525463" cy="322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2940050" y="1371600"/>
            <a:ext cx="152717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62" name="Formula" r:id="rId7" imgW="1541780" imgH="238760" progId="Equation.Ribbit">
                    <p:embed/>
                  </p:oleObj>
                </mc:Choice>
                <mc:Fallback>
                  <p:oleObj name="Formula" r:id="rId7" imgW="1541780" imgH="238760" progId="Equation.Ribbit">
                    <p:embed/>
                    <p:pic>
                      <p:nvPicPr>
                        <p:cNvPr id="0" name="Picture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0050" y="1371600"/>
                          <a:ext cx="1527175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8"/>
            <p:cNvGraphicFramePr>
              <a:graphicFrameLocks noChangeAspect="1"/>
            </p:cNvGraphicFramePr>
            <p:nvPr/>
          </p:nvGraphicFramePr>
          <p:xfrm>
            <a:off x="228600" y="1447800"/>
            <a:ext cx="1462088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63" name="Formula" r:id="rId9" imgW="1477010" imgH="238760" progId="Equation.Ribbit">
                    <p:embed/>
                  </p:oleObj>
                </mc:Choice>
                <mc:Fallback>
                  <p:oleObj name="Formula" r:id="rId9" imgW="1477010" imgH="238760" progId="Equation.Ribbit">
                    <p:embed/>
                    <p:pic>
                      <p:nvPicPr>
                        <p:cNvPr id="0" name="Picture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1447800"/>
                          <a:ext cx="1462088" cy="238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Arrow Connector 11"/>
            <p:cNvCxnSpPr/>
            <p:nvPr/>
          </p:nvCxnSpPr>
          <p:spPr>
            <a:xfrm>
              <a:off x="5715000" y="1905000"/>
              <a:ext cx="22098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6781800" y="990600"/>
              <a:ext cx="0" cy="16764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781800" y="1524000"/>
              <a:ext cx="685800" cy="381000"/>
            </a:xfrm>
            <a:prstGeom prst="straightConnector1">
              <a:avLst/>
            </a:prstGeom>
            <a:ln w="15875">
              <a:solidFill>
                <a:srgbClr val="00206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7772400" y="1905000"/>
            <a:ext cx="525462" cy="321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64" name="Formula" r:id="rId11" imgW="454660" imgH="278130" progId="Equation.Ribbit">
                    <p:embed/>
                  </p:oleObj>
                </mc:Choice>
                <mc:Fallback>
                  <p:oleObj name="Formula" r:id="rId11" imgW="454660" imgH="278130" progId="Equation.Ribbit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2400" y="1905000"/>
                          <a:ext cx="525462" cy="3215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6"/>
            <p:cNvGraphicFramePr>
              <a:graphicFrameLocks noChangeAspect="1"/>
            </p:cNvGraphicFramePr>
            <p:nvPr/>
          </p:nvGraphicFramePr>
          <p:xfrm>
            <a:off x="6858000" y="914400"/>
            <a:ext cx="525463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65" name="Formula" r:id="rId12" imgW="454660" imgH="278130" progId="Equation.Ribbit">
                    <p:embed/>
                  </p:oleObj>
                </mc:Choice>
                <mc:Fallback>
                  <p:oleObj name="Formula" r:id="rId12" imgW="454660" imgH="278130" progId="Equation.Ribbit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0" y="914400"/>
                          <a:ext cx="525463" cy="322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Arrow Connector 20"/>
            <p:cNvCxnSpPr/>
            <p:nvPr/>
          </p:nvCxnSpPr>
          <p:spPr>
            <a:xfrm flipV="1">
              <a:off x="6781800" y="1447800"/>
              <a:ext cx="533400" cy="457200"/>
            </a:xfrm>
            <a:prstGeom prst="straightConnector1">
              <a:avLst/>
            </a:prstGeom>
            <a:ln w="15875">
              <a:solidFill>
                <a:srgbClr val="00206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6781800" y="1676400"/>
              <a:ext cx="762000" cy="228600"/>
            </a:xfrm>
            <a:prstGeom prst="straightConnector1">
              <a:avLst/>
            </a:prstGeom>
            <a:ln w="15875">
              <a:solidFill>
                <a:srgbClr val="00206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6248400" y="1371600"/>
              <a:ext cx="533400" cy="53340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6477000" y="1371600"/>
              <a:ext cx="304800" cy="53340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6248400" y="1524000"/>
              <a:ext cx="533400" cy="38100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3850" name="Object 10"/>
            <p:cNvGraphicFramePr>
              <a:graphicFrameLocks noChangeAspect="1"/>
            </p:cNvGraphicFramePr>
            <p:nvPr/>
          </p:nvGraphicFramePr>
          <p:xfrm>
            <a:off x="7620000" y="1603375"/>
            <a:ext cx="701675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66" name="Formula" r:id="rId13" imgW="708660" imgH="233680" progId="Equation.Ribbit">
                    <p:embed/>
                  </p:oleObj>
                </mc:Choice>
                <mc:Fallback>
                  <p:oleObj name="Formula" r:id="rId13" imgW="708660" imgH="233680" progId="Equation.Ribbit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0" y="1603375"/>
                          <a:ext cx="701675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51" name="Object 11"/>
            <p:cNvGraphicFramePr>
              <a:graphicFrameLocks noChangeAspect="1"/>
            </p:cNvGraphicFramePr>
            <p:nvPr/>
          </p:nvGraphicFramePr>
          <p:xfrm>
            <a:off x="6016625" y="1066800"/>
            <a:ext cx="709613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67" name="Formula" r:id="rId15" imgW="716280" imgH="233680" progId="Equation.Ribbit">
                    <p:embed/>
                  </p:oleObj>
                </mc:Choice>
                <mc:Fallback>
                  <p:oleObj name="Formula" r:id="rId15" imgW="716280" imgH="233680" progId="Equation.Ribbit">
                    <p:embed/>
                    <p:pic>
                      <p:nvPicPr>
                        <p:cNvPr id="0" name="Picture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6625" y="1066800"/>
                          <a:ext cx="709613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52" name="Object 12"/>
            <p:cNvGraphicFramePr>
              <a:graphicFrameLocks noChangeAspect="1"/>
            </p:cNvGraphicFramePr>
            <p:nvPr/>
          </p:nvGraphicFramePr>
          <p:xfrm>
            <a:off x="5327650" y="1219200"/>
            <a:ext cx="715963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68" name="Formula" r:id="rId17" imgW="722630" imgH="233680" progId="Equation.Ribbit">
                    <p:embed/>
                  </p:oleObj>
                </mc:Choice>
                <mc:Fallback>
                  <p:oleObj name="Formula" r:id="rId17" imgW="722630" imgH="233680" progId="Equation.Ribbit">
                    <p:embed/>
                    <p:pic>
                      <p:nvPicPr>
                        <p:cNvPr id="0" name="Picture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7650" y="1219200"/>
                          <a:ext cx="715963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53" name="Object 13"/>
            <p:cNvGraphicFramePr>
              <a:graphicFrameLocks noChangeAspect="1"/>
            </p:cNvGraphicFramePr>
            <p:nvPr/>
          </p:nvGraphicFramePr>
          <p:xfrm>
            <a:off x="5483225" y="1447800"/>
            <a:ext cx="711200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69" name="Formula" r:id="rId19" imgW="717550" imgH="233680" progId="Equation.Ribbit">
                    <p:embed/>
                  </p:oleObj>
                </mc:Choice>
                <mc:Fallback>
                  <p:oleObj name="Formula" r:id="rId19" imgW="717550" imgH="233680" progId="Equation.Ribbit">
                    <p:embed/>
                    <p:pic>
                      <p:nvPicPr>
                        <p:cNvPr id="0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3225" y="1447800"/>
                          <a:ext cx="711200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54" name="Object 14"/>
            <p:cNvGraphicFramePr>
              <a:graphicFrameLocks noChangeAspect="1"/>
            </p:cNvGraphicFramePr>
            <p:nvPr/>
          </p:nvGraphicFramePr>
          <p:xfrm>
            <a:off x="7615238" y="1371600"/>
            <a:ext cx="711200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70" name="Formula" r:id="rId21" imgW="718820" imgH="233680" progId="Equation.Ribbit">
                    <p:embed/>
                  </p:oleObj>
                </mc:Choice>
                <mc:Fallback>
                  <p:oleObj name="Formula" r:id="rId21" imgW="718820" imgH="233680" progId="Equation.Ribbit">
                    <p:embed/>
                    <p:pic>
                      <p:nvPicPr>
                        <p:cNvPr id="0" name="Picture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5238" y="1371600"/>
                          <a:ext cx="711200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55" name="Object 15"/>
            <p:cNvGraphicFramePr>
              <a:graphicFrameLocks noChangeAspect="1"/>
            </p:cNvGraphicFramePr>
            <p:nvPr/>
          </p:nvGraphicFramePr>
          <p:xfrm>
            <a:off x="7426325" y="1181100"/>
            <a:ext cx="708025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71" name="Formula" r:id="rId23" imgW="716280" imgH="233680" progId="Equation.Ribbit">
                    <p:embed/>
                  </p:oleObj>
                </mc:Choice>
                <mc:Fallback>
                  <p:oleObj name="Formula" r:id="rId23" imgW="716280" imgH="233680" progId="Equation.Ribbit">
                    <p:embed/>
                    <p:pic>
                      <p:nvPicPr>
                        <p:cNvPr id="0" name="Picture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26325" y="1181100"/>
                          <a:ext cx="708025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Right Arrow 39"/>
            <p:cNvSpPr/>
            <p:nvPr/>
          </p:nvSpPr>
          <p:spPr>
            <a:xfrm>
              <a:off x="4495800" y="1752600"/>
              <a:ext cx="762000" cy="381000"/>
            </a:xfrm>
            <a:prstGeom prst="rightArrow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219200" y="2514600"/>
            <a:ext cx="6324600" cy="4280082"/>
            <a:chOff x="152400" y="1018358"/>
            <a:chExt cx="8882062" cy="5640572"/>
          </a:xfrm>
        </p:grpSpPr>
        <p:cxnSp>
          <p:nvCxnSpPr>
            <p:cNvPr id="41" name="Straight Connector 40"/>
            <p:cNvCxnSpPr/>
            <p:nvPr/>
          </p:nvCxnSpPr>
          <p:spPr>
            <a:xfrm rot="16200000" flipH="1">
              <a:off x="590106" y="4026512"/>
              <a:ext cx="1843438" cy="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90600" y="4953000"/>
              <a:ext cx="234270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990600" y="3560892"/>
              <a:ext cx="2342704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90600" y="4036041"/>
              <a:ext cx="234746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90600" y="4487375"/>
              <a:ext cx="23427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372175" y="3422826"/>
              <a:ext cx="276130" cy="1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>
              <a:off x="1510240" y="3284762"/>
              <a:ext cx="384051" cy="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V="1">
              <a:off x="1756233" y="3422824"/>
              <a:ext cx="276129" cy="3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756234" y="3897975"/>
              <a:ext cx="276130" cy="1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1894299" y="3759911"/>
              <a:ext cx="384051" cy="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V="1">
              <a:off x="2140292" y="3897973"/>
              <a:ext cx="276129" cy="3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2140293" y="4349309"/>
              <a:ext cx="276130" cy="1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2278358" y="4211245"/>
              <a:ext cx="384051" cy="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V="1">
              <a:off x="2524351" y="4349307"/>
              <a:ext cx="276129" cy="3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2524344" y="4814934"/>
              <a:ext cx="276130" cy="1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2662409" y="4676870"/>
              <a:ext cx="384051" cy="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V="1">
              <a:off x="2908402" y="4814932"/>
              <a:ext cx="276129" cy="3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4628706" y="4022134"/>
              <a:ext cx="1843438" cy="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029200" y="4948622"/>
              <a:ext cx="234270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5029200" y="3556514"/>
              <a:ext cx="2342704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029200" y="4031663"/>
              <a:ext cx="234746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029200" y="4482997"/>
              <a:ext cx="23427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5410775" y="3418448"/>
              <a:ext cx="276130" cy="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>
              <a:off x="5548840" y="3280384"/>
              <a:ext cx="384051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V="1">
              <a:off x="5794833" y="3418446"/>
              <a:ext cx="276129" cy="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794834" y="3893597"/>
              <a:ext cx="276130" cy="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>
              <a:off x="5932899" y="3755533"/>
              <a:ext cx="384051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V="1">
              <a:off x="6178892" y="3893595"/>
              <a:ext cx="276129" cy="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6178893" y="4344931"/>
              <a:ext cx="276130" cy="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>
              <a:off x="6316958" y="4206867"/>
              <a:ext cx="384051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V="1">
              <a:off x="6562951" y="4344929"/>
              <a:ext cx="276129" cy="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6562944" y="4810556"/>
              <a:ext cx="276130" cy="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0800000">
              <a:off x="6701009" y="4672492"/>
              <a:ext cx="384051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V="1">
              <a:off x="6947002" y="4810554"/>
              <a:ext cx="276129" cy="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5302632" y="3418450"/>
              <a:ext cx="276130" cy="1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0800000">
              <a:off x="5440697" y="3280386"/>
              <a:ext cx="384051" cy="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V="1">
              <a:off x="5686690" y="3418448"/>
              <a:ext cx="276129" cy="3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5556813" y="3884070"/>
              <a:ext cx="276130" cy="1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>
              <a:off x="5694878" y="3746006"/>
              <a:ext cx="384051" cy="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V="1">
              <a:off x="5940871" y="3884068"/>
              <a:ext cx="276129" cy="3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6052420" y="4344930"/>
              <a:ext cx="276130" cy="1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0800000">
              <a:off x="6190485" y="4206866"/>
              <a:ext cx="384051" cy="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V="1">
              <a:off x="6436478" y="4344928"/>
              <a:ext cx="276129" cy="3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6370633" y="4814934"/>
              <a:ext cx="276130" cy="1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>
              <a:off x="6508698" y="4676870"/>
              <a:ext cx="384051" cy="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V="1">
              <a:off x="6754691" y="4814932"/>
              <a:ext cx="276129" cy="3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7" name="Object 86"/>
            <p:cNvGraphicFramePr>
              <a:graphicFrameLocks noChangeAspect="1"/>
            </p:cNvGraphicFramePr>
            <p:nvPr/>
          </p:nvGraphicFramePr>
          <p:xfrm>
            <a:off x="2506681" y="1018358"/>
            <a:ext cx="4158684" cy="1104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72" name="Formula" r:id="rId25" imgW="3370580" imgH="895350" progId="Equation.Ribbit">
                    <p:embed/>
                  </p:oleObj>
                </mc:Choice>
                <mc:Fallback>
                  <p:oleObj name="Formula" r:id="rId25" imgW="3370580" imgH="895350" progId="Equation.Ribbit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6681" y="1018358"/>
                          <a:ext cx="4158684" cy="11046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3"/>
            <p:cNvGraphicFramePr>
              <a:graphicFrameLocks noChangeAspect="1"/>
            </p:cNvGraphicFramePr>
            <p:nvPr/>
          </p:nvGraphicFramePr>
          <p:xfrm>
            <a:off x="152400" y="5419725"/>
            <a:ext cx="4237038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73" name="Formula" r:id="rId27" imgW="3492500" imgH="619760" progId="Equation.Ribbit">
                    <p:embed/>
                  </p:oleObj>
                </mc:Choice>
                <mc:Fallback>
                  <p:oleObj name="Formula" r:id="rId27" imgW="3492500" imgH="619760" progId="Equation.Ribbit">
                    <p:embed/>
                    <p:pic>
                      <p:nvPicPr>
                        <p:cNvPr id="0" name="Picture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" y="5419725"/>
                          <a:ext cx="4237038" cy="752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4"/>
            <p:cNvGraphicFramePr>
              <a:graphicFrameLocks noChangeAspect="1"/>
            </p:cNvGraphicFramePr>
            <p:nvPr/>
          </p:nvGraphicFramePr>
          <p:xfrm>
            <a:off x="4800600" y="5334000"/>
            <a:ext cx="4233862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74" name="Formula" r:id="rId29" imgW="3492500" imgH="619760" progId="Equation.Ribbit">
                    <p:embed/>
                  </p:oleObj>
                </mc:Choice>
                <mc:Fallback>
                  <p:oleObj name="Formula" r:id="rId29" imgW="3492500" imgH="619760" progId="Equation.Ribbit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5334000"/>
                          <a:ext cx="4233862" cy="752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" name="Rectangle 89"/>
            <p:cNvSpPr/>
            <p:nvPr/>
          </p:nvSpPr>
          <p:spPr bwMode="auto">
            <a:xfrm>
              <a:off x="7010400" y="5715000"/>
              <a:ext cx="381000" cy="381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1" name="Down Arrow 90"/>
            <p:cNvSpPr/>
            <p:nvPr/>
          </p:nvSpPr>
          <p:spPr bwMode="auto">
            <a:xfrm>
              <a:off x="2133600" y="2209800"/>
              <a:ext cx="609600" cy="8382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" name="Down Arrow 91"/>
            <p:cNvSpPr/>
            <p:nvPr/>
          </p:nvSpPr>
          <p:spPr bwMode="auto">
            <a:xfrm>
              <a:off x="5867400" y="2209800"/>
              <a:ext cx="609600" cy="8382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705600" y="6172200"/>
              <a:ext cx="2328862" cy="486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timing jitter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819400" y="2286000"/>
              <a:ext cx="2041563" cy="85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Uniform Sampling</a:t>
              </a:r>
              <a:endParaRPr 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553200" y="2286000"/>
              <a:ext cx="2160223" cy="85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Nonuniform</a:t>
              </a:r>
              <a:r>
                <a:rPr lang="en-US" dirty="0" smtClean="0"/>
                <a:t> Sampling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coding and decentralized </a:t>
            </a:r>
            <a:r>
              <a:rPr lang="en-US" dirty="0"/>
              <a:t>l</a:t>
            </a:r>
            <a:r>
              <a:rPr lang="en-US" dirty="0" smtClean="0"/>
              <a:t>inear systems?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457200" y="2219326"/>
            <a:ext cx="8451850" cy="3190874"/>
            <a:chOff x="914400" y="1152526"/>
            <a:chExt cx="7918850" cy="2809874"/>
          </a:xfrm>
        </p:grpSpPr>
        <p:grpSp>
          <p:nvGrpSpPr>
            <p:cNvPr id="7" name="Group 6"/>
            <p:cNvGrpSpPr/>
            <p:nvPr/>
          </p:nvGrpSpPr>
          <p:grpSpPr>
            <a:xfrm>
              <a:off x="914400" y="1152526"/>
              <a:ext cx="2096400" cy="2809874"/>
              <a:chOff x="3276599" y="1066800"/>
              <a:chExt cx="2122714" cy="308010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712028" y="1198210"/>
                <a:ext cx="293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a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702628" y="1600200"/>
                <a:ext cx="457200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R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038600" y="1066800"/>
                <a:ext cx="457200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31028" y="1600200"/>
                <a:ext cx="457200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R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1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038600" y="2133600"/>
                <a:ext cx="457200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R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3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38600" y="2895600"/>
                <a:ext cx="457200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R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4</a:t>
                </a:r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331028" y="3429000"/>
                <a:ext cx="457200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D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1</a:t>
                </a:r>
                <a:endParaRPr lang="en-US" sz="16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702628" y="3429000"/>
                <a:ext cx="457200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D</a:t>
                </a:r>
                <a:r>
                  <a:rPr lang="en-US" sz="1600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sz="1600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Straight Arrow Connector 15"/>
              <p:cNvCxnSpPr>
                <a:endCxn id="11" idx="0"/>
              </p:cNvCxnSpPr>
              <p:nvPr/>
            </p:nvCxnSpPr>
            <p:spPr>
              <a:xfrm rot="10800000" flipV="1">
                <a:off x="3559628" y="1447800"/>
                <a:ext cx="457200" cy="1524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endCxn id="9" idx="0"/>
              </p:cNvCxnSpPr>
              <p:nvPr/>
            </p:nvCxnSpPr>
            <p:spPr>
              <a:xfrm>
                <a:off x="4474028" y="1447800"/>
                <a:ext cx="457200" cy="1524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9" idx="2"/>
              </p:cNvCxnSpPr>
              <p:nvPr/>
            </p:nvCxnSpPr>
            <p:spPr>
              <a:xfrm rot="5400000">
                <a:off x="4626428" y="1828800"/>
                <a:ext cx="152400" cy="4572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1" idx="2"/>
                <a:endCxn id="14" idx="0"/>
              </p:cNvCxnSpPr>
              <p:nvPr/>
            </p:nvCxnSpPr>
            <p:spPr>
              <a:xfrm rot="5400000">
                <a:off x="2835728" y="2705100"/>
                <a:ext cx="1447800" cy="1588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3788228" y="1981200"/>
                <a:ext cx="304800" cy="1524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9" idx="2"/>
                <a:endCxn id="15" idx="0"/>
              </p:cNvCxnSpPr>
              <p:nvPr/>
            </p:nvCxnSpPr>
            <p:spPr>
              <a:xfrm rot="5400000">
                <a:off x="4207328" y="2705100"/>
                <a:ext cx="1447800" cy="1588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2" idx="2"/>
                <a:endCxn id="13" idx="0"/>
              </p:cNvCxnSpPr>
              <p:nvPr/>
            </p:nvCxnSpPr>
            <p:spPr>
              <a:xfrm rot="5400000">
                <a:off x="4076700" y="2705100"/>
                <a:ext cx="381000" cy="1588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5400000">
                <a:off x="3864428" y="3124200"/>
                <a:ext cx="152400" cy="4572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4397828" y="3276600"/>
                <a:ext cx="304800" cy="1524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4561114" y="1219200"/>
                <a:ext cx="293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b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909456" y="2450068"/>
                <a:ext cx="293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b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74028" y="1774372"/>
                <a:ext cx="293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b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810000" y="1752600"/>
                <a:ext cx="293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a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341914" y="2450068"/>
                <a:ext cx="293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a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223656" y="2482726"/>
                <a:ext cx="555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C00000"/>
                    </a:solidFill>
                  </a:rPr>
                  <a:t>a+b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559628" y="3048000"/>
                <a:ext cx="555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C00000"/>
                    </a:solidFill>
                  </a:rPr>
                  <a:t>a+b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441370" y="3048000"/>
                <a:ext cx="555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C00000"/>
                    </a:solidFill>
                  </a:rPr>
                  <a:t>a+b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276599" y="3777574"/>
                <a:ext cx="674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a, b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724400" y="3739707"/>
                <a:ext cx="674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a, b</a:t>
                </a:r>
                <a:endParaRPr lang="en-US" baseline="-25000" dirty="0">
                  <a:solidFill>
                    <a:srgbClr val="C00000"/>
                  </a:solidFill>
                </a:endParaRPr>
              </a:p>
            </p:txBody>
          </p:sp>
        </p:grpSp>
        <p:graphicFrame>
          <p:nvGraphicFramePr>
            <p:cNvPr id="166917" name="Object 6" descr=" 167942"/>
            <p:cNvGraphicFramePr>
              <a:graphicFrameLocks noChangeAspect="1"/>
            </p:cNvGraphicFramePr>
            <p:nvPr/>
          </p:nvGraphicFramePr>
          <p:xfrm>
            <a:off x="4026014" y="1367809"/>
            <a:ext cx="4807236" cy="1353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939" name="Formula" r:id="rId3" imgW="4616640" imgH="1303200" progId="Equation.Ribbit">
                    <p:embed/>
                  </p:oleObj>
                </mc:Choice>
                <mc:Fallback>
                  <p:oleObj name="Formula" r:id="rId3" imgW="4616640" imgH="1303200" progId="Equation.Ribbit">
                    <p:embed/>
                    <p:pic>
                      <p:nvPicPr>
                        <p:cNvPr id="0" name="Picture 9" descr=" 1679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6014" y="1367809"/>
                          <a:ext cx="4807236" cy="1353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Left-Right Arrow 38"/>
            <p:cNvSpPr/>
            <p:nvPr/>
          </p:nvSpPr>
          <p:spPr>
            <a:xfrm>
              <a:off x="3048000" y="2133600"/>
              <a:ext cx="762000" cy="228600"/>
            </a:xfrm>
            <a:prstGeom prst="leftRightArrow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124200" y="1905000"/>
              <a:ext cx="762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FF0000"/>
                  </a:solidFill>
                </a:rPr>
                <a:t>?</a:t>
              </a:r>
              <a:endParaRPr lang="en-US" sz="8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2_Microsoft Office 9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Microsoft Office 98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buFont typeface="Arial"/>
          <a:buChar char="•"/>
          <a:defRPr sz="1600" dirty="0" smtClean="0"/>
        </a:defPPr>
      </a:lstStyle>
    </a:txDef>
  </a:objectDefaults>
  <a:extraClrSchemeLst>
    <a:extraClrScheme>
      <a:clrScheme name="2_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icrosoft Office 9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icrosoft Office 9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icrosoft Office 9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icrosoft Office 9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icrosoft Office 9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icrosoft Office 9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icrosoft Office 9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icrosoft Office 9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icrosoft Office 9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icrosoft Office 9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icrosoft Office 9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obTalk3">
  <a:themeElements>
    <a:clrScheme name="JobTalk3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JobTalk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JobTalk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Talk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JobTalk3">
  <a:themeElements>
    <a:clrScheme name="JobTalk3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JobTalk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JobTalk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Talk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ifoppt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tx1"/>
          </a:solidFill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2580</TotalTime>
  <Words>618</Words>
  <Application>Microsoft Macintosh PowerPoint</Application>
  <PresentationFormat>On-screen Show (4:3)</PresentationFormat>
  <Paragraphs>156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Theme1</vt:lpstr>
      <vt:lpstr>JobTalk3</vt:lpstr>
      <vt:lpstr>1_JobTalk3</vt:lpstr>
      <vt:lpstr>wifoppt2</vt:lpstr>
      <vt:lpstr>Formula</vt:lpstr>
      <vt:lpstr>Foundations of Implicit and Explicit Communication</vt:lpstr>
      <vt:lpstr>Some Key Students/Postdocs Supported</vt:lpstr>
      <vt:lpstr>Two Basic Problems</vt:lpstr>
      <vt:lpstr>The plant as “source”</vt:lpstr>
      <vt:lpstr>A deterministic perspective</vt:lpstr>
      <vt:lpstr>Focus on reliability: real erasure channels</vt:lpstr>
      <vt:lpstr>Intermittent Kalman Filtering: need enough rank</vt:lpstr>
      <vt:lpstr>Nonuniform sampling = each observation adds rank</vt:lpstr>
      <vt:lpstr>Network coding and decentralized linear systems?</vt:lpstr>
      <vt:lpstr>LTI Stabilizability of decentralized linear systems</vt:lpstr>
      <vt:lpstr>Conceptual Example</vt:lpstr>
      <vt:lpstr>The general case</vt:lpstr>
      <vt:lpstr>Bit-level picture of Witsenhausen’s counterexample</vt:lpstr>
      <vt:lpstr>Simplest decentralized LQG problem</vt:lpstr>
      <vt:lpstr>Linear controllers: a deterministic perspective</vt:lpstr>
      <vt:lpstr>Nonlinear controller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Anant Sahai</cp:lastModifiedBy>
  <cp:revision>69</cp:revision>
  <dcterms:created xsi:type="dcterms:W3CDTF">2006-08-16T00:00:00Z</dcterms:created>
  <dcterms:modified xsi:type="dcterms:W3CDTF">2012-10-03T02:06:25Z</dcterms:modified>
</cp:coreProperties>
</file>