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74" r:id="rId7"/>
    <p:sldId id="261" r:id="rId8"/>
    <p:sldId id="263" r:id="rId9"/>
    <p:sldId id="264" r:id="rId10"/>
    <p:sldId id="265" r:id="rId11"/>
    <p:sldId id="266" r:id="rId12"/>
    <p:sldId id="267" r:id="rId13"/>
    <p:sldId id="269" r:id="rId14"/>
    <p:sldId id="272" r:id="rId15"/>
    <p:sldId id="273" r:id="rId16"/>
    <p:sldId id="271" r:id="rId17"/>
    <p:sldId id="270" r:id="rId18"/>
    <p:sldId id="268" r:id="rId19"/>
    <p:sldId id="25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136" y="-5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EE918C-3915-4B68-B672-689E34AF0DD2}"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62516-74D7-4F16-9BB9-5C1DC56EDB2E}" type="slidenum">
              <a:rPr lang="en-US" smtClean="0"/>
              <a:t>‹#›</a:t>
            </a:fld>
            <a:endParaRPr lang="en-US"/>
          </a:p>
        </p:txBody>
      </p:sp>
    </p:spTree>
    <p:extLst>
      <p:ext uri="{BB962C8B-B14F-4D97-AF65-F5344CB8AC3E}">
        <p14:creationId xmlns:p14="http://schemas.microsoft.com/office/powerpoint/2010/main" val="217882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E918C-3915-4B68-B672-689E34AF0DD2}"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62516-74D7-4F16-9BB9-5C1DC56EDB2E}" type="slidenum">
              <a:rPr lang="en-US" smtClean="0"/>
              <a:t>‹#›</a:t>
            </a:fld>
            <a:endParaRPr lang="en-US"/>
          </a:p>
        </p:txBody>
      </p:sp>
    </p:spTree>
    <p:extLst>
      <p:ext uri="{BB962C8B-B14F-4D97-AF65-F5344CB8AC3E}">
        <p14:creationId xmlns:p14="http://schemas.microsoft.com/office/powerpoint/2010/main" val="260775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E918C-3915-4B68-B672-689E34AF0DD2}"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62516-74D7-4F16-9BB9-5C1DC56EDB2E}" type="slidenum">
              <a:rPr lang="en-US" smtClean="0"/>
              <a:t>‹#›</a:t>
            </a:fld>
            <a:endParaRPr lang="en-US"/>
          </a:p>
        </p:txBody>
      </p:sp>
    </p:spTree>
    <p:extLst>
      <p:ext uri="{BB962C8B-B14F-4D97-AF65-F5344CB8AC3E}">
        <p14:creationId xmlns:p14="http://schemas.microsoft.com/office/powerpoint/2010/main" val="21959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E918C-3915-4B68-B672-689E34AF0DD2}"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62516-74D7-4F16-9BB9-5C1DC56EDB2E}" type="slidenum">
              <a:rPr lang="en-US" smtClean="0"/>
              <a:t>‹#›</a:t>
            </a:fld>
            <a:endParaRPr lang="en-US"/>
          </a:p>
        </p:txBody>
      </p:sp>
    </p:spTree>
    <p:extLst>
      <p:ext uri="{BB962C8B-B14F-4D97-AF65-F5344CB8AC3E}">
        <p14:creationId xmlns:p14="http://schemas.microsoft.com/office/powerpoint/2010/main" val="234751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EE918C-3915-4B68-B672-689E34AF0DD2}"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62516-74D7-4F16-9BB9-5C1DC56EDB2E}" type="slidenum">
              <a:rPr lang="en-US" smtClean="0"/>
              <a:t>‹#›</a:t>
            </a:fld>
            <a:endParaRPr lang="en-US"/>
          </a:p>
        </p:txBody>
      </p:sp>
    </p:spTree>
    <p:extLst>
      <p:ext uri="{BB962C8B-B14F-4D97-AF65-F5344CB8AC3E}">
        <p14:creationId xmlns:p14="http://schemas.microsoft.com/office/powerpoint/2010/main" val="121361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EE918C-3915-4B68-B672-689E34AF0DD2}" type="datetimeFigureOut">
              <a:rPr lang="en-US" smtClean="0"/>
              <a:t>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62516-74D7-4F16-9BB9-5C1DC56EDB2E}" type="slidenum">
              <a:rPr lang="en-US" smtClean="0"/>
              <a:t>‹#›</a:t>
            </a:fld>
            <a:endParaRPr lang="en-US"/>
          </a:p>
        </p:txBody>
      </p:sp>
    </p:spTree>
    <p:extLst>
      <p:ext uri="{BB962C8B-B14F-4D97-AF65-F5344CB8AC3E}">
        <p14:creationId xmlns:p14="http://schemas.microsoft.com/office/powerpoint/2010/main" val="75760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EE918C-3915-4B68-B672-689E34AF0DD2}" type="datetimeFigureOut">
              <a:rPr lang="en-US" smtClean="0"/>
              <a:t>6/11/15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662516-74D7-4F16-9BB9-5C1DC56EDB2E}" type="slidenum">
              <a:rPr lang="en-US" smtClean="0"/>
              <a:t>‹#›</a:t>
            </a:fld>
            <a:endParaRPr lang="en-US"/>
          </a:p>
        </p:txBody>
      </p:sp>
    </p:spTree>
    <p:extLst>
      <p:ext uri="{BB962C8B-B14F-4D97-AF65-F5344CB8AC3E}">
        <p14:creationId xmlns:p14="http://schemas.microsoft.com/office/powerpoint/2010/main" val="169919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EE918C-3915-4B68-B672-689E34AF0DD2}" type="datetimeFigureOut">
              <a:rPr lang="en-US" smtClean="0"/>
              <a:t>6/11/15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662516-74D7-4F16-9BB9-5C1DC56EDB2E}" type="slidenum">
              <a:rPr lang="en-US" smtClean="0"/>
              <a:t>‹#›</a:t>
            </a:fld>
            <a:endParaRPr lang="en-US"/>
          </a:p>
        </p:txBody>
      </p:sp>
    </p:spTree>
    <p:extLst>
      <p:ext uri="{BB962C8B-B14F-4D97-AF65-F5344CB8AC3E}">
        <p14:creationId xmlns:p14="http://schemas.microsoft.com/office/powerpoint/2010/main" val="390858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E918C-3915-4B68-B672-689E34AF0DD2}" type="datetimeFigureOut">
              <a:rPr lang="en-US" smtClean="0"/>
              <a:t>6/11/15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662516-74D7-4F16-9BB9-5C1DC56EDB2E}" type="slidenum">
              <a:rPr lang="en-US" smtClean="0"/>
              <a:t>‹#›</a:t>
            </a:fld>
            <a:endParaRPr lang="en-US"/>
          </a:p>
        </p:txBody>
      </p:sp>
    </p:spTree>
    <p:extLst>
      <p:ext uri="{BB962C8B-B14F-4D97-AF65-F5344CB8AC3E}">
        <p14:creationId xmlns:p14="http://schemas.microsoft.com/office/powerpoint/2010/main" val="126449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E918C-3915-4B68-B672-689E34AF0DD2}" type="datetimeFigureOut">
              <a:rPr lang="en-US" smtClean="0"/>
              <a:t>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62516-74D7-4F16-9BB9-5C1DC56EDB2E}" type="slidenum">
              <a:rPr lang="en-US" smtClean="0"/>
              <a:t>‹#›</a:t>
            </a:fld>
            <a:endParaRPr lang="en-US"/>
          </a:p>
        </p:txBody>
      </p:sp>
    </p:spTree>
    <p:extLst>
      <p:ext uri="{BB962C8B-B14F-4D97-AF65-F5344CB8AC3E}">
        <p14:creationId xmlns:p14="http://schemas.microsoft.com/office/powerpoint/2010/main" val="26373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E918C-3915-4B68-B672-689E34AF0DD2}" type="datetimeFigureOut">
              <a:rPr lang="en-US" smtClean="0"/>
              <a:t>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62516-74D7-4F16-9BB9-5C1DC56EDB2E}" type="slidenum">
              <a:rPr lang="en-US" smtClean="0"/>
              <a:t>‹#›</a:t>
            </a:fld>
            <a:endParaRPr lang="en-US"/>
          </a:p>
        </p:txBody>
      </p:sp>
    </p:spTree>
    <p:extLst>
      <p:ext uri="{BB962C8B-B14F-4D97-AF65-F5344CB8AC3E}">
        <p14:creationId xmlns:p14="http://schemas.microsoft.com/office/powerpoint/2010/main" val="13292868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E918C-3915-4B68-B672-689E34AF0DD2}" type="datetimeFigureOut">
              <a:rPr lang="en-US" smtClean="0"/>
              <a:t>6/11/15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62516-74D7-4F16-9BB9-5C1DC56EDB2E}" type="slidenum">
              <a:rPr lang="en-US" smtClean="0"/>
              <a:t>‹#›</a:t>
            </a:fld>
            <a:endParaRPr lang="en-US"/>
          </a:p>
        </p:txBody>
      </p:sp>
    </p:spTree>
    <p:extLst>
      <p:ext uri="{BB962C8B-B14F-4D97-AF65-F5344CB8AC3E}">
        <p14:creationId xmlns:p14="http://schemas.microsoft.com/office/powerpoint/2010/main" val="3653630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8413" y="6000750"/>
            <a:ext cx="1859401" cy="678862"/>
          </a:xfrm>
          <a:prstGeom prst="rect">
            <a:avLst/>
          </a:prstGeom>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885" y="6032444"/>
            <a:ext cx="2253916" cy="615474"/>
          </a:xfrm>
          <a:prstGeom prst="rect">
            <a:avLst/>
          </a:prstGeom>
          <a:noFill/>
        </p:spPr>
      </p:pic>
      <p:cxnSp>
        <p:nvCxnSpPr>
          <p:cNvPr id="10" name="Straight Connector 9"/>
          <p:cNvCxnSpPr/>
          <p:nvPr/>
        </p:nvCxnSpPr>
        <p:spPr>
          <a:xfrm>
            <a:off x="3777916" y="185110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Notes Placeholder 5"/>
          <p:cNvSpPr txBox="1">
            <a:spLocks/>
          </p:cNvSpPr>
          <p:nvPr/>
        </p:nvSpPr>
        <p:spPr>
          <a:xfrm>
            <a:off x="918039" y="2545472"/>
            <a:ext cx="10336899" cy="1128642"/>
          </a:xfrm>
          <a:prstGeom prst="rect">
            <a:avLst/>
          </a:prstGeom>
          <a:noFill/>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400" b="1" dirty="0">
                <a:solidFill>
                  <a:schemeClr val="accent2">
                    <a:lumMod val="75000"/>
                  </a:schemeClr>
                </a:solidFill>
                <a:latin typeface="Lucida Bright" panose="02040602050505020304" pitchFamily="18" charset="0"/>
                <a:cs typeface="Thorndale AMT" panose="02020603050405020304" pitchFamily="18" charset="0"/>
              </a:rPr>
              <a:t>Framework for Scheduling of “Intelligent” Jobs in</a:t>
            </a:r>
          </a:p>
          <a:p>
            <a:pPr>
              <a:lnSpc>
                <a:spcPct val="150000"/>
              </a:lnSpc>
            </a:pPr>
            <a:r>
              <a:rPr lang="en-US" sz="2400" b="1" dirty="0">
                <a:solidFill>
                  <a:schemeClr val="accent2">
                    <a:lumMod val="75000"/>
                  </a:schemeClr>
                </a:solidFill>
                <a:latin typeface="Lucida Bright" panose="02040602050505020304" pitchFamily="18" charset="0"/>
                <a:cs typeface="Thorndale AMT" panose="02020603050405020304" pitchFamily="18" charset="0"/>
              </a:rPr>
              <a:t>Flexible Job-shop Environment</a:t>
            </a:r>
            <a:endParaRPr lang="en-US" sz="2400" b="1" dirty="0" smtClean="0">
              <a:solidFill>
                <a:schemeClr val="accent2">
                  <a:lumMod val="75000"/>
                </a:schemeClr>
              </a:solidFill>
              <a:latin typeface="Lucida Bright" panose="02040602050505020304" pitchFamily="18" charset="0"/>
              <a:cs typeface="Thorndale AMT" panose="02020603050405020304" pitchFamily="18" charset="0"/>
            </a:endParaRPr>
          </a:p>
        </p:txBody>
      </p:sp>
      <p:cxnSp>
        <p:nvCxnSpPr>
          <p:cNvPr id="14" name="Straight Connector 13"/>
          <p:cNvCxnSpPr/>
          <p:nvPr/>
        </p:nvCxnSpPr>
        <p:spPr>
          <a:xfrm>
            <a:off x="2108276" y="4211451"/>
            <a:ext cx="8290512" cy="15848"/>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3"/>
          <p:cNvSpPr>
            <a:spLocks noGrp="1" noChangeArrowheads="1"/>
          </p:cNvSpPr>
          <p:nvPr>
            <p:ph type="subTitle" idx="4294967295"/>
          </p:nvPr>
        </p:nvSpPr>
        <p:spPr>
          <a:xfrm>
            <a:off x="1568464" y="4459604"/>
            <a:ext cx="9036050" cy="1295400"/>
          </a:xfrm>
        </p:spPr>
        <p:txBody>
          <a:bodyPr>
            <a:noAutofit/>
          </a:bodyPr>
          <a:lstStyle/>
          <a:p>
            <a:pPr marL="0" indent="0" algn="ctr" eaLnBrk="1" hangingPunct="1">
              <a:lnSpc>
                <a:spcPct val="80000"/>
              </a:lnSpc>
              <a:buFontTx/>
              <a:buNone/>
            </a:pPr>
            <a:endParaRPr lang="en-US" sz="800" b="1" dirty="0" smtClean="0">
              <a:solidFill>
                <a:srgbClr val="0000FF"/>
              </a:solidFill>
            </a:endParaRPr>
          </a:p>
          <a:p>
            <a:pPr marL="0" lvl="0" indent="0" algn="ctr" eaLnBrk="1" hangingPunct="1">
              <a:buClr>
                <a:srgbClr val="E32118"/>
              </a:buClr>
              <a:buNone/>
            </a:pPr>
            <a:r>
              <a:rPr lang="en-US" sz="2000" dirty="0" smtClean="0">
                <a:solidFill>
                  <a:srgbClr val="0000FF"/>
                </a:solidFill>
              </a:rPr>
              <a:t>Ashutosh Nayak</a:t>
            </a:r>
            <a:endParaRPr lang="en-US" sz="1000" dirty="0" smtClean="0">
              <a:solidFill>
                <a:srgbClr val="0000FF"/>
              </a:solidFill>
            </a:endParaRPr>
          </a:p>
          <a:p>
            <a:pPr marL="0" lvl="0" indent="0" algn="ctr" eaLnBrk="1" hangingPunct="1">
              <a:buClr>
                <a:srgbClr val="E32118"/>
              </a:buClr>
              <a:buNone/>
            </a:pPr>
            <a:r>
              <a:rPr lang="en-US" sz="2000" dirty="0" smtClean="0">
                <a:solidFill>
                  <a:srgbClr val="0000FF"/>
                </a:solidFill>
              </a:rPr>
              <a:t>Prof. Seokcheon Lee</a:t>
            </a:r>
            <a:endParaRPr lang="en-US" sz="1600" dirty="0" smtClean="0">
              <a:solidFill>
                <a:srgbClr val="0000FF"/>
              </a:solidFill>
            </a:endParaRPr>
          </a:p>
          <a:p>
            <a:pPr marL="0" indent="0" algn="ctr" eaLnBrk="1" hangingPunct="1">
              <a:lnSpc>
                <a:spcPct val="80000"/>
              </a:lnSpc>
              <a:buFontTx/>
              <a:buNone/>
            </a:pPr>
            <a:endParaRPr lang="en-US" sz="600" dirty="0" smtClean="0">
              <a:solidFill>
                <a:srgbClr val="1D4F75"/>
              </a:solidFill>
              <a:latin typeface="Times New Roman" pitchFamily="18" charset="0"/>
            </a:endParaRPr>
          </a:p>
        </p:txBody>
      </p:sp>
      <p:sp>
        <p:nvSpPr>
          <p:cNvPr id="2" name="Rectangle 1"/>
          <p:cNvSpPr/>
          <p:nvPr/>
        </p:nvSpPr>
        <p:spPr>
          <a:xfrm>
            <a:off x="704045" y="700127"/>
            <a:ext cx="6096000" cy="923330"/>
          </a:xfrm>
          <a:prstGeom prst="rect">
            <a:avLst/>
          </a:prstGeom>
        </p:spPr>
        <p:txBody>
          <a:bodyPr>
            <a:spAutoFit/>
          </a:bodyPr>
          <a:lstStyle/>
          <a:p>
            <a:r>
              <a:rPr lang="en-US" b="0" dirty="0" smtClean="0">
                <a:solidFill>
                  <a:srgbClr val="000000"/>
                </a:solidFill>
                <a:effectLst/>
                <a:latin typeface="Helvetica" panose="020B0604020202020204" pitchFamily="34" charset="0"/>
              </a:rPr>
              <a:t> 2015 Workshop on Big Data Analytics in CPS: </a:t>
            </a:r>
          </a:p>
          <a:p>
            <a:endParaRPr lang="en-US" b="0" dirty="0" smtClean="0">
              <a:solidFill>
                <a:srgbClr val="000000"/>
              </a:solidFill>
              <a:effectLst/>
              <a:latin typeface="Helvetica" panose="020B0604020202020204" pitchFamily="34" charset="0"/>
            </a:endParaRPr>
          </a:p>
          <a:p>
            <a:r>
              <a:rPr lang="en-US" b="0" dirty="0" smtClean="0">
                <a:solidFill>
                  <a:srgbClr val="000000"/>
                </a:solidFill>
                <a:effectLst/>
                <a:latin typeface="Helvetica" panose="020B0604020202020204" pitchFamily="34" charset="0"/>
              </a:rPr>
              <a:t>Enabling the Move From IoT to Real-Time Control</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445" y="391124"/>
            <a:ext cx="1541335" cy="1541335"/>
          </a:xfrm>
          <a:prstGeom prst="rect">
            <a:avLst/>
          </a:prstGeom>
        </p:spPr>
      </p:pic>
    </p:spTree>
    <p:extLst>
      <p:ext uri="{BB962C8B-B14F-4D97-AF65-F5344CB8AC3E}">
        <p14:creationId xmlns:p14="http://schemas.microsoft.com/office/powerpoint/2010/main" val="16364059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69" y="236390"/>
            <a:ext cx="4961965" cy="523220"/>
          </a:xfrm>
          <a:prstGeom prst="rect">
            <a:avLst/>
          </a:prstGeom>
          <a:noFill/>
        </p:spPr>
        <p:txBody>
          <a:bodyPr wrap="square" rtlCol="0">
            <a:spAutoFit/>
          </a:bodyPr>
          <a:lstStyle/>
          <a:p>
            <a:r>
              <a:rPr lang="en-US" sz="2800" b="1" dirty="0" smtClean="0">
                <a:solidFill>
                  <a:srgbClr val="0070C0"/>
                </a:solidFill>
              </a:rPr>
              <a:t>Agent Based Framework</a:t>
            </a:r>
            <a:endParaRPr lang="en-US" sz="2800" b="1" dirty="0">
              <a:solidFill>
                <a:srgbClr val="0070C0"/>
              </a:solidFill>
            </a:endParaRPr>
          </a:p>
        </p:txBody>
      </p:sp>
      <p:pic>
        <p:nvPicPr>
          <p:cNvPr id="24" name="Picture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885" y="6032444"/>
            <a:ext cx="2253916" cy="615474"/>
          </a:xfrm>
          <a:prstGeom prst="rect">
            <a:avLst/>
          </a:prstGeom>
          <a:noFill/>
        </p:spPr>
      </p:pic>
      <p:pic>
        <p:nvPicPr>
          <p:cNvPr id="4" name="Picture 3"/>
          <p:cNvPicPr>
            <a:picLocks noChangeAspect="1"/>
          </p:cNvPicPr>
          <p:nvPr/>
        </p:nvPicPr>
        <p:blipFill>
          <a:blip r:embed="rId4"/>
          <a:stretch>
            <a:fillRect/>
          </a:stretch>
        </p:blipFill>
        <p:spPr>
          <a:xfrm>
            <a:off x="336885" y="1186614"/>
            <a:ext cx="8204601" cy="5434410"/>
          </a:xfrm>
          <a:prstGeom prst="rect">
            <a:avLst/>
          </a:prstGeom>
        </p:spPr>
      </p:pic>
      <p:sp>
        <p:nvSpPr>
          <p:cNvPr id="107" name="TextBox 106"/>
          <p:cNvSpPr txBox="1"/>
          <p:nvPr/>
        </p:nvSpPr>
        <p:spPr>
          <a:xfrm>
            <a:off x="9789193" y="1792587"/>
            <a:ext cx="1363911" cy="523220"/>
          </a:xfrm>
          <a:prstGeom prst="rect">
            <a:avLst/>
          </a:prstGeom>
          <a:noFill/>
        </p:spPr>
        <p:txBody>
          <a:bodyPr wrap="square" rtlCol="0">
            <a:spAutoFit/>
          </a:bodyPr>
          <a:lstStyle/>
          <a:p>
            <a:r>
              <a:rPr lang="en-US" sz="2800" b="1" dirty="0" smtClean="0">
                <a:solidFill>
                  <a:srgbClr val="0070C0"/>
                </a:solidFill>
              </a:rPr>
              <a:t>Why ?</a:t>
            </a:r>
          </a:p>
        </p:txBody>
      </p:sp>
      <p:sp>
        <p:nvSpPr>
          <p:cNvPr id="109" name="TextBox 108"/>
          <p:cNvSpPr txBox="1"/>
          <p:nvPr/>
        </p:nvSpPr>
        <p:spPr>
          <a:xfrm>
            <a:off x="8637737" y="2583226"/>
            <a:ext cx="3297589" cy="1815882"/>
          </a:xfrm>
          <a:prstGeom prst="rect">
            <a:avLst/>
          </a:prstGeom>
          <a:noFill/>
        </p:spPr>
        <p:txBody>
          <a:bodyPr wrap="square" rtlCol="0">
            <a:spAutoFit/>
          </a:bodyPr>
          <a:lstStyle/>
          <a:p>
            <a:r>
              <a:rPr lang="en-US" sz="1600" b="1" dirty="0" smtClean="0">
                <a:solidFill>
                  <a:schemeClr val="accent6">
                    <a:lumMod val="50000"/>
                  </a:schemeClr>
                </a:solidFill>
              </a:rPr>
              <a:t>The Agent based modelling is good fit because:</a:t>
            </a:r>
          </a:p>
          <a:p>
            <a:pPr marL="285750" indent="-285750">
              <a:buFont typeface="Arial" panose="020B0604020202020204" pitchFamily="34" charset="0"/>
              <a:buChar char="•"/>
            </a:pPr>
            <a:r>
              <a:rPr lang="en-US" sz="1600" b="1" dirty="0" smtClean="0">
                <a:solidFill>
                  <a:schemeClr val="accent6">
                    <a:lumMod val="50000"/>
                  </a:schemeClr>
                </a:solidFill>
              </a:rPr>
              <a:t>The job agents are autonomous</a:t>
            </a:r>
          </a:p>
          <a:p>
            <a:pPr marL="285750" indent="-285750">
              <a:buFont typeface="Arial" panose="020B0604020202020204" pitchFamily="34" charset="0"/>
              <a:buChar char="•"/>
            </a:pPr>
            <a:r>
              <a:rPr lang="en-US" sz="1600" b="1" dirty="0" smtClean="0">
                <a:solidFill>
                  <a:schemeClr val="accent6">
                    <a:lumMod val="50000"/>
                  </a:schemeClr>
                </a:solidFill>
              </a:rPr>
              <a:t>The agents can make decisions on their own</a:t>
            </a:r>
          </a:p>
          <a:p>
            <a:pPr marL="285750" indent="-285750">
              <a:buFont typeface="Arial" panose="020B0604020202020204" pitchFamily="34" charset="0"/>
              <a:buChar char="•"/>
            </a:pPr>
            <a:r>
              <a:rPr lang="en-US" sz="1600" b="1" dirty="0" smtClean="0">
                <a:solidFill>
                  <a:schemeClr val="accent6">
                    <a:lumMod val="50000"/>
                  </a:schemeClr>
                </a:solidFill>
              </a:rPr>
              <a:t>The properties of agent based modelling are shown</a:t>
            </a:r>
            <a:endParaRPr lang="en-US" sz="1600" b="1" dirty="0">
              <a:solidFill>
                <a:schemeClr val="accent6">
                  <a:lumMod val="50000"/>
                </a:schemeClr>
              </a:solidFill>
            </a:endParaRPr>
          </a:p>
        </p:txBody>
      </p:sp>
    </p:spTree>
    <p:extLst>
      <p:ext uri="{BB962C8B-B14F-4D97-AF65-F5344CB8AC3E}">
        <p14:creationId xmlns:p14="http://schemas.microsoft.com/office/powerpoint/2010/main" val="32958814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69" y="236390"/>
            <a:ext cx="4961965" cy="523220"/>
          </a:xfrm>
          <a:prstGeom prst="rect">
            <a:avLst/>
          </a:prstGeom>
          <a:noFill/>
        </p:spPr>
        <p:txBody>
          <a:bodyPr wrap="square" rtlCol="0">
            <a:spAutoFit/>
          </a:bodyPr>
          <a:lstStyle/>
          <a:p>
            <a:r>
              <a:rPr lang="en-US" sz="2800" b="1" dirty="0" smtClean="0">
                <a:solidFill>
                  <a:srgbClr val="0070C0"/>
                </a:solidFill>
              </a:rPr>
              <a:t>Agent Based Framework</a:t>
            </a:r>
            <a:endParaRPr lang="en-US" sz="2800" b="1" dirty="0">
              <a:solidFill>
                <a:srgbClr val="0070C0"/>
              </a:solidFill>
            </a:endParaRPr>
          </a:p>
        </p:txBody>
      </p:sp>
      <p:grpSp>
        <p:nvGrpSpPr>
          <p:cNvPr id="9" name="Group 8"/>
          <p:cNvGrpSpPr/>
          <p:nvPr/>
        </p:nvGrpSpPr>
        <p:grpSpPr>
          <a:xfrm>
            <a:off x="1792198" y="981688"/>
            <a:ext cx="9212239" cy="5434410"/>
            <a:chOff x="479210" y="693583"/>
            <a:chExt cx="9212239" cy="5065772"/>
          </a:xfrm>
        </p:grpSpPr>
        <p:sp>
          <p:nvSpPr>
            <p:cNvPr id="10" name="Rectangle 9"/>
            <p:cNvSpPr/>
            <p:nvPr/>
          </p:nvSpPr>
          <p:spPr>
            <a:xfrm>
              <a:off x="479210" y="693583"/>
              <a:ext cx="9212239" cy="50657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28341" y="2012336"/>
              <a:ext cx="2344626" cy="103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3548977" y="1496580"/>
              <a:ext cx="2920063" cy="28374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New events</a:t>
              </a:r>
              <a:endParaRPr lang="en-US" dirty="0"/>
            </a:p>
          </p:txBody>
        </p:sp>
        <p:cxnSp>
          <p:nvCxnSpPr>
            <p:cNvPr id="13" name="Straight Arrow Connector 12"/>
            <p:cNvCxnSpPr/>
            <p:nvPr/>
          </p:nvCxnSpPr>
          <p:spPr>
            <a:xfrm>
              <a:off x="3603569" y="1125232"/>
              <a:ext cx="0" cy="371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417282" y="1125232"/>
              <a:ext cx="0" cy="371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84268" y="1125232"/>
              <a:ext cx="0" cy="371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94135" y="827960"/>
              <a:ext cx="985475" cy="307777"/>
            </a:xfrm>
            <a:prstGeom prst="rect">
              <a:avLst/>
            </a:prstGeom>
            <a:noFill/>
          </p:spPr>
          <p:txBody>
            <a:bodyPr wrap="square" rtlCol="0">
              <a:spAutoFit/>
            </a:bodyPr>
            <a:lstStyle/>
            <a:p>
              <a:r>
                <a:rPr lang="en-US" sz="1400" dirty="0" smtClean="0"/>
                <a:t>New job</a:t>
              </a:r>
              <a:endParaRPr lang="en-US" sz="1400" dirty="0"/>
            </a:p>
          </p:txBody>
        </p:sp>
        <p:sp>
          <p:nvSpPr>
            <p:cNvPr id="17" name="TextBox 16"/>
            <p:cNvSpPr txBox="1"/>
            <p:nvPr/>
          </p:nvSpPr>
          <p:spPr>
            <a:xfrm>
              <a:off x="5766879" y="823286"/>
              <a:ext cx="1537090" cy="307777"/>
            </a:xfrm>
            <a:prstGeom prst="rect">
              <a:avLst/>
            </a:prstGeom>
            <a:noFill/>
          </p:spPr>
          <p:txBody>
            <a:bodyPr wrap="square" rtlCol="0">
              <a:spAutoFit/>
            </a:bodyPr>
            <a:lstStyle/>
            <a:p>
              <a:r>
                <a:rPr lang="en-US" sz="1400" dirty="0" smtClean="0"/>
                <a:t>Removing a job</a:t>
              </a:r>
              <a:endParaRPr lang="en-US" sz="1400" dirty="0"/>
            </a:p>
          </p:txBody>
        </p:sp>
        <p:sp>
          <p:nvSpPr>
            <p:cNvPr id="18" name="TextBox 17"/>
            <p:cNvSpPr txBox="1"/>
            <p:nvPr/>
          </p:nvSpPr>
          <p:spPr>
            <a:xfrm>
              <a:off x="4039422" y="827960"/>
              <a:ext cx="2173704" cy="307777"/>
            </a:xfrm>
            <a:prstGeom prst="rect">
              <a:avLst/>
            </a:prstGeom>
            <a:noFill/>
          </p:spPr>
          <p:txBody>
            <a:bodyPr wrap="square" rtlCol="0">
              <a:spAutoFit/>
            </a:bodyPr>
            <a:lstStyle/>
            <a:p>
              <a:r>
                <a:rPr lang="en-US" sz="1400" dirty="0" smtClean="0"/>
                <a:t>Peak Energy violation</a:t>
              </a:r>
              <a:endParaRPr lang="en-US" sz="1400" dirty="0"/>
            </a:p>
          </p:txBody>
        </p:sp>
        <p:sp>
          <p:nvSpPr>
            <p:cNvPr id="19" name="Rounded Rectangle 18"/>
            <p:cNvSpPr/>
            <p:nvPr/>
          </p:nvSpPr>
          <p:spPr>
            <a:xfrm>
              <a:off x="740622" y="2124782"/>
              <a:ext cx="2120064" cy="3411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Job agent actions </a:t>
              </a:r>
              <a:endParaRPr lang="en-US" sz="1400" dirty="0"/>
            </a:p>
          </p:txBody>
        </p:sp>
        <p:sp>
          <p:nvSpPr>
            <p:cNvPr id="20" name="Rounded Rectangle 19"/>
            <p:cNvSpPr/>
            <p:nvPr/>
          </p:nvSpPr>
          <p:spPr>
            <a:xfrm>
              <a:off x="740621" y="2610385"/>
              <a:ext cx="2120065" cy="341194"/>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Machine agent actions </a:t>
              </a:r>
              <a:endParaRPr lang="en-US" sz="1400" dirty="0">
                <a:solidFill>
                  <a:schemeClr val="tx1"/>
                </a:solidFill>
              </a:endParaRPr>
            </a:p>
          </p:txBody>
        </p:sp>
        <p:sp>
          <p:nvSpPr>
            <p:cNvPr id="21" name="Rounded Rectangle 20"/>
            <p:cNvSpPr/>
            <p:nvPr/>
          </p:nvSpPr>
          <p:spPr>
            <a:xfrm>
              <a:off x="4039422" y="2295379"/>
              <a:ext cx="1938297" cy="75418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Decision to reschedule</a:t>
              </a:r>
              <a:endParaRPr lang="en-US" sz="1600" dirty="0"/>
            </a:p>
          </p:txBody>
        </p:sp>
        <p:cxnSp>
          <p:nvCxnSpPr>
            <p:cNvPr id="22" name="Straight Arrow Connector 21"/>
            <p:cNvCxnSpPr>
              <a:stCxn id="11" idx="3"/>
            </p:cNvCxnSpPr>
            <p:nvPr/>
          </p:nvCxnSpPr>
          <p:spPr>
            <a:xfrm>
              <a:off x="2972967" y="2530951"/>
              <a:ext cx="10664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2" idx="2"/>
              <a:endCxn id="21" idx="0"/>
            </p:cNvCxnSpPr>
            <p:nvPr/>
          </p:nvCxnSpPr>
          <p:spPr>
            <a:xfrm flipH="1">
              <a:off x="5008571" y="1780324"/>
              <a:ext cx="438" cy="5150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6002196" y="2488014"/>
              <a:ext cx="10664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7083153" y="2012335"/>
              <a:ext cx="2156381" cy="22977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Arial" panose="020B0604020202020204" pitchFamily="34" charset="0"/>
                <a:buChar char="•"/>
              </a:pPr>
              <a:r>
                <a:rPr lang="en-US" sz="1400" dirty="0" smtClean="0"/>
                <a:t>Evaluate actions in action set of jobs with objectives of machines as constraints</a:t>
              </a:r>
            </a:p>
            <a:p>
              <a:pPr algn="just"/>
              <a:endParaRPr lang="en-US" sz="1400" dirty="0" smtClean="0"/>
            </a:p>
            <a:p>
              <a:pPr marL="285750" indent="-285750" algn="just">
                <a:buFont typeface="Arial" panose="020B0604020202020204" pitchFamily="34" charset="0"/>
                <a:buChar char="•"/>
              </a:pPr>
              <a:r>
                <a:rPr lang="en-US" sz="1400" dirty="0"/>
                <a:t>Evaluate actions in action set of </a:t>
              </a:r>
              <a:r>
                <a:rPr lang="en-US" sz="1400" dirty="0" smtClean="0"/>
                <a:t>machines </a:t>
              </a:r>
              <a:r>
                <a:rPr lang="en-US" sz="1400" dirty="0"/>
                <a:t>with objectives of </a:t>
              </a:r>
              <a:r>
                <a:rPr lang="en-US" sz="1400" dirty="0" smtClean="0"/>
                <a:t>job </a:t>
              </a:r>
              <a:r>
                <a:rPr lang="en-US" sz="1400" dirty="0"/>
                <a:t>as </a:t>
              </a:r>
              <a:r>
                <a:rPr lang="en-US" sz="1400" dirty="0" smtClean="0"/>
                <a:t>constraints</a:t>
              </a:r>
            </a:p>
            <a:p>
              <a:pPr marL="285750" indent="-285750">
                <a:buFont typeface="Arial" panose="020B0604020202020204" pitchFamily="34" charset="0"/>
                <a:buChar char="•"/>
              </a:pPr>
              <a:endParaRPr lang="en-US" sz="1400" dirty="0"/>
            </a:p>
          </p:txBody>
        </p:sp>
        <p:sp>
          <p:nvSpPr>
            <p:cNvPr id="27" name="Rounded Rectangle 26"/>
            <p:cNvSpPr/>
            <p:nvPr/>
          </p:nvSpPr>
          <p:spPr>
            <a:xfrm>
              <a:off x="4046672" y="3598032"/>
              <a:ext cx="1938297" cy="71202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Evaluate the actions</a:t>
              </a:r>
              <a:endParaRPr lang="en-US" sz="1600" dirty="0"/>
            </a:p>
          </p:txBody>
        </p:sp>
        <p:cxnSp>
          <p:nvCxnSpPr>
            <p:cNvPr id="28" name="Straight Arrow Connector 27"/>
            <p:cNvCxnSpPr/>
            <p:nvPr/>
          </p:nvCxnSpPr>
          <p:spPr>
            <a:xfrm flipH="1">
              <a:off x="6002196" y="3985146"/>
              <a:ext cx="10809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4983830" y="4308525"/>
              <a:ext cx="438" cy="5150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ounded Rectangle 29"/>
            <p:cNvSpPr/>
            <p:nvPr/>
          </p:nvSpPr>
          <p:spPr>
            <a:xfrm>
              <a:off x="4046672" y="4858523"/>
              <a:ext cx="1955524" cy="71202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negotiation protocol between job and machine agent</a:t>
              </a:r>
              <a:endParaRPr lang="en-US" sz="1600" dirty="0"/>
            </a:p>
          </p:txBody>
        </p:sp>
        <p:cxnSp>
          <p:nvCxnSpPr>
            <p:cNvPr id="31" name="Straight Arrow Connector 30"/>
            <p:cNvCxnSpPr/>
            <p:nvPr/>
          </p:nvCxnSpPr>
          <p:spPr>
            <a:xfrm flipH="1">
              <a:off x="2958465" y="5214535"/>
              <a:ext cx="10809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ounded Rectangle 31"/>
            <p:cNvSpPr/>
            <p:nvPr/>
          </p:nvSpPr>
          <p:spPr>
            <a:xfrm>
              <a:off x="628342" y="4837984"/>
              <a:ext cx="2344626" cy="71202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Select the action based on the negotiation protocol</a:t>
              </a:r>
              <a:endParaRPr lang="en-US" sz="1600" dirty="0"/>
            </a:p>
          </p:txBody>
        </p:sp>
        <p:cxnSp>
          <p:nvCxnSpPr>
            <p:cNvPr id="33" name="Straight Arrow Connector 32"/>
            <p:cNvCxnSpPr>
              <a:stCxn id="32" idx="0"/>
            </p:cNvCxnSpPr>
            <p:nvPr/>
          </p:nvCxnSpPr>
          <p:spPr>
            <a:xfrm flipV="1">
              <a:off x="1800655" y="4449170"/>
              <a:ext cx="849" cy="3888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ounded Rectangle 33"/>
            <p:cNvSpPr/>
            <p:nvPr/>
          </p:nvSpPr>
          <p:spPr>
            <a:xfrm>
              <a:off x="628341" y="3985146"/>
              <a:ext cx="2344626" cy="4062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Reschedule </a:t>
              </a:r>
              <a:endParaRPr lang="en-US" sz="1600" dirty="0"/>
            </a:p>
          </p:txBody>
        </p:sp>
      </p:grpSp>
      <p:pic>
        <p:nvPicPr>
          <p:cNvPr id="24" name="Picture 2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90" y="6185635"/>
            <a:ext cx="2253916" cy="615474"/>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spTree>
    <p:extLst>
      <p:ext uri="{BB962C8B-B14F-4D97-AF65-F5344CB8AC3E}">
        <p14:creationId xmlns:p14="http://schemas.microsoft.com/office/powerpoint/2010/main" val="13974975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70" y="236390"/>
            <a:ext cx="3349266" cy="523220"/>
          </a:xfrm>
          <a:prstGeom prst="rect">
            <a:avLst/>
          </a:prstGeom>
          <a:noFill/>
        </p:spPr>
        <p:txBody>
          <a:bodyPr wrap="square" rtlCol="0">
            <a:spAutoFit/>
          </a:bodyPr>
          <a:lstStyle/>
          <a:p>
            <a:r>
              <a:rPr lang="en-US" sz="2800" b="1" dirty="0" smtClean="0">
                <a:solidFill>
                  <a:srgbClr val="0070C0"/>
                </a:solidFill>
              </a:rPr>
              <a:t>UML for Scheduling </a:t>
            </a:r>
            <a:endParaRPr lang="en-US" sz="2800" b="1" dirty="0">
              <a:solidFill>
                <a:srgbClr val="0070C0"/>
              </a:solidFill>
            </a:endParaRPr>
          </a:p>
        </p:txBody>
      </p:sp>
      <p:pic>
        <p:nvPicPr>
          <p:cNvPr id="24" name="Picture 2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90" y="6185635"/>
            <a:ext cx="2253916" cy="615474"/>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pic>
        <p:nvPicPr>
          <p:cNvPr id="4" name="Picture 3"/>
          <p:cNvPicPr>
            <a:picLocks noChangeAspect="1"/>
          </p:cNvPicPr>
          <p:nvPr/>
        </p:nvPicPr>
        <p:blipFill>
          <a:blip r:embed="rId4"/>
          <a:stretch>
            <a:fillRect/>
          </a:stretch>
        </p:blipFill>
        <p:spPr>
          <a:xfrm>
            <a:off x="3293368" y="609081"/>
            <a:ext cx="5712447" cy="6206266"/>
          </a:xfrm>
          <a:prstGeom prst="rect">
            <a:avLst/>
          </a:prstGeom>
        </p:spPr>
      </p:pic>
    </p:spTree>
    <p:extLst>
      <p:ext uri="{BB962C8B-B14F-4D97-AF65-F5344CB8AC3E}">
        <p14:creationId xmlns:p14="http://schemas.microsoft.com/office/powerpoint/2010/main" val="28103786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70" y="236390"/>
            <a:ext cx="3349266" cy="523220"/>
          </a:xfrm>
          <a:prstGeom prst="rect">
            <a:avLst/>
          </a:prstGeom>
          <a:noFill/>
        </p:spPr>
        <p:txBody>
          <a:bodyPr wrap="square" rtlCol="0">
            <a:spAutoFit/>
          </a:bodyPr>
          <a:lstStyle/>
          <a:p>
            <a:r>
              <a:rPr lang="en-US" sz="2800" b="1" dirty="0" smtClean="0">
                <a:solidFill>
                  <a:srgbClr val="0070C0"/>
                </a:solidFill>
              </a:rPr>
              <a:t>Action Set</a:t>
            </a:r>
            <a:endParaRPr lang="en-US" sz="2800" b="1" dirty="0">
              <a:solidFill>
                <a:srgbClr val="0070C0"/>
              </a:solidFill>
            </a:endParaRPr>
          </a:p>
        </p:txBody>
      </p:sp>
      <p:pic>
        <p:nvPicPr>
          <p:cNvPr id="24" name="Picture 2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90" y="6185635"/>
            <a:ext cx="2253916" cy="615474"/>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sp>
        <p:nvSpPr>
          <p:cNvPr id="6" name="Rectangle 5"/>
          <p:cNvSpPr/>
          <p:nvPr/>
        </p:nvSpPr>
        <p:spPr>
          <a:xfrm>
            <a:off x="591670" y="1328283"/>
            <a:ext cx="5345491" cy="46603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263498" y="1328283"/>
            <a:ext cx="5345491" cy="46603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746976" y="1396153"/>
            <a:ext cx="5087154" cy="4031873"/>
          </a:xfrm>
          <a:prstGeom prst="rect">
            <a:avLst/>
          </a:prstGeom>
          <a:noFill/>
        </p:spPr>
        <p:txBody>
          <a:bodyPr wrap="square" rtlCol="0">
            <a:spAutoFit/>
          </a:bodyPr>
          <a:lstStyle/>
          <a:p>
            <a:pPr algn="ctr"/>
            <a:r>
              <a:rPr lang="en-US" sz="1600" b="1" u="sng" dirty="0" smtClean="0">
                <a:solidFill>
                  <a:schemeClr val="accent6">
                    <a:lumMod val="50000"/>
                  </a:schemeClr>
                </a:solidFill>
              </a:rPr>
              <a:t>Jobs</a:t>
            </a:r>
          </a:p>
          <a:p>
            <a:pPr algn="ctr"/>
            <a:endParaRPr lang="en-US" sz="1600" b="1" u="sng" dirty="0">
              <a:solidFill>
                <a:schemeClr val="accent6">
                  <a:lumMod val="50000"/>
                </a:schemeClr>
              </a:solidFill>
            </a:endParaRPr>
          </a:p>
          <a:p>
            <a:r>
              <a:rPr lang="en-US" sz="1600" b="1" i="1" u="sng" dirty="0" smtClean="0">
                <a:solidFill>
                  <a:schemeClr val="accent6">
                    <a:lumMod val="50000"/>
                  </a:schemeClr>
                </a:solidFill>
              </a:rPr>
              <a:t>Objectives</a:t>
            </a:r>
          </a:p>
          <a:p>
            <a:endParaRPr lang="en-US" sz="1600" b="1" i="1" u="sng" dirty="0">
              <a:solidFill>
                <a:schemeClr val="accent6">
                  <a:lumMod val="50000"/>
                </a:schemeClr>
              </a:solidFill>
            </a:endParaRPr>
          </a:p>
          <a:p>
            <a:pPr marL="285750" indent="-285750">
              <a:buFont typeface="Arial" panose="020B0604020202020204" pitchFamily="34" charset="0"/>
              <a:buChar char="•"/>
            </a:pPr>
            <a:r>
              <a:rPr lang="en-US" sz="1600" b="1" dirty="0" smtClean="0">
                <a:solidFill>
                  <a:schemeClr val="accent6">
                    <a:lumMod val="50000"/>
                  </a:schemeClr>
                </a:solidFill>
              </a:rPr>
              <a:t>minimize completion time</a:t>
            </a:r>
          </a:p>
          <a:p>
            <a:pPr marL="285750" indent="-285750">
              <a:buFont typeface="Arial" panose="020B0604020202020204" pitchFamily="34" charset="0"/>
              <a:buChar char="•"/>
            </a:pPr>
            <a:r>
              <a:rPr lang="en-US" sz="1600" b="1" dirty="0" smtClean="0">
                <a:solidFill>
                  <a:schemeClr val="accent6">
                    <a:lumMod val="50000"/>
                  </a:schemeClr>
                </a:solidFill>
              </a:rPr>
              <a:t>minimize overall energy consumption</a:t>
            </a:r>
          </a:p>
          <a:p>
            <a:pPr marL="285750" indent="-285750">
              <a:buFont typeface="Arial" panose="020B0604020202020204" pitchFamily="34" charset="0"/>
              <a:buChar char="•"/>
            </a:pPr>
            <a:endParaRPr lang="en-US" sz="1600" b="1" dirty="0">
              <a:solidFill>
                <a:schemeClr val="accent6">
                  <a:lumMod val="50000"/>
                </a:schemeClr>
              </a:solidFill>
            </a:endParaRPr>
          </a:p>
          <a:p>
            <a:r>
              <a:rPr lang="en-US" sz="1600" b="1" i="1" u="sng" dirty="0" smtClean="0">
                <a:solidFill>
                  <a:schemeClr val="accent6">
                    <a:lumMod val="50000"/>
                  </a:schemeClr>
                </a:solidFill>
              </a:rPr>
              <a:t>Action set</a:t>
            </a:r>
          </a:p>
          <a:p>
            <a:endParaRPr lang="en-US" sz="1600" b="1" i="1" u="sng" dirty="0">
              <a:solidFill>
                <a:schemeClr val="accent6">
                  <a:lumMod val="50000"/>
                </a:schemeClr>
              </a:solidFill>
            </a:endParaRPr>
          </a:p>
          <a:p>
            <a:pPr marL="342900" indent="-342900" algn="just">
              <a:buFont typeface="+mj-lt"/>
              <a:buAutoNum type="arabicPeriod"/>
            </a:pPr>
            <a:r>
              <a:rPr lang="en-US" sz="1600" b="1" dirty="0" smtClean="0">
                <a:solidFill>
                  <a:schemeClr val="accent6">
                    <a:lumMod val="50000"/>
                  </a:schemeClr>
                </a:solidFill>
              </a:rPr>
              <a:t>If two jobs are scheduled to be processed at the same time in two machines parallely, keep one job with higher processing time(averaged over different speeds) in waiting while processing the other job.</a:t>
            </a:r>
          </a:p>
          <a:p>
            <a:pPr marL="342900" indent="-342900" algn="just">
              <a:buFont typeface="+mj-lt"/>
              <a:buAutoNum type="arabicPeriod"/>
            </a:pPr>
            <a:endParaRPr lang="en-US" sz="1600" b="1" dirty="0">
              <a:solidFill>
                <a:schemeClr val="accent6">
                  <a:lumMod val="50000"/>
                </a:schemeClr>
              </a:solidFill>
            </a:endParaRPr>
          </a:p>
          <a:p>
            <a:pPr marL="342900" indent="-342900" algn="just">
              <a:buFont typeface="+mj-lt"/>
              <a:buAutoNum type="arabicPeriod"/>
            </a:pPr>
            <a:r>
              <a:rPr lang="en-US" sz="1600" b="1" dirty="0" smtClean="0">
                <a:solidFill>
                  <a:schemeClr val="accent6">
                    <a:lumMod val="50000"/>
                  </a:schemeClr>
                </a:solidFill>
              </a:rPr>
              <a:t>Reshuffle the order of the jobs to be processed in different machines</a:t>
            </a:r>
            <a:endParaRPr lang="en-US" sz="1600" b="1" dirty="0">
              <a:solidFill>
                <a:schemeClr val="accent6">
                  <a:lumMod val="50000"/>
                </a:schemeClr>
              </a:solidFill>
            </a:endParaRPr>
          </a:p>
        </p:txBody>
      </p:sp>
      <p:sp>
        <p:nvSpPr>
          <p:cNvPr id="10" name="TextBox 9"/>
          <p:cNvSpPr txBox="1"/>
          <p:nvPr/>
        </p:nvSpPr>
        <p:spPr>
          <a:xfrm>
            <a:off x="6392288" y="1396153"/>
            <a:ext cx="5087154" cy="4278094"/>
          </a:xfrm>
          <a:prstGeom prst="rect">
            <a:avLst/>
          </a:prstGeom>
          <a:noFill/>
        </p:spPr>
        <p:txBody>
          <a:bodyPr wrap="square" rtlCol="0">
            <a:spAutoFit/>
          </a:bodyPr>
          <a:lstStyle/>
          <a:p>
            <a:pPr algn="ctr"/>
            <a:r>
              <a:rPr lang="en-US" sz="1600" b="1" u="sng" dirty="0" smtClean="0">
                <a:solidFill>
                  <a:schemeClr val="accent6">
                    <a:lumMod val="50000"/>
                  </a:schemeClr>
                </a:solidFill>
              </a:rPr>
              <a:t>Machines</a:t>
            </a:r>
          </a:p>
          <a:p>
            <a:pPr algn="ctr"/>
            <a:endParaRPr lang="en-US" sz="1600" b="1" u="sng" dirty="0" smtClean="0">
              <a:solidFill>
                <a:schemeClr val="accent6">
                  <a:lumMod val="50000"/>
                </a:schemeClr>
              </a:solidFill>
            </a:endParaRPr>
          </a:p>
          <a:p>
            <a:r>
              <a:rPr lang="en-US" sz="1600" b="1" i="1" u="sng" dirty="0" smtClean="0">
                <a:solidFill>
                  <a:schemeClr val="accent6">
                    <a:lumMod val="50000"/>
                  </a:schemeClr>
                </a:solidFill>
              </a:rPr>
              <a:t>Objectives</a:t>
            </a:r>
          </a:p>
          <a:p>
            <a:endParaRPr lang="en-US" sz="1600" b="1" i="1" u="sng" dirty="0">
              <a:solidFill>
                <a:schemeClr val="accent6">
                  <a:lumMod val="50000"/>
                </a:schemeClr>
              </a:solidFill>
            </a:endParaRPr>
          </a:p>
          <a:p>
            <a:pPr marL="285750" indent="-285750">
              <a:buFont typeface="Arial" panose="020B0604020202020204" pitchFamily="34" charset="0"/>
              <a:buChar char="•"/>
            </a:pPr>
            <a:r>
              <a:rPr lang="en-US" sz="1600" b="1" dirty="0" smtClean="0">
                <a:solidFill>
                  <a:schemeClr val="accent6">
                    <a:lumMod val="50000"/>
                  </a:schemeClr>
                </a:solidFill>
              </a:rPr>
              <a:t>Minimize makespan</a:t>
            </a:r>
          </a:p>
          <a:p>
            <a:pPr marL="285750" indent="-285750">
              <a:buFont typeface="Arial" panose="020B0604020202020204" pitchFamily="34" charset="0"/>
              <a:buChar char="•"/>
            </a:pPr>
            <a:r>
              <a:rPr lang="en-US" sz="1600" b="1" dirty="0" smtClean="0">
                <a:solidFill>
                  <a:schemeClr val="accent6">
                    <a:lumMod val="50000"/>
                  </a:schemeClr>
                </a:solidFill>
              </a:rPr>
              <a:t>Maximize utilization</a:t>
            </a:r>
          </a:p>
          <a:p>
            <a:pPr marL="285750" indent="-285750">
              <a:buFont typeface="Arial" panose="020B0604020202020204" pitchFamily="34" charset="0"/>
              <a:buChar char="•"/>
            </a:pPr>
            <a:endParaRPr lang="en-US" sz="1600" b="1" dirty="0" smtClean="0">
              <a:solidFill>
                <a:schemeClr val="accent6">
                  <a:lumMod val="50000"/>
                </a:schemeClr>
              </a:solidFill>
            </a:endParaRPr>
          </a:p>
          <a:p>
            <a:r>
              <a:rPr lang="en-US" sz="1600" b="1" i="1" u="sng" dirty="0" smtClean="0">
                <a:solidFill>
                  <a:schemeClr val="accent6">
                    <a:lumMod val="50000"/>
                  </a:schemeClr>
                </a:solidFill>
              </a:rPr>
              <a:t>Action set</a:t>
            </a:r>
          </a:p>
          <a:p>
            <a:endParaRPr lang="en-US" sz="1600" b="1" i="1" u="sng" dirty="0">
              <a:solidFill>
                <a:schemeClr val="accent6">
                  <a:lumMod val="50000"/>
                </a:schemeClr>
              </a:solidFill>
            </a:endParaRPr>
          </a:p>
          <a:p>
            <a:pPr marL="342900" indent="-342900" algn="just">
              <a:buFont typeface="+mj-lt"/>
              <a:buAutoNum type="arabicPeriod"/>
            </a:pPr>
            <a:r>
              <a:rPr lang="en-US" sz="1600" b="1" dirty="0" smtClean="0">
                <a:solidFill>
                  <a:schemeClr val="accent6">
                    <a:lumMod val="50000"/>
                  </a:schemeClr>
                </a:solidFill>
              </a:rPr>
              <a:t>Insert idle time in the scheduling plan of machines if peak energy constraint is expected to be violated.</a:t>
            </a:r>
          </a:p>
          <a:p>
            <a:pPr marL="342900" indent="-342900" algn="just">
              <a:buFont typeface="+mj-lt"/>
              <a:buAutoNum type="arabicPeriod"/>
            </a:pPr>
            <a:endParaRPr lang="en-US" sz="1600" b="1" dirty="0">
              <a:solidFill>
                <a:schemeClr val="accent6">
                  <a:lumMod val="50000"/>
                </a:schemeClr>
              </a:solidFill>
            </a:endParaRPr>
          </a:p>
          <a:p>
            <a:pPr marL="342900" indent="-342900" algn="just">
              <a:buFont typeface="+mj-lt"/>
              <a:buAutoNum type="arabicPeriod"/>
            </a:pPr>
            <a:r>
              <a:rPr lang="en-US" sz="1600" b="1" dirty="0" smtClean="0">
                <a:solidFill>
                  <a:schemeClr val="accent6">
                    <a:lumMod val="50000"/>
                  </a:schemeClr>
                </a:solidFill>
              </a:rPr>
              <a:t>Change the speed at which the jobs are scheduled to be processed in machine. It is assumed that the energy consumption decreases as the processing time increases</a:t>
            </a:r>
          </a:p>
          <a:p>
            <a:r>
              <a:rPr lang="en-US" sz="1600" b="1" dirty="0" smtClean="0">
                <a:solidFill>
                  <a:schemeClr val="accent6">
                    <a:lumMod val="50000"/>
                  </a:schemeClr>
                </a:solidFill>
              </a:rPr>
              <a:t> </a:t>
            </a:r>
            <a:endParaRPr lang="en-US" sz="1600" b="1" dirty="0">
              <a:solidFill>
                <a:schemeClr val="accent6">
                  <a:lumMod val="50000"/>
                </a:schemeClr>
              </a:solidFill>
            </a:endParaRPr>
          </a:p>
        </p:txBody>
      </p:sp>
    </p:spTree>
    <p:extLst>
      <p:ext uri="{BB962C8B-B14F-4D97-AF65-F5344CB8AC3E}">
        <p14:creationId xmlns:p14="http://schemas.microsoft.com/office/powerpoint/2010/main" val="15506357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70" y="236390"/>
            <a:ext cx="3349266" cy="523220"/>
          </a:xfrm>
          <a:prstGeom prst="rect">
            <a:avLst/>
          </a:prstGeom>
          <a:noFill/>
        </p:spPr>
        <p:txBody>
          <a:bodyPr wrap="square" rtlCol="0">
            <a:spAutoFit/>
          </a:bodyPr>
          <a:lstStyle/>
          <a:p>
            <a:r>
              <a:rPr lang="en-US" sz="2800" b="1" dirty="0" smtClean="0">
                <a:solidFill>
                  <a:srgbClr val="0070C0"/>
                </a:solidFill>
              </a:rPr>
              <a:t>Negotiation Protocol</a:t>
            </a:r>
            <a:endParaRPr lang="en-US" sz="2800" b="1" dirty="0">
              <a:solidFill>
                <a:srgbClr val="0070C0"/>
              </a:solidFill>
            </a:endParaRPr>
          </a:p>
        </p:txBody>
      </p:sp>
      <p:pic>
        <p:nvPicPr>
          <p:cNvPr id="24" name="Picture 2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593" y="6004249"/>
            <a:ext cx="2253916" cy="615474"/>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sp>
        <p:nvSpPr>
          <p:cNvPr id="6" name="TextBox 5"/>
          <p:cNvSpPr txBox="1"/>
          <p:nvPr/>
        </p:nvSpPr>
        <p:spPr>
          <a:xfrm>
            <a:off x="463593" y="929034"/>
            <a:ext cx="11191787" cy="5170646"/>
          </a:xfrm>
          <a:prstGeom prst="rect">
            <a:avLst/>
          </a:prstGeom>
          <a:noFill/>
        </p:spPr>
        <p:txBody>
          <a:bodyPr wrap="square" rtlCol="0">
            <a:spAutoFit/>
          </a:bodyPr>
          <a:lstStyle/>
          <a:p>
            <a:pPr algn="just">
              <a:lnSpc>
                <a:spcPct val="150000"/>
              </a:lnSpc>
            </a:pPr>
            <a:r>
              <a:rPr lang="en-US" sz="2000" u="sng" dirty="0" smtClean="0">
                <a:solidFill>
                  <a:schemeClr val="accent1">
                    <a:lumMod val="50000"/>
                  </a:schemeClr>
                </a:solidFill>
                <a:latin typeface="Times New Roman" panose="02020603050405020304" pitchFamily="18" charset="0"/>
                <a:cs typeface="Times New Roman" panose="02020603050405020304" pitchFamily="18" charset="0"/>
              </a:rPr>
              <a:t>Rule based Negotiation</a:t>
            </a:r>
          </a:p>
          <a:p>
            <a:pPr marL="342900" indent="-342900" algn="just">
              <a:lnSpc>
                <a:spcPct val="150000"/>
              </a:lnSpc>
              <a:buFont typeface="Arial" panose="020B0604020202020204" pitchFamily="34" charset="0"/>
              <a:buChar char="•"/>
            </a:pP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Peak energy violation is never allowed</a:t>
            </a:r>
          </a:p>
          <a:p>
            <a:pPr marL="342900" indent="-342900" algn="just">
              <a:lnSpc>
                <a:spcPct val="150000"/>
              </a:lnSpc>
              <a:buFont typeface="Arial" panose="020B0604020202020204" pitchFamily="34" charset="0"/>
              <a:buChar char="•"/>
            </a:pP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Global objective of minimizing makespan is preferred over local objectives in case of conflict between the different agents</a:t>
            </a:r>
          </a:p>
          <a:p>
            <a:pPr marL="342900" indent="-342900" algn="just">
              <a:lnSpc>
                <a:spcPct val="150000"/>
              </a:lnSpc>
              <a:buFont typeface="Arial" panose="020B0604020202020204" pitchFamily="34" charset="0"/>
              <a:buChar char="•"/>
            </a:pP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To break the ties between the different actions with equal marginal, the action with overall minimum energy consumption is selected</a:t>
            </a:r>
          </a:p>
          <a:p>
            <a:pPr marL="342900" indent="-342900" algn="just">
              <a:lnSpc>
                <a:spcPct val="150000"/>
              </a:lnSpc>
              <a:buFont typeface="Arial" panose="020B0604020202020204" pitchFamily="34" charset="0"/>
              <a:buChar char="•"/>
            </a:pP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if machine agent changes speed such that it cannot be used for a particular job agent, that processing speed cannot be used</a:t>
            </a:r>
          </a:p>
          <a:p>
            <a:pPr marL="342900" indent="-342900" algn="just">
              <a:lnSpc>
                <a:spcPct val="150000"/>
              </a:lnSpc>
              <a:buFont typeface="Arial" panose="020B0604020202020204" pitchFamily="34" charset="0"/>
              <a:buChar char="•"/>
            </a:pP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Re-</a:t>
            </a:r>
            <a:r>
              <a:rPr lang="en-US" sz="2000" dirty="0" err="1" smtClean="0">
                <a:solidFill>
                  <a:schemeClr val="accent1">
                    <a:lumMod val="50000"/>
                  </a:schemeClr>
                </a:solidFill>
                <a:latin typeface="Times New Roman" panose="02020603050405020304" pitchFamily="18" charset="0"/>
                <a:cs typeface="Times New Roman" panose="02020603050405020304" pitchFamily="18" charset="0"/>
              </a:rPr>
              <a:t>schuffling</a:t>
            </a: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 and selection of different speed is preferred over adding idle time in the machine as idle time increases the makespan and is it assumed that the machines consume energy even when they are idle</a:t>
            </a:r>
          </a:p>
        </p:txBody>
      </p:sp>
    </p:spTree>
    <p:extLst>
      <p:ext uri="{BB962C8B-B14F-4D97-AF65-F5344CB8AC3E}">
        <p14:creationId xmlns:p14="http://schemas.microsoft.com/office/powerpoint/2010/main" val="11715345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70" y="236390"/>
            <a:ext cx="3349266" cy="523220"/>
          </a:xfrm>
          <a:prstGeom prst="rect">
            <a:avLst/>
          </a:prstGeom>
          <a:noFill/>
        </p:spPr>
        <p:txBody>
          <a:bodyPr wrap="square" rtlCol="0">
            <a:spAutoFit/>
          </a:bodyPr>
          <a:lstStyle/>
          <a:p>
            <a:r>
              <a:rPr lang="en-US" sz="2800" b="1" dirty="0" smtClean="0">
                <a:solidFill>
                  <a:srgbClr val="0070C0"/>
                </a:solidFill>
              </a:rPr>
              <a:t>Negotiation Process</a:t>
            </a:r>
            <a:endParaRPr lang="en-US" sz="2800" b="1" dirty="0">
              <a:solidFill>
                <a:srgbClr val="0070C0"/>
              </a:solidFill>
            </a:endParaRPr>
          </a:p>
        </p:txBody>
      </p:sp>
      <p:pic>
        <p:nvPicPr>
          <p:cNvPr id="24" name="Picture 2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90" y="6185635"/>
            <a:ext cx="2253916" cy="615474"/>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568" y="1213508"/>
            <a:ext cx="5366956" cy="435016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7347" y="1186614"/>
            <a:ext cx="4570754" cy="5475871"/>
          </a:xfrm>
          <a:prstGeom prst="rect">
            <a:avLst/>
          </a:prstGeom>
        </p:spPr>
      </p:pic>
    </p:spTree>
    <p:extLst>
      <p:ext uri="{BB962C8B-B14F-4D97-AF65-F5344CB8AC3E}">
        <p14:creationId xmlns:p14="http://schemas.microsoft.com/office/powerpoint/2010/main" val="27295692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70" y="236390"/>
            <a:ext cx="3349266" cy="523220"/>
          </a:xfrm>
          <a:prstGeom prst="rect">
            <a:avLst/>
          </a:prstGeom>
          <a:noFill/>
        </p:spPr>
        <p:txBody>
          <a:bodyPr wrap="square" rtlCol="0">
            <a:spAutoFit/>
          </a:bodyPr>
          <a:lstStyle/>
          <a:p>
            <a:r>
              <a:rPr lang="en-US" sz="2800" b="1" dirty="0" smtClean="0">
                <a:solidFill>
                  <a:srgbClr val="0070C0"/>
                </a:solidFill>
              </a:rPr>
              <a:t>Conclusion</a:t>
            </a:r>
            <a:endParaRPr lang="en-US" sz="2800" b="1" dirty="0">
              <a:solidFill>
                <a:srgbClr val="0070C0"/>
              </a:solidFill>
            </a:endParaRPr>
          </a:p>
        </p:txBody>
      </p:sp>
      <p:pic>
        <p:nvPicPr>
          <p:cNvPr id="24" name="Picture 2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90" y="6185635"/>
            <a:ext cx="2253916" cy="615474"/>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sp>
        <p:nvSpPr>
          <p:cNvPr id="4" name="TextBox 3"/>
          <p:cNvSpPr txBox="1"/>
          <p:nvPr/>
        </p:nvSpPr>
        <p:spPr>
          <a:xfrm>
            <a:off x="888642" y="1252697"/>
            <a:ext cx="10161431" cy="512448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000" dirty="0" smtClean="0">
                <a:solidFill>
                  <a:schemeClr val="accent2">
                    <a:lumMod val="75000"/>
                  </a:schemeClr>
                </a:solidFill>
              </a:rPr>
              <a:t>With the evolution of information technology and internet services, a huge potential has been created for developing IoT</a:t>
            </a:r>
          </a:p>
          <a:p>
            <a:pPr marL="285750" indent="-285750" algn="just">
              <a:lnSpc>
                <a:spcPct val="150000"/>
              </a:lnSpc>
              <a:buFont typeface="Arial" panose="020B0604020202020204" pitchFamily="34" charset="0"/>
              <a:buChar char="•"/>
            </a:pPr>
            <a:r>
              <a:rPr lang="en-US" sz="2000" dirty="0" smtClean="0">
                <a:solidFill>
                  <a:schemeClr val="accent2">
                    <a:lumMod val="75000"/>
                  </a:schemeClr>
                </a:solidFill>
              </a:rPr>
              <a:t>IoT has created opportunity for involving customers directly in the manufacturing process and manufacturing lifecycle</a:t>
            </a:r>
          </a:p>
          <a:p>
            <a:pPr marL="285750" indent="-285750" algn="just">
              <a:lnSpc>
                <a:spcPct val="150000"/>
              </a:lnSpc>
              <a:buFont typeface="Arial" panose="020B0604020202020204" pitchFamily="34" charset="0"/>
              <a:buChar char="•"/>
            </a:pPr>
            <a:r>
              <a:rPr lang="en-US" sz="2000" dirty="0" smtClean="0">
                <a:solidFill>
                  <a:schemeClr val="accent2">
                    <a:lumMod val="75000"/>
                  </a:schemeClr>
                </a:solidFill>
              </a:rPr>
              <a:t> Increasing energy costs is a growing concern for manufacturing industries. With changing energy charges pattern, controlling energy consumption has become significant</a:t>
            </a:r>
          </a:p>
          <a:p>
            <a:pPr marL="285750" indent="-285750" algn="just">
              <a:lnSpc>
                <a:spcPct val="150000"/>
              </a:lnSpc>
              <a:buFont typeface="Arial" panose="020B0604020202020204" pitchFamily="34" charset="0"/>
              <a:buChar char="•"/>
            </a:pPr>
            <a:r>
              <a:rPr lang="en-US" sz="2000" dirty="0" smtClean="0">
                <a:solidFill>
                  <a:schemeClr val="accent2">
                    <a:lumMod val="75000"/>
                  </a:schemeClr>
                </a:solidFill>
              </a:rPr>
              <a:t>This paper introduces a concept of “intelligent jobs” and shows an application of intelligent job in scheduling manufacturing operations and restricting the peak energy consumption</a:t>
            </a:r>
          </a:p>
          <a:p>
            <a:pPr marL="285750" indent="-285750" algn="just">
              <a:lnSpc>
                <a:spcPct val="150000"/>
              </a:lnSpc>
              <a:buFont typeface="Arial" panose="020B0604020202020204" pitchFamily="34" charset="0"/>
              <a:buChar char="•"/>
            </a:pPr>
            <a:r>
              <a:rPr lang="en-US" sz="2000" dirty="0" smtClean="0">
                <a:solidFill>
                  <a:schemeClr val="accent2">
                    <a:lumMod val="75000"/>
                  </a:schemeClr>
                </a:solidFill>
              </a:rPr>
              <a:t>An Agent Based modelling framework is proposed to handle the scheduling problem with peak energy constraint</a:t>
            </a:r>
          </a:p>
          <a:p>
            <a:pPr marL="285750" indent="-285750" algn="just">
              <a:lnSpc>
                <a:spcPct val="150000"/>
              </a:lnSpc>
              <a:buFont typeface="Arial" panose="020B0604020202020204" pitchFamily="34" charset="0"/>
              <a:buChar char="•"/>
            </a:pPr>
            <a:endParaRPr lang="en-US" sz="2000" dirty="0">
              <a:solidFill>
                <a:schemeClr val="accent2">
                  <a:lumMod val="75000"/>
                </a:schemeClr>
              </a:solidFill>
            </a:endParaRPr>
          </a:p>
        </p:txBody>
      </p:sp>
    </p:spTree>
    <p:extLst>
      <p:ext uri="{BB962C8B-B14F-4D97-AF65-F5344CB8AC3E}">
        <p14:creationId xmlns:p14="http://schemas.microsoft.com/office/powerpoint/2010/main" val="24919620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69" y="236390"/>
            <a:ext cx="5770493" cy="523220"/>
          </a:xfrm>
          <a:prstGeom prst="rect">
            <a:avLst/>
          </a:prstGeom>
          <a:noFill/>
        </p:spPr>
        <p:txBody>
          <a:bodyPr wrap="square" rtlCol="0">
            <a:spAutoFit/>
          </a:bodyPr>
          <a:lstStyle/>
          <a:p>
            <a:r>
              <a:rPr lang="en-US" sz="2800" b="1" dirty="0" smtClean="0">
                <a:solidFill>
                  <a:srgbClr val="0070C0"/>
                </a:solidFill>
              </a:rPr>
              <a:t>Future research Directions</a:t>
            </a:r>
            <a:endParaRPr lang="en-US" sz="2800" b="1" dirty="0">
              <a:solidFill>
                <a:srgbClr val="0070C0"/>
              </a:solidFill>
            </a:endParaRPr>
          </a:p>
        </p:txBody>
      </p:sp>
      <p:pic>
        <p:nvPicPr>
          <p:cNvPr id="24" name="Picture 2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90" y="6185635"/>
            <a:ext cx="2253916" cy="615474"/>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sp>
        <p:nvSpPr>
          <p:cNvPr id="6" name="TextBox 5"/>
          <p:cNvSpPr txBox="1"/>
          <p:nvPr/>
        </p:nvSpPr>
        <p:spPr>
          <a:xfrm>
            <a:off x="888642" y="1252697"/>
            <a:ext cx="10161431" cy="517064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000" dirty="0" smtClean="0">
                <a:solidFill>
                  <a:schemeClr val="accent2">
                    <a:lumMod val="75000"/>
                  </a:schemeClr>
                </a:solidFill>
              </a:rPr>
              <a:t>The model can be extended to include various different entities in the manufacturing network like unloaders, warehouse storage devices, material handling devices, building energy controllers etc.</a:t>
            </a:r>
          </a:p>
          <a:p>
            <a:pPr marL="285750" indent="-285750" algn="just">
              <a:lnSpc>
                <a:spcPct val="150000"/>
              </a:lnSpc>
              <a:buFont typeface="Arial" panose="020B0604020202020204" pitchFamily="34" charset="0"/>
              <a:buChar char="•"/>
            </a:pPr>
            <a:r>
              <a:rPr lang="en-US" sz="2000" dirty="0" smtClean="0">
                <a:solidFill>
                  <a:schemeClr val="accent2">
                    <a:lumMod val="75000"/>
                  </a:schemeClr>
                </a:solidFill>
              </a:rPr>
              <a:t>The framework presented in this paper can be extended to different manufacturing set-ups like flexible job-shop or assembly lines.</a:t>
            </a:r>
          </a:p>
          <a:p>
            <a:pPr marL="285750" indent="-285750" algn="just">
              <a:lnSpc>
                <a:spcPct val="150000"/>
              </a:lnSpc>
              <a:buFont typeface="Arial" panose="020B0604020202020204" pitchFamily="34" charset="0"/>
              <a:buChar char="•"/>
            </a:pPr>
            <a:r>
              <a:rPr lang="en-US" sz="2000" dirty="0" smtClean="0">
                <a:solidFill>
                  <a:schemeClr val="accent2">
                    <a:lumMod val="75000"/>
                  </a:schemeClr>
                </a:solidFill>
              </a:rPr>
              <a:t>The action set of agents can be developed based on the environment and requirements. In this paper only jobs and machines are connected.</a:t>
            </a:r>
          </a:p>
          <a:p>
            <a:pPr marL="285750" indent="-285750" algn="just">
              <a:lnSpc>
                <a:spcPct val="150000"/>
              </a:lnSpc>
              <a:buFont typeface="Arial" panose="020B0604020202020204" pitchFamily="34" charset="0"/>
              <a:buChar char="•"/>
            </a:pPr>
            <a:r>
              <a:rPr lang="en-US" sz="2000" dirty="0" smtClean="0">
                <a:solidFill>
                  <a:schemeClr val="accent2">
                    <a:lumMod val="75000"/>
                  </a:schemeClr>
                </a:solidFill>
              </a:rPr>
              <a:t>Concepts of Complex networks could be used in better understanding of the connected networks, their behavior and reaction to external and internal perturbations</a:t>
            </a:r>
          </a:p>
          <a:p>
            <a:pPr marL="285750" indent="-285750" algn="just">
              <a:lnSpc>
                <a:spcPct val="150000"/>
              </a:lnSpc>
              <a:buFont typeface="Arial" panose="020B0604020202020204" pitchFamily="34" charset="0"/>
              <a:buChar char="•"/>
            </a:pPr>
            <a:r>
              <a:rPr lang="en-US" sz="2000" dirty="0" smtClean="0">
                <a:solidFill>
                  <a:schemeClr val="accent2">
                    <a:lumMod val="75000"/>
                  </a:schemeClr>
                </a:solidFill>
              </a:rPr>
              <a:t>As we all talk of scope, its enormous and growing enormously.</a:t>
            </a:r>
          </a:p>
          <a:p>
            <a:pPr marL="285750" indent="-285750" algn="just">
              <a:lnSpc>
                <a:spcPct val="150000"/>
              </a:lnSpc>
              <a:buFont typeface="Arial" panose="020B0604020202020204" pitchFamily="34" charset="0"/>
              <a:buChar char="•"/>
            </a:pPr>
            <a:endParaRPr lang="en-US" sz="2000" dirty="0">
              <a:solidFill>
                <a:schemeClr val="accent2">
                  <a:lumMod val="75000"/>
                </a:schemeClr>
              </a:solidFill>
            </a:endParaRPr>
          </a:p>
        </p:txBody>
      </p:sp>
    </p:spTree>
    <p:extLst>
      <p:ext uri="{BB962C8B-B14F-4D97-AF65-F5344CB8AC3E}">
        <p14:creationId xmlns:p14="http://schemas.microsoft.com/office/powerpoint/2010/main" val="35546371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70" y="236390"/>
            <a:ext cx="3349266" cy="523220"/>
          </a:xfrm>
          <a:prstGeom prst="rect">
            <a:avLst/>
          </a:prstGeom>
          <a:noFill/>
        </p:spPr>
        <p:txBody>
          <a:bodyPr wrap="square" rtlCol="0">
            <a:spAutoFit/>
          </a:bodyPr>
          <a:lstStyle/>
          <a:p>
            <a:r>
              <a:rPr lang="en-US" sz="2800" b="1" dirty="0" smtClean="0">
                <a:solidFill>
                  <a:srgbClr val="0070C0"/>
                </a:solidFill>
              </a:rPr>
              <a:t>Literature Review</a:t>
            </a:r>
            <a:endParaRPr lang="en-US" sz="2800" b="1" dirty="0">
              <a:solidFill>
                <a:srgbClr val="0070C0"/>
              </a:solidFill>
            </a:endParaRPr>
          </a:p>
        </p:txBody>
      </p:sp>
      <p:pic>
        <p:nvPicPr>
          <p:cNvPr id="24" name="Picture 2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90" y="6185635"/>
            <a:ext cx="2253916" cy="615474"/>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sp>
        <p:nvSpPr>
          <p:cNvPr id="6" name="TextBox 5"/>
          <p:cNvSpPr txBox="1"/>
          <p:nvPr/>
        </p:nvSpPr>
        <p:spPr>
          <a:xfrm>
            <a:off x="240634" y="1429555"/>
            <a:ext cx="11694692"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F.S. Hsieh and C.Y. Chiang (2011) Collaborative composition of processes in </a:t>
            </a:r>
            <a:r>
              <a:rPr lang="en-US" dirty="0" err="1" smtClean="0"/>
              <a:t>holonic</a:t>
            </a:r>
            <a:r>
              <a:rPr lang="en-US" dirty="0" smtClean="0"/>
              <a:t> manufacturing systems, Computers in Industry, 62:51-64</a:t>
            </a:r>
          </a:p>
          <a:p>
            <a:pPr marL="285750" indent="-285750" algn="just">
              <a:buFont typeface="Arial" panose="020B0604020202020204" pitchFamily="34" charset="0"/>
              <a:buChar char="•"/>
            </a:pPr>
            <a:r>
              <a:rPr lang="en-US" dirty="0" smtClean="0"/>
              <a:t>G. </a:t>
            </a:r>
            <a:r>
              <a:rPr lang="en-US" dirty="0" err="1" smtClean="0"/>
              <a:t>Mouzon</a:t>
            </a:r>
            <a:r>
              <a:rPr lang="en-US" dirty="0" smtClean="0"/>
              <a:t> and M.B. </a:t>
            </a:r>
            <a:r>
              <a:rPr lang="en-US" dirty="0" err="1" smtClean="0"/>
              <a:t>Yildirim</a:t>
            </a:r>
            <a:r>
              <a:rPr lang="en-US" dirty="0" smtClean="0"/>
              <a:t> (2008) A framework to </a:t>
            </a:r>
            <a:r>
              <a:rPr lang="en-US" dirty="0" err="1" smtClean="0"/>
              <a:t>minimise</a:t>
            </a:r>
            <a:r>
              <a:rPr lang="en-US" dirty="0" smtClean="0"/>
              <a:t> total energy consumption and total tardiness on a single machine, International Journal of Sustainable Engineering, 1(2):105116.</a:t>
            </a:r>
          </a:p>
          <a:p>
            <a:pPr marL="285750" indent="-285750" algn="just">
              <a:buFont typeface="Arial" panose="020B0604020202020204" pitchFamily="34" charset="0"/>
              <a:buChar char="•"/>
            </a:pPr>
            <a:r>
              <a:rPr lang="en-US" dirty="0" smtClean="0"/>
              <a:t>Internet of Things (IoT): A vision, architectural elements, and future directions (2013) Future Generation Computer Systems, 29</a:t>
            </a:r>
          </a:p>
          <a:p>
            <a:pPr marL="285750" indent="-285750" algn="just">
              <a:buFont typeface="Arial" panose="020B0604020202020204" pitchFamily="34" charset="0"/>
              <a:buChar char="•"/>
            </a:pPr>
            <a:r>
              <a:rPr lang="en-US" dirty="0" smtClean="0"/>
              <a:t>K. </a:t>
            </a:r>
            <a:r>
              <a:rPr lang="en-US" dirty="0" err="1" smtClean="0"/>
              <a:t>Bunse</a:t>
            </a:r>
            <a:r>
              <a:rPr lang="en-US" dirty="0" smtClean="0"/>
              <a:t>, M. </a:t>
            </a:r>
            <a:r>
              <a:rPr lang="en-US" dirty="0" err="1" smtClean="0"/>
              <a:t>Vodicka</a:t>
            </a:r>
            <a:r>
              <a:rPr lang="en-US" dirty="0" smtClean="0"/>
              <a:t>, P. </a:t>
            </a:r>
            <a:r>
              <a:rPr lang="en-US" dirty="0" err="1" smtClean="0"/>
              <a:t>Schonsleben</a:t>
            </a:r>
            <a:r>
              <a:rPr lang="en-US" dirty="0" smtClean="0"/>
              <a:t> and F.O. Ernst (2011) Integrating energy efficiency performance in production management - gap analysis between industrial needs and scientific literature, Journal of Cleaner Production, 19(6-7):667 – 679</a:t>
            </a:r>
          </a:p>
          <a:p>
            <a:pPr marL="285750" indent="-285750" algn="just">
              <a:buFont typeface="Arial" panose="020B0604020202020204" pitchFamily="34" charset="0"/>
              <a:buChar char="•"/>
            </a:pPr>
            <a:r>
              <a:rPr lang="en-US" dirty="0" smtClean="0"/>
              <a:t>N. </a:t>
            </a:r>
            <a:r>
              <a:rPr lang="en-US" dirty="0" err="1" smtClean="0"/>
              <a:t>Bessis</a:t>
            </a:r>
            <a:r>
              <a:rPr lang="en-US" dirty="0" smtClean="0"/>
              <a:t> and C. </a:t>
            </a:r>
            <a:r>
              <a:rPr lang="en-US" dirty="0" err="1" smtClean="0"/>
              <a:t>Dobre</a:t>
            </a:r>
            <a:r>
              <a:rPr lang="en-US" dirty="0" smtClean="0"/>
              <a:t> (2014) Big Data and internet of Things: Roadmap for Smart Environments, Studies in Computational intelligence,546</a:t>
            </a:r>
          </a:p>
          <a:p>
            <a:pPr marL="285750" indent="-285750" algn="just">
              <a:buFont typeface="Arial" panose="020B0604020202020204" pitchFamily="34" charset="0"/>
              <a:buChar char="•"/>
            </a:pPr>
            <a:r>
              <a:rPr lang="en-US" dirty="0" smtClean="0"/>
              <a:t>K. Fang, N.A. </a:t>
            </a:r>
            <a:r>
              <a:rPr lang="en-US" dirty="0" err="1" smtClean="0"/>
              <a:t>Uhan</a:t>
            </a:r>
            <a:r>
              <a:rPr lang="en-US" dirty="0" smtClean="0"/>
              <a:t>, F. Zhao, and J.W. Sutherland (2013) Flow shop scheduling with peak power consumption constraints, Annals of Operations Research, 206(1):115-145.</a:t>
            </a:r>
          </a:p>
          <a:p>
            <a:pPr marL="285750" indent="-285750" algn="just">
              <a:buFont typeface="Arial" panose="020B0604020202020204" pitchFamily="34" charset="0"/>
              <a:buChar char="•"/>
            </a:pPr>
            <a:r>
              <a:rPr lang="en-US" dirty="0" smtClean="0"/>
              <a:t>S. </a:t>
            </a:r>
            <a:r>
              <a:rPr lang="en-US" dirty="0" err="1" smtClean="0"/>
              <a:t>Gaglio</a:t>
            </a:r>
            <a:r>
              <a:rPr lang="en-US" dirty="0" smtClean="0"/>
              <a:t> and G. Lo Re (2013) Advances onto the Internet of things, Advances in Intelligent Systems and Computing, 260</a:t>
            </a:r>
          </a:p>
          <a:p>
            <a:pPr marL="285750" indent="-285750" algn="just">
              <a:buFont typeface="Arial" panose="020B0604020202020204" pitchFamily="34" charset="0"/>
              <a:buChar char="•"/>
            </a:pPr>
            <a:r>
              <a:rPr lang="en-US" dirty="0" smtClean="0"/>
              <a:t>P. </a:t>
            </a:r>
            <a:r>
              <a:rPr lang="en-US" dirty="0" err="1" smtClean="0"/>
              <a:t>Anussornnitisarn</a:t>
            </a:r>
            <a:r>
              <a:rPr lang="en-US" dirty="0" smtClean="0"/>
              <a:t>, S. Y. </a:t>
            </a:r>
            <a:r>
              <a:rPr lang="en-US" dirty="0" err="1" smtClean="0"/>
              <a:t>Nof</a:t>
            </a:r>
            <a:r>
              <a:rPr lang="en-US" dirty="0" smtClean="0"/>
              <a:t> and O. </a:t>
            </a:r>
            <a:r>
              <a:rPr lang="en-US" dirty="0" err="1" smtClean="0"/>
              <a:t>Etzion</a:t>
            </a:r>
            <a:r>
              <a:rPr lang="en-US" dirty="0" smtClean="0"/>
              <a:t> (2008) Decentralized control of cooperative and autonomous agents for solving the distributed resource allocation problem, International Journal of Production Economics,98:114-128</a:t>
            </a:r>
            <a:endParaRPr lang="en-US" dirty="0"/>
          </a:p>
        </p:txBody>
      </p:sp>
    </p:spTree>
    <p:extLst>
      <p:ext uri="{BB962C8B-B14F-4D97-AF65-F5344CB8AC3E}">
        <p14:creationId xmlns:p14="http://schemas.microsoft.com/office/powerpoint/2010/main" val="11986877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3817" y="2503073"/>
            <a:ext cx="3349266" cy="1815882"/>
          </a:xfrm>
          <a:prstGeom prst="rect">
            <a:avLst/>
          </a:prstGeom>
          <a:noFill/>
        </p:spPr>
        <p:txBody>
          <a:bodyPr wrap="square" rtlCol="0">
            <a:spAutoFit/>
          </a:bodyPr>
          <a:lstStyle/>
          <a:p>
            <a:pPr algn="ctr"/>
            <a:r>
              <a:rPr lang="en-US" sz="2800" b="1" dirty="0" smtClean="0">
                <a:solidFill>
                  <a:srgbClr val="0070C0"/>
                </a:solidFill>
              </a:rPr>
              <a:t>Questions</a:t>
            </a:r>
          </a:p>
          <a:p>
            <a:pPr algn="ctr"/>
            <a:endParaRPr lang="en-US" sz="2800" b="1" dirty="0" smtClean="0">
              <a:solidFill>
                <a:srgbClr val="0070C0"/>
              </a:solidFill>
            </a:endParaRPr>
          </a:p>
          <a:p>
            <a:pPr algn="ctr"/>
            <a:r>
              <a:rPr lang="en-US" sz="2800" b="1" u="sng" dirty="0" smtClean="0">
                <a:solidFill>
                  <a:srgbClr val="0070C0"/>
                </a:solidFill>
              </a:rPr>
              <a:t>Suggestions</a:t>
            </a:r>
          </a:p>
          <a:p>
            <a:pPr algn="ctr"/>
            <a:endParaRPr lang="en-US" sz="2800" b="1" u="sng" dirty="0">
              <a:solidFill>
                <a:srgbClr val="0070C0"/>
              </a:solidFill>
            </a:endParaRPr>
          </a:p>
        </p:txBody>
      </p:sp>
    </p:spTree>
    <p:extLst>
      <p:ext uri="{BB962C8B-B14F-4D97-AF65-F5344CB8AC3E}">
        <p14:creationId xmlns:p14="http://schemas.microsoft.com/office/powerpoint/2010/main" val="32810071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cxnSp>
        <p:nvCxnSpPr>
          <p:cNvPr id="10" name="Straight Connector 9"/>
          <p:cNvCxnSpPr/>
          <p:nvPr/>
        </p:nvCxnSpPr>
        <p:spPr>
          <a:xfrm>
            <a:off x="3777916" y="185110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69" y="236390"/>
            <a:ext cx="8204601" cy="523220"/>
          </a:xfrm>
          <a:prstGeom prst="rect">
            <a:avLst/>
          </a:prstGeom>
          <a:noFill/>
        </p:spPr>
        <p:txBody>
          <a:bodyPr wrap="square" rtlCol="0">
            <a:spAutoFit/>
          </a:bodyPr>
          <a:lstStyle/>
          <a:p>
            <a:r>
              <a:rPr lang="en-US" sz="2800" b="1" dirty="0" smtClean="0">
                <a:solidFill>
                  <a:srgbClr val="0070C0"/>
                </a:solidFill>
              </a:rPr>
              <a:t>Motivation: Industrial Evolution led by IoT and CPS</a:t>
            </a:r>
            <a:endParaRPr lang="en-US" sz="2800"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445" y="3409549"/>
            <a:ext cx="2258834" cy="17988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2677" y="3409549"/>
            <a:ext cx="2633599" cy="18509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448" y="3028953"/>
            <a:ext cx="3351878" cy="230228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634" y="3409549"/>
            <a:ext cx="1994814" cy="1717054"/>
          </a:xfrm>
          <a:prstGeom prst="rect">
            <a:avLst/>
          </a:prstGeom>
        </p:spPr>
      </p:pic>
      <p:cxnSp>
        <p:nvCxnSpPr>
          <p:cNvPr id="13" name="Straight Arrow Connector 12"/>
          <p:cNvCxnSpPr/>
          <p:nvPr/>
        </p:nvCxnSpPr>
        <p:spPr>
          <a:xfrm flipV="1">
            <a:off x="994609" y="5561862"/>
            <a:ext cx="10018532" cy="107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1951" y="1186614"/>
            <a:ext cx="564778" cy="461665"/>
          </a:xfrm>
          <a:prstGeom prst="rect">
            <a:avLst/>
          </a:prstGeom>
          <a:noFill/>
        </p:spPr>
        <p:txBody>
          <a:bodyPr wrap="square" rtlCol="0">
            <a:spAutoFit/>
          </a:bodyPr>
          <a:lstStyle/>
          <a:p>
            <a:r>
              <a:rPr lang="en-US" sz="2400" b="1" dirty="0" smtClean="0">
                <a:solidFill>
                  <a:srgbClr val="7030A0"/>
                </a:solidFill>
              </a:rPr>
              <a:t>1</a:t>
            </a:r>
            <a:r>
              <a:rPr lang="en-US" sz="2400" b="1" baseline="30000" dirty="0" smtClean="0">
                <a:solidFill>
                  <a:srgbClr val="7030A0"/>
                </a:solidFill>
              </a:rPr>
              <a:t>st</a:t>
            </a:r>
            <a:r>
              <a:rPr lang="en-US" sz="2400" b="1" dirty="0" smtClean="0">
                <a:solidFill>
                  <a:srgbClr val="7030A0"/>
                </a:solidFill>
              </a:rPr>
              <a:t> </a:t>
            </a:r>
            <a:endParaRPr lang="en-US" sz="2400" b="1" dirty="0">
              <a:solidFill>
                <a:srgbClr val="7030A0"/>
              </a:solidFill>
            </a:endParaRPr>
          </a:p>
        </p:txBody>
      </p:sp>
      <p:sp>
        <p:nvSpPr>
          <p:cNvPr id="16" name="TextBox 15"/>
          <p:cNvSpPr txBox="1"/>
          <p:nvPr/>
        </p:nvSpPr>
        <p:spPr>
          <a:xfrm>
            <a:off x="3676186" y="1192119"/>
            <a:ext cx="564778" cy="461665"/>
          </a:xfrm>
          <a:prstGeom prst="rect">
            <a:avLst/>
          </a:prstGeom>
          <a:noFill/>
        </p:spPr>
        <p:txBody>
          <a:bodyPr wrap="square" rtlCol="0">
            <a:spAutoFit/>
          </a:bodyPr>
          <a:lstStyle/>
          <a:p>
            <a:r>
              <a:rPr lang="en-US" sz="2400" b="1" dirty="0" smtClean="0">
                <a:solidFill>
                  <a:srgbClr val="7030A0"/>
                </a:solidFill>
              </a:rPr>
              <a:t>2</a:t>
            </a:r>
            <a:r>
              <a:rPr lang="en-US" sz="2400" b="1" baseline="30000" dirty="0" smtClean="0">
                <a:solidFill>
                  <a:srgbClr val="7030A0"/>
                </a:solidFill>
              </a:rPr>
              <a:t>nd</a:t>
            </a:r>
            <a:r>
              <a:rPr lang="en-US" sz="2400" b="1" dirty="0" smtClean="0">
                <a:solidFill>
                  <a:srgbClr val="7030A0"/>
                </a:solidFill>
              </a:rPr>
              <a:t> </a:t>
            </a:r>
            <a:endParaRPr lang="en-US" sz="2400" b="1" dirty="0">
              <a:solidFill>
                <a:srgbClr val="7030A0"/>
              </a:solidFill>
            </a:endParaRPr>
          </a:p>
        </p:txBody>
      </p:sp>
      <p:sp>
        <p:nvSpPr>
          <p:cNvPr id="17" name="TextBox 16"/>
          <p:cNvSpPr txBox="1"/>
          <p:nvPr/>
        </p:nvSpPr>
        <p:spPr>
          <a:xfrm>
            <a:off x="6752596" y="1193479"/>
            <a:ext cx="564778" cy="461665"/>
          </a:xfrm>
          <a:prstGeom prst="rect">
            <a:avLst/>
          </a:prstGeom>
          <a:noFill/>
        </p:spPr>
        <p:txBody>
          <a:bodyPr wrap="square" rtlCol="0">
            <a:spAutoFit/>
          </a:bodyPr>
          <a:lstStyle/>
          <a:p>
            <a:r>
              <a:rPr lang="en-US" sz="2400" b="1" dirty="0" smtClean="0">
                <a:solidFill>
                  <a:srgbClr val="7030A0"/>
                </a:solidFill>
              </a:rPr>
              <a:t>3</a:t>
            </a:r>
            <a:r>
              <a:rPr lang="en-US" sz="2400" b="1" baseline="30000" dirty="0">
                <a:solidFill>
                  <a:srgbClr val="7030A0"/>
                </a:solidFill>
              </a:rPr>
              <a:t>r</a:t>
            </a:r>
            <a:r>
              <a:rPr lang="en-US" sz="2400" b="1" baseline="30000" dirty="0" smtClean="0">
                <a:solidFill>
                  <a:srgbClr val="7030A0"/>
                </a:solidFill>
              </a:rPr>
              <a:t>d</a:t>
            </a:r>
            <a:r>
              <a:rPr lang="en-US" sz="2400" b="1" dirty="0" smtClean="0">
                <a:solidFill>
                  <a:srgbClr val="7030A0"/>
                </a:solidFill>
              </a:rPr>
              <a:t> </a:t>
            </a:r>
            <a:endParaRPr lang="en-US" sz="2400" b="1" dirty="0">
              <a:solidFill>
                <a:srgbClr val="7030A0"/>
              </a:solidFill>
            </a:endParaRPr>
          </a:p>
        </p:txBody>
      </p:sp>
      <p:sp>
        <p:nvSpPr>
          <p:cNvPr id="18" name="TextBox 17"/>
          <p:cNvSpPr txBox="1"/>
          <p:nvPr/>
        </p:nvSpPr>
        <p:spPr>
          <a:xfrm>
            <a:off x="10034334" y="1182420"/>
            <a:ext cx="564778" cy="461665"/>
          </a:xfrm>
          <a:prstGeom prst="rect">
            <a:avLst/>
          </a:prstGeom>
          <a:noFill/>
        </p:spPr>
        <p:txBody>
          <a:bodyPr wrap="square" rtlCol="0">
            <a:spAutoFit/>
          </a:bodyPr>
          <a:lstStyle/>
          <a:p>
            <a:r>
              <a:rPr lang="en-US" sz="2400" b="1" dirty="0" smtClean="0">
                <a:solidFill>
                  <a:srgbClr val="7030A0"/>
                </a:solidFill>
              </a:rPr>
              <a:t>4</a:t>
            </a:r>
            <a:r>
              <a:rPr lang="en-US" sz="2400" b="1" baseline="30000" dirty="0" smtClean="0">
                <a:solidFill>
                  <a:srgbClr val="7030A0"/>
                </a:solidFill>
              </a:rPr>
              <a:t>th</a:t>
            </a:r>
            <a:r>
              <a:rPr lang="en-US" sz="2400" b="1" dirty="0" smtClean="0">
                <a:solidFill>
                  <a:srgbClr val="7030A0"/>
                </a:solidFill>
              </a:rPr>
              <a:t> </a:t>
            </a:r>
            <a:endParaRPr lang="en-US" sz="2400" b="1" dirty="0">
              <a:solidFill>
                <a:srgbClr val="7030A0"/>
              </a:solidFill>
            </a:endParaRPr>
          </a:p>
        </p:txBody>
      </p:sp>
      <p:sp>
        <p:nvSpPr>
          <p:cNvPr id="22" name="TextBox 21"/>
          <p:cNvSpPr txBox="1"/>
          <p:nvPr/>
        </p:nvSpPr>
        <p:spPr>
          <a:xfrm>
            <a:off x="6205269" y="1748180"/>
            <a:ext cx="1721223" cy="369332"/>
          </a:xfrm>
          <a:prstGeom prst="rect">
            <a:avLst/>
          </a:prstGeom>
          <a:noFill/>
        </p:spPr>
        <p:txBody>
          <a:bodyPr wrap="square" rtlCol="0">
            <a:spAutoFit/>
          </a:bodyPr>
          <a:lstStyle/>
          <a:p>
            <a:r>
              <a:rPr lang="en-US" dirty="0" smtClean="0"/>
              <a:t>Computer CNC</a:t>
            </a:r>
            <a:endParaRPr lang="en-US" dirty="0"/>
          </a:p>
        </p:txBody>
      </p:sp>
      <p:sp>
        <p:nvSpPr>
          <p:cNvPr id="23" name="TextBox 22"/>
          <p:cNvSpPr txBox="1"/>
          <p:nvPr/>
        </p:nvSpPr>
        <p:spPr>
          <a:xfrm>
            <a:off x="9142870" y="1802201"/>
            <a:ext cx="2448495" cy="369332"/>
          </a:xfrm>
          <a:prstGeom prst="rect">
            <a:avLst/>
          </a:prstGeom>
          <a:noFill/>
        </p:spPr>
        <p:txBody>
          <a:bodyPr wrap="square" rtlCol="0">
            <a:spAutoFit/>
          </a:bodyPr>
          <a:lstStyle/>
          <a:p>
            <a:r>
              <a:rPr lang="en-US" dirty="0" smtClean="0"/>
              <a:t>Cyber physical systems</a:t>
            </a:r>
            <a:endParaRPr lang="en-US" dirty="0"/>
          </a:p>
        </p:txBody>
      </p:sp>
      <p:sp>
        <p:nvSpPr>
          <p:cNvPr id="28" name="TextBox 27"/>
          <p:cNvSpPr txBox="1"/>
          <p:nvPr/>
        </p:nvSpPr>
        <p:spPr>
          <a:xfrm>
            <a:off x="514225" y="1748180"/>
            <a:ext cx="1721223" cy="369332"/>
          </a:xfrm>
          <a:prstGeom prst="rect">
            <a:avLst/>
          </a:prstGeom>
          <a:noFill/>
        </p:spPr>
        <p:txBody>
          <a:bodyPr wrap="square" rtlCol="0">
            <a:spAutoFit/>
          </a:bodyPr>
          <a:lstStyle/>
          <a:p>
            <a:r>
              <a:rPr lang="en-US" dirty="0" smtClean="0"/>
              <a:t>Steam engine</a:t>
            </a:r>
            <a:endParaRPr lang="en-US" dirty="0"/>
          </a:p>
        </p:txBody>
      </p:sp>
      <p:sp>
        <p:nvSpPr>
          <p:cNvPr id="29" name="TextBox 28"/>
          <p:cNvSpPr txBox="1"/>
          <p:nvPr/>
        </p:nvSpPr>
        <p:spPr>
          <a:xfrm>
            <a:off x="3181817" y="1755094"/>
            <a:ext cx="1721223" cy="369332"/>
          </a:xfrm>
          <a:prstGeom prst="rect">
            <a:avLst/>
          </a:prstGeom>
          <a:noFill/>
        </p:spPr>
        <p:txBody>
          <a:bodyPr wrap="square" rtlCol="0">
            <a:spAutoFit/>
          </a:bodyPr>
          <a:lstStyle/>
          <a:p>
            <a:r>
              <a:rPr lang="en-US" dirty="0"/>
              <a:t>I</a:t>
            </a:r>
            <a:r>
              <a:rPr lang="en-US" dirty="0" smtClean="0"/>
              <a:t>ndustrialization</a:t>
            </a:r>
            <a:endParaRPr lang="en-US" dirty="0"/>
          </a:p>
        </p:txBody>
      </p:sp>
      <p:sp>
        <p:nvSpPr>
          <p:cNvPr id="37" name="TextBox 36"/>
          <p:cNvSpPr txBox="1"/>
          <p:nvPr/>
        </p:nvSpPr>
        <p:spPr>
          <a:xfrm>
            <a:off x="5840445" y="2411566"/>
            <a:ext cx="2348814" cy="369332"/>
          </a:xfrm>
          <a:prstGeom prst="rect">
            <a:avLst/>
          </a:prstGeom>
          <a:noFill/>
        </p:spPr>
        <p:txBody>
          <a:bodyPr wrap="square" rtlCol="0">
            <a:spAutoFit/>
          </a:bodyPr>
          <a:lstStyle/>
          <a:p>
            <a:r>
              <a:rPr lang="en-US" b="1" dirty="0" smtClean="0">
                <a:solidFill>
                  <a:schemeClr val="accent6">
                    <a:lumMod val="50000"/>
                  </a:schemeClr>
                </a:solidFill>
              </a:rPr>
              <a:t>Electronic automation</a:t>
            </a:r>
            <a:endParaRPr lang="en-US" b="1" dirty="0">
              <a:solidFill>
                <a:schemeClr val="accent6">
                  <a:lumMod val="50000"/>
                </a:schemeClr>
              </a:solidFill>
            </a:endParaRPr>
          </a:p>
        </p:txBody>
      </p:sp>
      <p:sp>
        <p:nvSpPr>
          <p:cNvPr id="38" name="TextBox 37"/>
          <p:cNvSpPr txBox="1"/>
          <p:nvPr/>
        </p:nvSpPr>
        <p:spPr>
          <a:xfrm>
            <a:off x="9321076" y="2396670"/>
            <a:ext cx="2448495" cy="369332"/>
          </a:xfrm>
          <a:prstGeom prst="rect">
            <a:avLst/>
          </a:prstGeom>
          <a:noFill/>
        </p:spPr>
        <p:txBody>
          <a:bodyPr wrap="square" rtlCol="0">
            <a:spAutoFit/>
          </a:bodyPr>
          <a:lstStyle/>
          <a:p>
            <a:r>
              <a:rPr lang="en-US" b="1" dirty="0" smtClean="0">
                <a:solidFill>
                  <a:schemeClr val="accent6">
                    <a:lumMod val="50000"/>
                  </a:schemeClr>
                </a:solidFill>
              </a:rPr>
              <a:t>Smart automation</a:t>
            </a:r>
            <a:endParaRPr lang="en-US" b="1" dirty="0">
              <a:solidFill>
                <a:schemeClr val="accent6">
                  <a:lumMod val="50000"/>
                </a:schemeClr>
              </a:solidFill>
            </a:endParaRPr>
          </a:p>
        </p:txBody>
      </p:sp>
      <p:sp>
        <p:nvSpPr>
          <p:cNvPr id="30" name="TextBox 29"/>
          <p:cNvSpPr txBox="1"/>
          <p:nvPr/>
        </p:nvSpPr>
        <p:spPr>
          <a:xfrm>
            <a:off x="272177" y="2371225"/>
            <a:ext cx="2097741" cy="646331"/>
          </a:xfrm>
          <a:prstGeom prst="rect">
            <a:avLst/>
          </a:prstGeom>
          <a:noFill/>
        </p:spPr>
        <p:txBody>
          <a:bodyPr wrap="square" rtlCol="0">
            <a:spAutoFit/>
          </a:bodyPr>
          <a:lstStyle/>
          <a:p>
            <a:pPr algn="ctr"/>
            <a:r>
              <a:rPr lang="en-US" b="1" dirty="0" smtClean="0">
                <a:solidFill>
                  <a:schemeClr val="accent6">
                    <a:lumMod val="50000"/>
                  </a:schemeClr>
                </a:solidFill>
              </a:rPr>
              <a:t>Power generation</a:t>
            </a:r>
          </a:p>
          <a:p>
            <a:pPr algn="ctr"/>
            <a:r>
              <a:rPr lang="en-US" b="1" dirty="0" smtClean="0">
                <a:solidFill>
                  <a:schemeClr val="accent6">
                    <a:lumMod val="50000"/>
                  </a:schemeClr>
                </a:solidFill>
              </a:rPr>
              <a:t>Manual automation</a:t>
            </a:r>
            <a:endParaRPr lang="en-US" b="1" dirty="0">
              <a:solidFill>
                <a:schemeClr val="accent6">
                  <a:lumMod val="50000"/>
                </a:schemeClr>
              </a:solidFill>
            </a:endParaRPr>
          </a:p>
        </p:txBody>
      </p:sp>
      <p:sp>
        <p:nvSpPr>
          <p:cNvPr id="31" name="TextBox 30"/>
          <p:cNvSpPr txBox="1"/>
          <p:nvPr/>
        </p:nvSpPr>
        <p:spPr>
          <a:xfrm>
            <a:off x="3189535" y="2391586"/>
            <a:ext cx="1721223" cy="369332"/>
          </a:xfrm>
          <a:prstGeom prst="rect">
            <a:avLst/>
          </a:prstGeom>
          <a:noFill/>
        </p:spPr>
        <p:txBody>
          <a:bodyPr wrap="square" rtlCol="0">
            <a:spAutoFit/>
          </a:bodyPr>
          <a:lstStyle/>
          <a:p>
            <a:r>
              <a:rPr lang="en-US" b="1" dirty="0" smtClean="0">
                <a:solidFill>
                  <a:schemeClr val="accent6">
                    <a:lumMod val="50000"/>
                  </a:schemeClr>
                </a:solidFill>
              </a:rPr>
              <a:t>Fast production</a:t>
            </a:r>
            <a:endParaRPr lang="en-US" b="1" dirty="0">
              <a:solidFill>
                <a:schemeClr val="accent6">
                  <a:lumMod val="50000"/>
                </a:schemeClr>
              </a:solidFill>
            </a:endParaRPr>
          </a:p>
        </p:txBody>
      </p:sp>
      <p:pic>
        <p:nvPicPr>
          <p:cNvPr id="24" name="Picture 2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885" y="6032444"/>
            <a:ext cx="2253916" cy="615474"/>
          </a:xfrm>
          <a:prstGeom prst="rect">
            <a:avLst/>
          </a:prstGeom>
          <a:noFill/>
        </p:spPr>
      </p:pic>
    </p:spTree>
    <p:extLst>
      <p:ext uri="{BB962C8B-B14F-4D97-AF65-F5344CB8AC3E}">
        <p14:creationId xmlns:p14="http://schemas.microsoft.com/office/powerpoint/2010/main" val="131845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2" grpId="0"/>
      <p:bldP spid="23" grpId="0"/>
      <p:bldP spid="29" grpId="0"/>
      <p:bldP spid="37" grpId="0"/>
      <p:bldP spid="38"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69" y="236390"/>
            <a:ext cx="4961965" cy="523220"/>
          </a:xfrm>
          <a:prstGeom prst="rect">
            <a:avLst/>
          </a:prstGeom>
          <a:noFill/>
        </p:spPr>
        <p:txBody>
          <a:bodyPr wrap="square" rtlCol="0">
            <a:spAutoFit/>
          </a:bodyPr>
          <a:lstStyle/>
          <a:p>
            <a:r>
              <a:rPr lang="en-US" sz="2800" b="1" dirty="0" smtClean="0">
                <a:solidFill>
                  <a:srgbClr val="0070C0"/>
                </a:solidFill>
              </a:rPr>
              <a:t>Agenda</a:t>
            </a:r>
            <a:endParaRPr lang="en-US" sz="2800" b="1" dirty="0">
              <a:solidFill>
                <a:srgbClr val="0070C0"/>
              </a:solidFill>
            </a:endParaRPr>
          </a:p>
        </p:txBody>
      </p:sp>
      <p:pic>
        <p:nvPicPr>
          <p:cNvPr id="24" name="Picture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885" y="6032444"/>
            <a:ext cx="2253916" cy="615474"/>
          </a:xfrm>
          <a:prstGeom prst="rect">
            <a:avLst/>
          </a:prstGeom>
          <a:noFill/>
        </p:spPr>
      </p:pic>
      <p:sp>
        <p:nvSpPr>
          <p:cNvPr id="4" name="TextBox 3"/>
          <p:cNvSpPr txBox="1"/>
          <p:nvPr/>
        </p:nvSpPr>
        <p:spPr>
          <a:xfrm>
            <a:off x="591669" y="1485870"/>
            <a:ext cx="10973559" cy="424731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smtClean="0"/>
              <a:t>Introduction to intelligent jobs</a:t>
            </a:r>
          </a:p>
          <a:p>
            <a:pPr marL="285750" indent="-285750">
              <a:lnSpc>
                <a:spcPct val="150000"/>
              </a:lnSpc>
              <a:buFont typeface="Wingdings" panose="05000000000000000000" pitchFamily="2" charset="2"/>
              <a:buChar char="Ø"/>
            </a:pPr>
            <a:r>
              <a:rPr lang="en-US" dirty="0" smtClean="0"/>
              <a:t>Vision : IoT and CPS</a:t>
            </a:r>
          </a:p>
          <a:p>
            <a:pPr marL="285750" indent="-285750">
              <a:lnSpc>
                <a:spcPct val="150000"/>
              </a:lnSpc>
              <a:buFont typeface="Wingdings" panose="05000000000000000000" pitchFamily="2" charset="2"/>
              <a:buChar char="Ø"/>
            </a:pPr>
            <a:r>
              <a:rPr lang="en-US" dirty="0" smtClean="0"/>
              <a:t>Flow Shop and Peak Energy</a:t>
            </a:r>
          </a:p>
          <a:p>
            <a:pPr marL="285750" indent="-285750">
              <a:lnSpc>
                <a:spcPct val="150000"/>
              </a:lnSpc>
              <a:buFont typeface="Wingdings" panose="05000000000000000000" pitchFamily="2" charset="2"/>
              <a:buChar char="Ø"/>
            </a:pPr>
            <a:r>
              <a:rPr lang="en-US" dirty="0" smtClean="0"/>
              <a:t>Mathematical Formulation</a:t>
            </a:r>
          </a:p>
          <a:p>
            <a:pPr marL="285750" indent="-285750">
              <a:lnSpc>
                <a:spcPct val="150000"/>
              </a:lnSpc>
              <a:buFont typeface="Wingdings" panose="05000000000000000000" pitchFamily="2" charset="2"/>
              <a:buChar char="Ø"/>
            </a:pPr>
            <a:r>
              <a:rPr lang="en-US" dirty="0" smtClean="0"/>
              <a:t>Agent </a:t>
            </a:r>
            <a:r>
              <a:rPr lang="en-US" dirty="0"/>
              <a:t>B</a:t>
            </a:r>
            <a:r>
              <a:rPr lang="en-US" dirty="0" smtClean="0"/>
              <a:t>ased Framework</a:t>
            </a:r>
          </a:p>
          <a:p>
            <a:pPr marL="285750" indent="-285750">
              <a:lnSpc>
                <a:spcPct val="150000"/>
              </a:lnSpc>
              <a:buFont typeface="Wingdings" panose="05000000000000000000" pitchFamily="2" charset="2"/>
              <a:buChar char="Ø"/>
            </a:pPr>
            <a:r>
              <a:rPr lang="en-US" dirty="0" smtClean="0"/>
              <a:t>Scheduling</a:t>
            </a:r>
          </a:p>
          <a:p>
            <a:pPr marL="285750" indent="-285750">
              <a:lnSpc>
                <a:spcPct val="150000"/>
              </a:lnSpc>
              <a:buFont typeface="Wingdings" panose="05000000000000000000" pitchFamily="2" charset="2"/>
              <a:buChar char="Ø"/>
            </a:pPr>
            <a:r>
              <a:rPr lang="en-US" dirty="0" smtClean="0"/>
              <a:t>Negotiation Protocol</a:t>
            </a:r>
          </a:p>
          <a:p>
            <a:pPr marL="285750" indent="-285750">
              <a:lnSpc>
                <a:spcPct val="150000"/>
              </a:lnSpc>
              <a:buFont typeface="Wingdings" panose="05000000000000000000" pitchFamily="2" charset="2"/>
              <a:buChar char="Ø"/>
            </a:pPr>
            <a:r>
              <a:rPr lang="en-US" dirty="0" smtClean="0"/>
              <a:t>Conclusion </a:t>
            </a:r>
          </a:p>
          <a:p>
            <a:pPr marL="285750" indent="-285750">
              <a:lnSpc>
                <a:spcPct val="150000"/>
              </a:lnSpc>
              <a:buFont typeface="Wingdings" panose="05000000000000000000" pitchFamily="2" charset="2"/>
              <a:buChar char="Ø"/>
            </a:pPr>
            <a:r>
              <a:rPr lang="en-US" dirty="0" smtClean="0"/>
              <a:t>Future Research</a:t>
            </a:r>
          </a:p>
          <a:p>
            <a:pPr marL="285750" indent="-285750">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34326588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69" y="236390"/>
            <a:ext cx="4961965" cy="523220"/>
          </a:xfrm>
          <a:prstGeom prst="rect">
            <a:avLst/>
          </a:prstGeom>
          <a:noFill/>
        </p:spPr>
        <p:txBody>
          <a:bodyPr wrap="square" rtlCol="0">
            <a:spAutoFit/>
          </a:bodyPr>
          <a:lstStyle/>
          <a:p>
            <a:r>
              <a:rPr lang="en-US" sz="2800" b="1" dirty="0" smtClean="0">
                <a:solidFill>
                  <a:srgbClr val="0070C0"/>
                </a:solidFill>
              </a:rPr>
              <a:t>Intelligent jobs</a:t>
            </a:r>
            <a:endParaRPr lang="en-US" sz="2800" b="1" dirty="0">
              <a:solidFill>
                <a:srgbClr val="0070C0"/>
              </a:solidFill>
            </a:endParaRPr>
          </a:p>
        </p:txBody>
      </p:sp>
      <p:pic>
        <p:nvPicPr>
          <p:cNvPr id="24" name="Picture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885" y="6032444"/>
            <a:ext cx="2253916" cy="615474"/>
          </a:xfrm>
          <a:prstGeom prst="rect">
            <a:avLst/>
          </a:prstGeom>
          <a:noFill/>
        </p:spPr>
      </p:pic>
      <p:pic>
        <p:nvPicPr>
          <p:cNvPr id="4" name="Picture 3"/>
          <p:cNvPicPr>
            <a:picLocks noChangeAspect="1"/>
          </p:cNvPicPr>
          <p:nvPr/>
        </p:nvPicPr>
        <p:blipFill>
          <a:blip r:embed="rId4"/>
          <a:stretch>
            <a:fillRect/>
          </a:stretch>
        </p:blipFill>
        <p:spPr>
          <a:xfrm>
            <a:off x="591668" y="1213507"/>
            <a:ext cx="4103911" cy="2302993"/>
          </a:xfrm>
          <a:prstGeom prst="rect">
            <a:avLst/>
          </a:prstGeom>
        </p:spPr>
      </p:pic>
      <p:pic>
        <p:nvPicPr>
          <p:cNvPr id="57" name="Picture 56"/>
          <p:cNvPicPr>
            <a:picLocks noChangeAspect="1"/>
          </p:cNvPicPr>
          <p:nvPr/>
        </p:nvPicPr>
        <p:blipFill>
          <a:blip r:embed="rId5"/>
          <a:stretch>
            <a:fillRect/>
          </a:stretch>
        </p:blipFill>
        <p:spPr>
          <a:xfrm>
            <a:off x="637123" y="3702558"/>
            <a:ext cx="4013000" cy="2088940"/>
          </a:xfrm>
          <a:prstGeom prst="rect">
            <a:avLst/>
          </a:prstGeom>
        </p:spPr>
      </p:pic>
      <p:grpSp>
        <p:nvGrpSpPr>
          <p:cNvPr id="58" name="Group 57"/>
          <p:cNvGrpSpPr/>
          <p:nvPr/>
        </p:nvGrpSpPr>
        <p:grpSpPr>
          <a:xfrm>
            <a:off x="5643467" y="1821142"/>
            <a:ext cx="5749216" cy="3762832"/>
            <a:chOff x="1102345" y="1863505"/>
            <a:chExt cx="5749216" cy="3762832"/>
          </a:xfrm>
        </p:grpSpPr>
        <p:cxnSp>
          <p:nvCxnSpPr>
            <p:cNvPr id="59" name="Straight Arrow Connector 58"/>
            <p:cNvCxnSpPr/>
            <p:nvPr/>
          </p:nvCxnSpPr>
          <p:spPr>
            <a:xfrm flipH="1">
              <a:off x="1852185" y="2491503"/>
              <a:ext cx="3109780" cy="1838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852589" y="4417611"/>
              <a:ext cx="4998972" cy="1171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102939" y="4065260"/>
              <a:ext cx="1106234" cy="738664"/>
            </a:xfrm>
            <a:prstGeom prst="rect">
              <a:avLst/>
            </a:prstGeom>
            <a:noFill/>
          </p:spPr>
          <p:txBody>
            <a:bodyPr wrap="square" rtlCol="0">
              <a:spAutoFit/>
            </a:bodyPr>
            <a:lstStyle/>
            <a:p>
              <a:pPr algn="ctr"/>
              <a:r>
                <a:rPr lang="en-US" sz="1400" dirty="0" smtClean="0"/>
                <a:t>Raw</a:t>
              </a:r>
            </a:p>
            <a:p>
              <a:pPr algn="ctr"/>
              <a:endParaRPr lang="en-US" sz="1400" dirty="0" smtClean="0"/>
            </a:p>
            <a:p>
              <a:pPr algn="ctr"/>
              <a:r>
                <a:rPr lang="en-US" sz="1400" dirty="0" smtClean="0"/>
                <a:t> material</a:t>
              </a:r>
              <a:endParaRPr lang="en-US" sz="1400" dirty="0"/>
            </a:p>
          </p:txBody>
        </p:sp>
        <p:sp>
          <p:nvSpPr>
            <p:cNvPr id="62" name="TextBox 61"/>
            <p:cNvSpPr txBox="1"/>
            <p:nvPr/>
          </p:nvSpPr>
          <p:spPr>
            <a:xfrm>
              <a:off x="2004774" y="4672230"/>
              <a:ext cx="1580066" cy="954107"/>
            </a:xfrm>
            <a:prstGeom prst="rect">
              <a:avLst/>
            </a:prstGeom>
            <a:noFill/>
          </p:spPr>
          <p:txBody>
            <a:bodyPr wrap="square" rtlCol="0">
              <a:spAutoFit/>
            </a:bodyPr>
            <a:lstStyle/>
            <a:p>
              <a:pPr algn="ctr"/>
              <a:r>
                <a:rPr lang="en-US" sz="1400" dirty="0" smtClean="0"/>
                <a:t>Mark raw material / start with a mark with the product information</a:t>
              </a:r>
              <a:endParaRPr lang="en-US" sz="1400" dirty="0"/>
            </a:p>
          </p:txBody>
        </p:sp>
        <p:sp>
          <p:nvSpPr>
            <p:cNvPr id="63" name="TextBox 62"/>
            <p:cNvSpPr txBox="1"/>
            <p:nvPr/>
          </p:nvSpPr>
          <p:spPr>
            <a:xfrm>
              <a:off x="1102345" y="3315959"/>
              <a:ext cx="1050888" cy="461665"/>
            </a:xfrm>
            <a:prstGeom prst="rect">
              <a:avLst/>
            </a:prstGeom>
            <a:noFill/>
          </p:spPr>
          <p:txBody>
            <a:bodyPr wrap="square" rtlCol="0">
              <a:spAutoFit/>
            </a:bodyPr>
            <a:lstStyle/>
            <a:p>
              <a:pPr algn="ctr"/>
              <a:r>
                <a:rPr lang="en-US" sz="1200" dirty="0" smtClean="0"/>
                <a:t>Product</a:t>
              </a:r>
            </a:p>
            <a:p>
              <a:pPr algn="ctr"/>
              <a:r>
                <a:rPr lang="en-US" sz="1200" dirty="0" smtClean="0"/>
                <a:t>information</a:t>
              </a:r>
              <a:endParaRPr lang="en-US" sz="1200" dirty="0"/>
            </a:p>
          </p:txBody>
        </p:sp>
        <p:sp>
          <p:nvSpPr>
            <p:cNvPr id="64" name="Rectangle 63"/>
            <p:cNvSpPr/>
            <p:nvPr/>
          </p:nvSpPr>
          <p:spPr>
            <a:xfrm>
              <a:off x="1565940" y="1863506"/>
              <a:ext cx="936715" cy="1255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t>Large database</a:t>
              </a:r>
              <a:endParaRPr lang="en-US" sz="1600" dirty="0"/>
            </a:p>
          </p:txBody>
        </p:sp>
        <p:cxnSp>
          <p:nvCxnSpPr>
            <p:cNvPr id="65" name="Straight Connector 64"/>
            <p:cNvCxnSpPr/>
            <p:nvPr/>
          </p:nvCxnSpPr>
          <p:spPr>
            <a:xfrm>
              <a:off x="2004774" y="3144273"/>
              <a:ext cx="0" cy="7335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020075" y="3867128"/>
              <a:ext cx="37551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565940" y="4330502"/>
              <a:ext cx="193570" cy="20817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8" name="Rectangle 67"/>
            <p:cNvSpPr/>
            <p:nvPr/>
          </p:nvSpPr>
          <p:spPr>
            <a:xfrm>
              <a:off x="5084755" y="1863505"/>
              <a:ext cx="1395172" cy="1255997"/>
            </a:xfrm>
            <a:prstGeom prst="rect">
              <a:avLst/>
            </a:prstGeom>
            <a:solidFill>
              <a:schemeClr val="accent4">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rPr>
                <a:t>Storage – raw materials</a:t>
              </a:r>
              <a:endParaRPr lang="en-US" sz="1600" dirty="0">
                <a:solidFill>
                  <a:schemeClr val="tx1"/>
                </a:solidFill>
              </a:endParaRPr>
            </a:p>
          </p:txBody>
        </p:sp>
        <p:pic>
          <p:nvPicPr>
            <p:cNvPr id="69" name="Picture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4037" y="3511050"/>
              <a:ext cx="652103" cy="684445"/>
            </a:xfrm>
            <a:prstGeom prst="rect">
              <a:avLst/>
            </a:prstGeom>
          </p:spPr>
        </p:pic>
        <p:sp>
          <p:nvSpPr>
            <p:cNvPr id="70" name="TextBox 69"/>
            <p:cNvSpPr txBox="1"/>
            <p:nvPr/>
          </p:nvSpPr>
          <p:spPr>
            <a:xfrm>
              <a:off x="1852185" y="3269711"/>
              <a:ext cx="1931895" cy="307777"/>
            </a:xfrm>
            <a:prstGeom prst="rect">
              <a:avLst/>
            </a:prstGeom>
            <a:noFill/>
          </p:spPr>
          <p:txBody>
            <a:bodyPr wrap="square" rtlCol="0">
              <a:spAutoFit/>
            </a:bodyPr>
            <a:lstStyle/>
            <a:p>
              <a:pPr algn="ctr"/>
              <a:r>
                <a:rPr lang="en-US" sz="1400" dirty="0" smtClean="0"/>
                <a:t>Indexing machine</a:t>
              </a:r>
              <a:endParaRPr lang="en-US" sz="1400" dirty="0"/>
            </a:p>
          </p:txBody>
        </p:sp>
        <p:cxnSp>
          <p:nvCxnSpPr>
            <p:cNvPr id="71" name="Straight Connector 70"/>
            <p:cNvCxnSpPr/>
            <p:nvPr/>
          </p:nvCxnSpPr>
          <p:spPr>
            <a:xfrm>
              <a:off x="2770088" y="4216727"/>
              <a:ext cx="0" cy="46164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5400000" flipH="1" flipV="1">
              <a:off x="3134010" y="3325338"/>
              <a:ext cx="818958" cy="1389010"/>
            </a:xfrm>
            <a:prstGeom prst="curvedConnector2">
              <a:avLst/>
            </a:prstGeom>
            <a:ln w="28575">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045402" y="3381238"/>
              <a:ext cx="1296238" cy="646331"/>
            </a:xfrm>
            <a:prstGeom prst="rect">
              <a:avLst/>
            </a:prstGeom>
            <a:noFill/>
          </p:spPr>
          <p:txBody>
            <a:bodyPr wrap="square" rtlCol="0">
              <a:spAutoFit/>
            </a:bodyPr>
            <a:lstStyle/>
            <a:p>
              <a:pPr algn="ctr"/>
              <a:r>
                <a:rPr lang="en-US" sz="1200" dirty="0" smtClean="0"/>
                <a:t>Send </a:t>
              </a:r>
            </a:p>
            <a:p>
              <a:pPr algn="ctr"/>
              <a:r>
                <a:rPr lang="en-US" sz="1200" dirty="0" smtClean="0"/>
                <a:t>information</a:t>
              </a:r>
            </a:p>
            <a:p>
              <a:pPr algn="ctr"/>
              <a:r>
                <a:rPr lang="en-US" sz="1200" dirty="0" smtClean="0"/>
                <a:t> on what next</a:t>
              </a:r>
              <a:endParaRPr lang="en-US" sz="1200" dirty="0"/>
            </a:p>
          </p:txBody>
        </p:sp>
      </p:grpSp>
    </p:spTree>
    <p:extLst>
      <p:ext uri="{BB962C8B-B14F-4D97-AF65-F5344CB8AC3E}">
        <p14:creationId xmlns:p14="http://schemas.microsoft.com/office/powerpoint/2010/main" val="39980150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3894" y="5948893"/>
            <a:ext cx="1872361" cy="826971"/>
          </a:xfrm>
          <a:prstGeom prst="rect">
            <a:avLst/>
          </a:prstGeom>
        </p:spPr>
      </p:pic>
      <p:cxnSp>
        <p:nvCxnSpPr>
          <p:cNvPr id="10" name="Straight Connector 9"/>
          <p:cNvCxnSpPr/>
          <p:nvPr/>
        </p:nvCxnSpPr>
        <p:spPr>
          <a:xfrm>
            <a:off x="3777916" y="185110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69" y="236390"/>
            <a:ext cx="4961965" cy="523220"/>
          </a:xfrm>
          <a:prstGeom prst="rect">
            <a:avLst/>
          </a:prstGeom>
          <a:noFill/>
        </p:spPr>
        <p:txBody>
          <a:bodyPr wrap="square" rtlCol="0">
            <a:spAutoFit/>
          </a:bodyPr>
          <a:lstStyle/>
          <a:p>
            <a:r>
              <a:rPr lang="en-US" sz="2800" b="1" dirty="0" smtClean="0">
                <a:solidFill>
                  <a:srgbClr val="0070C0"/>
                </a:solidFill>
              </a:rPr>
              <a:t>Vision for IoT in manufacturing</a:t>
            </a:r>
            <a:endParaRPr lang="en-US" sz="2800" b="1" dirty="0">
              <a:solidFill>
                <a:srgbClr val="0070C0"/>
              </a:solidFill>
            </a:endParaRPr>
          </a:p>
        </p:txBody>
      </p:sp>
      <p:sp>
        <p:nvSpPr>
          <p:cNvPr id="6" name="TextBox 5"/>
          <p:cNvSpPr txBox="1"/>
          <p:nvPr/>
        </p:nvSpPr>
        <p:spPr>
          <a:xfrm>
            <a:off x="962525" y="1129554"/>
            <a:ext cx="10797990" cy="738664"/>
          </a:xfrm>
          <a:prstGeom prst="rect">
            <a:avLst/>
          </a:prstGeom>
          <a:noFill/>
        </p:spPr>
        <p:txBody>
          <a:bodyPr wrap="square" rtlCol="0">
            <a:spAutoFit/>
          </a:bodyPr>
          <a:lstStyle/>
          <a:p>
            <a:pPr>
              <a:lnSpc>
                <a:spcPct val="150000"/>
              </a:lnSpc>
            </a:pPr>
            <a:r>
              <a:rPr lang="en-US" sz="2800" i="1" dirty="0" smtClean="0">
                <a:solidFill>
                  <a:schemeClr val="accent6">
                    <a:lumMod val="75000"/>
                  </a:schemeClr>
                </a:solidFill>
              </a:rPr>
              <a:t>‘’Highly flexible, individualized and resource friendly mass production’’</a:t>
            </a:r>
            <a:endParaRPr lang="en-US" sz="2800" i="1" dirty="0">
              <a:solidFill>
                <a:schemeClr val="accent6">
                  <a:lumMod val="7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338" y="2187354"/>
            <a:ext cx="3858048" cy="213425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1" y="2433918"/>
            <a:ext cx="3905931" cy="1726327"/>
          </a:xfrm>
          <a:prstGeom prst="rect">
            <a:avLst/>
          </a:prstGeom>
        </p:spPr>
      </p:pic>
      <p:sp>
        <p:nvSpPr>
          <p:cNvPr id="11" name="TextBox 10"/>
          <p:cNvSpPr txBox="1"/>
          <p:nvPr/>
        </p:nvSpPr>
        <p:spPr>
          <a:xfrm>
            <a:off x="2232740" y="4205689"/>
            <a:ext cx="1679822" cy="461665"/>
          </a:xfrm>
          <a:prstGeom prst="rect">
            <a:avLst/>
          </a:prstGeom>
          <a:noFill/>
        </p:spPr>
        <p:txBody>
          <a:bodyPr wrap="square" rtlCol="0">
            <a:spAutoFit/>
          </a:bodyPr>
          <a:lstStyle/>
          <a:p>
            <a:r>
              <a:rPr lang="en-US" sz="2400" b="1" u="sng" dirty="0" smtClean="0">
                <a:solidFill>
                  <a:schemeClr val="bg1">
                    <a:lumMod val="50000"/>
                  </a:schemeClr>
                </a:solidFill>
              </a:rPr>
              <a:t>customers</a:t>
            </a:r>
            <a:endParaRPr lang="en-US" sz="2400" b="1" u="sng" dirty="0">
              <a:solidFill>
                <a:schemeClr val="bg1">
                  <a:lumMod val="50000"/>
                </a:schemeClr>
              </a:solidFill>
            </a:endParaRPr>
          </a:p>
        </p:txBody>
      </p:sp>
      <p:sp>
        <p:nvSpPr>
          <p:cNvPr id="12" name="TextBox 11"/>
          <p:cNvSpPr txBox="1"/>
          <p:nvPr/>
        </p:nvSpPr>
        <p:spPr>
          <a:xfrm>
            <a:off x="7642942" y="4210172"/>
            <a:ext cx="2267540" cy="461665"/>
          </a:xfrm>
          <a:prstGeom prst="rect">
            <a:avLst/>
          </a:prstGeom>
          <a:noFill/>
        </p:spPr>
        <p:txBody>
          <a:bodyPr wrap="square" rtlCol="0">
            <a:spAutoFit/>
          </a:bodyPr>
          <a:lstStyle/>
          <a:p>
            <a:r>
              <a:rPr lang="en-US" sz="2400" b="1" u="sng" dirty="0" smtClean="0">
                <a:solidFill>
                  <a:schemeClr val="bg1">
                    <a:lumMod val="50000"/>
                  </a:schemeClr>
                </a:solidFill>
              </a:rPr>
              <a:t>manufacturers</a:t>
            </a:r>
            <a:endParaRPr lang="en-US" sz="2400" b="1" u="sng" dirty="0">
              <a:solidFill>
                <a:schemeClr val="bg1">
                  <a:lumMod val="50000"/>
                </a:schemeClr>
              </a:solidFill>
            </a:endParaRPr>
          </a:p>
        </p:txBody>
      </p:sp>
      <p:sp>
        <p:nvSpPr>
          <p:cNvPr id="13" name="TextBox 12"/>
          <p:cNvSpPr txBox="1"/>
          <p:nvPr/>
        </p:nvSpPr>
        <p:spPr>
          <a:xfrm>
            <a:off x="1183997" y="4647893"/>
            <a:ext cx="3858048"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1">
                    <a:lumMod val="50000"/>
                  </a:schemeClr>
                </a:solidFill>
              </a:rPr>
              <a:t>Taylor – made products </a:t>
            </a:r>
          </a:p>
          <a:p>
            <a:pPr marL="342900" indent="-342900">
              <a:buFont typeface="Arial" panose="020B0604020202020204" pitchFamily="34" charset="0"/>
              <a:buChar char="•"/>
            </a:pPr>
            <a:r>
              <a:rPr lang="en-US" sz="2000" dirty="0" smtClean="0">
                <a:solidFill>
                  <a:schemeClr val="bg1">
                    <a:lumMod val="50000"/>
                  </a:schemeClr>
                </a:solidFill>
              </a:rPr>
              <a:t>Affordable prices</a:t>
            </a:r>
          </a:p>
          <a:p>
            <a:pPr marL="342900" indent="-342900">
              <a:buFont typeface="Arial" panose="020B0604020202020204" pitchFamily="34" charset="0"/>
              <a:buChar char="•"/>
            </a:pPr>
            <a:r>
              <a:rPr lang="en-US" sz="2000" dirty="0" smtClean="0">
                <a:solidFill>
                  <a:schemeClr val="bg1">
                    <a:lumMod val="50000"/>
                  </a:schemeClr>
                </a:solidFill>
              </a:rPr>
              <a:t>New products / options</a:t>
            </a:r>
            <a:endParaRPr lang="en-US" sz="2000" dirty="0">
              <a:solidFill>
                <a:schemeClr val="bg1">
                  <a:lumMod val="50000"/>
                </a:schemeClr>
              </a:solidFill>
            </a:endParaRPr>
          </a:p>
        </p:txBody>
      </p:sp>
      <p:sp>
        <p:nvSpPr>
          <p:cNvPr id="14" name="TextBox 13"/>
          <p:cNvSpPr txBox="1"/>
          <p:nvPr/>
        </p:nvSpPr>
        <p:spPr>
          <a:xfrm>
            <a:off x="6090788" y="4620999"/>
            <a:ext cx="5669727"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1">
                    <a:lumMod val="50000"/>
                  </a:schemeClr>
                </a:solidFill>
              </a:rPr>
              <a:t>Flexible mass production </a:t>
            </a:r>
          </a:p>
          <a:p>
            <a:pPr marL="342900" indent="-342900">
              <a:buFont typeface="Arial" panose="020B0604020202020204" pitchFamily="34" charset="0"/>
              <a:buChar char="•"/>
            </a:pPr>
            <a:r>
              <a:rPr lang="en-US" sz="2000" dirty="0" smtClean="0">
                <a:solidFill>
                  <a:schemeClr val="bg1">
                    <a:lumMod val="50000"/>
                  </a:schemeClr>
                </a:solidFill>
              </a:rPr>
              <a:t>Highly adaptable to market changes</a:t>
            </a:r>
          </a:p>
          <a:p>
            <a:pPr marL="342900" indent="-342900">
              <a:buFont typeface="Arial" panose="020B0604020202020204" pitchFamily="34" charset="0"/>
              <a:buChar char="•"/>
            </a:pPr>
            <a:r>
              <a:rPr lang="en-US" sz="2000" dirty="0" smtClean="0">
                <a:solidFill>
                  <a:schemeClr val="bg1">
                    <a:lumMod val="50000"/>
                  </a:schemeClr>
                </a:solidFill>
              </a:rPr>
              <a:t>Cope up with short product lifecycle</a:t>
            </a:r>
          </a:p>
          <a:p>
            <a:pPr marL="342900" indent="-342900">
              <a:buFont typeface="Arial" panose="020B0604020202020204" pitchFamily="34" charset="0"/>
              <a:buChar char="•"/>
            </a:pPr>
            <a:r>
              <a:rPr lang="en-US" sz="2000" b="1" dirty="0" smtClean="0">
                <a:solidFill>
                  <a:schemeClr val="bg1">
                    <a:lumMod val="50000"/>
                  </a:schemeClr>
                </a:solidFill>
              </a:rPr>
              <a:t>Energy Efficient Manufacturing</a:t>
            </a:r>
            <a:endParaRPr lang="en-US" sz="2000" b="1" dirty="0">
              <a:solidFill>
                <a:schemeClr val="bg1">
                  <a:lumMod val="50000"/>
                </a:schemeClr>
              </a:solidFill>
            </a:endParaRPr>
          </a:p>
        </p:txBody>
      </p:sp>
      <p:sp>
        <p:nvSpPr>
          <p:cNvPr id="15" name="TextBox 14"/>
          <p:cNvSpPr txBox="1"/>
          <p:nvPr/>
        </p:nvSpPr>
        <p:spPr>
          <a:xfrm>
            <a:off x="4694763" y="1783944"/>
            <a:ext cx="2786433" cy="461665"/>
          </a:xfrm>
          <a:prstGeom prst="rect">
            <a:avLst/>
          </a:prstGeom>
          <a:noFill/>
        </p:spPr>
        <p:txBody>
          <a:bodyPr wrap="square" rtlCol="0">
            <a:spAutoFit/>
          </a:bodyPr>
          <a:lstStyle/>
          <a:p>
            <a:r>
              <a:rPr lang="en-US" sz="2400" b="1" dirty="0" smtClean="0">
                <a:solidFill>
                  <a:srgbClr val="0070C0"/>
                </a:solidFill>
              </a:rPr>
              <a:t>How will it affect - </a:t>
            </a:r>
            <a:endParaRPr lang="en-US" sz="2400" b="1" dirty="0">
              <a:solidFill>
                <a:srgbClr val="0070C0"/>
              </a:solidFill>
            </a:endParaRPr>
          </a:p>
        </p:txBody>
      </p:sp>
      <p:sp>
        <p:nvSpPr>
          <p:cNvPr id="9" name="Oval 8"/>
          <p:cNvSpPr/>
          <p:nvPr/>
        </p:nvSpPr>
        <p:spPr>
          <a:xfrm>
            <a:off x="6310648" y="5499279"/>
            <a:ext cx="3709115" cy="49890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885" y="6032444"/>
            <a:ext cx="2253916" cy="615474"/>
          </a:xfrm>
          <a:prstGeom prst="rect">
            <a:avLst/>
          </a:prstGeom>
          <a:noFill/>
        </p:spPr>
      </p:pic>
    </p:spTree>
    <p:extLst>
      <p:ext uri="{BB962C8B-B14F-4D97-AF65-F5344CB8AC3E}">
        <p14:creationId xmlns:p14="http://schemas.microsoft.com/office/powerpoint/2010/main" val="777319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69" y="236390"/>
            <a:ext cx="4961965" cy="523220"/>
          </a:xfrm>
          <a:prstGeom prst="rect">
            <a:avLst/>
          </a:prstGeom>
          <a:noFill/>
        </p:spPr>
        <p:txBody>
          <a:bodyPr wrap="square" rtlCol="0">
            <a:spAutoFit/>
          </a:bodyPr>
          <a:lstStyle/>
          <a:p>
            <a:r>
              <a:rPr lang="en-US" sz="2800" b="1" dirty="0" smtClean="0">
                <a:solidFill>
                  <a:srgbClr val="0070C0"/>
                </a:solidFill>
              </a:rPr>
              <a:t>Flow Shop Environment </a:t>
            </a:r>
            <a:endParaRPr lang="en-US" sz="2800" b="1" dirty="0">
              <a:solidFill>
                <a:srgbClr val="0070C0"/>
              </a:solidFill>
            </a:endParaRPr>
          </a:p>
        </p:txBody>
      </p:sp>
      <p:graphicFrame>
        <p:nvGraphicFramePr>
          <p:cNvPr id="12" name="Table 11"/>
          <p:cNvGraphicFramePr>
            <a:graphicFrameLocks noGrp="1"/>
          </p:cNvGraphicFramePr>
          <p:nvPr>
            <p:extLst/>
          </p:nvPr>
        </p:nvGraphicFramePr>
        <p:xfrm>
          <a:off x="765776" y="1601912"/>
          <a:ext cx="8128000" cy="2250440"/>
        </p:xfrm>
        <a:graphic>
          <a:graphicData uri="http://schemas.openxmlformats.org/drawingml/2006/table">
            <a:tbl>
              <a:tblPr firstRow="1" bandRow="1">
                <a:tableStyleId>{2D5ABB26-0587-4C30-8999-92F81FD0307C}</a:tableStyleId>
              </a:tblPr>
              <a:tblGrid>
                <a:gridCol w="1902658"/>
                <a:gridCol w="6225342"/>
              </a:tblGrid>
              <a:tr h="370840">
                <a:tc>
                  <a:txBody>
                    <a:bodyPr/>
                    <a:lstStyle/>
                    <a:p>
                      <a:r>
                        <a:rPr lang="en-US" i="1" dirty="0" smtClean="0">
                          <a:latin typeface="Times New Roman" panose="02020603050405020304" pitchFamily="18" charset="0"/>
                          <a:cs typeface="Times New Roman" panose="02020603050405020304" pitchFamily="18" charset="0"/>
                        </a:rPr>
                        <a:t>J  = </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1,2,…n</a:t>
                      </a:r>
                      <a:r>
                        <a:rPr lang="en-US" dirty="0" smtClean="0">
                          <a:latin typeface="Times New Roman" panose="02020603050405020304" pitchFamily="18" charset="0"/>
                          <a:cs typeface="Times New Roman" panose="02020603050405020304" pitchFamily="18" charset="0"/>
                        </a:rPr>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Set of Jobs</a:t>
                      </a:r>
                    </a:p>
                  </a:txBody>
                  <a:tcPr/>
                </a:tc>
              </a:tr>
              <a:tr h="370840">
                <a:tc>
                  <a:txBody>
                    <a:bodyPr/>
                    <a:lstStyle/>
                    <a:p>
                      <a:r>
                        <a:rPr lang="en-US" i="1" dirty="0" smtClean="0">
                          <a:latin typeface="Times New Roman" panose="02020603050405020304" pitchFamily="18" charset="0"/>
                          <a:cs typeface="Times New Roman" panose="02020603050405020304" pitchFamily="18" charset="0"/>
                        </a:rPr>
                        <a:t>M = </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1,2,…m</a:t>
                      </a:r>
                      <a:r>
                        <a:rPr lang="en-US" dirty="0" smtClean="0">
                          <a:latin typeface="Times New Roman" panose="02020603050405020304" pitchFamily="18" charset="0"/>
                          <a:cs typeface="Times New Roman" panose="02020603050405020304" pitchFamily="18" charset="0"/>
                        </a:rPr>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Set of Machines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Times New Roman" panose="02020603050405020304" pitchFamily="18" charset="0"/>
                          <a:cs typeface="Times New Roman" panose="02020603050405020304" pitchFamily="18" charset="0"/>
                        </a:rPr>
                        <a:t>S = </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1,2,…d</a:t>
                      </a:r>
                      <a:r>
                        <a:rPr lang="en-US" dirty="0" smtClean="0">
                          <a:latin typeface="Times New Roman" panose="02020603050405020304" pitchFamily="18" charset="0"/>
                          <a:cs typeface="Times New Roman" panose="02020603050405020304" pitchFamily="18" charset="0"/>
                        </a:rPr>
                        <a: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Set of Speeds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1" dirty="0" err="1" smtClean="0">
                          <a:latin typeface="Times New Roman" panose="02020603050405020304" pitchFamily="18" charset="0"/>
                          <a:cs typeface="Times New Roman" panose="02020603050405020304" pitchFamily="18" charset="0"/>
                        </a:rPr>
                        <a:t>x</a:t>
                      </a:r>
                      <a:r>
                        <a:rPr lang="en-US" sz="2000" i="1" baseline="-25000" dirty="0" err="1" smtClean="0">
                          <a:latin typeface="Times New Roman" panose="02020603050405020304" pitchFamily="18" charset="0"/>
                          <a:cs typeface="Times New Roman" panose="02020603050405020304" pitchFamily="18" charset="0"/>
                        </a:rPr>
                        <a:t>ijs</a:t>
                      </a:r>
                      <a:endParaRPr lang="en-US" sz="2000" i="1"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 1 if job </a:t>
                      </a:r>
                      <a:r>
                        <a:rPr lang="en-US" i="1" dirty="0" smtClean="0">
                          <a:latin typeface="Times New Roman" panose="02020603050405020304" pitchFamily="18" charset="0"/>
                          <a:cs typeface="Times New Roman" panose="02020603050405020304" pitchFamily="18" charset="0"/>
                        </a:rPr>
                        <a:t>j </a:t>
                      </a:r>
                      <a:r>
                        <a:rPr lang="en-US" i="0" dirty="0" smtClean="0">
                          <a:latin typeface="Times New Roman" panose="02020603050405020304" pitchFamily="18" charset="0"/>
                          <a:cs typeface="Times New Roman" panose="02020603050405020304" pitchFamily="18" charset="0"/>
                        </a:rPr>
                        <a:t>runs in machine </a:t>
                      </a:r>
                      <a:r>
                        <a:rPr lang="en-US" i="1" dirty="0" err="1" smtClean="0">
                          <a:latin typeface="Times New Roman" panose="02020603050405020304" pitchFamily="18" charset="0"/>
                          <a:cs typeface="Times New Roman" panose="02020603050405020304" pitchFamily="18" charset="0"/>
                        </a:rPr>
                        <a:t>i</a:t>
                      </a:r>
                      <a:r>
                        <a:rPr lang="en-US" i="1" baseline="0" dirty="0" smtClean="0">
                          <a:latin typeface="Times New Roman" panose="02020603050405020304" pitchFamily="18" charset="0"/>
                          <a:cs typeface="Times New Roman" panose="02020603050405020304" pitchFamily="18" charset="0"/>
                        </a:rPr>
                        <a:t> </a:t>
                      </a:r>
                      <a:r>
                        <a:rPr lang="en-US" i="0" baseline="0" dirty="0" smtClean="0">
                          <a:latin typeface="Times New Roman" panose="02020603050405020304" pitchFamily="18" charset="0"/>
                          <a:cs typeface="Times New Roman" panose="02020603050405020304" pitchFamily="18" charset="0"/>
                        </a:rPr>
                        <a:t>at speed </a:t>
                      </a:r>
                      <a:r>
                        <a:rPr lang="en-US" i="1" baseline="0" dirty="0" smtClean="0">
                          <a:latin typeface="Times New Roman" panose="02020603050405020304" pitchFamily="18" charset="0"/>
                          <a:cs typeface="Times New Roman" panose="02020603050405020304" pitchFamily="18" charset="0"/>
                        </a:rPr>
                        <a:t>s</a:t>
                      </a:r>
                      <a:endParaRPr lang="en-US" dirty="0" smtClean="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err="1" smtClean="0">
                          <a:latin typeface="Times New Roman" panose="02020603050405020304" pitchFamily="18" charset="0"/>
                          <a:cs typeface="Times New Roman" panose="02020603050405020304" pitchFamily="18" charset="0"/>
                        </a:rPr>
                        <a:t>P</a:t>
                      </a:r>
                      <a:r>
                        <a:rPr lang="en-US" sz="1800" i="1" baseline="-25000" dirty="0" err="1" smtClean="0">
                          <a:latin typeface="Times New Roman" panose="02020603050405020304" pitchFamily="18" charset="0"/>
                          <a:cs typeface="Times New Roman" panose="02020603050405020304" pitchFamily="18" charset="0"/>
                        </a:rPr>
                        <a:t>ijs</a:t>
                      </a:r>
                      <a:endParaRPr lang="en-US" sz="1800" i="1"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Processing time when job </a:t>
                      </a:r>
                      <a:r>
                        <a:rPr lang="en-US" i="1" dirty="0" smtClean="0">
                          <a:latin typeface="Times New Roman" panose="02020603050405020304" pitchFamily="18" charset="0"/>
                          <a:cs typeface="Times New Roman" panose="02020603050405020304" pitchFamily="18" charset="0"/>
                        </a:rPr>
                        <a:t>j </a:t>
                      </a:r>
                      <a:r>
                        <a:rPr lang="en-US" i="0" dirty="0" smtClean="0">
                          <a:latin typeface="Times New Roman" panose="02020603050405020304" pitchFamily="18" charset="0"/>
                          <a:cs typeface="Times New Roman" panose="02020603050405020304" pitchFamily="18" charset="0"/>
                        </a:rPr>
                        <a:t>runs in machine </a:t>
                      </a:r>
                      <a:r>
                        <a:rPr lang="en-US" i="1" dirty="0" err="1" smtClean="0">
                          <a:latin typeface="Times New Roman" panose="02020603050405020304" pitchFamily="18" charset="0"/>
                          <a:cs typeface="Times New Roman" panose="02020603050405020304" pitchFamily="18" charset="0"/>
                        </a:rPr>
                        <a:t>i</a:t>
                      </a:r>
                      <a:r>
                        <a:rPr lang="en-US" i="1" baseline="0" dirty="0" smtClean="0">
                          <a:latin typeface="Times New Roman" panose="02020603050405020304" pitchFamily="18" charset="0"/>
                          <a:cs typeface="Times New Roman" panose="02020603050405020304" pitchFamily="18" charset="0"/>
                        </a:rPr>
                        <a:t> </a:t>
                      </a:r>
                      <a:r>
                        <a:rPr lang="en-US" i="0" baseline="0" dirty="0" smtClean="0">
                          <a:latin typeface="Times New Roman" panose="02020603050405020304" pitchFamily="18" charset="0"/>
                          <a:cs typeface="Times New Roman" panose="02020603050405020304" pitchFamily="18" charset="0"/>
                        </a:rPr>
                        <a:t>at speed </a:t>
                      </a:r>
                      <a:r>
                        <a:rPr lang="en-US" i="1" baseline="0" dirty="0" smtClean="0">
                          <a:latin typeface="Times New Roman" panose="02020603050405020304" pitchFamily="18" charset="0"/>
                          <a:cs typeface="Times New Roman" panose="02020603050405020304" pitchFamily="18" charset="0"/>
                        </a:rPr>
                        <a:t>s</a:t>
                      </a:r>
                      <a:endParaRPr lang="en-US" dirty="0" smtClean="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err="1" smtClean="0">
                          <a:latin typeface="Times New Roman" panose="02020603050405020304" pitchFamily="18" charset="0"/>
                          <a:cs typeface="Times New Roman" panose="02020603050405020304" pitchFamily="18" charset="0"/>
                        </a:rPr>
                        <a:t>Q</a:t>
                      </a:r>
                      <a:r>
                        <a:rPr lang="en-US" sz="1800" i="1" baseline="-25000" dirty="0" err="1" smtClean="0">
                          <a:latin typeface="Times New Roman" panose="02020603050405020304" pitchFamily="18" charset="0"/>
                          <a:cs typeface="Times New Roman" panose="02020603050405020304" pitchFamily="18" charset="0"/>
                        </a:rPr>
                        <a:t>ijs</a:t>
                      </a:r>
                      <a:endParaRPr lang="en-US" sz="1800" i="1"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Energy consumed/ time when job </a:t>
                      </a:r>
                      <a:r>
                        <a:rPr lang="en-US" i="1" dirty="0" smtClean="0">
                          <a:latin typeface="Times New Roman" panose="02020603050405020304" pitchFamily="18" charset="0"/>
                          <a:cs typeface="Times New Roman" panose="02020603050405020304" pitchFamily="18" charset="0"/>
                        </a:rPr>
                        <a:t>j </a:t>
                      </a:r>
                      <a:r>
                        <a:rPr lang="en-US" i="0" dirty="0" smtClean="0">
                          <a:latin typeface="Times New Roman" panose="02020603050405020304" pitchFamily="18" charset="0"/>
                          <a:cs typeface="Times New Roman" panose="02020603050405020304" pitchFamily="18" charset="0"/>
                        </a:rPr>
                        <a:t>runs in machine </a:t>
                      </a:r>
                      <a:r>
                        <a:rPr lang="en-US" i="1" dirty="0" err="1" smtClean="0">
                          <a:latin typeface="Times New Roman" panose="02020603050405020304" pitchFamily="18" charset="0"/>
                          <a:cs typeface="Times New Roman" panose="02020603050405020304" pitchFamily="18" charset="0"/>
                        </a:rPr>
                        <a:t>i</a:t>
                      </a:r>
                      <a:r>
                        <a:rPr lang="en-US" i="1" baseline="0" dirty="0" smtClean="0">
                          <a:latin typeface="Times New Roman" panose="02020603050405020304" pitchFamily="18" charset="0"/>
                          <a:cs typeface="Times New Roman" panose="02020603050405020304" pitchFamily="18" charset="0"/>
                        </a:rPr>
                        <a:t> </a:t>
                      </a:r>
                      <a:r>
                        <a:rPr lang="en-US" i="0" baseline="0" dirty="0" smtClean="0">
                          <a:latin typeface="Times New Roman" panose="02020603050405020304" pitchFamily="18" charset="0"/>
                          <a:cs typeface="Times New Roman" panose="02020603050405020304" pitchFamily="18" charset="0"/>
                        </a:rPr>
                        <a:t>at speed </a:t>
                      </a:r>
                      <a:r>
                        <a:rPr lang="en-US" i="1" baseline="0" dirty="0" smtClean="0">
                          <a:latin typeface="Times New Roman" panose="02020603050405020304" pitchFamily="18" charset="0"/>
                          <a:cs typeface="Times New Roman" panose="02020603050405020304" pitchFamily="18" charset="0"/>
                        </a:rPr>
                        <a:t>s</a:t>
                      </a:r>
                      <a:endParaRPr lang="en-US" dirty="0" smtClean="0">
                        <a:latin typeface="Times New Roman" panose="02020603050405020304" pitchFamily="18" charset="0"/>
                        <a:cs typeface="Times New Roman" panose="02020603050405020304" pitchFamily="18" charset="0"/>
                      </a:endParaRPr>
                    </a:p>
                  </a:txBody>
                  <a:tcPr/>
                </a:tc>
              </a:tr>
            </a:tbl>
          </a:graphicData>
        </a:graphic>
      </p:graphicFrame>
      <p:sp>
        <p:nvSpPr>
          <p:cNvPr id="19" name="TextBox 18"/>
          <p:cNvSpPr txBox="1"/>
          <p:nvPr/>
        </p:nvSpPr>
        <p:spPr>
          <a:xfrm>
            <a:off x="832513" y="4121624"/>
            <a:ext cx="9766599" cy="175432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Manufacturing set up : </a:t>
            </a:r>
            <a:r>
              <a:rPr lang="en-US" u="sng" dirty="0" smtClean="0">
                <a:solidFill>
                  <a:schemeClr val="accent2">
                    <a:lumMod val="75000"/>
                  </a:schemeClr>
                </a:solidFill>
                <a:latin typeface="Times New Roman" panose="02020603050405020304" pitchFamily="18" charset="0"/>
                <a:cs typeface="Times New Roman" panose="02020603050405020304" pitchFamily="18" charset="0"/>
              </a:rPr>
              <a:t>Permutation Flow shop</a:t>
            </a:r>
          </a:p>
          <a:p>
            <a:endParaRPr lang="en-US" u="sng" dirty="0">
              <a:solidFill>
                <a:schemeClr val="accent2">
                  <a:lumMod val="75000"/>
                </a:schemeClr>
              </a:solidFill>
              <a:latin typeface="Times New Roman" panose="02020603050405020304" pitchFamily="18" charset="0"/>
              <a:cs typeface="Times New Roman" panose="02020603050405020304" pitchFamily="18" charset="0"/>
            </a:endParaRP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Let the sequence is J</a:t>
            </a:r>
            <a:r>
              <a:rPr lang="en-US" baseline="-25000" dirty="0" smtClean="0">
                <a:solidFill>
                  <a:schemeClr val="accent1">
                    <a:lumMod val="50000"/>
                  </a:schemeClr>
                </a:solidFill>
                <a:latin typeface="Times New Roman" panose="02020603050405020304" pitchFamily="18" charset="0"/>
                <a:cs typeface="Times New Roman" panose="02020603050405020304" pitchFamily="18" charset="0"/>
              </a:rPr>
              <a:t>(1)</a:t>
            </a:r>
            <a:r>
              <a:rPr lang="en-US" dirty="0" smtClean="0">
                <a:solidFill>
                  <a:schemeClr val="accent1">
                    <a:lumMod val="50000"/>
                  </a:schemeClr>
                </a:solidFill>
                <a:latin typeface="Times New Roman" panose="02020603050405020304" pitchFamily="18" charset="0"/>
                <a:cs typeface="Times New Roman" panose="02020603050405020304" pitchFamily="18" charset="0"/>
              </a:rPr>
              <a:t>, J</a:t>
            </a:r>
            <a:r>
              <a:rPr lang="en-US" baseline="-25000" dirty="0" smtClean="0">
                <a:solidFill>
                  <a:schemeClr val="accent1">
                    <a:lumMod val="50000"/>
                  </a:schemeClr>
                </a:solidFill>
                <a:latin typeface="Times New Roman" panose="02020603050405020304" pitchFamily="18" charset="0"/>
                <a:cs typeface="Times New Roman" panose="02020603050405020304" pitchFamily="18" charset="0"/>
              </a:rPr>
              <a:t>(2) </a:t>
            </a:r>
            <a:r>
              <a:rPr lang="en-US" dirty="0" smtClean="0">
                <a:solidFill>
                  <a:schemeClr val="accent1">
                    <a:lumMod val="50000"/>
                  </a:schemeClr>
                </a:solidFill>
                <a:latin typeface="Times New Roman" panose="02020603050405020304" pitchFamily="18" charset="0"/>
                <a:cs typeface="Times New Roman" panose="02020603050405020304" pitchFamily="18" charset="0"/>
              </a:rPr>
              <a:t>,J</a:t>
            </a:r>
            <a:r>
              <a:rPr lang="en-US" baseline="-25000" dirty="0" smtClean="0">
                <a:solidFill>
                  <a:schemeClr val="accent1">
                    <a:lumMod val="50000"/>
                  </a:schemeClr>
                </a:solidFill>
                <a:latin typeface="Times New Roman" panose="02020603050405020304" pitchFamily="18" charset="0"/>
                <a:cs typeface="Times New Roman" panose="02020603050405020304" pitchFamily="18" charset="0"/>
              </a:rPr>
              <a:t>(3)</a:t>
            </a:r>
            <a:r>
              <a:rPr lang="en-US"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aseline="-25000" dirty="0" smtClean="0">
                <a:solidFill>
                  <a:schemeClr val="accent1">
                    <a:lumMod val="50000"/>
                  </a:schemeClr>
                </a:solidFill>
                <a:latin typeface="Times New Roman" panose="02020603050405020304" pitchFamily="18" charset="0"/>
                <a:cs typeface="Times New Roman" panose="02020603050405020304" pitchFamily="18" charset="0"/>
              </a:rPr>
              <a:t>………</a:t>
            </a:r>
            <a:r>
              <a:rPr lang="en-US" dirty="0" smtClean="0">
                <a:solidFill>
                  <a:schemeClr val="accent1">
                    <a:lumMod val="50000"/>
                  </a:schemeClr>
                </a:solidFill>
                <a:latin typeface="Times New Roman" panose="02020603050405020304" pitchFamily="18" charset="0"/>
                <a:cs typeface="Times New Roman" panose="02020603050405020304" pitchFamily="18" charset="0"/>
              </a:rPr>
              <a:t>J</a:t>
            </a:r>
            <a:r>
              <a:rPr lang="en-US" baseline="-25000" dirty="0" smtClean="0">
                <a:solidFill>
                  <a:schemeClr val="accent1">
                    <a:lumMod val="50000"/>
                  </a:schemeClr>
                </a:solidFill>
                <a:latin typeface="Times New Roman" panose="02020603050405020304" pitchFamily="18" charset="0"/>
                <a:cs typeface="Times New Roman" panose="02020603050405020304" pitchFamily="18" charset="0"/>
              </a:rPr>
              <a:t>(n) </a:t>
            </a:r>
          </a:p>
          <a:p>
            <a:pPr>
              <a:lnSpc>
                <a:spcPct val="150000"/>
              </a:lnSpc>
            </a:pPr>
            <a:r>
              <a:rPr lang="en-US" dirty="0" smtClean="0">
                <a:solidFill>
                  <a:schemeClr val="accent1">
                    <a:lumMod val="50000"/>
                  </a:schemeClr>
                </a:solidFill>
                <a:latin typeface="Times New Roman" panose="02020603050405020304" pitchFamily="18" charset="0"/>
                <a:cs typeface="Times New Roman" panose="02020603050405020304" pitchFamily="18" charset="0"/>
              </a:rPr>
              <a:t>The jobs are processed in the same sequence across all the machines in order m</a:t>
            </a:r>
            <a:r>
              <a:rPr lang="en-US" baseline="-25000" dirty="0" smtClean="0">
                <a:solidFill>
                  <a:schemeClr val="accent1">
                    <a:lumMod val="50000"/>
                  </a:schemeClr>
                </a:solidFill>
                <a:latin typeface="Times New Roman" panose="02020603050405020304" pitchFamily="18" charset="0"/>
                <a:cs typeface="Times New Roman" panose="02020603050405020304" pitchFamily="18" charset="0"/>
              </a:rPr>
              <a:t>1</a:t>
            </a:r>
            <a:r>
              <a:rPr lang="en-US" dirty="0" smtClean="0">
                <a:solidFill>
                  <a:schemeClr val="accent1">
                    <a:lumMod val="50000"/>
                  </a:schemeClr>
                </a:solidFill>
                <a:latin typeface="Times New Roman" panose="02020603050405020304" pitchFamily="18" charset="0"/>
                <a:cs typeface="Times New Roman" panose="02020603050405020304" pitchFamily="18" charset="0"/>
              </a:rPr>
              <a:t>, m</a:t>
            </a:r>
            <a:r>
              <a:rPr lang="en-US" baseline="-25000" dirty="0" smtClean="0">
                <a:solidFill>
                  <a:schemeClr val="accent1">
                    <a:lumMod val="50000"/>
                  </a:schemeClr>
                </a:solidFill>
                <a:latin typeface="Times New Roman" panose="02020603050405020304" pitchFamily="18" charset="0"/>
                <a:cs typeface="Times New Roman" panose="02020603050405020304" pitchFamily="18" charset="0"/>
              </a:rPr>
              <a:t>2……</a:t>
            </a:r>
            <a:r>
              <a:rPr lang="en-US" dirty="0" smtClean="0">
                <a:solidFill>
                  <a:schemeClr val="accent1">
                    <a:lumMod val="50000"/>
                  </a:schemeClr>
                </a:solidFill>
                <a:latin typeface="Times New Roman" panose="02020603050405020304" pitchFamily="18" charset="0"/>
                <a:cs typeface="Times New Roman" panose="02020603050405020304" pitchFamily="18" charset="0"/>
              </a:rPr>
              <a:t> m</a:t>
            </a:r>
            <a:r>
              <a:rPr lang="en-US" baseline="-25000" dirty="0" smtClean="0">
                <a:solidFill>
                  <a:schemeClr val="accent1">
                    <a:lumMod val="50000"/>
                  </a:schemeClr>
                </a:solidFill>
                <a:latin typeface="Times New Roman" panose="02020603050405020304" pitchFamily="18" charset="0"/>
                <a:cs typeface="Times New Roman" panose="02020603050405020304" pitchFamily="18" charset="0"/>
              </a:rPr>
              <a:t>m</a:t>
            </a:r>
          </a:p>
          <a:p>
            <a:pPr>
              <a:lnSpc>
                <a:spcPct val="150000"/>
              </a:lnSpc>
            </a:pPr>
            <a:r>
              <a:rPr lang="en-US" dirty="0" smtClean="0">
                <a:solidFill>
                  <a:schemeClr val="accent1">
                    <a:lumMod val="50000"/>
                  </a:schemeClr>
                </a:solidFill>
                <a:latin typeface="Times New Roman" panose="02020603050405020304" pitchFamily="18" charset="0"/>
                <a:cs typeface="Times New Roman" panose="02020603050405020304" pitchFamily="18" charset="0"/>
              </a:rPr>
              <a:t>Each job can be processed at only one of the possible speeds of machines</a:t>
            </a:r>
            <a:endParaRPr lang="en-US" baseline="-250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885" y="6032444"/>
            <a:ext cx="2253916" cy="615474"/>
          </a:xfrm>
          <a:prstGeom prst="rect">
            <a:avLst/>
          </a:prstGeom>
          <a:noFill/>
        </p:spPr>
      </p:pic>
    </p:spTree>
    <p:extLst>
      <p:ext uri="{BB962C8B-B14F-4D97-AF65-F5344CB8AC3E}">
        <p14:creationId xmlns:p14="http://schemas.microsoft.com/office/powerpoint/2010/main" val="3930697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69" y="236390"/>
            <a:ext cx="4961965" cy="523220"/>
          </a:xfrm>
          <a:prstGeom prst="rect">
            <a:avLst/>
          </a:prstGeom>
          <a:noFill/>
        </p:spPr>
        <p:txBody>
          <a:bodyPr wrap="square" rtlCol="0">
            <a:spAutoFit/>
          </a:bodyPr>
          <a:lstStyle/>
          <a:p>
            <a:r>
              <a:rPr lang="en-US" sz="2800" b="1" dirty="0" smtClean="0">
                <a:solidFill>
                  <a:srgbClr val="0070C0"/>
                </a:solidFill>
              </a:rPr>
              <a:t>Peak Energy</a:t>
            </a:r>
            <a:endParaRPr lang="en-US" sz="2800" b="1" dirty="0">
              <a:solidFill>
                <a:srgbClr val="0070C0"/>
              </a:solidFill>
            </a:endParaRPr>
          </a:p>
        </p:txBody>
      </p:sp>
      <p:pic>
        <p:nvPicPr>
          <p:cNvPr id="24" name="Picture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885" y="6032444"/>
            <a:ext cx="2253916" cy="615474"/>
          </a:xfrm>
          <a:prstGeom prst="rect">
            <a:avLst/>
          </a:prstGeom>
          <a:noFill/>
        </p:spPr>
      </p:pic>
      <p:grpSp>
        <p:nvGrpSpPr>
          <p:cNvPr id="50" name="Group 49"/>
          <p:cNvGrpSpPr/>
          <p:nvPr/>
        </p:nvGrpSpPr>
        <p:grpSpPr>
          <a:xfrm>
            <a:off x="591669" y="1213508"/>
            <a:ext cx="11049871" cy="4789898"/>
            <a:chOff x="272955" y="1132764"/>
            <a:chExt cx="11368585" cy="4870642"/>
          </a:xfrm>
        </p:grpSpPr>
        <p:sp>
          <p:nvSpPr>
            <p:cNvPr id="51" name="Rectangle 50"/>
            <p:cNvSpPr/>
            <p:nvPr/>
          </p:nvSpPr>
          <p:spPr>
            <a:xfrm>
              <a:off x="272955" y="1132764"/>
              <a:ext cx="11368585" cy="42734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p:cNvSpPr txBox="1"/>
            <p:nvPr/>
          </p:nvSpPr>
          <p:spPr>
            <a:xfrm>
              <a:off x="6248406" y="4006896"/>
              <a:ext cx="1514902" cy="369332"/>
            </a:xfrm>
            <a:prstGeom prst="rect">
              <a:avLst/>
            </a:prstGeom>
            <a:noFill/>
          </p:spPr>
          <p:txBody>
            <a:bodyPr wrap="square" rtlCol="0">
              <a:spAutoFit/>
            </a:bodyPr>
            <a:lstStyle/>
            <a:p>
              <a:r>
                <a:rPr lang="en-US" dirty="0" smtClean="0"/>
                <a:t>Machine 2</a:t>
              </a:r>
              <a:endParaRPr lang="en-US" dirty="0"/>
            </a:p>
          </p:txBody>
        </p:sp>
        <p:sp>
          <p:nvSpPr>
            <p:cNvPr id="53" name="TextBox 52"/>
            <p:cNvSpPr txBox="1"/>
            <p:nvPr/>
          </p:nvSpPr>
          <p:spPr>
            <a:xfrm>
              <a:off x="6248406" y="4560879"/>
              <a:ext cx="1514902" cy="369332"/>
            </a:xfrm>
            <a:prstGeom prst="rect">
              <a:avLst/>
            </a:prstGeom>
            <a:noFill/>
          </p:spPr>
          <p:txBody>
            <a:bodyPr wrap="square" rtlCol="0">
              <a:spAutoFit/>
            </a:bodyPr>
            <a:lstStyle/>
            <a:p>
              <a:r>
                <a:rPr lang="en-US" dirty="0" smtClean="0"/>
                <a:t>Machine 1</a:t>
              </a:r>
              <a:endParaRPr lang="en-US" dirty="0"/>
            </a:p>
          </p:txBody>
        </p:sp>
        <p:cxnSp>
          <p:nvCxnSpPr>
            <p:cNvPr id="54" name="Straight Arrow Connector 53"/>
            <p:cNvCxnSpPr/>
            <p:nvPr/>
          </p:nvCxnSpPr>
          <p:spPr>
            <a:xfrm>
              <a:off x="7463055" y="4930211"/>
              <a:ext cx="38077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9053018" y="5067644"/>
              <a:ext cx="627798" cy="338554"/>
            </a:xfrm>
            <a:prstGeom prst="rect">
              <a:avLst/>
            </a:prstGeom>
            <a:noFill/>
          </p:spPr>
          <p:txBody>
            <a:bodyPr wrap="square" rtlCol="0">
              <a:spAutoFit/>
            </a:bodyPr>
            <a:lstStyle/>
            <a:p>
              <a:r>
                <a:rPr lang="en-US" sz="1600" dirty="0" smtClean="0"/>
                <a:t>time</a:t>
              </a:r>
              <a:endParaRPr lang="en-US" sz="1600" dirty="0"/>
            </a:p>
          </p:txBody>
        </p:sp>
        <p:sp>
          <p:nvSpPr>
            <p:cNvPr id="56" name="Rectangle 55"/>
            <p:cNvSpPr/>
            <p:nvPr/>
          </p:nvSpPr>
          <p:spPr>
            <a:xfrm>
              <a:off x="7463055" y="4322886"/>
              <a:ext cx="550455" cy="607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033419" y="4020759"/>
              <a:ext cx="1233988" cy="277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8024325" y="4575480"/>
              <a:ext cx="1356247" cy="3393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Rectangle 58"/>
            <p:cNvSpPr/>
            <p:nvPr/>
          </p:nvSpPr>
          <p:spPr>
            <a:xfrm>
              <a:off x="9380572" y="3913422"/>
              <a:ext cx="1178255" cy="3941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60" name="Straight Arrow Connector 59"/>
            <p:cNvCxnSpPr/>
            <p:nvPr/>
          </p:nvCxnSpPr>
          <p:spPr>
            <a:xfrm flipV="1">
              <a:off x="7463055" y="1393757"/>
              <a:ext cx="0" cy="35364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a:off x="7463055" y="3252127"/>
              <a:ext cx="38077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6562302" y="2218831"/>
              <a:ext cx="887104" cy="584775"/>
            </a:xfrm>
            <a:prstGeom prst="rect">
              <a:avLst/>
            </a:prstGeom>
            <a:noFill/>
          </p:spPr>
          <p:txBody>
            <a:bodyPr wrap="square" rtlCol="0">
              <a:spAutoFit/>
            </a:bodyPr>
            <a:lstStyle/>
            <a:p>
              <a:r>
                <a:rPr lang="en-US" sz="1600" dirty="0" smtClean="0"/>
                <a:t>Energy profile</a:t>
              </a:r>
              <a:endParaRPr lang="en-US" sz="1600" dirty="0"/>
            </a:p>
          </p:txBody>
        </p:sp>
        <p:cxnSp>
          <p:nvCxnSpPr>
            <p:cNvPr id="63" name="Straight Connector 62"/>
            <p:cNvCxnSpPr/>
            <p:nvPr/>
          </p:nvCxnSpPr>
          <p:spPr>
            <a:xfrm flipV="1">
              <a:off x="7455663" y="2608256"/>
              <a:ext cx="1781604" cy="1373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9237267" y="2598026"/>
              <a:ext cx="2" cy="240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9231017" y="2841740"/>
              <a:ext cx="1327810" cy="12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9264563" y="3563751"/>
              <a:ext cx="0" cy="1366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10558827" y="3563751"/>
              <a:ext cx="0" cy="1366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9053018" y="3268304"/>
              <a:ext cx="627798" cy="338554"/>
            </a:xfrm>
            <a:prstGeom prst="rect">
              <a:avLst/>
            </a:prstGeom>
            <a:noFill/>
          </p:spPr>
          <p:txBody>
            <a:bodyPr wrap="square" rtlCol="0">
              <a:spAutoFit/>
            </a:bodyPr>
            <a:lstStyle/>
            <a:p>
              <a:r>
                <a:rPr lang="en-US" sz="1600" dirty="0" smtClean="0"/>
                <a:t>M1</a:t>
              </a:r>
              <a:endParaRPr lang="en-US" sz="1600" dirty="0"/>
            </a:p>
          </p:txBody>
        </p:sp>
        <p:sp>
          <p:nvSpPr>
            <p:cNvPr id="69" name="TextBox 68"/>
            <p:cNvSpPr txBox="1"/>
            <p:nvPr/>
          </p:nvSpPr>
          <p:spPr>
            <a:xfrm>
              <a:off x="10325109" y="3268304"/>
              <a:ext cx="627798" cy="338554"/>
            </a:xfrm>
            <a:prstGeom prst="rect">
              <a:avLst/>
            </a:prstGeom>
            <a:noFill/>
          </p:spPr>
          <p:txBody>
            <a:bodyPr wrap="square" rtlCol="0">
              <a:spAutoFit/>
            </a:bodyPr>
            <a:lstStyle/>
            <a:p>
              <a:r>
                <a:rPr lang="en-US" sz="1600" dirty="0" smtClean="0"/>
                <a:t>M2</a:t>
              </a:r>
              <a:endParaRPr lang="en-US" sz="1600" dirty="0"/>
            </a:p>
          </p:txBody>
        </p:sp>
        <p:grpSp>
          <p:nvGrpSpPr>
            <p:cNvPr id="70" name="Group 69"/>
            <p:cNvGrpSpPr/>
            <p:nvPr/>
          </p:nvGrpSpPr>
          <p:grpSpPr>
            <a:xfrm>
              <a:off x="450376" y="1378424"/>
              <a:ext cx="5022374" cy="4621814"/>
              <a:chOff x="450376" y="1378424"/>
              <a:chExt cx="5022374" cy="4621814"/>
            </a:xfrm>
          </p:grpSpPr>
          <p:sp>
            <p:nvSpPr>
              <p:cNvPr id="72" name="TextBox 71"/>
              <p:cNvSpPr txBox="1"/>
              <p:nvPr/>
            </p:nvSpPr>
            <p:spPr>
              <a:xfrm>
                <a:off x="450376" y="3991563"/>
                <a:ext cx="1514902" cy="369332"/>
              </a:xfrm>
              <a:prstGeom prst="rect">
                <a:avLst/>
              </a:prstGeom>
              <a:noFill/>
            </p:spPr>
            <p:txBody>
              <a:bodyPr wrap="square" rtlCol="0">
                <a:spAutoFit/>
              </a:bodyPr>
              <a:lstStyle/>
              <a:p>
                <a:r>
                  <a:rPr lang="en-US" dirty="0" smtClean="0"/>
                  <a:t>Machine 2</a:t>
                </a:r>
                <a:endParaRPr lang="en-US" dirty="0"/>
              </a:p>
            </p:txBody>
          </p:sp>
          <p:sp>
            <p:nvSpPr>
              <p:cNvPr id="73" name="TextBox 72"/>
              <p:cNvSpPr txBox="1"/>
              <p:nvPr/>
            </p:nvSpPr>
            <p:spPr>
              <a:xfrm>
                <a:off x="450376" y="4545546"/>
                <a:ext cx="1514902" cy="369332"/>
              </a:xfrm>
              <a:prstGeom prst="rect">
                <a:avLst/>
              </a:prstGeom>
              <a:noFill/>
            </p:spPr>
            <p:txBody>
              <a:bodyPr wrap="square" rtlCol="0">
                <a:spAutoFit/>
              </a:bodyPr>
              <a:lstStyle/>
              <a:p>
                <a:r>
                  <a:rPr lang="en-US" dirty="0" smtClean="0"/>
                  <a:t>Machine 1</a:t>
                </a:r>
                <a:endParaRPr lang="en-US" dirty="0"/>
              </a:p>
            </p:txBody>
          </p:sp>
          <p:cxnSp>
            <p:nvCxnSpPr>
              <p:cNvPr id="74" name="Straight Arrow Connector 73"/>
              <p:cNvCxnSpPr/>
              <p:nvPr/>
            </p:nvCxnSpPr>
            <p:spPr>
              <a:xfrm>
                <a:off x="1665025" y="4914878"/>
                <a:ext cx="38077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5" name="TextBox 74"/>
              <p:cNvSpPr txBox="1"/>
              <p:nvPr/>
            </p:nvSpPr>
            <p:spPr>
              <a:xfrm>
                <a:off x="3254988" y="5052311"/>
                <a:ext cx="627798" cy="338554"/>
              </a:xfrm>
              <a:prstGeom prst="rect">
                <a:avLst/>
              </a:prstGeom>
              <a:noFill/>
            </p:spPr>
            <p:txBody>
              <a:bodyPr wrap="square" rtlCol="0">
                <a:spAutoFit/>
              </a:bodyPr>
              <a:lstStyle/>
              <a:p>
                <a:r>
                  <a:rPr lang="en-US" sz="1600" dirty="0" smtClean="0"/>
                  <a:t>time</a:t>
                </a:r>
                <a:endParaRPr lang="en-US" sz="1600" dirty="0"/>
              </a:p>
            </p:txBody>
          </p:sp>
          <p:sp>
            <p:nvSpPr>
              <p:cNvPr id="76" name="Rectangle 75"/>
              <p:cNvSpPr/>
              <p:nvPr/>
            </p:nvSpPr>
            <p:spPr>
              <a:xfrm>
                <a:off x="1665025" y="4545546"/>
                <a:ext cx="88710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552131" y="3745469"/>
                <a:ext cx="887106" cy="562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552131" y="4352794"/>
                <a:ext cx="887106" cy="5620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Rectangle 78"/>
              <p:cNvSpPr/>
              <p:nvPr/>
            </p:nvSpPr>
            <p:spPr>
              <a:xfrm>
                <a:off x="3452885" y="4041844"/>
                <a:ext cx="1178255" cy="2687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80" name="Straight Arrow Connector 79"/>
              <p:cNvCxnSpPr/>
              <p:nvPr/>
            </p:nvCxnSpPr>
            <p:spPr>
              <a:xfrm flipV="1">
                <a:off x="1665025" y="1378424"/>
                <a:ext cx="0" cy="35364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a:off x="1665025" y="3236794"/>
                <a:ext cx="38077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2" name="TextBox 81"/>
              <p:cNvSpPr txBox="1"/>
              <p:nvPr/>
            </p:nvSpPr>
            <p:spPr>
              <a:xfrm>
                <a:off x="764272" y="2203498"/>
                <a:ext cx="887104" cy="584775"/>
              </a:xfrm>
              <a:prstGeom prst="rect">
                <a:avLst/>
              </a:prstGeom>
              <a:noFill/>
            </p:spPr>
            <p:txBody>
              <a:bodyPr wrap="square" rtlCol="0">
                <a:spAutoFit/>
              </a:bodyPr>
              <a:lstStyle/>
              <a:p>
                <a:r>
                  <a:rPr lang="en-US" sz="1600" dirty="0" smtClean="0"/>
                  <a:t>Energy profile</a:t>
                </a:r>
                <a:endParaRPr lang="en-US" sz="1600" dirty="0"/>
              </a:p>
            </p:txBody>
          </p:sp>
          <p:cxnSp>
            <p:nvCxnSpPr>
              <p:cNvPr id="83" name="Straight Connector 82"/>
              <p:cNvCxnSpPr/>
              <p:nvPr/>
            </p:nvCxnSpPr>
            <p:spPr>
              <a:xfrm flipV="1">
                <a:off x="1651376" y="2856695"/>
                <a:ext cx="914403" cy="107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565779" y="2051646"/>
                <a:ext cx="0" cy="8152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565779" y="2066566"/>
                <a:ext cx="914403" cy="107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3480182" y="2066566"/>
                <a:ext cx="2" cy="8840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3480182" y="2942307"/>
                <a:ext cx="1178255" cy="830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3439237" y="3548418"/>
                <a:ext cx="0" cy="1366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flipV="1">
                <a:off x="4631140" y="3548418"/>
                <a:ext cx="0" cy="1366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0" name="TextBox 89"/>
              <p:cNvSpPr txBox="1"/>
              <p:nvPr/>
            </p:nvSpPr>
            <p:spPr>
              <a:xfrm>
                <a:off x="3254988" y="3252971"/>
                <a:ext cx="627798" cy="338554"/>
              </a:xfrm>
              <a:prstGeom prst="rect">
                <a:avLst/>
              </a:prstGeom>
              <a:noFill/>
            </p:spPr>
            <p:txBody>
              <a:bodyPr wrap="square" rtlCol="0">
                <a:spAutoFit/>
              </a:bodyPr>
              <a:lstStyle/>
              <a:p>
                <a:r>
                  <a:rPr lang="en-US" sz="1600" dirty="0" smtClean="0"/>
                  <a:t>M1</a:t>
                </a:r>
                <a:endParaRPr lang="en-US" sz="1600" dirty="0"/>
              </a:p>
            </p:txBody>
          </p:sp>
          <p:sp>
            <p:nvSpPr>
              <p:cNvPr id="91" name="TextBox 90"/>
              <p:cNvSpPr txBox="1"/>
              <p:nvPr/>
            </p:nvSpPr>
            <p:spPr>
              <a:xfrm>
                <a:off x="4380938" y="3252971"/>
                <a:ext cx="627798" cy="338554"/>
              </a:xfrm>
              <a:prstGeom prst="rect">
                <a:avLst/>
              </a:prstGeom>
              <a:noFill/>
            </p:spPr>
            <p:txBody>
              <a:bodyPr wrap="square" rtlCol="0">
                <a:spAutoFit/>
              </a:bodyPr>
              <a:lstStyle/>
              <a:p>
                <a:r>
                  <a:rPr lang="en-US" sz="1600" dirty="0" smtClean="0"/>
                  <a:t>M2</a:t>
                </a:r>
                <a:endParaRPr lang="en-US" sz="1600" dirty="0"/>
              </a:p>
            </p:txBody>
          </p:sp>
          <p:sp>
            <p:nvSpPr>
              <p:cNvPr id="92" name="TextBox 91"/>
              <p:cNvSpPr txBox="1"/>
              <p:nvPr/>
            </p:nvSpPr>
            <p:spPr>
              <a:xfrm>
                <a:off x="2995684" y="5630906"/>
                <a:ext cx="1514902"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Case 1</a:t>
                </a:r>
                <a:endParaRPr lang="en-US" dirty="0">
                  <a:latin typeface="Times New Roman" panose="02020603050405020304" pitchFamily="18" charset="0"/>
                  <a:cs typeface="Times New Roman" panose="02020603050405020304" pitchFamily="18" charset="0"/>
                </a:endParaRPr>
              </a:p>
            </p:txBody>
          </p:sp>
        </p:grpSp>
        <p:sp>
          <p:nvSpPr>
            <p:cNvPr id="71" name="TextBox 70"/>
            <p:cNvSpPr txBox="1"/>
            <p:nvPr/>
          </p:nvSpPr>
          <p:spPr>
            <a:xfrm>
              <a:off x="8702448" y="5634074"/>
              <a:ext cx="1514902"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Case 2</a:t>
              </a:r>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922525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69" y="236390"/>
            <a:ext cx="4961965" cy="523220"/>
          </a:xfrm>
          <a:prstGeom prst="rect">
            <a:avLst/>
          </a:prstGeom>
          <a:noFill/>
        </p:spPr>
        <p:txBody>
          <a:bodyPr wrap="square" rtlCol="0">
            <a:spAutoFit/>
          </a:bodyPr>
          <a:lstStyle/>
          <a:p>
            <a:r>
              <a:rPr lang="en-US" sz="2800" b="1" dirty="0" smtClean="0">
                <a:solidFill>
                  <a:srgbClr val="0070C0"/>
                </a:solidFill>
              </a:rPr>
              <a:t>Mathematical Formulation</a:t>
            </a:r>
            <a:endParaRPr lang="en-US" sz="2800" b="1" dirty="0">
              <a:solidFill>
                <a:srgbClr val="0070C0"/>
              </a:solidFill>
            </a:endParaRPr>
          </a:p>
        </p:txBody>
      </p:sp>
      <p:grpSp>
        <p:nvGrpSpPr>
          <p:cNvPr id="7" name="Group 6"/>
          <p:cNvGrpSpPr/>
          <p:nvPr/>
        </p:nvGrpSpPr>
        <p:grpSpPr>
          <a:xfrm>
            <a:off x="591668" y="1067478"/>
            <a:ext cx="8706877" cy="6247721"/>
            <a:chOff x="591669" y="1067479"/>
            <a:chExt cx="7962874" cy="493677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69" y="1213508"/>
              <a:ext cx="3362794" cy="4572638"/>
            </a:xfrm>
            <a:prstGeom prst="rect">
              <a:avLst/>
            </a:prstGeom>
          </p:spPr>
        </p:pic>
        <p:sp>
          <p:nvSpPr>
            <p:cNvPr id="93" name="Left Arrow 92"/>
            <p:cNvSpPr/>
            <p:nvPr/>
          </p:nvSpPr>
          <p:spPr>
            <a:xfrm>
              <a:off x="3954463" y="1182463"/>
              <a:ext cx="341194" cy="150126"/>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378666" y="1067479"/>
              <a:ext cx="2097741" cy="338554"/>
            </a:xfrm>
            <a:prstGeom prst="rect">
              <a:avLst/>
            </a:prstGeom>
            <a:noFill/>
          </p:spPr>
          <p:txBody>
            <a:bodyPr wrap="square" rtlCol="0">
              <a:spAutoFit/>
            </a:bodyPr>
            <a:lstStyle/>
            <a:p>
              <a:r>
                <a:rPr lang="en-US" sz="1600" b="1" dirty="0" smtClean="0">
                  <a:solidFill>
                    <a:schemeClr val="accent6">
                      <a:lumMod val="50000"/>
                    </a:schemeClr>
                  </a:solidFill>
                </a:rPr>
                <a:t>Objective </a:t>
              </a:r>
              <a:endParaRPr lang="en-US" sz="1600" b="1" dirty="0">
                <a:solidFill>
                  <a:schemeClr val="accent6">
                    <a:lumMod val="50000"/>
                  </a:schemeClr>
                </a:solidFill>
              </a:endParaRPr>
            </a:p>
          </p:txBody>
        </p:sp>
        <p:sp>
          <p:nvSpPr>
            <p:cNvPr id="95" name="Left Arrow 94"/>
            <p:cNvSpPr/>
            <p:nvPr/>
          </p:nvSpPr>
          <p:spPr>
            <a:xfrm>
              <a:off x="3961162" y="1421815"/>
              <a:ext cx="341194" cy="150126"/>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4398244" y="1332589"/>
              <a:ext cx="3506544" cy="338554"/>
            </a:xfrm>
            <a:prstGeom prst="rect">
              <a:avLst/>
            </a:prstGeom>
            <a:noFill/>
          </p:spPr>
          <p:txBody>
            <a:bodyPr wrap="square" rtlCol="0">
              <a:spAutoFit/>
            </a:bodyPr>
            <a:lstStyle/>
            <a:p>
              <a:r>
                <a:rPr lang="en-US" sz="1600" b="1" dirty="0" smtClean="0">
                  <a:solidFill>
                    <a:schemeClr val="accent6">
                      <a:lumMod val="50000"/>
                    </a:schemeClr>
                  </a:solidFill>
                </a:rPr>
                <a:t>Finishing time of a job</a:t>
              </a:r>
              <a:endParaRPr lang="en-US" sz="1600" b="1" dirty="0">
                <a:solidFill>
                  <a:schemeClr val="accent6">
                    <a:lumMod val="50000"/>
                  </a:schemeClr>
                </a:solidFill>
              </a:endParaRPr>
            </a:p>
          </p:txBody>
        </p:sp>
        <p:sp>
          <p:nvSpPr>
            <p:cNvPr id="103" name="Left Arrow 102"/>
            <p:cNvSpPr/>
            <p:nvPr/>
          </p:nvSpPr>
          <p:spPr>
            <a:xfrm>
              <a:off x="3954463" y="1770654"/>
              <a:ext cx="341194" cy="150126"/>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4378666" y="1621477"/>
              <a:ext cx="4175877" cy="338554"/>
            </a:xfrm>
            <a:prstGeom prst="rect">
              <a:avLst/>
            </a:prstGeom>
            <a:noFill/>
          </p:spPr>
          <p:txBody>
            <a:bodyPr wrap="square" rtlCol="0">
              <a:spAutoFit/>
            </a:bodyPr>
            <a:lstStyle/>
            <a:p>
              <a:r>
                <a:rPr lang="en-US" sz="1600" b="1" dirty="0" smtClean="0">
                  <a:solidFill>
                    <a:schemeClr val="accent6">
                      <a:lumMod val="50000"/>
                    </a:schemeClr>
                  </a:solidFill>
                </a:rPr>
                <a:t>Assigning one speed to a job in a machine</a:t>
              </a:r>
              <a:endParaRPr lang="en-US" sz="1600" b="1" dirty="0">
                <a:solidFill>
                  <a:schemeClr val="accent6">
                    <a:lumMod val="50000"/>
                  </a:schemeClr>
                </a:solidFill>
              </a:endParaRPr>
            </a:p>
          </p:txBody>
        </p:sp>
        <p:sp>
          <p:nvSpPr>
            <p:cNvPr id="105" name="Left Arrow 104"/>
            <p:cNvSpPr/>
            <p:nvPr/>
          </p:nvSpPr>
          <p:spPr>
            <a:xfrm>
              <a:off x="3961162" y="2123299"/>
              <a:ext cx="341194" cy="150126"/>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4398244" y="2035944"/>
              <a:ext cx="3506544" cy="338554"/>
            </a:xfrm>
            <a:prstGeom prst="rect">
              <a:avLst/>
            </a:prstGeom>
            <a:noFill/>
          </p:spPr>
          <p:txBody>
            <a:bodyPr wrap="square" rtlCol="0">
              <a:spAutoFit/>
            </a:bodyPr>
            <a:lstStyle/>
            <a:p>
              <a:r>
                <a:rPr lang="en-US" sz="1600" b="1" dirty="0" smtClean="0">
                  <a:solidFill>
                    <a:schemeClr val="accent6">
                      <a:lumMod val="50000"/>
                    </a:schemeClr>
                  </a:solidFill>
                </a:rPr>
                <a:t>Ordering any two jobs</a:t>
              </a:r>
              <a:endParaRPr lang="en-US" sz="1600" b="1" dirty="0">
                <a:solidFill>
                  <a:schemeClr val="accent6">
                    <a:lumMod val="50000"/>
                  </a:schemeClr>
                </a:solidFill>
              </a:endParaRPr>
            </a:p>
          </p:txBody>
        </p:sp>
        <p:sp>
          <p:nvSpPr>
            <p:cNvPr id="107" name="Left Arrow 106"/>
            <p:cNvSpPr/>
            <p:nvPr/>
          </p:nvSpPr>
          <p:spPr>
            <a:xfrm>
              <a:off x="3961162" y="2365060"/>
              <a:ext cx="341194" cy="150126"/>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4398244" y="2273425"/>
              <a:ext cx="3506544" cy="338554"/>
            </a:xfrm>
            <a:prstGeom prst="rect">
              <a:avLst/>
            </a:prstGeom>
            <a:noFill/>
          </p:spPr>
          <p:txBody>
            <a:bodyPr wrap="square" rtlCol="0">
              <a:spAutoFit/>
            </a:bodyPr>
            <a:lstStyle/>
            <a:p>
              <a:r>
                <a:rPr lang="en-US" sz="1600" b="1" dirty="0" smtClean="0">
                  <a:solidFill>
                    <a:schemeClr val="accent6">
                      <a:lumMod val="50000"/>
                    </a:schemeClr>
                  </a:solidFill>
                </a:rPr>
                <a:t>Transitivity of two jobs</a:t>
              </a:r>
              <a:endParaRPr lang="en-US" sz="1600" b="1" dirty="0">
                <a:solidFill>
                  <a:schemeClr val="accent6">
                    <a:lumMod val="50000"/>
                  </a:schemeClr>
                </a:solidFill>
              </a:endParaRPr>
            </a:p>
          </p:txBody>
        </p:sp>
        <p:sp>
          <p:nvSpPr>
            <p:cNvPr id="109" name="Right Brace 108"/>
            <p:cNvSpPr/>
            <p:nvPr/>
          </p:nvSpPr>
          <p:spPr>
            <a:xfrm>
              <a:off x="3886902" y="2580514"/>
              <a:ext cx="163450" cy="1138767"/>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Left Arrow 109"/>
            <p:cNvSpPr/>
            <p:nvPr/>
          </p:nvSpPr>
          <p:spPr>
            <a:xfrm>
              <a:off x="4227647" y="3080314"/>
              <a:ext cx="341194" cy="150126"/>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4708222" y="2983558"/>
              <a:ext cx="3506544" cy="338554"/>
            </a:xfrm>
            <a:prstGeom prst="rect">
              <a:avLst/>
            </a:prstGeom>
            <a:noFill/>
          </p:spPr>
          <p:txBody>
            <a:bodyPr wrap="square" rtlCol="0">
              <a:spAutoFit/>
            </a:bodyPr>
            <a:lstStyle/>
            <a:p>
              <a:r>
                <a:rPr lang="en-US" sz="1600" b="1" dirty="0" smtClean="0">
                  <a:solidFill>
                    <a:schemeClr val="accent6">
                      <a:lumMod val="50000"/>
                    </a:schemeClr>
                  </a:solidFill>
                </a:rPr>
                <a:t>Constraints for one job</a:t>
              </a:r>
              <a:endParaRPr lang="en-US" sz="1600" b="1" dirty="0">
                <a:solidFill>
                  <a:schemeClr val="accent6">
                    <a:lumMod val="50000"/>
                  </a:schemeClr>
                </a:solidFill>
              </a:endParaRPr>
            </a:p>
          </p:txBody>
        </p:sp>
        <p:sp>
          <p:nvSpPr>
            <p:cNvPr id="112" name="Right Brace 111"/>
            <p:cNvSpPr/>
            <p:nvPr/>
          </p:nvSpPr>
          <p:spPr>
            <a:xfrm>
              <a:off x="3890539" y="3763111"/>
              <a:ext cx="159813" cy="963435"/>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Left Arrow 112"/>
            <p:cNvSpPr/>
            <p:nvPr/>
          </p:nvSpPr>
          <p:spPr>
            <a:xfrm>
              <a:off x="4245382" y="4149903"/>
              <a:ext cx="341194" cy="150126"/>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4708222" y="4060677"/>
              <a:ext cx="3506544" cy="338554"/>
            </a:xfrm>
            <a:prstGeom prst="rect">
              <a:avLst/>
            </a:prstGeom>
            <a:noFill/>
          </p:spPr>
          <p:txBody>
            <a:bodyPr wrap="square" rtlCol="0">
              <a:spAutoFit/>
            </a:bodyPr>
            <a:lstStyle/>
            <a:p>
              <a:r>
                <a:rPr lang="en-US" sz="1600" b="1" dirty="0" smtClean="0">
                  <a:solidFill>
                    <a:schemeClr val="accent6">
                      <a:lumMod val="50000"/>
                    </a:schemeClr>
                  </a:solidFill>
                </a:rPr>
                <a:t>Constraints for two jobs</a:t>
              </a:r>
              <a:endParaRPr lang="en-US" sz="1600" b="1" dirty="0">
                <a:solidFill>
                  <a:schemeClr val="accent6">
                    <a:lumMod val="50000"/>
                  </a:schemeClr>
                </a:solidFill>
              </a:endParaRPr>
            </a:p>
          </p:txBody>
        </p:sp>
        <p:sp>
          <p:nvSpPr>
            <p:cNvPr id="6" name="Rectangle 5"/>
            <p:cNvSpPr/>
            <p:nvPr/>
          </p:nvSpPr>
          <p:spPr>
            <a:xfrm>
              <a:off x="695459" y="4726546"/>
              <a:ext cx="3354893" cy="127770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pic>
        <p:nvPicPr>
          <p:cNvPr id="24" name="Picture 2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885" y="6032444"/>
            <a:ext cx="2253916" cy="615474"/>
          </a:xfrm>
          <a:prstGeom prst="rect">
            <a:avLst/>
          </a:prstGeom>
          <a:noFill/>
        </p:spPr>
      </p:pic>
    </p:spTree>
    <p:extLst>
      <p:ext uri="{BB962C8B-B14F-4D97-AF65-F5344CB8AC3E}">
        <p14:creationId xmlns:p14="http://schemas.microsoft.com/office/powerpoint/2010/main" val="29128812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112" y="6004249"/>
            <a:ext cx="1587143" cy="771615"/>
          </a:xfrm>
          <a:prstGeom prst="rect">
            <a:avLst/>
          </a:prstGeom>
        </p:spPr>
      </p:pic>
      <p:sp>
        <p:nvSpPr>
          <p:cNvPr id="3" name="TextBox 2"/>
          <p:cNvSpPr txBox="1"/>
          <p:nvPr/>
        </p:nvSpPr>
        <p:spPr>
          <a:xfrm>
            <a:off x="240634" y="263284"/>
            <a:ext cx="11694692"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60007" dist="310007" dir="7680000" sy="30000" kx="1300200" algn="ctr" rotWithShape="0">
                    <a:prstClr val="black">
                      <a:alpha val="32000"/>
                    </a:prstClr>
                  </a:outerShdw>
                </a:effectLst>
              </a:rPr>
              <a:t>………………………....................…………………</a:t>
            </a:r>
            <a:endParaRPr lang="en-US" sz="5400" b="1" dirty="0">
              <a:ln/>
              <a:solidFill>
                <a:srgbClr val="FFC000"/>
              </a:solidFill>
              <a:effectLst>
                <a:outerShdw blurRad="60007" dist="310007" dir="7680000" sy="30000" kx="1300200" algn="ctr" rotWithShape="0">
                  <a:prstClr val="black">
                    <a:alpha val="32000"/>
                  </a:prstClr>
                </a:outerShdw>
              </a:effectLst>
            </a:endParaRPr>
          </a:p>
        </p:txBody>
      </p:sp>
      <p:sp>
        <p:nvSpPr>
          <p:cNvPr id="2" name="TextBox 1"/>
          <p:cNvSpPr txBox="1"/>
          <p:nvPr/>
        </p:nvSpPr>
        <p:spPr>
          <a:xfrm>
            <a:off x="591669" y="236390"/>
            <a:ext cx="4961965" cy="523220"/>
          </a:xfrm>
          <a:prstGeom prst="rect">
            <a:avLst/>
          </a:prstGeom>
          <a:noFill/>
        </p:spPr>
        <p:txBody>
          <a:bodyPr wrap="square" rtlCol="0">
            <a:spAutoFit/>
          </a:bodyPr>
          <a:lstStyle/>
          <a:p>
            <a:r>
              <a:rPr lang="en-US" sz="2800" b="1" dirty="0" smtClean="0">
                <a:solidFill>
                  <a:srgbClr val="0070C0"/>
                </a:solidFill>
              </a:rPr>
              <a:t>Mathematical Formulation</a:t>
            </a:r>
            <a:endParaRPr lang="en-US" sz="2800" b="1" dirty="0">
              <a:solidFill>
                <a:srgbClr val="0070C0"/>
              </a:solidFill>
            </a:endParaRPr>
          </a:p>
        </p:txBody>
      </p:sp>
      <p:sp>
        <p:nvSpPr>
          <p:cNvPr id="96" name="TextBox 95"/>
          <p:cNvSpPr txBox="1"/>
          <p:nvPr/>
        </p:nvSpPr>
        <p:spPr>
          <a:xfrm>
            <a:off x="4753906" y="1402988"/>
            <a:ext cx="3834174" cy="428456"/>
          </a:xfrm>
          <a:prstGeom prst="rect">
            <a:avLst/>
          </a:prstGeom>
          <a:noFill/>
        </p:spPr>
        <p:txBody>
          <a:bodyPr wrap="square" rtlCol="0">
            <a:spAutoFit/>
          </a:bodyPr>
          <a:lstStyle/>
          <a:p>
            <a:r>
              <a:rPr lang="en-US" sz="1600" b="1" dirty="0" smtClean="0">
                <a:solidFill>
                  <a:schemeClr val="accent6">
                    <a:lumMod val="50000"/>
                  </a:schemeClr>
                </a:solidFill>
              </a:rPr>
              <a:t>Finishing time of a job</a:t>
            </a:r>
            <a:endParaRPr lang="en-US" sz="1600" b="1" dirty="0">
              <a:solidFill>
                <a:schemeClr val="accent6">
                  <a:lumMod val="50000"/>
                </a:schemeClr>
              </a:solidFill>
            </a:endParaRPr>
          </a:p>
        </p:txBody>
      </p:sp>
      <p:sp>
        <p:nvSpPr>
          <p:cNvPr id="104" name="TextBox 103"/>
          <p:cNvSpPr txBox="1"/>
          <p:nvPr/>
        </p:nvSpPr>
        <p:spPr>
          <a:xfrm>
            <a:off x="4732498" y="1768589"/>
            <a:ext cx="4566046" cy="428456"/>
          </a:xfrm>
          <a:prstGeom prst="rect">
            <a:avLst/>
          </a:prstGeom>
          <a:noFill/>
        </p:spPr>
        <p:txBody>
          <a:bodyPr wrap="square" rtlCol="0">
            <a:spAutoFit/>
          </a:bodyPr>
          <a:lstStyle/>
          <a:p>
            <a:r>
              <a:rPr lang="en-US" sz="1600" b="1" dirty="0" smtClean="0">
                <a:solidFill>
                  <a:schemeClr val="accent6">
                    <a:lumMod val="50000"/>
                  </a:schemeClr>
                </a:solidFill>
              </a:rPr>
              <a:t>Assigning one speed to a job in a machine</a:t>
            </a:r>
            <a:endParaRPr lang="en-US" sz="1600" b="1" dirty="0">
              <a:solidFill>
                <a:schemeClr val="accent6">
                  <a:lumMod val="50000"/>
                </a:schemeClr>
              </a:solidFill>
            </a:endParaRPr>
          </a:p>
        </p:txBody>
      </p:sp>
      <p:sp>
        <p:nvSpPr>
          <p:cNvPr id="106" name="TextBox 105"/>
          <p:cNvSpPr txBox="1"/>
          <p:nvPr/>
        </p:nvSpPr>
        <p:spPr>
          <a:xfrm>
            <a:off x="4753906" y="2293117"/>
            <a:ext cx="3834174" cy="428456"/>
          </a:xfrm>
          <a:prstGeom prst="rect">
            <a:avLst/>
          </a:prstGeom>
          <a:noFill/>
        </p:spPr>
        <p:txBody>
          <a:bodyPr wrap="square" rtlCol="0">
            <a:spAutoFit/>
          </a:bodyPr>
          <a:lstStyle/>
          <a:p>
            <a:r>
              <a:rPr lang="en-US" sz="1600" b="1" dirty="0" smtClean="0">
                <a:solidFill>
                  <a:schemeClr val="accent6">
                    <a:lumMod val="50000"/>
                  </a:schemeClr>
                </a:solidFill>
              </a:rPr>
              <a:t>Ordering any two jobs</a:t>
            </a:r>
            <a:endParaRPr lang="en-US" sz="1600" b="1" dirty="0">
              <a:solidFill>
                <a:schemeClr val="accent6">
                  <a:lumMod val="50000"/>
                </a:schemeClr>
              </a:solidFill>
            </a:endParaRPr>
          </a:p>
        </p:txBody>
      </p:sp>
      <p:sp>
        <p:nvSpPr>
          <p:cNvPr id="108" name="TextBox 107"/>
          <p:cNvSpPr txBox="1"/>
          <p:nvPr/>
        </p:nvSpPr>
        <p:spPr>
          <a:xfrm>
            <a:off x="4753906" y="2593661"/>
            <a:ext cx="3834174" cy="428456"/>
          </a:xfrm>
          <a:prstGeom prst="rect">
            <a:avLst/>
          </a:prstGeom>
          <a:noFill/>
        </p:spPr>
        <p:txBody>
          <a:bodyPr wrap="square" rtlCol="0">
            <a:spAutoFit/>
          </a:bodyPr>
          <a:lstStyle/>
          <a:p>
            <a:r>
              <a:rPr lang="en-US" sz="1600" b="1" dirty="0" smtClean="0">
                <a:solidFill>
                  <a:schemeClr val="accent6">
                    <a:lumMod val="50000"/>
                  </a:schemeClr>
                </a:solidFill>
              </a:rPr>
              <a:t>Transitivity of two jobs</a:t>
            </a:r>
            <a:endParaRPr lang="en-US" sz="1600" b="1" dirty="0">
              <a:solidFill>
                <a:schemeClr val="accent6">
                  <a:lumMod val="50000"/>
                </a:schemeClr>
              </a:solidFill>
            </a:endParaRPr>
          </a:p>
        </p:txBody>
      </p:sp>
      <p:pic>
        <p:nvPicPr>
          <p:cNvPr id="24" name="Picture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885" y="6032444"/>
            <a:ext cx="2253916" cy="615474"/>
          </a:xfrm>
          <a:prstGeom prst="rect">
            <a:avLst/>
          </a:prstGeom>
          <a:noFill/>
        </p:spPr>
      </p:pic>
      <p:grpSp>
        <p:nvGrpSpPr>
          <p:cNvPr id="25" name="Group 24"/>
          <p:cNvGrpSpPr/>
          <p:nvPr/>
        </p:nvGrpSpPr>
        <p:grpSpPr>
          <a:xfrm>
            <a:off x="676642" y="1113705"/>
            <a:ext cx="10822675" cy="2210214"/>
            <a:chOff x="341194" y="3261815"/>
            <a:chExt cx="10822675" cy="2210214"/>
          </a:xfrm>
        </p:grpSpPr>
        <p:sp>
          <p:nvSpPr>
            <p:cNvPr id="26" name="Rectangle 25"/>
            <p:cNvSpPr/>
            <p:nvPr/>
          </p:nvSpPr>
          <p:spPr>
            <a:xfrm>
              <a:off x="341194" y="3261815"/>
              <a:ext cx="10822675" cy="22070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TextBox 26"/>
            <p:cNvSpPr txBox="1"/>
            <p:nvPr/>
          </p:nvSpPr>
          <p:spPr>
            <a:xfrm>
              <a:off x="450376" y="3991563"/>
              <a:ext cx="1514902" cy="369332"/>
            </a:xfrm>
            <a:prstGeom prst="rect">
              <a:avLst/>
            </a:prstGeom>
            <a:noFill/>
          </p:spPr>
          <p:txBody>
            <a:bodyPr wrap="square" rtlCol="0">
              <a:spAutoFit/>
            </a:bodyPr>
            <a:lstStyle/>
            <a:p>
              <a:r>
                <a:rPr lang="en-US" dirty="0" smtClean="0"/>
                <a:t>Machine </a:t>
              </a:r>
              <a:r>
                <a:rPr lang="en-US" i="1" dirty="0" smtClean="0"/>
                <a:t>l</a:t>
              </a:r>
              <a:endParaRPr lang="en-US" i="1" dirty="0"/>
            </a:p>
          </p:txBody>
        </p:sp>
        <p:sp>
          <p:nvSpPr>
            <p:cNvPr id="28" name="TextBox 27"/>
            <p:cNvSpPr txBox="1"/>
            <p:nvPr/>
          </p:nvSpPr>
          <p:spPr>
            <a:xfrm>
              <a:off x="450376" y="4545546"/>
              <a:ext cx="1514902" cy="369332"/>
            </a:xfrm>
            <a:prstGeom prst="rect">
              <a:avLst/>
            </a:prstGeom>
            <a:noFill/>
          </p:spPr>
          <p:txBody>
            <a:bodyPr wrap="square" rtlCol="0">
              <a:spAutoFit/>
            </a:bodyPr>
            <a:lstStyle/>
            <a:p>
              <a:r>
                <a:rPr lang="en-US" dirty="0" smtClean="0"/>
                <a:t>Machine </a:t>
              </a:r>
              <a:r>
                <a:rPr lang="en-US" i="1" dirty="0" err="1" smtClean="0"/>
                <a:t>i</a:t>
              </a:r>
              <a:endParaRPr lang="en-US" i="1" dirty="0"/>
            </a:p>
          </p:txBody>
        </p:sp>
        <p:cxnSp>
          <p:nvCxnSpPr>
            <p:cNvPr id="29" name="Straight Arrow Connector 28"/>
            <p:cNvCxnSpPr/>
            <p:nvPr/>
          </p:nvCxnSpPr>
          <p:spPr>
            <a:xfrm>
              <a:off x="1665025" y="4914878"/>
              <a:ext cx="38077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1665025" y="3616657"/>
              <a:ext cx="0" cy="12982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5898108" y="3991563"/>
              <a:ext cx="1514902" cy="369332"/>
            </a:xfrm>
            <a:prstGeom prst="rect">
              <a:avLst/>
            </a:prstGeom>
            <a:noFill/>
          </p:spPr>
          <p:txBody>
            <a:bodyPr wrap="square" rtlCol="0">
              <a:spAutoFit/>
            </a:bodyPr>
            <a:lstStyle/>
            <a:p>
              <a:r>
                <a:rPr lang="en-US" dirty="0" smtClean="0"/>
                <a:t>Machine </a:t>
              </a:r>
              <a:r>
                <a:rPr lang="en-US" i="1" dirty="0" smtClean="0"/>
                <a:t>l</a:t>
              </a:r>
              <a:endParaRPr lang="en-US" dirty="0"/>
            </a:p>
          </p:txBody>
        </p:sp>
        <p:sp>
          <p:nvSpPr>
            <p:cNvPr id="32" name="TextBox 31"/>
            <p:cNvSpPr txBox="1"/>
            <p:nvPr/>
          </p:nvSpPr>
          <p:spPr>
            <a:xfrm>
              <a:off x="5898108" y="4545546"/>
              <a:ext cx="1514902" cy="369332"/>
            </a:xfrm>
            <a:prstGeom prst="rect">
              <a:avLst/>
            </a:prstGeom>
            <a:noFill/>
          </p:spPr>
          <p:txBody>
            <a:bodyPr wrap="square" rtlCol="0">
              <a:spAutoFit/>
            </a:bodyPr>
            <a:lstStyle/>
            <a:p>
              <a:r>
                <a:rPr lang="en-US" dirty="0" smtClean="0"/>
                <a:t>Machine </a:t>
              </a:r>
              <a:r>
                <a:rPr lang="en-US" i="1" dirty="0" err="1" smtClean="0"/>
                <a:t>i</a:t>
              </a:r>
              <a:endParaRPr lang="en-US" dirty="0"/>
            </a:p>
          </p:txBody>
        </p:sp>
        <p:cxnSp>
          <p:nvCxnSpPr>
            <p:cNvPr id="33" name="Straight Arrow Connector 32"/>
            <p:cNvCxnSpPr/>
            <p:nvPr/>
          </p:nvCxnSpPr>
          <p:spPr>
            <a:xfrm>
              <a:off x="7112757" y="4914878"/>
              <a:ext cx="38077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7112757" y="3616657"/>
              <a:ext cx="0" cy="12982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2695433" y="5099529"/>
              <a:ext cx="1514902"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Case 1</a:t>
              </a:r>
              <a:endParaRPr lang="en-US"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8402197" y="5102697"/>
              <a:ext cx="1514902"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Case 2</a:t>
              </a:r>
              <a:endParaRPr lang="en-US" dirty="0">
                <a:latin typeface="Times New Roman" panose="02020603050405020304" pitchFamily="18" charset="0"/>
                <a:cs typeface="Times New Roman" panose="02020603050405020304" pitchFamily="18" charset="0"/>
              </a:endParaRPr>
            </a:p>
          </p:txBody>
        </p:sp>
        <p:sp>
          <p:nvSpPr>
            <p:cNvPr id="37" name="Rectangle 36"/>
            <p:cNvSpPr/>
            <p:nvPr/>
          </p:nvSpPr>
          <p:spPr>
            <a:xfrm>
              <a:off x="2831908" y="4545546"/>
              <a:ext cx="88710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342565" y="4050066"/>
              <a:ext cx="1178255" cy="2687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Rectangle 38"/>
            <p:cNvSpPr/>
            <p:nvPr/>
          </p:nvSpPr>
          <p:spPr>
            <a:xfrm>
              <a:off x="8038531" y="4041844"/>
              <a:ext cx="1178255" cy="2687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Rectangle 39"/>
            <p:cNvSpPr/>
            <p:nvPr/>
          </p:nvSpPr>
          <p:spPr>
            <a:xfrm>
              <a:off x="8648127" y="4545546"/>
              <a:ext cx="88710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00" y="3709145"/>
            <a:ext cx="3010320" cy="92405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563" y="4693903"/>
            <a:ext cx="3181794" cy="119079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9677" y="3620793"/>
            <a:ext cx="3115110" cy="2124371"/>
          </a:xfrm>
          <a:prstGeom prst="rect">
            <a:avLst/>
          </a:prstGeom>
        </p:spPr>
      </p:pic>
      <p:sp>
        <p:nvSpPr>
          <p:cNvPr id="46" name="Right Brace 45"/>
          <p:cNvSpPr/>
          <p:nvPr/>
        </p:nvSpPr>
        <p:spPr>
          <a:xfrm>
            <a:off x="3383620" y="3709145"/>
            <a:ext cx="152404" cy="924054"/>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Left Arrow 46"/>
          <p:cNvSpPr/>
          <p:nvPr/>
        </p:nvSpPr>
        <p:spPr>
          <a:xfrm>
            <a:off x="3820394" y="4078457"/>
            <a:ext cx="373073" cy="189992"/>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345871" y="3956008"/>
            <a:ext cx="1771594" cy="338554"/>
          </a:xfrm>
          <a:prstGeom prst="rect">
            <a:avLst/>
          </a:prstGeom>
          <a:noFill/>
        </p:spPr>
        <p:txBody>
          <a:bodyPr wrap="square" rtlCol="0">
            <a:spAutoFit/>
          </a:bodyPr>
          <a:lstStyle/>
          <a:p>
            <a:r>
              <a:rPr lang="en-US" sz="1600" b="1" dirty="0" smtClean="0">
                <a:solidFill>
                  <a:schemeClr val="accent6">
                    <a:lumMod val="50000"/>
                  </a:schemeClr>
                </a:solidFill>
              </a:rPr>
              <a:t>Constraints case 1</a:t>
            </a:r>
            <a:endParaRPr lang="en-US" sz="1600" b="1" dirty="0">
              <a:solidFill>
                <a:schemeClr val="accent6">
                  <a:lumMod val="50000"/>
                </a:schemeClr>
              </a:solidFill>
            </a:endParaRPr>
          </a:p>
        </p:txBody>
      </p:sp>
      <p:sp>
        <p:nvSpPr>
          <p:cNvPr id="49" name="Right Brace 48"/>
          <p:cNvSpPr/>
          <p:nvPr/>
        </p:nvSpPr>
        <p:spPr>
          <a:xfrm>
            <a:off x="3383620" y="4693903"/>
            <a:ext cx="152404" cy="1149379"/>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Left Arrow 49"/>
          <p:cNvSpPr/>
          <p:nvPr/>
        </p:nvSpPr>
        <p:spPr>
          <a:xfrm>
            <a:off x="3844004" y="5196772"/>
            <a:ext cx="373073" cy="189992"/>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369481" y="5074323"/>
            <a:ext cx="1771594" cy="338554"/>
          </a:xfrm>
          <a:prstGeom prst="rect">
            <a:avLst/>
          </a:prstGeom>
          <a:noFill/>
        </p:spPr>
        <p:txBody>
          <a:bodyPr wrap="square" rtlCol="0">
            <a:spAutoFit/>
          </a:bodyPr>
          <a:lstStyle/>
          <a:p>
            <a:r>
              <a:rPr lang="en-US" sz="1600" b="1" dirty="0" smtClean="0">
                <a:solidFill>
                  <a:schemeClr val="accent6">
                    <a:lumMod val="50000"/>
                  </a:schemeClr>
                </a:solidFill>
              </a:rPr>
              <a:t>Constraints case 2</a:t>
            </a:r>
            <a:endParaRPr lang="en-US" sz="1600" b="1" dirty="0">
              <a:solidFill>
                <a:schemeClr val="accent6">
                  <a:lumMod val="50000"/>
                </a:schemeClr>
              </a:solidFill>
            </a:endParaRPr>
          </a:p>
        </p:txBody>
      </p:sp>
      <p:sp>
        <p:nvSpPr>
          <p:cNvPr id="52" name="Left Arrow 51"/>
          <p:cNvSpPr/>
          <p:nvPr/>
        </p:nvSpPr>
        <p:spPr>
          <a:xfrm>
            <a:off x="9774627" y="4160501"/>
            <a:ext cx="373073" cy="189992"/>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0252547" y="3956008"/>
            <a:ext cx="1682779" cy="584775"/>
          </a:xfrm>
          <a:prstGeom prst="rect">
            <a:avLst/>
          </a:prstGeom>
          <a:noFill/>
        </p:spPr>
        <p:txBody>
          <a:bodyPr wrap="square" rtlCol="0">
            <a:spAutoFit/>
          </a:bodyPr>
          <a:lstStyle/>
          <a:p>
            <a:r>
              <a:rPr lang="en-US" sz="1600" b="1" dirty="0" smtClean="0">
                <a:solidFill>
                  <a:schemeClr val="accent6">
                    <a:lumMod val="50000"/>
                  </a:schemeClr>
                </a:solidFill>
              </a:rPr>
              <a:t>Peak energy constraint</a:t>
            </a:r>
            <a:endParaRPr lang="en-US" sz="1600" b="1" dirty="0">
              <a:solidFill>
                <a:schemeClr val="accent6">
                  <a:lumMod val="50000"/>
                </a:schemeClr>
              </a:solidFill>
            </a:endParaRPr>
          </a:p>
        </p:txBody>
      </p:sp>
    </p:spTree>
    <p:extLst>
      <p:ext uri="{BB962C8B-B14F-4D97-AF65-F5344CB8AC3E}">
        <p14:creationId xmlns:p14="http://schemas.microsoft.com/office/powerpoint/2010/main" val="10326397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1872</Words>
  <Application>Microsoft Macintosh PowerPoint</Application>
  <PresentationFormat>Custom</PresentationFormat>
  <Paragraphs>209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Ashutosh Nayak</dc:creator>
  <cp:lastModifiedBy>Emily Wehby</cp:lastModifiedBy>
  <cp:revision>30</cp:revision>
  <dcterms:created xsi:type="dcterms:W3CDTF">2015-04-05T23:12:18Z</dcterms:created>
  <dcterms:modified xsi:type="dcterms:W3CDTF">2015-06-11T14:35:07Z</dcterms:modified>
</cp:coreProperties>
</file>