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9" autoAdjust="0"/>
    <p:restoredTop sz="94779" autoAdjust="0"/>
  </p:normalViewPr>
  <p:slideViewPr>
    <p:cSldViewPr snapToGrid="0">
      <p:cViewPr varScale="1">
        <p:scale>
          <a:sx n="27" d="100"/>
          <a:sy n="27" d="100"/>
        </p:scale>
        <p:origin x="80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nstructions"/>
          <p:cNvSpPr/>
          <p:nvPr userDrawn="1"/>
        </p:nvSpPr>
        <p:spPr>
          <a:xfrm>
            <a:off x="44302680" y="-1"/>
            <a:ext cx="12447270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t"/>
          <a:lstStyle/>
          <a:p>
            <a:pPr lvl="0">
              <a:spcBef>
                <a:spcPts val="1200"/>
              </a:spcBef>
            </a:pPr>
            <a:r>
              <a:rPr sz="9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2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300"/>
              </a:spcBef>
            </a:pPr>
            <a:endParaRPr sz="60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2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formatted for you.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4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add or remove bullet points from text,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Bullets button on the Home tab.</a:t>
            </a:r>
          </a:p>
          <a:p>
            <a:pPr lvl="0">
              <a:spcBef>
                <a:spcPts val="24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or body text,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 copy of what you need and drag it into place. PowerPoint’s Smart Guides will help you align it with everything else.</a:t>
            </a:r>
          </a:p>
          <a:p>
            <a:pPr lvl="0">
              <a:spcBef>
                <a:spcPts val="2400"/>
              </a:spcBef>
            </a:pP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instead of ours? No problem!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Just click a picture, press the Delete key, then click the icon to add your picture.</a:t>
            </a:r>
            <a:endParaRPr sz="6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1158240" y="4093905"/>
            <a:ext cx="30174412" cy="6463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669280"/>
            <a:ext cx="12801600" cy="12801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 bwMode="ltGray">
          <a:xfrm>
            <a:off x="1143000" y="7114032"/>
            <a:ext cx="12801600" cy="2732574"/>
          </a:xfrm>
          <a:solidFill>
            <a:schemeClr val="tx2">
              <a:lumMod val="10000"/>
              <a:lumOff val="90000"/>
            </a:schemeClr>
          </a:solidFill>
        </p:spPr>
        <p:txBody>
          <a:bodyPr lIns="365760" rIns="365760"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4400" baseline="0"/>
            </a:lvl1pPr>
            <a:lvl2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2pPr>
            <a:lvl3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3pPr>
            <a:lvl4pPr marL="0" indent="0">
              <a:spcBef>
                <a:spcPts val="1200"/>
              </a:spcBef>
              <a:buNone/>
              <a:defRPr sz="4400"/>
            </a:lvl4pPr>
            <a:lvl5pPr marL="0" indent="0">
              <a:spcBef>
                <a:spcPts val="1200"/>
              </a:spcBef>
              <a:buNone/>
              <a:defRPr sz="4400"/>
            </a:lvl5pPr>
            <a:lvl6pPr marL="0" indent="0">
              <a:spcBef>
                <a:spcPts val="1200"/>
              </a:spcBef>
              <a:buNone/>
              <a:defRPr sz="4400"/>
            </a:lvl6pPr>
            <a:lvl7pPr marL="0" indent="0">
              <a:spcBef>
                <a:spcPts val="1200"/>
              </a:spcBef>
              <a:buNone/>
              <a:defRPr sz="4400"/>
            </a:lvl7pPr>
            <a:lvl8pPr marL="0" indent="0">
              <a:spcBef>
                <a:spcPts val="1200"/>
              </a:spcBef>
              <a:buNone/>
              <a:defRPr sz="4400"/>
            </a:lvl8pPr>
            <a:lvl9pPr marL="0" indent="0">
              <a:spcBef>
                <a:spcPts val="120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Type your question or a statement of the problem here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143000" y="10497312"/>
            <a:ext cx="12801600" cy="12801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7" name="Content Placeholder 17"/>
          <p:cNvSpPr>
            <a:spLocks noGrp="1"/>
          </p:cNvSpPr>
          <p:nvPr>
            <p:ph sz="quarter" idx="38" hasCustomPrompt="1"/>
          </p:nvPr>
        </p:nvSpPr>
        <p:spPr>
          <a:xfrm>
            <a:off x="1143000" y="11868912"/>
            <a:ext cx="12801600" cy="280750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495044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440912"/>
            <a:ext cx="12801600" cy="6027461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288743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66928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114032"/>
            <a:ext cx="12801600" cy="679555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5544800" y="14328648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5773399"/>
            <a:ext cx="12801600" cy="6694973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288743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66928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114032"/>
            <a:ext cx="12801600" cy="731520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4914834"/>
            <a:ext cx="12801600" cy="453861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29900880" y="19767596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29900880" y="21212348"/>
            <a:ext cx="12801600" cy="434478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72207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166824"/>
            <a:ext cx="12801600" cy="446227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32270700" y="0"/>
            <a:ext cx="11620500" cy="3842445"/>
          </a:xfr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  <p:txBody>
          <a:bodyPr lIns="91440" tIns="457200" rIns="914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0"/>
            <a:ext cx="438912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58240" y="685860"/>
            <a:ext cx="30175200" cy="2971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6019800"/>
            <a:ext cx="4158996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86200"/>
            <a:ext cx="43891200" cy="0"/>
          </a:xfrm>
          <a:prstGeom prst="line">
            <a:avLst/>
          </a:prstGeom>
          <a:ln w="317500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1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59" y="16899918"/>
            <a:ext cx="6060053" cy="348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21" y="10043989"/>
            <a:ext cx="5735519" cy="40800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8240" y="433612"/>
            <a:ext cx="21493941" cy="297174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9600" dirty="0" smtClean="0"/>
              <a:t>Generalized Synchronization Trees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/>
              <a:t>James </a:t>
            </a:r>
            <a:r>
              <a:rPr lang="en-US" sz="5400" dirty="0" smtClean="0"/>
              <a:t>Ferlez†, Rance Cleaveland§ </a:t>
            </a:r>
            <a:r>
              <a:rPr lang="en-US" sz="5400" dirty="0"/>
              <a:t>and Steve </a:t>
            </a:r>
            <a:r>
              <a:rPr lang="en-US" sz="5400" dirty="0" smtClean="0"/>
              <a:t>Marcus†</a:t>
            </a:r>
            <a:br>
              <a:rPr lang="en-US" sz="5400" dirty="0" smtClean="0"/>
            </a:br>
            <a:r>
              <a:rPr lang="en-US" sz="4000" dirty="0" smtClean="0"/>
              <a:t>§Department </a:t>
            </a:r>
            <a:r>
              <a:rPr lang="en-US" sz="4000" dirty="0"/>
              <a:t>of Computer Science &amp; </a:t>
            </a:r>
            <a:r>
              <a:rPr lang="en-US" sz="4000" dirty="0" smtClean="0"/>
              <a:t>†Department </a:t>
            </a:r>
            <a:r>
              <a:rPr lang="en-US" sz="4000" dirty="0"/>
              <a:t>of Electrical and Computer Engineering</a:t>
            </a:r>
            <a:endParaRPr lang="en-US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3"/>
          </p:nvPr>
        </p:nvSpPr>
        <p:spPr>
          <a:xfrm>
            <a:off x="1158240" y="7873256"/>
            <a:ext cx="12801600" cy="1280160"/>
          </a:xfrm>
          <a:prstGeom prst="round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Cyber-Physical Systems are Compositional</a:t>
            </a:r>
            <a:endParaRPr lang="en-US" sz="4800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7"/>
          </p:nvPr>
        </p:nvSpPr>
        <p:spPr>
          <a:xfrm>
            <a:off x="1158240" y="14412418"/>
            <a:ext cx="12801600" cy="1280160"/>
          </a:xfrm>
          <a:prstGeom prst="round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Compositional Reasoning for CPSs</a:t>
            </a:r>
            <a:endParaRPr lang="en-US" sz="4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8"/>
          </p:nvPr>
        </p:nvSpPr>
        <p:spPr>
          <a:xfrm>
            <a:off x="1158240" y="15784018"/>
            <a:ext cx="12801600" cy="5315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need to reason about a complicated system based on models/behaviors of components: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3000"/>
              </a:spcBef>
            </a:pPr>
            <a:r>
              <a:rPr lang="en-US" dirty="0" smtClean="0"/>
              <a:t>Can the composed system be analyzed in a rigorous way?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163495" y="21239992"/>
            <a:ext cx="12801600" cy="1219200"/>
          </a:xfrm>
          <a:prstGeom prst="round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spc="-150" dirty="0" smtClean="0"/>
              <a:t>Algebraic Composition of Transitions Systems</a:t>
            </a:r>
            <a:endParaRPr lang="en-US" sz="4800" spc="-1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/>
              <p:cNvSpPr>
                <a:spLocks noGrp="1"/>
              </p:cNvSpPr>
              <p:nvPr>
                <p:ph sz="quarter" idx="25"/>
              </p:nvPr>
            </p:nvSpPr>
            <p:spPr>
              <a:xfrm>
                <a:off x="1158240" y="22472429"/>
                <a:ext cx="12801600" cy="10496447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Famously, Milner </a:t>
                </a:r>
                <a:r>
                  <a:rPr lang="en-US" dirty="0" smtClean="0"/>
                  <a:t>[4] </a:t>
                </a:r>
                <a:r>
                  <a:rPr lang="en-US" dirty="0" smtClean="0"/>
                  <a:t>devised </a:t>
                </a:r>
                <a:r>
                  <a:rPr lang="en-US" dirty="0"/>
                  <a:t>synchronization trees for </a:t>
                </a:r>
                <a:r>
                  <a:rPr lang="en-US" dirty="0" smtClean="0"/>
                  <a:t>labeled transition </a:t>
                </a:r>
                <a:r>
                  <a:rPr lang="en-US" dirty="0"/>
                  <a:t>systems (subsequently known as Process Algebra</a:t>
                </a:r>
                <a:r>
                  <a:rPr lang="en-US" dirty="0" smtClean="0"/>
                  <a:t>):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Synchronization Tree </a:t>
                </a:r>
                <a:r>
                  <a:rPr lang="en-US" dirty="0"/>
                  <a:t>over a set of labels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</a:t>
                </a:r>
                <a:r>
                  <a:rPr lang="en-US" dirty="0" smtClean="0"/>
                  <a:t>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where:</a:t>
                </a:r>
              </a:p>
              <a:p>
                <a:pPr>
                  <a:spcBef>
                    <a:spcPts val="600"/>
                  </a:spcBef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an undirected, connected, acyclic </a:t>
                </a: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a specially identified root </a:t>
                </a:r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and</a:t>
                </a:r>
              </a:p>
              <a:p>
                <a:pPr>
                  <a:spcAft>
                    <a:spcPts val="2400"/>
                  </a:spcAft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a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2400"/>
                  </a:spcAft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2400"/>
                  </a:spcAft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2400"/>
                  </a:spcAft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5400"/>
                  </a:spcBef>
                </a:pPr>
                <a:r>
                  <a:rPr lang="en-US" dirty="0" smtClean="0"/>
                  <a:t>Each </a:t>
                </a:r>
                <a:r>
                  <a:rPr lang="en-US" dirty="0"/>
                  <a:t>path in the tree is an execution of the transition system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/>
                  <a:t>Nondeterminism</a:t>
                </a:r>
                <a:r>
                  <a:rPr lang="en-US" dirty="0"/>
                  <a:t>: multiple children with the same label</a:t>
                </a:r>
                <a:r>
                  <a:rPr lang="en-US" dirty="0" smtClean="0"/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Composition: algebraic operations on synchronization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trees</a:t>
                </a:r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5"/>
              </p:nvPr>
            </p:nvSpPr>
            <p:spPr>
              <a:xfrm>
                <a:off x="1158240" y="22472429"/>
                <a:ext cx="12801600" cy="10496447"/>
              </a:xfrm>
              <a:blipFill rotWithShape="0">
                <a:blip r:embed="rId4"/>
                <a:stretch>
                  <a:fillRect l="-1190" b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5560040" y="4660287"/>
            <a:ext cx="12801600" cy="1219200"/>
          </a:xfrm>
          <a:prstGeom prst="round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Generalizing Trees</a:t>
            </a:r>
            <a:endParaRPr lang="en-US" sz="48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r="121"/>
          <a:stretch/>
        </p:blipFill>
        <p:spPr>
          <a:xfrm>
            <a:off x="23483455" y="705824"/>
            <a:ext cx="20407745" cy="2427315"/>
          </a:xfrm>
          <a:effectLst>
            <a:glow>
              <a:scrgbClr r="0" g="0" b="0"/>
            </a:glow>
            <a:reflection/>
          </a:effectLst>
        </p:spPr>
      </p:pic>
      <p:sp>
        <p:nvSpPr>
          <p:cNvPr id="32" name="Content Placeholder 10"/>
          <p:cNvSpPr txBox="1">
            <a:spLocks/>
          </p:cNvSpPr>
          <p:nvPr/>
        </p:nvSpPr>
        <p:spPr>
          <a:xfrm>
            <a:off x="1158240" y="9276492"/>
            <a:ext cx="12801600" cy="2807506"/>
          </a:xfrm>
          <a:prstGeom prst="rect">
            <a:avLst/>
          </a:prstGeom>
        </p:spPr>
        <p:txBody>
          <a:bodyPr vert="horz" lIns="91440" tIns="182880" rIns="91440" bIns="45720" rtlCol="0">
            <a:norm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example, hybrid </a:t>
            </a:r>
            <a:r>
              <a:rPr lang="en-US" dirty="0" smtClean="0"/>
              <a:t>powertrains (see e.g. [6]):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163495" y="24400577"/>
            <a:ext cx="12801600" cy="630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158240" y="27327705"/>
            <a:ext cx="12801600" cy="630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42" y="17242630"/>
            <a:ext cx="3512674" cy="31304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30" y="27545984"/>
            <a:ext cx="7240019" cy="3386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87" y="10043989"/>
            <a:ext cx="5542105" cy="40789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27"/>
              </p:nvPr>
            </p:nvSpPr>
            <p:spPr>
              <a:xfrm>
                <a:off x="15560040" y="5942549"/>
                <a:ext cx="12801600" cy="94785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tree</a:t>
                </a:r>
                <a:r>
                  <a:rPr lang="en-US" dirty="0"/>
                  <a:t> </a:t>
                </a:r>
                <a:r>
                  <a:rPr lang="en-US" dirty="0" smtClean="0"/>
                  <a:t>[3] </a:t>
                </a:r>
                <a:r>
                  <a:rPr lang="en-US" dirty="0"/>
                  <a:t>is a partially ordered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,≤)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the following </a:t>
                </a:r>
                <a:r>
                  <a:rPr lang="en-US" dirty="0" smtClean="0"/>
                  <a:t>two properties:</a:t>
                </a:r>
              </a:p>
              <a:p>
                <a:pPr marL="514350" indent="-514350">
                  <a:spcBef>
                    <a:spcPts val="600"/>
                  </a:spcBef>
                  <a:buClrTx/>
                  <a:buAutoNum type="arabicParenR"/>
                </a:pPr>
                <a:r>
                  <a:rPr lang="en-US" dirty="0" smtClean="0"/>
                  <a:t>There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root </a:t>
                </a:r>
                <a:r>
                  <a:rPr lang="en-US" dirty="0" smtClean="0"/>
                  <a:t>of the </a:t>
                </a:r>
                <a:r>
                  <a:rPr lang="en-US" dirty="0"/>
                  <a:t>tree</a:t>
                </a:r>
                <a:r>
                  <a:rPr lang="en-US" dirty="0" smtClean="0"/>
                  <a:t>.</a:t>
                </a:r>
              </a:p>
              <a:p>
                <a:pPr marL="514350" indent="-514350">
                  <a:spcBef>
                    <a:spcPts val="0"/>
                  </a:spcBef>
                  <a:buClrTx/>
                  <a:buFont typeface="Arial" panose="020B0604020202020204" pitchFamily="34" charset="0"/>
                  <a:buAutoNum type="arabicParenR"/>
                </a:pPr>
                <a:r>
                  <a:rPr lang="en-US" dirty="0"/>
                  <a:t>For </a:t>
                </a:r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,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linearly ordered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>
                  <a:spcBef>
                    <a:spcPts val="3000"/>
                  </a:spcBef>
                </a:pPr>
                <a:endParaRPr lang="en-US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n-US" dirty="0"/>
              </a:p>
              <a:p>
                <a:pPr>
                  <a:spcBef>
                    <a:spcPts val="3000"/>
                  </a:spcBef>
                </a:pPr>
                <a:endParaRPr lang="en-US" dirty="0"/>
              </a:p>
              <a:p>
                <a:pPr>
                  <a:spcBef>
                    <a:spcPts val="3000"/>
                  </a:spcBef>
                </a:pPr>
                <a:r>
                  <a:rPr lang="en-US" dirty="0" smtClean="0"/>
                  <a:t>In </a:t>
                </a:r>
                <a:r>
                  <a:rPr lang="en-US" dirty="0"/>
                  <a:t>a synchronization tree there is a natural partial order for </a:t>
                </a:r>
                <a:r>
                  <a:rPr lang="en-US" dirty="0" smtClean="0"/>
                  <a:t>the nodes</a:t>
                </a:r>
                <a:r>
                  <a:rPr lang="en-US" dirty="0"/>
                  <a:t>. This partial order labels each node with the list of </a:t>
                </a:r>
                <a:r>
                  <a:rPr lang="en-US" dirty="0" smtClean="0"/>
                  <a:t>its predecessors </a:t>
                </a:r>
                <a:r>
                  <a:rPr lang="en-US" dirty="0"/>
                  <a:t>(on the path connecting it to the root); then </a:t>
                </a:r>
                <a:r>
                  <a:rPr lang="en-US" dirty="0" smtClean="0"/>
                  <a:t>the nodes </a:t>
                </a:r>
                <a:r>
                  <a:rPr lang="en-US" dirty="0"/>
                  <a:t>are partially ordered according to sequence </a:t>
                </a:r>
                <a:r>
                  <a:rPr lang="en-US" dirty="0" smtClean="0"/>
                  <a:t>prefixes.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7"/>
              </p:nvPr>
            </p:nvSpPr>
            <p:spPr>
              <a:xfrm>
                <a:off x="15560040" y="5942549"/>
                <a:ext cx="12801600" cy="9478517"/>
              </a:xfrm>
              <a:blipFill rotWithShape="0">
                <a:blip r:embed="rId9"/>
                <a:stretch>
                  <a:fillRect l="-1238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15560040" y="6637358"/>
            <a:ext cx="12801600" cy="630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60040" y="9380084"/>
            <a:ext cx="12801600" cy="630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5560040" y="15403819"/>
            <a:ext cx="12801600" cy="1219200"/>
          </a:xfrm>
          <a:prstGeom prst="round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Generalized Synchronization Trees (GSTs)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4"/>
              <p:cNvSpPr>
                <a:spLocks noGrp="1"/>
              </p:cNvSpPr>
              <p:nvPr>
                <p:ph sz="quarter" idx="27"/>
              </p:nvPr>
            </p:nvSpPr>
            <p:spPr>
              <a:xfrm>
                <a:off x="15560040" y="16686081"/>
                <a:ext cx="12801600" cy="35691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b="1" dirty="0" smtClean="0"/>
                  <a:t>Generalized Synchronization Tree</a:t>
                </a:r>
                <a:r>
                  <a:rPr lang="en-US" dirty="0" smtClean="0"/>
                  <a:t> </a:t>
                </a:r>
                <a:r>
                  <a:rPr lang="en-US" dirty="0" smtClean="0"/>
                  <a:t>[1] over </a:t>
                </a:r>
                <a:r>
                  <a:rPr lang="en-US" dirty="0"/>
                  <a:t>a set of </a:t>
                </a:r>
                <a:r>
                  <a:rPr lang="en-US" dirty="0" smtClean="0"/>
                  <a:t>labels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a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,≤)</m:t>
                    </m:r>
                  </m:oMath>
                </a14:m>
                <a:r>
                  <a:rPr lang="en-US" dirty="0" smtClean="0"/>
                  <a:t> along </a:t>
                </a:r>
                <a:r>
                  <a:rPr lang="en-US" dirty="0"/>
                  <a:t>with a labeling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dirty="0" smtClean="0"/>
                  <a:t>In a synchronization tree, the nodes form a discrete GST tree with the canonical partial order.</a:t>
                </a:r>
              </a:p>
            </p:txBody>
          </p:sp>
        </mc:Choice>
        <mc:Fallback>
          <p:sp>
            <p:nvSpPr>
              <p:cNvPr id="2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7"/>
              </p:nvPr>
            </p:nvSpPr>
            <p:spPr>
              <a:xfrm>
                <a:off x="15560040" y="16686081"/>
                <a:ext cx="12801600" cy="3569140"/>
              </a:xfrm>
              <a:blipFill rotWithShape="0">
                <a:blip r:embed="rId10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15554785" y="17394608"/>
            <a:ext cx="12801600" cy="630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5554785" y="18570719"/>
            <a:ext cx="12801600" cy="630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5560040" y="20253349"/>
            <a:ext cx="12801600" cy="1219200"/>
          </a:xfrm>
          <a:prstGeom prst="roundRect">
            <a:avLst/>
          </a:prstGeom>
          <a:gradFill>
            <a:gsLst>
              <a:gs pos="0">
                <a:srgbClr val="D64E58"/>
              </a:gs>
              <a:gs pos="50000">
                <a:schemeClr val="accent5"/>
              </a:gs>
              <a:gs pos="100000">
                <a:schemeClr val="accent5"/>
              </a:gs>
            </a:gsLst>
          </a:gra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Research: Model Encodings</a:t>
            </a:r>
            <a:endParaRPr lang="en-US" sz="4800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/>
          </p:nvPr>
        </p:nvSpPr>
        <p:spPr>
          <a:xfrm>
            <a:off x="15560040" y="21535611"/>
            <a:ext cx="12801600" cy="5945101"/>
          </a:xfrm>
        </p:spPr>
        <p:txBody>
          <a:bodyPr/>
          <a:lstStyle/>
          <a:p>
            <a:r>
              <a:rPr lang="en-US" dirty="0" smtClean="0"/>
              <a:t>Native semantics of CPS models</a:t>
            </a:r>
          </a:p>
          <a:p>
            <a:pPr lvl="1"/>
            <a:r>
              <a:rPr lang="en-US" dirty="0" smtClean="0"/>
              <a:t>Encode relevant CPS models: Hybrid Process Algebra, hybrid automata and behavioral models.</a:t>
            </a:r>
          </a:p>
          <a:p>
            <a:pPr lvl="1"/>
            <a:r>
              <a:rPr lang="en-US" dirty="0" smtClean="0"/>
              <a:t>Prove correctness: GST encoding should preserve native semantics.</a:t>
            </a:r>
          </a:p>
          <a:p>
            <a:r>
              <a:rPr lang="en-US" dirty="0" smtClean="0"/>
              <a:t>Non-native semantics and heterogeneous models</a:t>
            </a:r>
          </a:p>
          <a:p>
            <a:pPr lvl="1"/>
            <a:r>
              <a:rPr lang="en-US" dirty="0" smtClean="0"/>
              <a:t>A single category of CPS model may admit multiple encodings: consider refinements and/or abstractions of native encodings.</a:t>
            </a:r>
          </a:p>
          <a:p>
            <a:pPr lvl="1"/>
            <a:r>
              <a:rPr lang="en-US" dirty="0" smtClean="0"/>
              <a:t>Identifying the least refined common encoding for two different models allows the meaningful composition of heterogeneous CPS models.</a:t>
            </a:r>
          </a:p>
          <a:p>
            <a:pPr lvl="1"/>
            <a:r>
              <a:rPr lang="en-US" dirty="0" smtClean="0"/>
              <a:t>Such encodings imply a taxonomy of CPS models.</a:t>
            </a:r>
          </a:p>
          <a:p>
            <a:endParaRPr lang="en-US" dirty="0" smtClean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9900880" y="4660287"/>
            <a:ext cx="12801600" cy="1219200"/>
          </a:xfrm>
          <a:prstGeom prst="roundRect">
            <a:avLst/>
          </a:prstGeom>
          <a:gradFill>
            <a:gsLst>
              <a:gs pos="0">
                <a:srgbClr val="D64E58"/>
              </a:gs>
              <a:gs pos="50000">
                <a:schemeClr val="accent5"/>
              </a:gs>
              <a:gs pos="100000">
                <a:schemeClr val="accent5"/>
              </a:gs>
            </a:gsLst>
          </a:gra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Research: Composition and Congruence</a:t>
            </a:r>
            <a:endParaRPr lang="en-US" sz="480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7"/>
          </p:nvPr>
        </p:nvSpPr>
        <p:spPr>
          <a:xfrm>
            <a:off x="29900880" y="5942549"/>
            <a:ext cx="12801600" cy="549758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Goal: an algebraic theory of composition for CPSs.</a:t>
            </a:r>
          </a:p>
          <a:p>
            <a:r>
              <a:rPr lang="en-US" dirty="0" smtClean="0"/>
              <a:t>Composition Operators and constructions on GSTs</a:t>
            </a:r>
          </a:p>
          <a:p>
            <a:pPr lvl="1"/>
            <a:r>
              <a:rPr lang="en-US" dirty="0" smtClean="0"/>
              <a:t>CSP parallel composition has already been exhibited for GSTs</a:t>
            </a:r>
          </a:p>
          <a:p>
            <a:r>
              <a:rPr lang="en-US" dirty="0" err="1" smtClean="0"/>
              <a:t>Substitutivity</a:t>
            </a:r>
            <a:r>
              <a:rPr lang="en-US" dirty="0" smtClean="0"/>
              <a:t> with respect to strong and weak bisimulation</a:t>
            </a:r>
          </a:p>
          <a:p>
            <a:pPr lvl="1"/>
            <a:r>
              <a:rPr lang="en-US" dirty="0" smtClean="0"/>
              <a:t>For which operators does strong-bisimulation equivalence allow substitution of GSTs? For which operators does weak-bisimulation allow substitution?</a:t>
            </a:r>
          </a:p>
          <a:p>
            <a:r>
              <a:rPr lang="en-US" dirty="0" smtClean="0"/>
              <a:t>Frameworks for operator definitions</a:t>
            </a:r>
          </a:p>
          <a:p>
            <a:pPr lvl="1"/>
            <a:r>
              <a:rPr lang="en-US" dirty="0" smtClean="0"/>
              <a:t>Structural Operational Semantic (SOS) style </a:t>
            </a:r>
            <a:r>
              <a:rPr lang="en-US" dirty="0" smtClean="0"/>
              <a:t>rules [5] </a:t>
            </a:r>
            <a:r>
              <a:rPr lang="en-US" dirty="0" smtClean="0"/>
              <a:t>for GSTs</a:t>
            </a:r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8146891" y="9525293"/>
            <a:ext cx="7384119" cy="3485133"/>
            <a:chOff x="18146892" y="9525294"/>
            <a:chExt cx="6324600" cy="2883932"/>
          </a:xfrm>
        </p:grpSpPr>
        <p:sp>
          <p:nvSpPr>
            <p:cNvPr id="33" name="Isosceles Triangle 32"/>
            <p:cNvSpPr/>
            <p:nvPr/>
          </p:nvSpPr>
          <p:spPr>
            <a:xfrm>
              <a:off x="21575892" y="10004915"/>
              <a:ext cx="2895600" cy="2404311"/>
            </a:xfrm>
            <a:prstGeom prst="triangle">
              <a:avLst>
                <a:gd name="adj" fmla="val 59141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3252292" y="996681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099056" y="9525294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ea typeface="Arial Unicode MS"/>
                  <a:cs typeface="Arial Unicode MS"/>
                </a:rPr>
                <a:t>p</a:t>
              </a:r>
              <a:r>
                <a:rPr lang="en-US" sz="2400" baseline="-25000" dirty="0">
                  <a:ea typeface="Arial Unicode MS"/>
                  <a:cs typeface="Arial Unicode MS"/>
                </a:rPr>
                <a:t>0</a:t>
              </a:r>
              <a:endParaRPr lang="en-US" sz="24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3023692" y="1103361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922554" y="11037626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smtClean="0">
                  <a:ea typeface="Arial Unicode MS"/>
                  <a:cs typeface="Arial Unicode MS"/>
                </a:rPr>
                <a:t>p</a:t>
              </a:r>
              <a:endParaRPr lang="en-US" sz="24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3103903" y="10034994"/>
              <a:ext cx="184484" cy="1002632"/>
            </a:xfrm>
            <a:custGeom>
              <a:avLst/>
              <a:gdLst>
                <a:gd name="connsiteX0" fmla="*/ 184484 w 184484"/>
                <a:gd name="connsiteY0" fmla="*/ 0 h 1002632"/>
                <a:gd name="connsiteX1" fmla="*/ 152400 w 184484"/>
                <a:gd name="connsiteY1" fmla="*/ 120316 h 1002632"/>
                <a:gd name="connsiteX2" fmla="*/ 176463 w 184484"/>
                <a:gd name="connsiteY2" fmla="*/ 192505 h 1002632"/>
                <a:gd name="connsiteX3" fmla="*/ 112294 w 184484"/>
                <a:gd name="connsiteY3" fmla="*/ 280737 h 1002632"/>
                <a:gd name="connsiteX4" fmla="*/ 136357 w 184484"/>
                <a:gd name="connsiteY4" fmla="*/ 385010 h 1002632"/>
                <a:gd name="connsiteX5" fmla="*/ 80210 w 184484"/>
                <a:gd name="connsiteY5" fmla="*/ 457200 h 1002632"/>
                <a:gd name="connsiteX6" fmla="*/ 96252 w 184484"/>
                <a:gd name="connsiteY6" fmla="*/ 569495 h 1002632"/>
                <a:gd name="connsiteX7" fmla="*/ 48126 w 184484"/>
                <a:gd name="connsiteY7" fmla="*/ 697832 h 1002632"/>
                <a:gd name="connsiteX8" fmla="*/ 88231 w 184484"/>
                <a:gd name="connsiteY8" fmla="*/ 778042 h 1002632"/>
                <a:gd name="connsiteX9" fmla="*/ 0 w 184484"/>
                <a:gd name="connsiteY9" fmla="*/ 1002632 h 100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484" h="1002632">
                  <a:moveTo>
                    <a:pt x="184484" y="0"/>
                  </a:moveTo>
                  <a:cubicBezTo>
                    <a:pt x="169110" y="44116"/>
                    <a:pt x="153737" y="88232"/>
                    <a:pt x="152400" y="120316"/>
                  </a:cubicBezTo>
                  <a:cubicBezTo>
                    <a:pt x="151063" y="152400"/>
                    <a:pt x="183147" y="165768"/>
                    <a:pt x="176463" y="192505"/>
                  </a:cubicBezTo>
                  <a:cubicBezTo>
                    <a:pt x="169779" y="219242"/>
                    <a:pt x="118978" y="248653"/>
                    <a:pt x="112294" y="280737"/>
                  </a:cubicBezTo>
                  <a:cubicBezTo>
                    <a:pt x="105610" y="312821"/>
                    <a:pt x="141704" y="355600"/>
                    <a:pt x="136357" y="385010"/>
                  </a:cubicBezTo>
                  <a:cubicBezTo>
                    <a:pt x="131010" y="414420"/>
                    <a:pt x="86894" y="426453"/>
                    <a:pt x="80210" y="457200"/>
                  </a:cubicBezTo>
                  <a:cubicBezTo>
                    <a:pt x="73526" y="487947"/>
                    <a:pt x="101599" y="529390"/>
                    <a:pt x="96252" y="569495"/>
                  </a:cubicBezTo>
                  <a:cubicBezTo>
                    <a:pt x="90905" y="609600"/>
                    <a:pt x="49463" y="663074"/>
                    <a:pt x="48126" y="697832"/>
                  </a:cubicBezTo>
                  <a:cubicBezTo>
                    <a:pt x="46789" y="732590"/>
                    <a:pt x="96252" y="727242"/>
                    <a:pt x="88231" y="778042"/>
                  </a:cubicBezTo>
                  <a:cubicBezTo>
                    <a:pt x="80210" y="828842"/>
                    <a:pt x="40105" y="915737"/>
                    <a:pt x="0" y="100263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8146892" y="10004915"/>
              <a:ext cx="2895600" cy="2404311"/>
            </a:xfrm>
            <a:prstGeom prst="triangle">
              <a:avLst>
                <a:gd name="adj" fmla="val 59141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670056" y="9525294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ea typeface="Arial Unicode MS"/>
                  <a:cs typeface="Arial Unicode MS"/>
                </a:rPr>
                <a:t>p</a:t>
              </a:r>
              <a:r>
                <a:rPr lang="en-US" sz="2400" baseline="-25000" dirty="0">
                  <a:ea typeface="Arial Unicode MS"/>
                  <a:cs typeface="Arial Unicode MS"/>
                </a:rPr>
                <a:t>0</a:t>
              </a:r>
              <a:endParaRPr lang="en-US" sz="24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9594692" y="1103361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493554" y="11037626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smtClean="0">
                  <a:ea typeface="Arial Unicode MS"/>
                  <a:cs typeface="Arial Unicode MS"/>
                </a:rPr>
                <a:t>p</a:t>
              </a:r>
              <a:endParaRPr lang="en-US" sz="2400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9674903" y="10034994"/>
              <a:ext cx="184484" cy="1002632"/>
            </a:xfrm>
            <a:custGeom>
              <a:avLst/>
              <a:gdLst>
                <a:gd name="connsiteX0" fmla="*/ 184484 w 184484"/>
                <a:gd name="connsiteY0" fmla="*/ 0 h 1002632"/>
                <a:gd name="connsiteX1" fmla="*/ 152400 w 184484"/>
                <a:gd name="connsiteY1" fmla="*/ 120316 h 1002632"/>
                <a:gd name="connsiteX2" fmla="*/ 176463 w 184484"/>
                <a:gd name="connsiteY2" fmla="*/ 192505 h 1002632"/>
                <a:gd name="connsiteX3" fmla="*/ 112294 w 184484"/>
                <a:gd name="connsiteY3" fmla="*/ 280737 h 1002632"/>
                <a:gd name="connsiteX4" fmla="*/ 136357 w 184484"/>
                <a:gd name="connsiteY4" fmla="*/ 385010 h 1002632"/>
                <a:gd name="connsiteX5" fmla="*/ 80210 w 184484"/>
                <a:gd name="connsiteY5" fmla="*/ 457200 h 1002632"/>
                <a:gd name="connsiteX6" fmla="*/ 96252 w 184484"/>
                <a:gd name="connsiteY6" fmla="*/ 569495 h 1002632"/>
                <a:gd name="connsiteX7" fmla="*/ 48126 w 184484"/>
                <a:gd name="connsiteY7" fmla="*/ 697832 h 1002632"/>
                <a:gd name="connsiteX8" fmla="*/ 88231 w 184484"/>
                <a:gd name="connsiteY8" fmla="*/ 778042 h 1002632"/>
                <a:gd name="connsiteX9" fmla="*/ 0 w 184484"/>
                <a:gd name="connsiteY9" fmla="*/ 1002632 h 100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484" h="1002632">
                  <a:moveTo>
                    <a:pt x="184484" y="0"/>
                  </a:moveTo>
                  <a:cubicBezTo>
                    <a:pt x="169110" y="44116"/>
                    <a:pt x="153737" y="88232"/>
                    <a:pt x="152400" y="120316"/>
                  </a:cubicBezTo>
                  <a:cubicBezTo>
                    <a:pt x="151063" y="152400"/>
                    <a:pt x="183147" y="165768"/>
                    <a:pt x="176463" y="192505"/>
                  </a:cubicBezTo>
                  <a:cubicBezTo>
                    <a:pt x="169779" y="219242"/>
                    <a:pt x="118978" y="248653"/>
                    <a:pt x="112294" y="280737"/>
                  </a:cubicBezTo>
                  <a:cubicBezTo>
                    <a:pt x="105610" y="312821"/>
                    <a:pt x="141704" y="355600"/>
                    <a:pt x="136357" y="385010"/>
                  </a:cubicBezTo>
                  <a:cubicBezTo>
                    <a:pt x="131010" y="414420"/>
                    <a:pt x="86894" y="426453"/>
                    <a:pt x="80210" y="457200"/>
                  </a:cubicBezTo>
                  <a:cubicBezTo>
                    <a:pt x="73526" y="487947"/>
                    <a:pt x="101599" y="529390"/>
                    <a:pt x="96252" y="569495"/>
                  </a:cubicBezTo>
                  <a:cubicBezTo>
                    <a:pt x="90905" y="609600"/>
                    <a:pt x="49463" y="663074"/>
                    <a:pt x="48126" y="697832"/>
                  </a:cubicBezTo>
                  <a:cubicBezTo>
                    <a:pt x="46789" y="732590"/>
                    <a:pt x="96252" y="727242"/>
                    <a:pt x="88231" y="778042"/>
                  </a:cubicBezTo>
                  <a:cubicBezTo>
                    <a:pt x="80210" y="828842"/>
                    <a:pt x="40105" y="915737"/>
                    <a:pt x="0" y="1002632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9783187" y="1015129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9747092" y="1028164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9767145" y="1042401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9723029" y="1054633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9684929" y="1068469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9723029" y="1079899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9670892" y="1095139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9823292" y="996681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5549530" y="27597083"/>
            <a:ext cx="12801600" cy="1219200"/>
          </a:xfrm>
          <a:prstGeom prst="roundRect">
            <a:avLst/>
          </a:prstGeom>
          <a:gradFill>
            <a:gsLst>
              <a:gs pos="0">
                <a:srgbClr val="D64E58"/>
              </a:gs>
              <a:gs pos="50000">
                <a:schemeClr val="accent5"/>
              </a:gs>
              <a:gs pos="100000">
                <a:schemeClr val="accent5"/>
              </a:gs>
            </a:gsLst>
          </a:gra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Research: Bisimulation and Logic</a:t>
            </a:r>
            <a:endParaRPr lang="en-US" sz="4800" dirty="0"/>
          </a:p>
        </p:txBody>
      </p:sp>
      <p:sp>
        <p:nvSpPr>
          <p:cNvPr id="54" name="Content Placeholder 4"/>
          <p:cNvSpPr>
            <a:spLocks noGrp="1"/>
          </p:cNvSpPr>
          <p:nvPr>
            <p:ph sz="quarter" idx="27"/>
          </p:nvPr>
        </p:nvSpPr>
        <p:spPr>
          <a:xfrm>
            <a:off x="15549530" y="28879345"/>
            <a:ext cx="12801600" cy="368952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 modal logics</a:t>
            </a:r>
          </a:p>
          <a:p>
            <a:pPr lvl="1"/>
            <a:r>
              <a:rPr lang="en-US" dirty="0" smtClean="0"/>
              <a:t>Hennessy-Milner Logic (HML) </a:t>
            </a:r>
            <a:r>
              <a:rPr lang="en-US" dirty="0" smtClean="0"/>
              <a:t>[2] as </a:t>
            </a:r>
            <a:r>
              <a:rPr lang="en-US" dirty="0" smtClean="0"/>
              <a:t>a starting point to characterize existing notions of bisimulation for GSTs.</a:t>
            </a:r>
          </a:p>
          <a:p>
            <a:pPr lvl="1"/>
            <a:r>
              <a:rPr lang="en-US" dirty="0" smtClean="0"/>
              <a:t>Different notions of bisimulation will have different characteristic logics.</a:t>
            </a:r>
          </a:p>
          <a:p>
            <a:r>
              <a:rPr lang="en-US" dirty="0" smtClean="0"/>
              <a:t>CTL-like logics on GSTs</a:t>
            </a:r>
          </a:p>
          <a:p>
            <a:pPr lvl="1"/>
            <a:r>
              <a:rPr lang="en-US" dirty="0" smtClean="0"/>
              <a:t>Path quantification operators for GSTs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9900880" y="11503194"/>
            <a:ext cx="12801600" cy="1219200"/>
          </a:xfrm>
          <a:prstGeom prst="roundRect">
            <a:avLst/>
          </a:prstGeom>
          <a:gradFill>
            <a:gsLst>
              <a:gs pos="0">
                <a:srgbClr val="D64E58"/>
              </a:gs>
              <a:gs pos="50000">
                <a:schemeClr val="accent5"/>
              </a:gs>
              <a:gs pos="100000">
                <a:schemeClr val="accent5"/>
              </a:gs>
            </a:gsLst>
          </a:gra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Research: Timed GSTs</a:t>
            </a:r>
            <a:endParaRPr lang="en-US" sz="4800" dirty="0"/>
          </a:p>
        </p:txBody>
      </p:sp>
      <p:sp>
        <p:nvSpPr>
          <p:cNvPr id="57" name="Content Placeholder 4"/>
          <p:cNvSpPr>
            <a:spLocks noGrp="1"/>
          </p:cNvSpPr>
          <p:nvPr>
            <p:ph sz="quarter" idx="27"/>
          </p:nvPr>
        </p:nvSpPr>
        <p:spPr>
          <a:xfrm>
            <a:off x="29900880" y="12785457"/>
            <a:ext cx="12801600" cy="5110658"/>
          </a:xfrm>
        </p:spPr>
        <p:txBody>
          <a:bodyPr/>
          <a:lstStyle/>
          <a:p>
            <a:r>
              <a:rPr lang="en-US" dirty="0" smtClean="0"/>
              <a:t>Adding Time to GSTs</a:t>
            </a:r>
          </a:p>
          <a:p>
            <a:pPr lvl="1"/>
            <a:r>
              <a:rPr lang="en-US" dirty="0" smtClean="0"/>
              <a:t>What structure should time lines have?</a:t>
            </a:r>
          </a:p>
          <a:p>
            <a:pPr lvl="1"/>
            <a:r>
              <a:rPr lang="en-US" dirty="0" smtClean="0"/>
              <a:t>How can a timed GST be defined?</a:t>
            </a:r>
          </a:p>
          <a:p>
            <a:pPr lvl="1"/>
            <a:r>
              <a:rPr lang="en-US" dirty="0" smtClean="0"/>
              <a:t>How can a timed GST be retimed?</a:t>
            </a:r>
          </a:p>
          <a:p>
            <a:r>
              <a:rPr lang="en-US" dirty="0" smtClean="0"/>
              <a:t>Bisimulation and Timed GSTs</a:t>
            </a:r>
          </a:p>
          <a:p>
            <a:pPr lvl="1"/>
            <a:r>
              <a:rPr lang="en-US" dirty="0" smtClean="0"/>
              <a:t>Time rigidity and time fluidity</a:t>
            </a:r>
          </a:p>
          <a:p>
            <a:pPr lvl="1"/>
            <a:r>
              <a:rPr lang="en-US" dirty="0" smtClean="0"/>
              <a:t>Multi-time-line equivalences</a:t>
            </a:r>
          </a:p>
          <a:p>
            <a:r>
              <a:rPr lang="en-US" dirty="0" smtClean="0"/>
              <a:t>Composition of Timed GSTs</a:t>
            </a:r>
          </a:p>
          <a:p>
            <a:endParaRPr lang="en-US" dirty="0" smtClean="0"/>
          </a:p>
        </p:txBody>
      </p:sp>
      <p:sp>
        <p:nvSpPr>
          <p:cNvPr id="5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9900880" y="18024181"/>
            <a:ext cx="12801600" cy="1219200"/>
          </a:xfrm>
          <a:prstGeom prst="roundRect">
            <a:avLst/>
          </a:prstGeom>
          <a:gradFill>
            <a:gsLst>
              <a:gs pos="0">
                <a:srgbClr val="D64E58"/>
              </a:gs>
              <a:gs pos="50000">
                <a:schemeClr val="accent5"/>
              </a:gs>
              <a:gs pos="100000">
                <a:schemeClr val="accent5"/>
              </a:gs>
            </a:gsLst>
          </a:gra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Research: Assessment</a:t>
            </a:r>
            <a:endParaRPr lang="en-US" sz="4800" dirty="0"/>
          </a:p>
        </p:txBody>
      </p:sp>
      <p:sp>
        <p:nvSpPr>
          <p:cNvPr id="59" name="Content Placeholder 4"/>
          <p:cNvSpPr>
            <a:spLocks noGrp="1"/>
          </p:cNvSpPr>
          <p:nvPr>
            <p:ph sz="quarter" idx="27"/>
          </p:nvPr>
        </p:nvSpPr>
        <p:spPr>
          <a:xfrm>
            <a:off x="29900880" y="19306444"/>
            <a:ext cx="12801600" cy="1463499"/>
          </a:xfrm>
        </p:spPr>
        <p:txBody>
          <a:bodyPr/>
          <a:lstStyle/>
          <a:p>
            <a:r>
              <a:rPr lang="en-US" dirty="0" smtClean="0"/>
              <a:t>Validate GST models against real-world examples, e.g. hybrid powertrain.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9900880" y="20864915"/>
            <a:ext cx="12801600" cy="1219200"/>
          </a:xfrm>
          <a:prstGeom prst="round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References</a:t>
            </a:r>
            <a:endParaRPr lang="en-US" sz="4800" dirty="0"/>
          </a:p>
        </p:txBody>
      </p:sp>
      <p:sp>
        <p:nvSpPr>
          <p:cNvPr id="62" name="Content Placeholder 4"/>
          <p:cNvSpPr>
            <a:spLocks noGrp="1"/>
          </p:cNvSpPr>
          <p:nvPr>
            <p:ph sz="quarter" idx="27"/>
          </p:nvPr>
        </p:nvSpPr>
        <p:spPr>
          <a:xfrm>
            <a:off x="29900880" y="22147177"/>
            <a:ext cx="12801600" cy="1002555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40080" algn="l"/>
              </a:tabLst>
            </a:pPr>
            <a:r>
              <a:rPr lang="en-US" dirty="0" smtClean="0"/>
              <a:t>[1]</a:t>
            </a:r>
            <a:r>
              <a:rPr lang="en-US" dirty="0"/>
              <a:t>	J. Ferlez, R. </a:t>
            </a:r>
            <a:r>
              <a:rPr lang="en-US" dirty="0" err="1"/>
              <a:t>Cleaveland</a:t>
            </a:r>
            <a:r>
              <a:rPr lang="en-US" dirty="0"/>
              <a:t>, and S. Marcus. </a:t>
            </a:r>
            <a:r>
              <a:rPr lang="en-US" i="1" dirty="0"/>
              <a:t>Generalized 	synchronization trees</a:t>
            </a:r>
            <a:r>
              <a:rPr lang="en-US" dirty="0"/>
              <a:t>. In Foundations of Software Science and 	Computation Structures - 17th International Conference, 	FOSSACS 2014, volume 8412 of Lecture Notes in Computer 	Science, pages 304–319, Grenoble, France, 2014. Springer-	</a:t>
            </a:r>
            <a:r>
              <a:rPr lang="en-US" dirty="0" err="1"/>
              <a:t>Verlag</a:t>
            </a:r>
            <a:r>
              <a:rPr lang="en-US" dirty="0" smtClean="0"/>
              <a:t>.</a:t>
            </a:r>
          </a:p>
          <a:p>
            <a:pPr marL="0" indent="0">
              <a:buNone/>
              <a:tabLst>
                <a:tab pos="640080" algn="l"/>
              </a:tabLst>
            </a:pPr>
            <a:r>
              <a:rPr lang="en-US" dirty="0" smtClean="0"/>
              <a:t>[2]</a:t>
            </a:r>
            <a:r>
              <a:rPr lang="en-US" dirty="0"/>
              <a:t>	Matthew Hennessy and Robin Milner. </a:t>
            </a:r>
            <a:r>
              <a:rPr lang="en-US" i="1" dirty="0"/>
              <a:t>Algebraic laws for 	</a:t>
            </a:r>
            <a:r>
              <a:rPr lang="en-US" i="1" dirty="0" err="1"/>
              <a:t>nondeterminism</a:t>
            </a:r>
            <a:r>
              <a:rPr lang="en-US" i="1" dirty="0"/>
              <a:t> and concurrency</a:t>
            </a:r>
            <a:r>
              <a:rPr lang="en-US" dirty="0"/>
              <a:t>. J. ACM, 32(1):137–161, 	January 1985</a:t>
            </a:r>
            <a:r>
              <a:rPr lang="en-US" dirty="0" smtClean="0"/>
              <a:t>.</a:t>
            </a:r>
          </a:p>
          <a:p>
            <a:pPr marL="0" indent="0">
              <a:buNone/>
              <a:tabLst>
                <a:tab pos="640080" algn="l"/>
              </a:tabLst>
            </a:pPr>
            <a:r>
              <a:rPr lang="en-US" dirty="0" smtClean="0"/>
              <a:t>[3]	Thomas </a:t>
            </a:r>
            <a:r>
              <a:rPr lang="en-US" dirty="0" err="1"/>
              <a:t>Jech</a:t>
            </a:r>
            <a:r>
              <a:rPr lang="en-US" dirty="0"/>
              <a:t>. </a:t>
            </a:r>
            <a:r>
              <a:rPr lang="en-US" i="1" dirty="0"/>
              <a:t>Set Theory</a:t>
            </a:r>
            <a:r>
              <a:rPr lang="en-US" dirty="0"/>
              <a:t>. Academic Press, 1978</a:t>
            </a:r>
            <a:r>
              <a:rPr lang="en-US" dirty="0" smtClean="0"/>
              <a:t>.</a:t>
            </a:r>
          </a:p>
          <a:p>
            <a:pPr marL="0" indent="0">
              <a:buNone/>
              <a:tabLst>
                <a:tab pos="640080" algn="l"/>
              </a:tabLst>
            </a:pPr>
            <a:r>
              <a:rPr lang="en-US" dirty="0" smtClean="0"/>
              <a:t>[4]</a:t>
            </a:r>
            <a:r>
              <a:rPr lang="en-US" dirty="0"/>
              <a:t>	Robin Milner. </a:t>
            </a:r>
            <a:r>
              <a:rPr lang="en-US" i="1" dirty="0"/>
              <a:t>A Calculus of Communicating Systems</a:t>
            </a:r>
            <a:r>
              <a:rPr lang="en-US" dirty="0"/>
              <a:t>. Number 92 	in Lecture Notes in Computer Science. Springer-</a:t>
            </a:r>
            <a:r>
              <a:rPr lang="en-US" dirty="0" err="1"/>
              <a:t>Verlag</a:t>
            </a:r>
            <a:r>
              <a:rPr lang="en-US" dirty="0"/>
              <a:t>, 1980</a:t>
            </a:r>
            <a:r>
              <a:rPr lang="en-US" dirty="0" smtClean="0"/>
              <a:t>.</a:t>
            </a:r>
          </a:p>
          <a:p>
            <a:pPr marL="0" indent="0">
              <a:buNone/>
              <a:tabLst>
                <a:tab pos="640080" algn="l"/>
              </a:tabLst>
            </a:pPr>
            <a:r>
              <a:rPr lang="en-US" dirty="0" smtClean="0"/>
              <a:t>[5]</a:t>
            </a:r>
            <a:r>
              <a:rPr lang="en-US" dirty="0"/>
              <a:t>	G.D. </a:t>
            </a:r>
            <a:r>
              <a:rPr lang="en-US" dirty="0" err="1"/>
              <a:t>Plotkin</a:t>
            </a:r>
            <a:r>
              <a:rPr lang="en-US" dirty="0"/>
              <a:t>. </a:t>
            </a:r>
            <a:r>
              <a:rPr lang="en-US" i="1" dirty="0"/>
              <a:t>A structural approach to operational semantics</a:t>
            </a:r>
            <a:r>
              <a:rPr lang="en-US" dirty="0"/>
              <a:t>. 	Technical Report DAIMI- FN-19, Computer Science Department, 	Aarhus University, Aarhus, Denmark, 3700 citations 1981</a:t>
            </a:r>
            <a:r>
              <a:rPr lang="en-US" dirty="0" smtClean="0"/>
              <a:t>.</a:t>
            </a:r>
          </a:p>
          <a:p>
            <a:pPr marL="0" indent="0">
              <a:buNone/>
              <a:tabLst>
                <a:tab pos="640080" algn="l"/>
              </a:tabLst>
            </a:pPr>
            <a:r>
              <a:rPr lang="en-US" dirty="0" smtClean="0"/>
              <a:t>[6]	Edward </a:t>
            </a:r>
            <a:r>
              <a:rPr lang="en-US" dirty="0"/>
              <a:t>Dean Tate Jr, Jessy W. Grizzle, and </a:t>
            </a:r>
            <a:r>
              <a:rPr lang="en-US" dirty="0" err="1"/>
              <a:t>Huei</a:t>
            </a:r>
            <a:r>
              <a:rPr lang="en-US" dirty="0"/>
              <a:t> Peng. </a:t>
            </a:r>
            <a:r>
              <a:rPr lang="en-US" i="1" dirty="0" smtClean="0"/>
              <a:t>Shortest 	path </a:t>
            </a:r>
            <a:r>
              <a:rPr lang="en-US" i="1" dirty="0"/>
              <a:t>stochastic control for hybrid electric vehicles</a:t>
            </a:r>
            <a:r>
              <a:rPr lang="en-US" dirty="0"/>
              <a:t>. Int. J. </a:t>
            </a:r>
            <a:r>
              <a:rPr lang="en-US" dirty="0" smtClean="0"/>
              <a:t>Robust 	Nonlinear </a:t>
            </a:r>
            <a:r>
              <a:rPr lang="en-US" dirty="0"/>
              <a:t>Control, 18(14):</a:t>
            </a:r>
            <a:r>
              <a:rPr lang="en-US" dirty="0" smtClean="0"/>
              <a:t>1409-1429</a:t>
            </a:r>
            <a:r>
              <a:rPr lang="en-US" dirty="0"/>
              <a:t>, December 2007</a:t>
            </a:r>
            <a:r>
              <a:rPr lang="en-US" dirty="0" smtClean="0"/>
              <a:t>.</a:t>
            </a:r>
          </a:p>
        </p:txBody>
      </p:sp>
      <p:sp>
        <p:nvSpPr>
          <p:cNvPr id="64" name="Content Placeholder 10"/>
          <p:cNvSpPr txBox="1">
            <a:spLocks/>
          </p:cNvSpPr>
          <p:nvPr/>
        </p:nvSpPr>
        <p:spPr>
          <a:xfrm>
            <a:off x="1158240" y="5961550"/>
            <a:ext cx="12801600" cy="1758088"/>
          </a:xfrm>
          <a:prstGeom prst="rect">
            <a:avLst/>
          </a:prstGeom>
        </p:spPr>
        <p:txBody>
          <a:bodyPr vert="horz" lIns="91440" tIns="182880" rIns="91440" bIns="45720" rtlCol="0">
            <a:normAutofit lnSpcReduction="10000"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CPS </a:t>
            </a:r>
            <a:r>
              <a:rPr lang="en-US" dirty="0"/>
              <a:t>Breakthrough: </a:t>
            </a:r>
            <a:r>
              <a:rPr lang="en-US" b="1" i="1" dirty="0"/>
              <a:t>Compositional Modeling of </a:t>
            </a:r>
            <a:r>
              <a:rPr lang="en-US" b="1" i="1" dirty="0" smtClean="0"/>
              <a:t>Cyber-Physical </a:t>
            </a:r>
            <a:r>
              <a:rPr lang="en-US" b="1" i="1" dirty="0" smtClean="0"/>
              <a:t>Systems</a:t>
            </a:r>
            <a:r>
              <a:rPr lang="en-US" i="1" dirty="0" smtClean="0"/>
              <a:t> (</a:t>
            </a:r>
            <a:r>
              <a:rPr lang="en-US" i="1" dirty="0"/>
              <a:t>NSF Grant: </a:t>
            </a:r>
            <a:r>
              <a:rPr lang="en-US" i="1" dirty="0" smtClean="0"/>
              <a:t>CNS-1446665)</a:t>
            </a:r>
          </a:p>
          <a:p>
            <a:r>
              <a:rPr lang="en-US" dirty="0" smtClean="0"/>
              <a:t>PIs: Rance Cleaveland and Steve Marcus</a:t>
            </a:r>
            <a:endParaRPr lang="en-US" dirty="0"/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158239" y="4660287"/>
            <a:ext cx="12801600" cy="1219200"/>
          </a:xfrm>
          <a:prstGeom prst="roundRect">
            <a:avLst/>
          </a:prstGeom>
          <a:gradFill>
            <a:gsLst>
              <a:gs pos="0">
                <a:srgbClr val="D64E58"/>
              </a:gs>
              <a:gs pos="50000">
                <a:schemeClr val="accent5"/>
              </a:gs>
              <a:gs pos="100000">
                <a:schemeClr val="accent5"/>
              </a:gs>
            </a:gsLst>
          </a:gra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dirty="0" smtClean="0"/>
              <a:t>CPS Program Information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4438378" y="13826979"/>
            <a:ext cx="241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(Diagram taken from [6])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Poster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7E175-EA31-4EB5-9BCC-A945A8103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poster</Template>
  <TotalTime>0</TotalTime>
  <Words>507</Words>
  <Application>Microsoft Office PowerPoint</Application>
  <PresentationFormat>Custom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Unicode MS</vt:lpstr>
      <vt:lpstr>Arial</vt:lpstr>
      <vt:lpstr>Calibri</vt:lpstr>
      <vt:lpstr>Calibri Light</vt:lpstr>
      <vt:lpstr>Cambria Math</vt:lpstr>
      <vt:lpstr>Science Poster</vt:lpstr>
      <vt:lpstr>Generalized Synchronization Trees James Ferlez†, Rance Cleaveland§ and Steve Marcus† §Department of Computer Science &amp; †Department of Electrical and Computer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2014-10-14T20:34:06Z</dcterms:created>
  <dcterms:modified xsi:type="dcterms:W3CDTF">2014-10-20T14:58:37Z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TC040013439991</vt:lpwstr>
  </property>
</Properties>
</file>