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378" r:id="rId3"/>
    <p:sldId id="609" r:id="rId4"/>
    <p:sldId id="537" r:id="rId5"/>
    <p:sldId id="494" r:id="rId6"/>
    <p:sldId id="496" r:id="rId7"/>
    <p:sldId id="495" r:id="rId8"/>
    <p:sldId id="524" r:id="rId9"/>
    <p:sldId id="639" r:id="rId10"/>
    <p:sldId id="629" r:id="rId11"/>
    <p:sldId id="634" r:id="rId12"/>
    <p:sldId id="611" r:id="rId13"/>
    <p:sldId id="635" r:id="rId14"/>
    <p:sldId id="636" r:id="rId15"/>
    <p:sldId id="637" r:id="rId16"/>
    <p:sldId id="392" r:id="rId17"/>
    <p:sldId id="626" r:id="rId18"/>
    <p:sldId id="631" r:id="rId19"/>
    <p:sldId id="638" r:id="rId20"/>
    <p:sldId id="627" r:id="rId21"/>
    <p:sldId id="587" r:id="rId22"/>
    <p:sldId id="628" r:id="rId23"/>
    <p:sldId id="632" r:id="rId24"/>
    <p:sldId id="633" r:id="rId25"/>
    <p:sldId id="621" r:id="rId26"/>
    <p:sldId id="574" r:id="rId27"/>
    <p:sldId id="575" r:id="rId28"/>
    <p:sldId id="584" r:id="rId29"/>
    <p:sldId id="586" r:id="rId30"/>
    <p:sldId id="590" r:id="rId31"/>
    <p:sldId id="583" r:id="rId32"/>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Brewer"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F00"/>
    <a:srgbClr val="AE5100"/>
    <a:srgbClr val="F67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8898" autoAdjust="0"/>
    <p:restoredTop sz="82256" autoAdjust="0"/>
  </p:normalViewPr>
  <p:slideViewPr>
    <p:cSldViewPr snapToGrid="0" snapToObjects="1">
      <p:cViewPr varScale="1">
        <p:scale>
          <a:sx n="73" d="100"/>
          <a:sy n="73" d="100"/>
        </p:scale>
        <p:origin x="70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7DC50-09E3-4AD2-B8D7-BF02859644EA}" type="doc">
      <dgm:prSet loTypeId="urn:microsoft.com/office/officeart/2005/8/layout/gear1" loCatId="cycle" qsTypeId="urn:microsoft.com/office/officeart/2005/8/quickstyle/simple3" qsCatId="simple" csTypeId="urn:microsoft.com/office/officeart/2005/8/colors/accent6_4" csCatId="accent6" phldr="1"/>
      <dgm:spPr/>
    </dgm:pt>
    <dgm:pt modelId="{1A322708-D58B-4048-BA4F-B6A4F6CB51C6}">
      <dgm:prSet phldrT="[Text]" custT="1"/>
      <dgm:spPr>
        <a:gradFill rotWithShape="0">
          <a:gsLst>
            <a:gs pos="0">
              <a:schemeClr val="bg2"/>
            </a:gs>
            <a:gs pos="41000">
              <a:schemeClr val="bg2"/>
            </a:gs>
            <a:gs pos="100000">
              <a:schemeClr val="accent6">
                <a:alpha val="37000"/>
              </a:schemeClr>
            </a:gs>
          </a:gsLst>
        </a:gradFill>
      </dgm:spPr>
      <dgm:t>
        <a:bodyPr/>
        <a:lstStyle/>
        <a:p>
          <a:endParaRPr lang="en-US" sz="1600" dirty="0">
            <a:solidFill>
              <a:schemeClr val="bg1"/>
            </a:solidFill>
          </a:endParaRPr>
        </a:p>
      </dgm:t>
    </dgm:pt>
    <dgm:pt modelId="{3F0FF291-6A13-4B4D-850E-0A672FCD682E}" type="parTrans" cxnId="{22BC388A-82B4-4F18-B95F-F91A172F59C0}">
      <dgm:prSet/>
      <dgm:spPr/>
      <dgm:t>
        <a:bodyPr/>
        <a:lstStyle/>
        <a:p>
          <a:endParaRPr lang="en-US"/>
        </a:p>
      </dgm:t>
    </dgm:pt>
    <dgm:pt modelId="{D3829838-05DD-455C-83F6-C798F763EAB3}" type="sibTrans" cxnId="{22BC388A-82B4-4F18-B95F-F91A172F59C0}">
      <dgm:prSet/>
      <dgm:spPr/>
      <dgm:t>
        <a:bodyPr/>
        <a:lstStyle/>
        <a:p>
          <a:endParaRPr lang="en-US"/>
        </a:p>
      </dgm:t>
    </dgm:pt>
    <dgm:pt modelId="{BF8759D7-3F18-47AC-B5D4-8AE2490ECB3B}">
      <dgm:prSet phldrT="[Text]" custT="1">
        <dgm:style>
          <a:lnRef idx="1">
            <a:schemeClr val="accent6"/>
          </a:lnRef>
          <a:fillRef idx="3">
            <a:schemeClr val="accent6"/>
          </a:fillRef>
          <a:effectRef idx="2">
            <a:schemeClr val="accent6"/>
          </a:effectRef>
          <a:fontRef idx="minor">
            <a:schemeClr val="lt1"/>
          </a:fontRef>
        </dgm:style>
      </dgm:prSet>
      <dgm:spPr>
        <a:gradFill flip="none" rotWithShape="1">
          <a:gsLst>
            <a:gs pos="23000">
              <a:schemeClr val="accent6">
                <a:tint val="100000"/>
                <a:shade val="100000"/>
                <a:satMod val="130000"/>
              </a:schemeClr>
            </a:gs>
            <a:gs pos="100000">
              <a:schemeClr val="bg1"/>
            </a:gs>
          </a:gsLst>
          <a:lin ang="17520000" scaled="0"/>
          <a:tileRect/>
        </a:gradFill>
        <a:ln>
          <a:solidFill>
            <a:schemeClr val="bg1">
              <a:lumMod val="65000"/>
            </a:schemeClr>
          </a:solidFill>
        </a:ln>
      </dgm:spPr>
      <dgm:t>
        <a:bodyPr/>
        <a:lstStyle/>
        <a:p>
          <a:endParaRPr lang="en-US" sz="1600" dirty="0"/>
        </a:p>
      </dgm:t>
    </dgm:pt>
    <dgm:pt modelId="{3CB94054-8202-40F0-833C-E1E07F360467}" type="parTrans" cxnId="{51F4146D-2F72-41AF-B26D-F0AE09C51948}">
      <dgm:prSet/>
      <dgm:spPr/>
      <dgm:t>
        <a:bodyPr/>
        <a:lstStyle/>
        <a:p>
          <a:endParaRPr lang="en-US"/>
        </a:p>
      </dgm:t>
    </dgm:pt>
    <dgm:pt modelId="{351481DE-B2D0-477A-BE63-77C9E98715DD}" type="sibTrans" cxnId="{51F4146D-2F72-41AF-B26D-F0AE09C51948}">
      <dgm:prSet/>
      <dgm:spPr>
        <a:solidFill>
          <a:schemeClr val="accent6"/>
        </a:solidFill>
      </dgm:spPr>
      <dgm:t>
        <a:bodyPr/>
        <a:lstStyle/>
        <a:p>
          <a:endParaRPr lang="en-US"/>
        </a:p>
      </dgm:t>
    </dgm:pt>
    <dgm:pt modelId="{136F68B3-40AC-44FB-BA17-C810F99F8418}">
      <dgm:prSet phldrT="[Text]" custT="1"/>
      <dgm:spPr>
        <a:gradFill rotWithShape="0">
          <a:gsLst>
            <a:gs pos="41000">
              <a:schemeClr val="bg1"/>
            </a:gs>
            <a:gs pos="100000">
              <a:schemeClr val="accent6">
                <a:lumMod val="75000"/>
                <a:alpha val="18000"/>
              </a:schemeClr>
            </a:gs>
          </a:gsLst>
        </a:gradFill>
      </dgm:spPr>
      <dgm:t>
        <a:bodyPr/>
        <a:lstStyle/>
        <a:p>
          <a:endParaRPr lang="en-US" sz="1600" dirty="0"/>
        </a:p>
      </dgm:t>
    </dgm:pt>
    <dgm:pt modelId="{254D510C-503F-4D57-91A5-083C156EA2D5}" type="parTrans" cxnId="{40FE32A9-0074-4F3B-9F32-373E94AE97F1}">
      <dgm:prSet/>
      <dgm:spPr/>
      <dgm:t>
        <a:bodyPr/>
        <a:lstStyle/>
        <a:p>
          <a:endParaRPr lang="en-US"/>
        </a:p>
      </dgm:t>
    </dgm:pt>
    <dgm:pt modelId="{5CFDC59F-5E87-496A-9E1C-B5B686559AE4}" type="sibTrans" cxnId="{40FE32A9-0074-4F3B-9F32-373E94AE97F1}">
      <dgm:prSet/>
      <dgm:spPr/>
      <dgm:t>
        <a:bodyPr/>
        <a:lstStyle/>
        <a:p>
          <a:endParaRPr lang="en-US"/>
        </a:p>
      </dgm:t>
    </dgm:pt>
    <dgm:pt modelId="{1CFD0AB7-6E8D-479A-8D07-C0A8E4F99F3F}" type="pres">
      <dgm:prSet presAssocID="{01F7DC50-09E3-4AD2-B8D7-BF02859644EA}" presName="composite" presStyleCnt="0">
        <dgm:presLayoutVars>
          <dgm:chMax val="3"/>
          <dgm:animLvl val="lvl"/>
          <dgm:resizeHandles val="exact"/>
        </dgm:presLayoutVars>
      </dgm:prSet>
      <dgm:spPr/>
    </dgm:pt>
    <dgm:pt modelId="{BFCC25F4-6406-4A50-B590-5E72C87F8132}" type="pres">
      <dgm:prSet presAssocID="{1A322708-D58B-4048-BA4F-B6A4F6CB51C6}" presName="gear1" presStyleLbl="node1" presStyleIdx="0" presStyleCnt="3" custScaleX="81818" custScaleY="81818" custLinFactNeighborX="-17861" custLinFactNeighborY="19754">
        <dgm:presLayoutVars>
          <dgm:chMax val="1"/>
          <dgm:bulletEnabled val="1"/>
        </dgm:presLayoutVars>
      </dgm:prSet>
      <dgm:spPr/>
      <dgm:t>
        <a:bodyPr/>
        <a:lstStyle/>
        <a:p>
          <a:endParaRPr lang="en-US"/>
        </a:p>
      </dgm:t>
    </dgm:pt>
    <dgm:pt modelId="{B3CF8A92-B1D9-4F0A-9536-9780FA1EC5F3}" type="pres">
      <dgm:prSet presAssocID="{1A322708-D58B-4048-BA4F-B6A4F6CB51C6}" presName="gear1srcNode" presStyleLbl="node1" presStyleIdx="0" presStyleCnt="3"/>
      <dgm:spPr/>
      <dgm:t>
        <a:bodyPr/>
        <a:lstStyle/>
        <a:p>
          <a:endParaRPr lang="en-US"/>
        </a:p>
      </dgm:t>
    </dgm:pt>
    <dgm:pt modelId="{04E2527F-D08A-4D97-BAF4-EBE1F5B1BF00}" type="pres">
      <dgm:prSet presAssocID="{1A322708-D58B-4048-BA4F-B6A4F6CB51C6}" presName="gear1dstNode" presStyleLbl="node1" presStyleIdx="0" presStyleCnt="3"/>
      <dgm:spPr/>
      <dgm:t>
        <a:bodyPr/>
        <a:lstStyle/>
        <a:p>
          <a:endParaRPr lang="en-US"/>
        </a:p>
      </dgm:t>
    </dgm:pt>
    <dgm:pt modelId="{17F2CAC2-E865-4F36-9D28-A16A1FFAAFB6}" type="pres">
      <dgm:prSet presAssocID="{BF8759D7-3F18-47AC-B5D4-8AE2490ECB3B}" presName="gear2" presStyleLbl="node1" presStyleIdx="1" presStyleCnt="3" custScaleX="139076" custScaleY="129428" custLinFactNeighborY="-3468">
        <dgm:presLayoutVars>
          <dgm:chMax val="1"/>
          <dgm:bulletEnabled val="1"/>
        </dgm:presLayoutVars>
      </dgm:prSet>
      <dgm:spPr/>
      <dgm:t>
        <a:bodyPr/>
        <a:lstStyle/>
        <a:p>
          <a:endParaRPr lang="en-US"/>
        </a:p>
      </dgm:t>
    </dgm:pt>
    <dgm:pt modelId="{B91E7AA4-AA0B-4CD4-AAE9-19DE3B3BA275}" type="pres">
      <dgm:prSet presAssocID="{BF8759D7-3F18-47AC-B5D4-8AE2490ECB3B}" presName="gear2srcNode" presStyleLbl="node1" presStyleIdx="1" presStyleCnt="3"/>
      <dgm:spPr/>
      <dgm:t>
        <a:bodyPr/>
        <a:lstStyle/>
        <a:p>
          <a:endParaRPr lang="en-US"/>
        </a:p>
      </dgm:t>
    </dgm:pt>
    <dgm:pt modelId="{9FACC060-8094-41B1-AC6A-6ADE2DA2AA69}" type="pres">
      <dgm:prSet presAssocID="{BF8759D7-3F18-47AC-B5D4-8AE2490ECB3B}" presName="gear2dstNode" presStyleLbl="node1" presStyleIdx="1" presStyleCnt="3"/>
      <dgm:spPr/>
      <dgm:t>
        <a:bodyPr/>
        <a:lstStyle/>
        <a:p>
          <a:endParaRPr lang="en-US"/>
        </a:p>
      </dgm:t>
    </dgm:pt>
    <dgm:pt modelId="{02C15A06-A271-4548-A80A-D3AA3A3E52B4}" type="pres">
      <dgm:prSet presAssocID="{136F68B3-40AC-44FB-BA17-C810F99F8418}" presName="gear3" presStyleLbl="node1" presStyleIdx="2" presStyleCnt="3" custAng="20595806" custScaleY="99625" custLinFactNeighborX="1000" custLinFactNeighborY="-10990"/>
      <dgm:spPr/>
      <dgm:t>
        <a:bodyPr/>
        <a:lstStyle/>
        <a:p>
          <a:endParaRPr lang="en-US"/>
        </a:p>
      </dgm:t>
    </dgm:pt>
    <dgm:pt modelId="{EB028A86-8EE8-4D54-96B2-63163A2D7737}" type="pres">
      <dgm:prSet presAssocID="{136F68B3-40AC-44FB-BA17-C810F99F8418}" presName="gear3tx" presStyleLbl="node1" presStyleIdx="2" presStyleCnt="3">
        <dgm:presLayoutVars>
          <dgm:chMax val="1"/>
          <dgm:bulletEnabled val="1"/>
        </dgm:presLayoutVars>
      </dgm:prSet>
      <dgm:spPr/>
      <dgm:t>
        <a:bodyPr/>
        <a:lstStyle/>
        <a:p>
          <a:endParaRPr lang="en-US"/>
        </a:p>
      </dgm:t>
    </dgm:pt>
    <dgm:pt modelId="{6C6353E1-177F-4E8C-B23E-5FC87FBC4B9F}" type="pres">
      <dgm:prSet presAssocID="{136F68B3-40AC-44FB-BA17-C810F99F8418}" presName="gear3srcNode" presStyleLbl="node1" presStyleIdx="2" presStyleCnt="3"/>
      <dgm:spPr/>
      <dgm:t>
        <a:bodyPr/>
        <a:lstStyle/>
        <a:p>
          <a:endParaRPr lang="en-US"/>
        </a:p>
      </dgm:t>
    </dgm:pt>
    <dgm:pt modelId="{914B8550-4757-475F-89BF-FD9E663A6E3B}" type="pres">
      <dgm:prSet presAssocID="{136F68B3-40AC-44FB-BA17-C810F99F8418}" presName="gear3dstNode" presStyleLbl="node1" presStyleIdx="2" presStyleCnt="3"/>
      <dgm:spPr/>
      <dgm:t>
        <a:bodyPr/>
        <a:lstStyle/>
        <a:p>
          <a:endParaRPr lang="en-US"/>
        </a:p>
      </dgm:t>
    </dgm:pt>
    <dgm:pt modelId="{B5D82F20-D163-414D-844A-99C6F0DDF62A}" type="pres">
      <dgm:prSet presAssocID="{D3829838-05DD-455C-83F6-C798F763EAB3}" presName="connector1" presStyleLbl="sibTrans2D1" presStyleIdx="0" presStyleCnt="3" custLinFactNeighborX="-17018" custLinFactNeighborY="15904"/>
      <dgm:spPr/>
      <dgm:t>
        <a:bodyPr/>
        <a:lstStyle/>
        <a:p>
          <a:endParaRPr lang="en-US"/>
        </a:p>
      </dgm:t>
    </dgm:pt>
    <dgm:pt modelId="{EADEB4E4-5C49-4F69-B4A9-4CF1BDC7D536}" type="pres">
      <dgm:prSet presAssocID="{351481DE-B2D0-477A-BE63-77C9E98715DD}" presName="connector2" presStyleLbl="sibTrans2D1" presStyleIdx="1" presStyleCnt="3" custLinFactNeighborX="-13521" custLinFactNeighborY="-8032"/>
      <dgm:spPr/>
      <dgm:t>
        <a:bodyPr/>
        <a:lstStyle/>
        <a:p>
          <a:endParaRPr lang="en-US"/>
        </a:p>
      </dgm:t>
    </dgm:pt>
    <dgm:pt modelId="{1B2D79D7-D29D-4F57-A1F2-1258DDC132CE}" type="pres">
      <dgm:prSet presAssocID="{5CFDC59F-5E87-496A-9E1C-B5B686559AE4}" presName="connector3" presStyleLbl="sibTrans2D1" presStyleIdx="2" presStyleCnt="3" custLinFactNeighborX="7503" custLinFactNeighborY="-21944"/>
      <dgm:spPr/>
      <dgm:t>
        <a:bodyPr/>
        <a:lstStyle/>
        <a:p>
          <a:endParaRPr lang="en-US"/>
        </a:p>
      </dgm:t>
    </dgm:pt>
  </dgm:ptLst>
  <dgm:cxnLst>
    <dgm:cxn modelId="{E88A525E-BC27-4706-B3EE-A5485F64089A}" type="presOf" srcId="{01F7DC50-09E3-4AD2-B8D7-BF02859644EA}" destId="{1CFD0AB7-6E8D-479A-8D07-C0A8E4F99F3F}" srcOrd="0" destOrd="0" presId="urn:microsoft.com/office/officeart/2005/8/layout/gear1"/>
    <dgm:cxn modelId="{712B8E9E-E2EC-414E-8F5A-226C56F5CE9F}" type="presOf" srcId="{136F68B3-40AC-44FB-BA17-C810F99F8418}" destId="{6C6353E1-177F-4E8C-B23E-5FC87FBC4B9F}" srcOrd="2" destOrd="0" presId="urn:microsoft.com/office/officeart/2005/8/layout/gear1"/>
    <dgm:cxn modelId="{0D02A225-3F10-4925-AB94-64520D073BD6}" type="presOf" srcId="{BF8759D7-3F18-47AC-B5D4-8AE2490ECB3B}" destId="{17F2CAC2-E865-4F36-9D28-A16A1FFAAFB6}" srcOrd="0" destOrd="0" presId="urn:microsoft.com/office/officeart/2005/8/layout/gear1"/>
    <dgm:cxn modelId="{9D7C2ED3-1D39-4C5C-8BEB-5DDEFE4924A0}" type="presOf" srcId="{D3829838-05DD-455C-83F6-C798F763EAB3}" destId="{B5D82F20-D163-414D-844A-99C6F0DDF62A}" srcOrd="0" destOrd="0" presId="urn:microsoft.com/office/officeart/2005/8/layout/gear1"/>
    <dgm:cxn modelId="{247F36EF-0616-490A-A015-3A27E378DA90}" type="presOf" srcId="{136F68B3-40AC-44FB-BA17-C810F99F8418}" destId="{02C15A06-A271-4548-A80A-D3AA3A3E52B4}" srcOrd="0" destOrd="0" presId="urn:microsoft.com/office/officeart/2005/8/layout/gear1"/>
    <dgm:cxn modelId="{51F4146D-2F72-41AF-B26D-F0AE09C51948}" srcId="{01F7DC50-09E3-4AD2-B8D7-BF02859644EA}" destId="{BF8759D7-3F18-47AC-B5D4-8AE2490ECB3B}" srcOrd="1" destOrd="0" parTransId="{3CB94054-8202-40F0-833C-E1E07F360467}" sibTransId="{351481DE-B2D0-477A-BE63-77C9E98715DD}"/>
    <dgm:cxn modelId="{7A657E69-2C58-46CD-A79A-FB65E692FE20}" type="presOf" srcId="{351481DE-B2D0-477A-BE63-77C9E98715DD}" destId="{EADEB4E4-5C49-4F69-B4A9-4CF1BDC7D536}" srcOrd="0" destOrd="0" presId="urn:microsoft.com/office/officeart/2005/8/layout/gear1"/>
    <dgm:cxn modelId="{40FE32A9-0074-4F3B-9F32-373E94AE97F1}" srcId="{01F7DC50-09E3-4AD2-B8D7-BF02859644EA}" destId="{136F68B3-40AC-44FB-BA17-C810F99F8418}" srcOrd="2" destOrd="0" parTransId="{254D510C-503F-4D57-91A5-083C156EA2D5}" sibTransId="{5CFDC59F-5E87-496A-9E1C-B5B686559AE4}"/>
    <dgm:cxn modelId="{C4EEF202-85A5-4ADF-9078-8862735C0380}" type="presOf" srcId="{136F68B3-40AC-44FB-BA17-C810F99F8418}" destId="{EB028A86-8EE8-4D54-96B2-63163A2D7737}" srcOrd="1" destOrd="0" presId="urn:microsoft.com/office/officeart/2005/8/layout/gear1"/>
    <dgm:cxn modelId="{2742653A-CF8E-45B7-B8F6-1439CA4D2F65}" type="presOf" srcId="{1A322708-D58B-4048-BA4F-B6A4F6CB51C6}" destId="{BFCC25F4-6406-4A50-B590-5E72C87F8132}" srcOrd="0" destOrd="0" presId="urn:microsoft.com/office/officeart/2005/8/layout/gear1"/>
    <dgm:cxn modelId="{AF875090-2870-4976-ADE2-83A357DB03EA}" type="presOf" srcId="{5CFDC59F-5E87-496A-9E1C-B5B686559AE4}" destId="{1B2D79D7-D29D-4F57-A1F2-1258DDC132CE}" srcOrd="0" destOrd="0" presId="urn:microsoft.com/office/officeart/2005/8/layout/gear1"/>
    <dgm:cxn modelId="{FE3EC287-A3D0-4B78-9DE1-659CD1FB6053}" type="presOf" srcId="{BF8759D7-3F18-47AC-B5D4-8AE2490ECB3B}" destId="{B91E7AA4-AA0B-4CD4-AAE9-19DE3B3BA275}" srcOrd="1" destOrd="0" presId="urn:microsoft.com/office/officeart/2005/8/layout/gear1"/>
    <dgm:cxn modelId="{2136243F-7193-4646-9968-F98D71C358A1}" type="presOf" srcId="{136F68B3-40AC-44FB-BA17-C810F99F8418}" destId="{914B8550-4757-475F-89BF-FD9E663A6E3B}" srcOrd="3" destOrd="0" presId="urn:microsoft.com/office/officeart/2005/8/layout/gear1"/>
    <dgm:cxn modelId="{22BC388A-82B4-4F18-B95F-F91A172F59C0}" srcId="{01F7DC50-09E3-4AD2-B8D7-BF02859644EA}" destId="{1A322708-D58B-4048-BA4F-B6A4F6CB51C6}" srcOrd="0" destOrd="0" parTransId="{3F0FF291-6A13-4B4D-850E-0A672FCD682E}" sibTransId="{D3829838-05DD-455C-83F6-C798F763EAB3}"/>
    <dgm:cxn modelId="{47928FB1-2983-49D2-B8B9-A3298AE92E77}" type="presOf" srcId="{1A322708-D58B-4048-BA4F-B6A4F6CB51C6}" destId="{B3CF8A92-B1D9-4F0A-9536-9780FA1EC5F3}" srcOrd="1" destOrd="0" presId="urn:microsoft.com/office/officeart/2005/8/layout/gear1"/>
    <dgm:cxn modelId="{3B99C423-31A4-49C3-89A4-60F0A9A685C5}" type="presOf" srcId="{BF8759D7-3F18-47AC-B5D4-8AE2490ECB3B}" destId="{9FACC060-8094-41B1-AC6A-6ADE2DA2AA69}" srcOrd="2" destOrd="0" presId="urn:microsoft.com/office/officeart/2005/8/layout/gear1"/>
    <dgm:cxn modelId="{6B1A78AE-22D4-4337-8425-89663F73D61F}" type="presOf" srcId="{1A322708-D58B-4048-BA4F-B6A4F6CB51C6}" destId="{04E2527F-D08A-4D97-BAF4-EBE1F5B1BF00}" srcOrd="2" destOrd="0" presId="urn:microsoft.com/office/officeart/2005/8/layout/gear1"/>
    <dgm:cxn modelId="{5F8EB3E6-B614-480E-82F8-FA710E4C40CB}" type="presParOf" srcId="{1CFD0AB7-6E8D-479A-8D07-C0A8E4F99F3F}" destId="{BFCC25F4-6406-4A50-B590-5E72C87F8132}" srcOrd="0" destOrd="0" presId="urn:microsoft.com/office/officeart/2005/8/layout/gear1"/>
    <dgm:cxn modelId="{660ACC1A-40C4-4B47-B001-6F8B8517FB46}" type="presParOf" srcId="{1CFD0AB7-6E8D-479A-8D07-C0A8E4F99F3F}" destId="{B3CF8A92-B1D9-4F0A-9536-9780FA1EC5F3}" srcOrd="1" destOrd="0" presId="urn:microsoft.com/office/officeart/2005/8/layout/gear1"/>
    <dgm:cxn modelId="{B26E2F76-5743-497F-95B2-9388CC18A0A6}" type="presParOf" srcId="{1CFD0AB7-6E8D-479A-8D07-C0A8E4F99F3F}" destId="{04E2527F-D08A-4D97-BAF4-EBE1F5B1BF00}" srcOrd="2" destOrd="0" presId="urn:microsoft.com/office/officeart/2005/8/layout/gear1"/>
    <dgm:cxn modelId="{8B606A52-E0DA-412D-AC95-6F977A4C6748}" type="presParOf" srcId="{1CFD0AB7-6E8D-479A-8D07-C0A8E4F99F3F}" destId="{17F2CAC2-E865-4F36-9D28-A16A1FFAAFB6}" srcOrd="3" destOrd="0" presId="urn:microsoft.com/office/officeart/2005/8/layout/gear1"/>
    <dgm:cxn modelId="{E0561EF0-7ED7-484C-9A5A-69837B6AEC95}" type="presParOf" srcId="{1CFD0AB7-6E8D-479A-8D07-C0A8E4F99F3F}" destId="{B91E7AA4-AA0B-4CD4-AAE9-19DE3B3BA275}" srcOrd="4" destOrd="0" presId="urn:microsoft.com/office/officeart/2005/8/layout/gear1"/>
    <dgm:cxn modelId="{AB45A9AA-34C1-4845-8A84-51CC0D072D03}" type="presParOf" srcId="{1CFD0AB7-6E8D-479A-8D07-C0A8E4F99F3F}" destId="{9FACC060-8094-41B1-AC6A-6ADE2DA2AA69}" srcOrd="5" destOrd="0" presId="urn:microsoft.com/office/officeart/2005/8/layout/gear1"/>
    <dgm:cxn modelId="{75FF5B83-B109-4C87-85EA-AD207A82830E}" type="presParOf" srcId="{1CFD0AB7-6E8D-479A-8D07-C0A8E4F99F3F}" destId="{02C15A06-A271-4548-A80A-D3AA3A3E52B4}" srcOrd="6" destOrd="0" presId="urn:microsoft.com/office/officeart/2005/8/layout/gear1"/>
    <dgm:cxn modelId="{F8A87A7A-5297-47FC-BE13-E5ABDE312621}" type="presParOf" srcId="{1CFD0AB7-6E8D-479A-8D07-C0A8E4F99F3F}" destId="{EB028A86-8EE8-4D54-96B2-63163A2D7737}" srcOrd="7" destOrd="0" presId="urn:microsoft.com/office/officeart/2005/8/layout/gear1"/>
    <dgm:cxn modelId="{D4182A53-E708-4B0E-8760-582949CCCAA0}" type="presParOf" srcId="{1CFD0AB7-6E8D-479A-8D07-C0A8E4F99F3F}" destId="{6C6353E1-177F-4E8C-B23E-5FC87FBC4B9F}" srcOrd="8" destOrd="0" presId="urn:microsoft.com/office/officeart/2005/8/layout/gear1"/>
    <dgm:cxn modelId="{E401BA0B-AF87-4BBA-9C8E-84F14E28C80F}" type="presParOf" srcId="{1CFD0AB7-6E8D-479A-8D07-C0A8E4F99F3F}" destId="{914B8550-4757-475F-89BF-FD9E663A6E3B}" srcOrd="9" destOrd="0" presId="urn:microsoft.com/office/officeart/2005/8/layout/gear1"/>
    <dgm:cxn modelId="{681592C0-9E07-4D86-8B07-498BBCB20B99}" type="presParOf" srcId="{1CFD0AB7-6E8D-479A-8D07-C0A8E4F99F3F}" destId="{B5D82F20-D163-414D-844A-99C6F0DDF62A}" srcOrd="10" destOrd="0" presId="urn:microsoft.com/office/officeart/2005/8/layout/gear1"/>
    <dgm:cxn modelId="{B768002F-A42F-4ED8-BD8A-8A6AC1E49D87}" type="presParOf" srcId="{1CFD0AB7-6E8D-479A-8D07-C0A8E4F99F3F}" destId="{EADEB4E4-5C49-4F69-B4A9-4CF1BDC7D536}" srcOrd="11" destOrd="0" presId="urn:microsoft.com/office/officeart/2005/8/layout/gear1"/>
    <dgm:cxn modelId="{C8557E01-03F0-4023-94F3-15EFB32177BD}" type="presParOf" srcId="{1CFD0AB7-6E8D-479A-8D07-C0A8E4F99F3F}" destId="{1B2D79D7-D29D-4F57-A1F2-1258DDC132C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C25F4-6406-4A50-B590-5E72C87F8132}">
      <dsp:nvSpPr>
        <dsp:cNvPr id="0" name=""/>
        <dsp:cNvSpPr/>
      </dsp:nvSpPr>
      <dsp:spPr>
        <a:xfrm>
          <a:off x="1468482" y="2489106"/>
          <a:ext cx="1604836" cy="1604836"/>
        </a:xfrm>
        <a:prstGeom prst="gear9">
          <a:avLst/>
        </a:prstGeom>
        <a:gradFill rotWithShape="0">
          <a:gsLst>
            <a:gs pos="0">
              <a:schemeClr val="bg2"/>
            </a:gs>
            <a:gs pos="41000">
              <a:schemeClr val="bg2"/>
            </a:gs>
            <a:gs pos="100000">
              <a:schemeClr val="accent6">
                <a:alpha val="37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solidFill>
              <a:schemeClr val="bg1"/>
            </a:solidFill>
          </a:endParaRPr>
        </a:p>
      </dsp:txBody>
      <dsp:txXfrm>
        <a:off x="1791125" y="2865031"/>
        <a:ext cx="959550" cy="824919"/>
      </dsp:txXfrm>
    </dsp:sp>
    <dsp:sp modelId="{17F2CAC2-E865-4F36-9D28-A16A1FFAAFB6}">
      <dsp:nvSpPr>
        <dsp:cNvPr id="0" name=""/>
        <dsp:cNvSpPr/>
      </dsp:nvSpPr>
      <dsp:spPr>
        <a:xfrm>
          <a:off x="220569" y="1216822"/>
          <a:ext cx="1983953" cy="1846322"/>
        </a:xfrm>
        <a:prstGeom prst="gear6">
          <a:avLst/>
        </a:prstGeom>
        <a:gradFill flip="none" rotWithShape="1">
          <a:gsLst>
            <a:gs pos="23000">
              <a:schemeClr val="accent6">
                <a:tint val="100000"/>
                <a:shade val="100000"/>
                <a:satMod val="130000"/>
              </a:schemeClr>
            </a:gs>
            <a:gs pos="100000">
              <a:schemeClr val="bg1"/>
            </a:gs>
          </a:gsLst>
          <a:lin ang="17520000" scaled="0"/>
          <a:tileRect/>
        </a:gradFill>
        <a:ln w="9525" cap="flat" cmpd="sng" algn="ctr">
          <a:solidFill>
            <a:schemeClr val="bg1">
              <a:lumMod val="65000"/>
            </a:schemeClr>
          </a:solidFill>
          <a:prstDash val="solid"/>
        </a:ln>
        <a:effectLst>
          <a:outerShdw blurRad="40000" dist="23000" dir="5400000" rotWithShape="0">
            <a:srgbClr val="000000">
              <a:alpha val="35000"/>
            </a:srgbClr>
          </a:outerShdw>
        </a:effectLst>
        <a:scene3d>
          <a:camera prst="orthographicFront"/>
          <a:lightRig rig="flat" dir="t"/>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705392" y="1684448"/>
        <a:ext cx="1014307" cy="911070"/>
      </dsp:txXfrm>
    </dsp:sp>
    <dsp:sp modelId="{02C15A06-A271-4548-A80A-D3AA3A3E52B4}">
      <dsp:nvSpPr>
        <dsp:cNvPr id="0" name=""/>
        <dsp:cNvSpPr/>
      </dsp:nvSpPr>
      <dsp:spPr>
        <a:xfrm rot="19695806">
          <a:off x="1314441" y="307486"/>
          <a:ext cx="1399621" cy="1390542"/>
        </a:xfrm>
        <a:prstGeom prst="gear6">
          <a:avLst/>
        </a:prstGeom>
        <a:gradFill rotWithShape="0">
          <a:gsLst>
            <a:gs pos="41000">
              <a:schemeClr val="bg1"/>
            </a:gs>
            <a:gs pos="100000">
              <a:schemeClr val="accent6">
                <a:lumMod val="75000"/>
                <a:alpha val="18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rot="900000">
        <a:off x="1621958" y="611935"/>
        <a:ext cx="784588" cy="781646"/>
      </dsp:txXfrm>
    </dsp:sp>
    <dsp:sp modelId="{B5D82F20-D163-414D-844A-99C6F0DDF62A}">
      <dsp:nvSpPr>
        <dsp:cNvPr id="0" name=""/>
        <dsp:cNvSpPr/>
      </dsp:nvSpPr>
      <dsp:spPr>
        <a:xfrm>
          <a:off x="1055639" y="2046962"/>
          <a:ext cx="2510682" cy="2510682"/>
        </a:xfrm>
        <a:prstGeom prst="circularArrow">
          <a:avLst>
            <a:gd name="adj1" fmla="val 4688"/>
            <a:gd name="adj2" fmla="val 299029"/>
            <a:gd name="adj3" fmla="val 2499192"/>
            <a:gd name="adj4" fmla="val 15898337"/>
            <a:gd name="adj5" fmla="val 5469"/>
          </a:avLst>
        </a:prstGeom>
        <a:gradFill rotWithShape="0">
          <a:gsLst>
            <a:gs pos="0">
              <a:schemeClr val="accent6">
                <a:shade val="90000"/>
                <a:hueOff val="0"/>
                <a:satOff val="0"/>
                <a:lumOff val="0"/>
                <a:alphaOff val="0"/>
                <a:tint val="50000"/>
                <a:satMod val="300000"/>
              </a:schemeClr>
            </a:gs>
            <a:gs pos="35000">
              <a:schemeClr val="accent6">
                <a:shade val="90000"/>
                <a:hueOff val="0"/>
                <a:satOff val="0"/>
                <a:lumOff val="0"/>
                <a:alphaOff val="0"/>
                <a:tint val="37000"/>
                <a:satMod val="300000"/>
              </a:schemeClr>
            </a:gs>
            <a:gs pos="100000">
              <a:schemeClr val="accent6">
                <a:shade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EADEB4E4-5C49-4F69-B4A9-4CF1BDC7D536}">
      <dsp:nvSpPr>
        <dsp:cNvPr id="0" name=""/>
        <dsp:cNvSpPr/>
      </dsp:nvSpPr>
      <dsp:spPr>
        <a:xfrm>
          <a:off x="3" y="1016735"/>
          <a:ext cx="1824168" cy="1824168"/>
        </a:xfrm>
        <a:prstGeom prst="leftCircularArrow">
          <a:avLst>
            <a:gd name="adj1" fmla="val 6452"/>
            <a:gd name="adj2" fmla="val 429999"/>
            <a:gd name="adj3" fmla="val 10489124"/>
            <a:gd name="adj4" fmla="val 14837806"/>
            <a:gd name="adj5" fmla="val 7527"/>
          </a:avLst>
        </a:prstGeom>
        <a:solidFill>
          <a:schemeClr val="accent6"/>
        </a:soli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B2D79D7-D29D-4F57-A1F2-1258DDC132CE}">
      <dsp:nvSpPr>
        <dsp:cNvPr id="0" name=""/>
        <dsp:cNvSpPr/>
      </dsp:nvSpPr>
      <dsp:spPr>
        <a:xfrm>
          <a:off x="1122550" y="-243016"/>
          <a:ext cx="1966820" cy="1966820"/>
        </a:xfrm>
        <a:prstGeom prst="circularArrow">
          <a:avLst>
            <a:gd name="adj1" fmla="val 5984"/>
            <a:gd name="adj2" fmla="val 394124"/>
            <a:gd name="adj3" fmla="val 13313824"/>
            <a:gd name="adj4" fmla="val 10508221"/>
            <a:gd name="adj5" fmla="val 6981"/>
          </a:avLst>
        </a:prstGeom>
        <a:gradFill rotWithShape="0">
          <a:gsLst>
            <a:gs pos="0">
              <a:schemeClr val="accent6">
                <a:shade val="90000"/>
                <a:hueOff val="-321817"/>
                <a:satOff val="4375"/>
                <a:lumOff val="18488"/>
                <a:alphaOff val="0"/>
                <a:tint val="50000"/>
                <a:satMod val="300000"/>
              </a:schemeClr>
            </a:gs>
            <a:gs pos="35000">
              <a:schemeClr val="accent6">
                <a:shade val="90000"/>
                <a:hueOff val="-321817"/>
                <a:satOff val="4375"/>
                <a:lumOff val="18488"/>
                <a:alphaOff val="0"/>
                <a:tint val="37000"/>
                <a:satMod val="300000"/>
              </a:schemeClr>
            </a:gs>
            <a:gs pos="100000">
              <a:schemeClr val="accent6">
                <a:shade val="90000"/>
                <a:hueOff val="-321817"/>
                <a:satOff val="4375"/>
                <a:lumOff val="18488"/>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1A1AF789-F67D-48E4-8BD7-7311B0F6AB05}" type="datetimeFigureOut">
              <a:rPr lang="en-US" smtClean="0"/>
              <a:pPr/>
              <a:t>11/7/14</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158A676E-DA3F-470C-83E0-2C66E6B7DB6C}" type="slidenum">
              <a:rPr lang="en-US" smtClean="0"/>
              <a:pPr/>
              <a:t>‹#›</a:t>
            </a:fld>
            <a:endParaRPr lang="en-US"/>
          </a:p>
        </p:txBody>
      </p:sp>
    </p:spTree>
    <p:extLst>
      <p:ext uri="{BB962C8B-B14F-4D97-AF65-F5344CB8AC3E}">
        <p14:creationId xmlns:p14="http://schemas.microsoft.com/office/powerpoint/2010/main" val="1154937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C959AB69-1DAE-344B-87C1-C036A4F5AC4E}" type="datetimeFigureOut">
              <a:rPr lang="en-US" smtClean="0"/>
              <a:pPr/>
              <a:t>11/7/14</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B4F46EDE-C048-E946-A341-5045A18DC6CA}" type="slidenum">
              <a:rPr lang="en-US" smtClean="0"/>
              <a:pPr/>
              <a:t>‹#›</a:t>
            </a:fld>
            <a:endParaRPr lang="en-US"/>
          </a:p>
        </p:txBody>
      </p:sp>
    </p:spTree>
    <p:extLst>
      <p:ext uri="{BB962C8B-B14F-4D97-AF65-F5344CB8AC3E}">
        <p14:creationId xmlns:p14="http://schemas.microsoft.com/office/powerpoint/2010/main" val="2602255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204913" y="704850"/>
            <a:ext cx="4692650" cy="3519488"/>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pitchFamily="34" charset="-128"/>
              </a:rPr>
              <a:t>We’re at a time in our country’s history when we need to build the interstate system all over again. But if we truly built the internet’s ultrafast interstate now, it would be like having an auto interstate for a population that only drives horses and buggies or Tin Lizzies. We aim to </a:t>
            </a:r>
            <a:r>
              <a:rPr lang="en-US" i="1" smtClean="0">
                <a:ea typeface="ＭＳ Ｐゴシック" pitchFamily="34" charset="-128"/>
              </a:rPr>
              <a:t>“ignite” </a:t>
            </a:r>
            <a:r>
              <a:rPr lang="en-US" smtClean="0">
                <a:ea typeface="ＭＳ Ｐゴシック" pitchFamily="34" charset="-128"/>
              </a:rPr>
              <a:t>and connect the various parties in building truly compelling, next-gen applications that can run on top of the ultra-fast networks. </a:t>
            </a:r>
          </a:p>
          <a:p>
            <a:endParaRPr lang="en-US" smtClean="0">
              <a:ea typeface="ＭＳ Ｐゴシック" pitchFamily="34" charset="-128"/>
            </a:endParaRPr>
          </a:p>
          <a:p>
            <a:r>
              <a:rPr lang="en-US" smtClean="0">
                <a:ea typeface="ＭＳ Ｐゴシック" pitchFamily="34" charset="-128"/>
              </a:rPr>
              <a:t>To do this, US Ignite is the “+”s in this equation. </a:t>
            </a:r>
            <a:br>
              <a:rPr lang="en-US" smtClean="0">
                <a:ea typeface="ＭＳ Ｐゴシック" pitchFamily="34" charset="-128"/>
              </a:rPr>
            </a:br>
            <a:r>
              <a:rPr lang="en-US" smtClean="0">
                <a:ea typeface="ＭＳ Ｐゴシック" pitchFamily="34" charset="-128"/>
              </a:rPr>
              <a:t/>
            </a:r>
            <a:br>
              <a:rPr lang="en-US" smtClean="0">
                <a:ea typeface="ＭＳ Ｐゴシック" pitchFamily="34" charset="-128"/>
              </a:rPr>
            </a:br>
            <a:r>
              <a:rPr lang="en-US" smtClean="0">
                <a:ea typeface="ＭＳ Ｐゴシック" pitchFamily="34" charset="-128"/>
              </a:rPr>
              <a:t>We are the conveners of the communities and their needs with the providers of new technologies that address those needs – and we coordinate to help match the right resources to create the applications</a:t>
            </a:r>
          </a:p>
          <a:p>
            <a:endParaRPr lang="en-US" smtClean="0">
              <a:ea typeface="ＭＳ Ｐゴシック" pitchFamily="34" charset="-128"/>
            </a:endParaRPr>
          </a:p>
          <a:p>
            <a:r>
              <a:rPr lang="en-US" smtClean="0">
                <a:ea typeface="ＭＳ Ｐゴシック" pitchFamily="34" charset="-128"/>
              </a:rPr>
              <a:t>US Ignite’s priority areas are healthcare, education, advanced manufacturing, energy, and </a:t>
            </a:r>
          </a:p>
          <a:p>
            <a:endParaRPr lang="en-US" smtClean="0">
              <a:ea typeface="ＭＳ Ｐゴシック" pitchFamily="34"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81A51593-450C-404F-8321-437E067D6219}" type="slidenum">
              <a:rPr lang="en-US" smtClean="0"/>
              <a:pPr/>
              <a:t>4</a:t>
            </a:fld>
            <a:endParaRPr lang="en-US" smtClean="0"/>
          </a:p>
        </p:txBody>
      </p:sp>
    </p:spTree>
    <p:extLst>
      <p:ext uri="{BB962C8B-B14F-4D97-AF65-F5344CB8AC3E}">
        <p14:creationId xmlns:p14="http://schemas.microsoft.com/office/powerpoint/2010/main" val="313697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xfrm>
            <a:off x="1204913" y="704850"/>
            <a:ext cx="4692650" cy="3519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5800"/>
            <a:endParaRPr lang="en-US" dirty="0">
              <a:latin typeface="Calibri" charset="0"/>
              <a:ea typeface="ＭＳ Ｐゴシック" charset="0"/>
              <a:cs typeface="ＭＳ Ｐゴシック" charset="0"/>
            </a:endParaRPr>
          </a:p>
          <a:p>
            <a:pPr defTabSz="455800"/>
            <a:endParaRPr lang="en-US" dirty="0">
              <a:latin typeface="Calibri" charset="0"/>
              <a:ea typeface="ＭＳ Ｐゴシック" charset="0"/>
              <a:cs typeface="ＭＳ Ｐゴシック" charset="0"/>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8348176" indent="-37885957"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62221" eaLnBrk="0" fontAlgn="base" hangingPunct="0">
              <a:spcBef>
                <a:spcPct val="0"/>
              </a:spcBef>
              <a:spcAft>
                <a:spcPct val="0"/>
              </a:spcAft>
              <a:defRPr sz="2400">
                <a:solidFill>
                  <a:schemeClr val="tx1"/>
                </a:solidFill>
                <a:latin typeface="Arial" charset="0"/>
                <a:ea typeface="Arial" charset="0"/>
                <a:cs typeface="Arial" charset="0"/>
              </a:defRPr>
            </a:lvl6pPr>
            <a:lvl7pPr marL="924439" eaLnBrk="0" fontAlgn="base" hangingPunct="0">
              <a:spcBef>
                <a:spcPct val="0"/>
              </a:spcBef>
              <a:spcAft>
                <a:spcPct val="0"/>
              </a:spcAft>
              <a:defRPr sz="2400">
                <a:solidFill>
                  <a:schemeClr val="tx1"/>
                </a:solidFill>
                <a:latin typeface="Arial" charset="0"/>
                <a:ea typeface="Arial" charset="0"/>
                <a:cs typeface="Arial" charset="0"/>
              </a:defRPr>
            </a:lvl7pPr>
            <a:lvl8pPr marL="1386659" eaLnBrk="0" fontAlgn="base" hangingPunct="0">
              <a:spcBef>
                <a:spcPct val="0"/>
              </a:spcBef>
              <a:spcAft>
                <a:spcPct val="0"/>
              </a:spcAft>
              <a:defRPr sz="2400">
                <a:solidFill>
                  <a:schemeClr val="tx1"/>
                </a:solidFill>
                <a:latin typeface="Arial" charset="0"/>
                <a:ea typeface="Arial" charset="0"/>
                <a:cs typeface="Arial" charset="0"/>
              </a:defRPr>
            </a:lvl8pPr>
            <a:lvl9pPr marL="184887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84D8827-B5C4-514F-A20E-ABD246977124}" type="slidenum">
              <a:rPr lang="en-US" sz="1200">
                <a:latin typeface="Calibri" charset="0"/>
              </a:rPr>
              <a:pPr eaLnBrk="1" hangingPunct="1"/>
              <a:t>5</a:t>
            </a:fld>
            <a:endParaRPr lang="en-US" sz="1200">
              <a:latin typeface="Calibri" charset="0"/>
            </a:endParaRPr>
          </a:p>
        </p:txBody>
      </p:sp>
    </p:spTree>
    <p:extLst>
      <p:ext uri="{BB962C8B-B14F-4D97-AF65-F5344CB8AC3E}">
        <p14:creationId xmlns:p14="http://schemas.microsoft.com/office/powerpoint/2010/main" val="3610881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B4F46EDE-C048-E946-A341-5045A18DC6CA}" type="slidenum">
              <a:rPr lang="en-US" smtClean="0"/>
              <a:pPr/>
              <a:t>6</a:t>
            </a:fld>
            <a:endParaRPr lang="en-US"/>
          </a:p>
        </p:txBody>
      </p:sp>
    </p:spTree>
    <p:extLst>
      <p:ext uri="{BB962C8B-B14F-4D97-AF65-F5344CB8AC3E}">
        <p14:creationId xmlns:p14="http://schemas.microsoft.com/office/powerpoint/2010/main" val="234846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4850"/>
            <a:ext cx="4692650" cy="35194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F46EDE-C048-E946-A341-5045A18DC6CA}" type="slidenum">
              <a:rPr lang="en-US" smtClean="0"/>
              <a:pPr/>
              <a:t>25</a:t>
            </a:fld>
            <a:endParaRPr lang="en-US"/>
          </a:p>
        </p:txBody>
      </p:sp>
    </p:spTree>
    <p:extLst>
      <p:ext uri="{BB962C8B-B14F-4D97-AF65-F5344CB8AC3E}">
        <p14:creationId xmlns:p14="http://schemas.microsoft.com/office/powerpoint/2010/main" val="228437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D4A1FE-57F0-4132-8D2B-485E1119608C}" type="datetime1">
              <a:rPr lang="en-US" smtClean="0"/>
              <a:pPr/>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145342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E0979-6987-4C16-A577-B95E4ABC1769}" type="datetime1">
              <a:rPr lang="en-US" smtClean="0"/>
              <a:pPr/>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305358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B09D14-9C74-4C1C-93E7-8B953FEE7EE1}" type="datetime1">
              <a:rPr lang="en-US" smtClean="0"/>
              <a:pPr/>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3971153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A46BD-308A-4E48-B7A3-11F07D4F9F6A}" type="datetimeFigureOut">
              <a:rPr lang="en-US" smtClean="0"/>
              <a:pPr/>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Title 1"/>
          <p:cNvSpPr>
            <a:spLocks noGrp="1"/>
          </p:cNvSpPr>
          <p:nvPr>
            <p:ph type="title"/>
          </p:nvPr>
        </p:nvSpPr>
        <p:spPr>
          <a:xfrm>
            <a:off x="457200" y="152400"/>
            <a:ext cx="8077200" cy="9144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20785660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3" descr="PP"/>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3" descr="GENI-logo-final"/>
          <p:cNvPicPr>
            <a:picLocks noChangeAspect="1" noChangeArrowheads="1"/>
          </p:cNvPicPr>
          <p:nvPr/>
        </p:nvPicPr>
        <p:blipFill>
          <a:blip r:embed="rId3"/>
          <a:srcRect/>
          <a:stretch>
            <a:fillRect/>
          </a:stretch>
        </p:blipFill>
        <p:spPr bwMode="auto">
          <a:xfrm>
            <a:off x="533400" y="76201"/>
            <a:ext cx="1066800" cy="900113"/>
          </a:xfrm>
          <a:prstGeom prst="rect">
            <a:avLst/>
          </a:prstGeom>
          <a:noFill/>
          <a:ln w="9525">
            <a:noFill/>
            <a:miter lim="800000"/>
            <a:headEnd/>
            <a:tailEnd/>
          </a:ln>
        </p:spPr>
      </p:pic>
      <p:sp>
        <p:nvSpPr>
          <p:cNvPr id="6" name="Rectangle 4"/>
          <p:cNvSpPr>
            <a:spLocks noChangeArrowheads="1"/>
          </p:cNvSpPr>
          <p:nvPr/>
        </p:nvSpPr>
        <p:spPr bwMode="auto">
          <a:xfrm>
            <a:off x="482600" y="6577014"/>
            <a:ext cx="3308350" cy="246221"/>
          </a:xfrm>
          <a:prstGeom prst="rect">
            <a:avLst/>
          </a:prstGeom>
          <a:noFill/>
          <a:ln w="9525">
            <a:noFill/>
            <a:miter lim="800000"/>
            <a:headEnd/>
            <a:tailEnd/>
          </a:ln>
          <a:effectLst/>
        </p:spPr>
        <p:txBody>
          <a:bodyPr>
            <a:spAutoFit/>
          </a:bodyPr>
          <a:lstStyle/>
          <a:p>
            <a:pPr defTabSz="914400" fontAlgn="base">
              <a:spcBef>
                <a:spcPct val="0"/>
              </a:spcBef>
              <a:spcAft>
                <a:spcPct val="0"/>
              </a:spcAft>
              <a:defRPr/>
            </a:pPr>
            <a:r>
              <a:rPr lang="en-US" sz="1000">
                <a:solidFill>
                  <a:srgbClr val="808080"/>
                </a:solidFill>
              </a:rPr>
              <a:t>Sponsored by the National Science Foundation</a:t>
            </a:r>
          </a:p>
        </p:txBody>
      </p:sp>
      <p:pic>
        <p:nvPicPr>
          <p:cNvPr id="7" name="Picture 15" descr="nsf2"/>
          <p:cNvPicPr>
            <a:picLocks noChangeAspect="1" noChangeArrowheads="1"/>
          </p:cNvPicPr>
          <p:nvPr/>
        </p:nvPicPr>
        <p:blipFill>
          <a:blip r:embed="rId4"/>
          <a:srcRect/>
          <a:stretch>
            <a:fillRect/>
          </a:stretch>
        </p:blipFill>
        <p:spPr bwMode="auto">
          <a:xfrm>
            <a:off x="268290" y="6573838"/>
            <a:ext cx="280987" cy="260351"/>
          </a:xfrm>
          <a:prstGeom prst="rect">
            <a:avLst/>
          </a:prstGeom>
          <a:noFill/>
          <a:ln w="9525">
            <a:noFill/>
            <a:miter lim="800000"/>
            <a:headEnd/>
            <a:tailEnd/>
          </a:ln>
        </p:spPr>
      </p:pic>
      <p:sp>
        <p:nvSpPr>
          <p:cNvPr id="16390" name="Rectangle 6"/>
          <p:cNvSpPr>
            <a:spLocks noGrp="1" noChangeArrowheads="1"/>
          </p:cNvSpPr>
          <p:nvPr>
            <p:ph type="ctrTitle"/>
          </p:nvPr>
        </p:nvSpPr>
        <p:spPr>
          <a:xfrm>
            <a:off x="685800" y="1447801"/>
            <a:ext cx="7772400" cy="1470025"/>
          </a:xfrm>
        </p:spPr>
        <p:txBody>
          <a:bodyPr/>
          <a:lstStyle>
            <a:lvl1pPr>
              <a:defRPr sz="3500">
                <a:solidFill>
                  <a:srgbClr val="1C1C1C"/>
                </a:solidFill>
              </a:defRPr>
            </a:lvl1pPr>
          </a:lstStyle>
          <a:p>
            <a:r>
              <a:rPr lang="en-US"/>
              <a:t>Click to edit Master title style</a:t>
            </a:r>
          </a:p>
        </p:txBody>
      </p:sp>
      <p:sp>
        <p:nvSpPr>
          <p:cNvPr id="16395" name="Rectangle 11"/>
          <p:cNvSpPr>
            <a:spLocks noGrp="1" noChangeArrowheads="1"/>
          </p:cNvSpPr>
          <p:nvPr>
            <p:ph type="subTitle" sz="quarter" idx="1"/>
          </p:nvPr>
        </p:nvSpPr>
        <p:spPr>
          <a:xfrm>
            <a:off x="2057400" y="4495800"/>
            <a:ext cx="6400800" cy="1752600"/>
          </a:xfrm>
        </p:spPr>
        <p:txBody>
          <a:bodyPr/>
          <a:lstStyle>
            <a:lvl1pPr marL="0" indent="0" algn="r">
              <a:buFontTx/>
              <a:buNone/>
              <a:defRPr>
                <a:solidFill>
                  <a:srgbClr val="4D4D4D"/>
                </a:solidFill>
              </a:defRPr>
            </a:lvl1pPr>
          </a:lstStyle>
          <a:p>
            <a:r>
              <a:rPr lang="en-US"/>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4478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7D28FA-C42A-4910-BB23-89A74258A8D8}" type="datetime1">
              <a:rPr lang="en-US" smtClean="0"/>
              <a:pPr/>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2792444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62500" y="14478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62500" y="3962400"/>
            <a:ext cx="41529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5F6009-96EC-4FD3-B753-6A584482CC69}" type="datetime1">
              <a:rPr lang="en-US" smtClean="0"/>
              <a:pPr/>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409885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F9D969-EE67-4200-BA24-1857A195144B}" type="datetime1">
              <a:rPr lang="en-US" smtClean="0"/>
              <a:pPr/>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397080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A72891-6C8C-4F29-9970-CC6132822E13}" type="datetime1">
              <a:rPr lang="en-US" smtClean="0"/>
              <a:pPr/>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44575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AF57E4-6CA0-453E-BC1D-EA133A643125}" type="datetime1">
              <a:rPr lang="en-US" smtClean="0"/>
              <a:pPr/>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77544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8D5EB-A501-453D-8149-B450292DDEA1}" type="datetime1">
              <a:rPr lang="en-US" smtClean="0"/>
              <a:pPr/>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938792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0CF9C2-5041-4FB1-821B-3888432F0505}" type="datetime1">
              <a:rPr lang="en-US" smtClean="0"/>
              <a:pPr/>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295825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B34D-9233-4BFD-A189-71A1273E9001}" type="datetime1">
              <a:rPr lang="en-US" smtClean="0"/>
              <a:pPr/>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EB2D0D-39D7-E245-AE72-75B6EA19DC32}" type="slidenum">
              <a:rPr lang="en-US" smtClean="0"/>
              <a:pPr/>
              <a:t>‹#›</a:t>
            </a:fld>
            <a:endParaRPr lang="en-US"/>
          </a:p>
        </p:txBody>
      </p:sp>
    </p:spTree>
    <p:extLst>
      <p:ext uri="{BB962C8B-B14F-4D97-AF65-F5344CB8AC3E}">
        <p14:creationId xmlns:p14="http://schemas.microsoft.com/office/powerpoint/2010/main" val="30697647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3.jpeg"/><Relationship Id="rId15" Type="http://schemas.openxmlformats.org/officeDocument/2006/relationships/image" Target="../media/image4.jpeg"/><Relationship Id="rId16"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870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66211"/>
            <a:ext cx="8229600" cy="365995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88FA9-5C8A-4948-8E7E-2A4050516BB1}" type="datetime1">
              <a:rPr lang="en-US" smtClean="0"/>
              <a:pPr/>
              <a:t>11/7/14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B2D0D-39D7-E245-AE72-75B6EA19DC32}" type="slidenum">
              <a:rPr lang="en-US" smtClean="0"/>
              <a:pPr/>
              <a:t>‹#›</a:t>
            </a:fld>
            <a:endParaRPr lang="en-US"/>
          </a:p>
        </p:txBody>
      </p:sp>
    </p:spTree>
    <p:extLst>
      <p:ext uri="{BB962C8B-B14F-4D97-AF65-F5344CB8AC3E}">
        <p14:creationId xmlns:p14="http://schemas.microsoft.com/office/powerpoint/2010/main" val="205331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PP"/>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pic>
        <p:nvPicPr>
          <p:cNvPr id="1027" name="Picture 8" descr="GENI-logo-final"/>
          <p:cNvPicPr>
            <a:picLocks noChangeAspect="1" noChangeArrowheads="1"/>
          </p:cNvPicPr>
          <p:nvPr/>
        </p:nvPicPr>
        <p:blipFill>
          <a:blip r:embed="rId15"/>
          <a:srcRect/>
          <a:stretch>
            <a:fillRect/>
          </a:stretch>
        </p:blipFill>
        <p:spPr bwMode="auto">
          <a:xfrm>
            <a:off x="533400" y="76201"/>
            <a:ext cx="1066800" cy="900113"/>
          </a:xfrm>
          <a:prstGeom prst="rect">
            <a:avLst/>
          </a:prstGeom>
          <a:noFill/>
          <a:ln w="9525">
            <a:noFill/>
            <a:miter lim="800000"/>
            <a:headEnd/>
            <a:tailEnd/>
          </a:ln>
        </p:spPr>
      </p:pic>
      <p:sp>
        <p:nvSpPr>
          <p:cNvPr id="4105" name="Rectangle 9"/>
          <p:cNvSpPr>
            <a:spLocks noChangeArrowheads="1"/>
          </p:cNvSpPr>
          <p:nvPr/>
        </p:nvSpPr>
        <p:spPr bwMode="auto">
          <a:xfrm>
            <a:off x="485775" y="6613526"/>
            <a:ext cx="3200400" cy="246221"/>
          </a:xfrm>
          <a:prstGeom prst="rect">
            <a:avLst/>
          </a:prstGeom>
          <a:noFill/>
          <a:ln w="9525">
            <a:noFill/>
            <a:miter lim="800000"/>
            <a:headEnd/>
            <a:tailEnd/>
          </a:ln>
          <a:effectLst/>
        </p:spPr>
        <p:txBody>
          <a:bodyPr>
            <a:spAutoFit/>
          </a:bodyPr>
          <a:lstStyle/>
          <a:p>
            <a:pPr defTabSz="914400" fontAlgn="base">
              <a:spcBef>
                <a:spcPct val="0"/>
              </a:spcBef>
              <a:spcAft>
                <a:spcPct val="0"/>
              </a:spcAft>
              <a:defRPr/>
            </a:pPr>
            <a:r>
              <a:rPr lang="en-US" sz="1000">
                <a:solidFill>
                  <a:srgbClr val="808080"/>
                </a:solidFill>
              </a:rPr>
              <a:t>Sponsored by the National Science Foundation</a:t>
            </a:r>
          </a:p>
        </p:txBody>
      </p:sp>
      <p:sp>
        <p:nvSpPr>
          <p:cNvPr id="4106" name="Rectangle 10"/>
          <p:cNvSpPr>
            <a:spLocks noChangeArrowheads="1"/>
          </p:cNvSpPr>
          <p:nvPr/>
        </p:nvSpPr>
        <p:spPr bwMode="auto">
          <a:xfrm>
            <a:off x="8458200" y="6613526"/>
            <a:ext cx="533400" cy="246221"/>
          </a:xfrm>
          <a:prstGeom prst="rect">
            <a:avLst/>
          </a:prstGeom>
          <a:noFill/>
          <a:ln w="9525">
            <a:noFill/>
            <a:miter lim="800000"/>
            <a:headEnd/>
            <a:tailEnd/>
          </a:ln>
          <a:effectLst/>
        </p:spPr>
        <p:txBody>
          <a:bodyPr>
            <a:spAutoFit/>
          </a:bodyPr>
          <a:lstStyle/>
          <a:p>
            <a:pPr algn="r" defTabSz="914400" fontAlgn="base">
              <a:spcBef>
                <a:spcPct val="0"/>
              </a:spcBef>
              <a:spcAft>
                <a:spcPct val="0"/>
              </a:spcAft>
            </a:pPr>
            <a:fld id="{B84D7F7A-C163-4AEC-BD2B-239318D69B67}" type="slidenum">
              <a:rPr lang="en-US" sz="1000" smtClean="0">
                <a:solidFill>
                  <a:srgbClr val="808080"/>
                </a:solidFill>
              </a:rPr>
              <a:pPr algn="r" defTabSz="914400" fontAlgn="base">
                <a:spcBef>
                  <a:spcPct val="0"/>
                </a:spcBef>
                <a:spcAft>
                  <a:spcPct val="0"/>
                </a:spcAft>
              </a:pPr>
              <a:t>‹#›</a:t>
            </a:fld>
            <a:endParaRPr lang="en-US" sz="1000" smtClean="0">
              <a:solidFill>
                <a:srgbClr val="808080"/>
              </a:solidFill>
            </a:endParaRPr>
          </a:p>
        </p:txBody>
      </p:sp>
      <p:sp>
        <p:nvSpPr>
          <p:cNvPr id="1030" name="Rectangle 17"/>
          <p:cNvSpPr>
            <a:spLocks noGrp="1" noChangeArrowheads="1"/>
          </p:cNvSpPr>
          <p:nvPr>
            <p:ph type="title"/>
          </p:nvPr>
        </p:nvSpPr>
        <p:spPr bwMode="auto">
          <a:xfrm>
            <a:off x="6858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 line 1</a:t>
            </a:r>
            <a:br>
              <a:rPr lang="en-US" smtClean="0"/>
            </a:br>
            <a:r>
              <a:rPr lang="en-US" smtClean="0"/>
              <a:t>Click to edit Master title style- line 2</a:t>
            </a:r>
          </a:p>
        </p:txBody>
      </p:sp>
      <p:sp>
        <p:nvSpPr>
          <p:cNvPr id="1031" name="Rectangle 18"/>
          <p:cNvSpPr>
            <a:spLocks noGrp="1" noChangeArrowheads="1"/>
          </p:cNvSpPr>
          <p:nvPr>
            <p:ph type="body" idx="1"/>
          </p:nvPr>
        </p:nvSpPr>
        <p:spPr bwMode="auto">
          <a:xfrm>
            <a:off x="457200" y="1447800"/>
            <a:ext cx="8458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6" name="Rectangle 20"/>
          <p:cNvSpPr>
            <a:spLocks noChangeArrowheads="1"/>
          </p:cNvSpPr>
          <p:nvPr/>
        </p:nvSpPr>
        <p:spPr bwMode="auto">
          <a:xfrm>
            <a:off x="3771900" y="6613526"/>
            <a:ext cx="2324100" cy="246221"/>
          </a:xfrm>
          <a:prstGeom prst="rect">
            <a:avLst/>
          </a:prstGeom>
          <a:noFill/>
          <a:ln w="9525">
            <a:noFill/>
            <a:miter lim="800000"/>
            <a:headEnd/>
            <a:tailEnd/>
          </a:ln>
          <a:effectLst/>
        </p:spPr>
        <p:txBody>
          <a:bodyPr>
            <a:spAutoFit/>
          </a:bodyPr>
          <a:lstStyle/>
          <a:p>
            <a:pPr algn="ctr" defTabSz="914400" fontAlgn="base">
              <a:spcBef>
                <a:spcPct val="0"/>
              </a:spcBef>
              <a:spcAft>
                <a:spcPct val="0"/>
              </a:spcAft>
            </a:pPr>
            <a:r>
              <a:rPr lang="en-US" sz="1000" smtClean="0">
                <a:solidFill>
                  <a:srgbClr val="808080"/>
                </a:solidFill>
              </a:rPr>
              <a:t>Internet2 Member Meeting, Oct 2011</a:t>
            </a:r>
          </a:p>
        </p:txBody>
      </p:sp>
      <p:pic>
        <p:nvPicPr>
          <p:cNvPr id="1033" name="Picture 22" descr="nsf2"/>
          <p:cNvPicPr>
            <a:picLocks noChangeAspect="1" noChangeArrowheads="1"/>
          </p:cNvPicPr>
          <p:nvPr/>
        </p:nvPicPr>
        <p:blipFill>
          <a:blip r:embed="rId16"/>
          <a:srcRect/>
          <a:stretch>
            <a:fillRect/>
          </a:stretch>
        </p:blipFill>
        <p:spPr bwMode="auto">
          <a:xfrm>
            <a:off x="268290" y="6573838"/>
            <a:ext cx="280987" cy="260351"/>
          </a:xfrm>
          <a:prstGeom prst="rect">
            <a:avLst/>
          </a:prstGeom>
          <a:noFill/>
          <a:ln w="9525">
            <a:noFill/>
            <a:miter lim="800000"/>
            <a:headEnd/>
            <a:tailEnd/>
          </a:ln>
        </p:spPr>
      </p:pic>
      <p:sp>
        <p:nvSpPr>
          <p:cNvPr id="2" name="Rectangle 20"/>
          <p:cNvSpPr>
            <a:spLocks noChangeArrowheads="1"/>
          </p:cNvSpPr>
          <p:nvPr userDrawn="1"/>
        </p:nvSpPr>
        <p:spPr bwMode="auto">
          <a:xfrm>
            <a:off x="7239000" y="6613526"/>
            <a:ext cx="1524000" cy="246221"/>
          </a:xfrm>
          <a:prstGeom prst="rect">
            <a:avLst/>
          </a:prstGeom>
          <a:noFill/>
          <a:ln w="9525">
            <a:noFill/>
            <a:miter lim="800000"/>
            <a:headEnd/>
            <a:tailEnd/>
          </a:ln>
          <a:effectLst/>
        </p:spPr>
        <p:txBody>
          <a:bodyPr>
            <a:spAutoFit/>
          </a:bodyPr>
          <a:lstStyle/>
          <a:p>
            <a:pPr algn="ctr" defTabSz="914400" fontAlgn="base">
              <a:spcBef>
                <a:spcPct val="0"/>
              </a:spcBef>
              <a:spcAft>
                <a:spcPct val="0"/>
              </a:spcAft>
              <a:defRPr/>
            </a:pPr>
            <a:r>
              <a:rPr lang="en-US" sz="1000">
                <a:solidFill>
                  <a:srgbClr val="808080"/>
                </a:solidFill>
                <a:cs typeface="Kozuka Gothic Pro L" charset="0"/>
              </a:rPr>
              <a:t>www.geni.net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rgbClr val="333333"/>
          </a:solidFill>
          <a:latin typeface="+mj-lt"/>
          <a:ea typeface="MS PGothic" pitchFamily="34" charset="-128"/>
          <a:cs typeface="ＭＳ Ｐゴシック" charset="-128"/>
        </a:defRPr>
      </a:lvl1pPr>
      <a:lvl2pPr algn="r" rtl="0" eaLnBrk="0" fontAlgn="base" hangingPunct="0">
        <a:spcBef>
          <a:spcPct val="0"/>
        </a:spcBef>
        <a:spcAft>
          <a:spcPct val="0"/>
        </a:spcAft>
        <a:defRPr sz="2800">
          <a:solidFill>
            <a:srgbClr val="333333"/>
          </a:solidFill>
          <a:latin typeface="Arial" charset="0"/>
          <a:ea typeface="MS PGothic" pitchFamily="34" charset="-128"/>
          <a:cs typeface="ＭＳ Ｐゴシック" charset="-128"/>
        </a:defRPr>
      </a:lvl2pPr>
      <a:lvl3pPr algn="r" rtl="0" eaLnBrk="0" fontAlgn="base" hangingPunct="0">
        <a:spcBef>
          <a:spcPct val="0"/>
        </a:spcBef>
        <a:spcAft>
          <a:spcPct val="0"/>
        </a:spcAft>
        <a:defRPr sz="2800">
          <a:solidFill>
            <a:srgbClr val="333333"/>
          </a:solidFill>
          <a:latin typeface="Arial" charset="0"/>
          <a:ea typeface="MS PGothic" pitchFamily="34" charset="-128"/>
          <a:cs typeface="ＭＳ Ｐゴシック" charset="-128"/>
        </a:defRPr>
      </a:lvl3pPr>
      <a:lvl4pPr algn="r" rtl="0" eaLnBrk="0" fontAlgn="base" hangingPunct="0">
        <a:spcBef>
          <a:spcPct val="0"/>
        </a:spcBef>
        <a:spcAft>
          <a:spcPct val="0"/>
        </a:spcAft>
        <a:defRPr sz="2800">
          <a:solidFill>
            <a:srgbClr val="333333"/>
          </a:solidFill>
          <a:latin typeface="Arial" charset="0"/>
          <a:ea typeface="MS PGothic" pitchFamily="34" charset="-128"/>
          <a:cs typeface="ＭＳ Ｐゴシック" charset="-128"/>
        </a:defRPr>
      </a:lvl4pPr>
      <a:lvl5pPr algn="r" rtl="0" eaLnBrk="0" fontAlgn="base" hangingPunct="0">
        <a:spcBef>
          <a:spcPct val="0"/>
        </a:spcBef>
        <a:spcAft>
          <a:spcPct val="0"/>
        </a:spcAft>
        <a:defRPr sz="2800">
          <a:solidFill>
            <a:srgbClr val="333333"/>
          </a:solidFill>
          <a:latin typeface="Arial" charset="0"/>
          <a:ea typeface="MS PGothic" pitchFamily="34" charset="-128"/>
          <a:cs typeface="ＭＳ Ｐゴシック" charset="-128"/>
        </a:defRPr>
      </a:lvl5pPr>
      <a:lvl6pPr marL="457200" algn="r" rtl="0" fontAlgn="base">
        <a:spcBef>
          <a:spcPct val="0"/>
        </a:spcBef>
        <a:spcAft>
          <a:spcPct val="0"/>
        </a:spcAft>
        <a:defRPr sz="2800">
          <a:solidFill>
            <a:srgbClr val="333333"/>
          </a:solidFill>
          <a:latin typeface="Arial" charset="0"/>
        </a:defRPr>
      </a:lvl6pPr>
      <a:lvl7pPr marL="914400" algn="r" rtl="0" fontAlgn="base">
        <a:spcBef>
          <a:spcPct val="0"/>
        </a:spcBef>
        <a:spcAft>
          <a:spcPct val="0"/>
        </a:spcAft>
        <a:defRPr sz="2800">
          <a:solidFill>
            <a:srgbClr val="333333"/>
          </a:solidFill>
          <a:latin typeface="Arial" charset="0"/>
        </a:defRPr>
      </a:lvl7pPr>
      <a:lvl8pPr marL="1371600" algn="r" rtl="0" fontAlgn="base">
        <a:spcBef>
          <a:spcPct val="0"/>
        </a:spcBef>
        <a:spcAft>
          <a:spcPct val="0"/>
        </a:spcAft>
        <a:defRPr sz="2800">
          <a:solidFill>
            <a:srgbClr val="333333"/>
          </a:solidFill>
          <a:latin typeface="Arial" charset="0"/>
        </a:defRPr>
      </a:lvl8pPr>
      <a:lvl9pPr marL="1828800" algn="r" rtl="0" fontAlgn="base">
        <a:spcBef>
          <a:spcPct val="0"/>
        </a:spcBef>
        <a:spcAft>
          <a:spcPct val="0"/>
        </a:spcAft>
        <a:defRPr sz="2800">
          <a:solidFill>
            <a:srgbClr val="333333"/>
          </a:solidFill>
          <a:latin typeface="Arial" charset="0"/>
        </a:defRPr>
      </a:lvl9pPr>
    </p:titleStyle>
    <p:bodyStyle>
      <a:lvl1pPr marL="342900" indent="-342900" algn="l" rtl="0" eaLnBrk="0" fontAlgn="base" hangingPunct="0">
        <a:spcBef>
          <a:spcPct val="20000"/>
        </a:spcBef>
        <a:spcAft>
          <a:spcPct val="0"/>
        </a:spcAft>
        <a:buChar char="•"/>
        <a:defRPr sz="2800">
          <a:solidFill>
            <a:srgbClr val="080808"/>
          </a:solidFill>
          <a:latin typeface="+mn-lt"/>
          <a:ea typeface="+mn-ea"/>
          <a:cs typeface="Kozuka Gothic Pro L" charset="0"/>
        </a:defRPr>
      </a:lvl1pPr>
      <a:lvl2pPr marL="742950" indent="-285750" algn="l" rtl="0" eaLnBrk="0" fontAlgn="base" hangingPunct="0">
        <a:spcBef>
          <a:spcPct val="20000"/>
        </a:spcBef>
        <a:spcAft>
          <a:spcPct val="0"/>
        </a:spcAft>
        <a:buChar char="–"/>
        <a:defRPr sz="2400">
          <a:solidFill>
            <a:srgbClr val="080808"/>
          </a:solidFill>
          <a:latin typeface="+mn-lt"/>
          <a:ea typeface="+mn-ea"/>
          <a:cs typeface="Kozuka Gothic Pro L" charset="0"/>
        </a:defRPr>
      </a:lvl2pPr>
      <a:lvl3pPr marL="1143000" indent="-228600" algn="l" rtl="0" eaLnBrk="0" fontAlgn="base" hangingPunct="0">
        <a:spcBef>
          <a:spcPct val="20000"/>
        </a:spcBef>
        <a:spcAft>
          <a:spcPct val="0"/>
        </a:spcAft>
        <a:buChar char="•"/>
        <a:defRPr sz="2000">
          <a:solidFill>
            <a:srgbClr val="080808"/>
          </a:solidFill>
          <a:latin typeface="+mn-lt"/>
          <a:ea typeface="+mn-ea"/>
          <a:cs typeface="Kozuka Gothic Pro L" charset="0"/>
        </a:defRPr>
      </a:lvl3pPr>
      <a:lvl4pPr marL="1600200" indent="-228600" algn="l" rtl="0" eaLnBrk="0" fontAlgn="base" hangingPunct="0">
        <a:spcBef>
          <a:spcPct val="20000"/>
        </a:spcBef>
        <a:spcAft>
          <a:spcPct val="0"/>
        </a:spcAft>
        <a:buChar char="–"/>
        <a:defRPr>
          <a:solidFill>
            <a:srgbClr val="080808"/>
          </a:solidFill>
          <a:latin typeface="+mn-lt"/>
          <a:ea typeface="+mn-ea"/>
          <a:cs typeface="Kozuka Gothic Pro L" charset="0"/>
        </a:defRPr>
      </a:lvl4pPr>
      <a:lvl5pPr marL="2057400" indent="-228600" algn="l" rtl="0" eaLnBrk="0" fontAlgn="base" hangingPunct="0">
        <a:spcBef>
          <a:spcPct val="20000"/>
        </a:spcBef>
        <a:spcAft>
          <a:spcPct val="0"/>
        </a:spcAft>
        <a:buChar char="»"/>
        <a:defRPr>
          <a:solidFill>
            <a:srgbClr val="080808"/>
          </a:solidFill>
          <a:latin typeface="+mn-lt"/>
          <a:ea typeface="+mn-ea"/>
          <a:cs typeface="Kozuka Gothic Pro L" charset="0"/>
        </a:defRPr>
      </a:lvl5pPr>
      <a:lvl6pPr marL="2514600" indent="-228600" algn="l" rtl="0" fontAlgn="base">
        <a:spcBef>
          <a:spcPct val="20000"/>
        </a:spcBef>
        <a:spcAft>
          <a:spcPct val="0"/>
        </a:spcAft>
        <a:buChar char="»"/>
        <a:defRPr>
          <a:solidFill>
            <a:srgbClr val="080808"/>
          </a:solidFill>
          <a:latin typeface="+mn-lt"/>
          <a:ea typeface="+mn-ea"/>
        </a:defRPr>
      </a:lvl6pPr>
      <a:lvl7pPr marL="2971800" indent="-228600" algn="l" rtl="0" fontAlgn="base">
        <a:spcBef>
          <a:spcPct val="20000"/>
        </a:spcBef>
        <a:spcAft>
          <a:spcPct val="0"/>
        </a:spcAft>
        <a:buChar char="»"/>
        <a:defRPr>
          <a:solidFill>
            <a:srgbClr val="080808"/>
          </a:solidFill>
          <a:latin typeface="+mn-lt"/>
          <a:ea typeface="+mn-ea"/>
        </a:defRPr>
      </a:lvl7pPr>
      <a:lvl8pPr marL="3429000" indent="-228600" algn="l" rtl="0" fontAlgn="base">
        <a:spcBef>
          <a:spcPct val="20000"/>
        </a:spcBef>
        <a:spcAft>
          <a:spcPct val="0"/>
        </a:spcAft>
        <a:buChar char="»"/>
        <a:defRPr>
          <a:solidFill>
            <a:srgbClr val="080808"/>
          </a:solidFill>
          <a:latin typeface="+mn-lt"/>
          <a:ea typeface="+mn-ea"/>
        </a:defRPr>
      </a:lvl8pPr>
      <a:lvl9pPr marL="3886200" indent="-228600" algn="l" rtl="0" fontAlgn="base">
        <a:spcBef>
          <a:spcPct val="20000"/>
        </a:spcBef>
        <a:spcAft>
          <a:spcPct val="0"/>
        </a:spcAft>
        <a:buChar char="»"/>
        <a:defRPr>
          <a:solidFill>
            <a:srgbClr val="08080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4036" y="4159204"/>
            <a:ext cx="6228170" cy="1569660"/>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latin typeface="+mj-lt"/>
              </a:rPr>
              <a:t>Smart Cities</a:t>
            </a:r>
            <a:endParaRPr lang="en-US" sz="3600" dirty="0" smtClean="0">
              <a:solidFill>
                <a:schemeClr val="bg1"/>
              </a:solidFill>
              <a:latin typeface="+mj-lt"/>
              <a:cs typeface="Helvetica"/>
            </a:endParaRPr>
          </a:p>
          <a:p>
            <a:pPr algn="ctr"/>
            <a:endParaRPr lang="en-US" dirty="0" smtClean="0">
              <a:solidFill>
                <a:schemeClr val="bg1"/>
              </a:solidFill>
            </a:endParaRPr>
          </a:p>
          <a:p>
            <a:pPr algn="ctr"/>
            <a:r>
              <a:rPr lang="en-US" sz="2400" dirty="0" smtClean="0">
                <a:solidFill>
                  <a:schemeClr val="bg1"/>
                </a:solidFill>
              </a:rPr>
              <a:t>Glenn Ricart</a:t>
            </a:r>
          </a:p>
          <a:p>
            <a:pPr algn="ctr"/>
            <a:r>
              <a:rPr lang="en-US" dirty="0" smtClean="0">
                <a:solidFill>
                  <a:schemeClr val="bg1"/>
                </a:solidFill>
              </a:rPr>
              <a:t>November 7, 2014</a:t>
            </a:r>
            <a:endParaRPr lang="en-US" dirty="0">
              <a:solidFill>
                <a:schemeClr val="bg1"/>
              </a:solidFill>
            </a:endParaRPr>
          </a:p>
        </p:txBody>
      </p:sp>
    </p:spTree>
    <p:extLst>
      <p:ext uri="{BB962C8B-B14F-4D97-AF65-F5344CB8AC3E}">
        <p14:creationId xmlns:p14="http://schemas.microsoft.com/office/powerpoint/2010/main" val="357518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EB2D0D-39D7-E245-AE72-75B6EA19DC32}" type="slidenum">
              <a:rPr lang="en-US" smtClean="0"/>
              <a:pPr/>
              <a:t>10</a:t>
            </a:fld>
            <a:endParaRPr lang="en-US"/>
          </a:p>
        </p:txBody>
      </p:sp>
      <p:pic>
        <p:nvPicPr>
          <p:cNvPr id="3" name="Picture 2"/>
          <p:cNvPicPr>
            <a:picLocks noChangeAspect="1"/>
          </p:cNvPicPr>
          <p:nvPr/>
        </p:nvPicPr>
        <p:blipFill rotWithShape="1">
          <a:blip r:embed="rId2"/>
          <a:srcRect t="7582" r="1324" b="9934"/>
          <a:stretch/>
        </p:blipFill>
        <p:spPr>
          <a:xfrm>
            <a:off x="80688" y="1297654"/>
            <a:ext cx="9022976" cy="4242547"/>
          </a:xfrm>
          <a:prstGeom prst="rect">
            <a:avLst/>
          </a:prstGeom>
        </p:spPr>
      </p:pic>
    </p:spTree>
    <p:extLst>
      <p:ext uri="{BB962C8B-B14F-4D97-AF65-F5344CB8AC3E}">
        <p14:creationId xmlns:p14="http://schemas.microsoft.com/office/powerpoint/2010/main" val="21146703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5100"/>
                </a:solidFill>
              </a:rPr>
              <a:t>KEY ISSUES</a:t>
            </a:r>
            <a:endParaRPr lang="en-US" dirty="0">
              <a:solidFill>
                <a:srgbClr val="AE5100"/>
              </a:solidFill>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EB2D0D-39D7-E245-AE72-75B6EA19DC32}" type="slidenum">
              <a:rPr lang="en-US" smtClean="0"/>
              <a:pPr/>
              <a:t>11</a:t>
            </a:fld>
            <a:endParaRPr lang="en-US"/>
          </a:p>
        </p:txBody>
      </p:sp>
    </p:spTree>
    <p:extLst>
      <p:ext uri="{BB962C8B-B14F-4D97-AF65-F5344CB8AC3E}">
        <p14:creationId xmlns:p14="http://schemas.microsoft.com/office/powerpoint/2010/main" val="282931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Glenn’s Definition</a:t>
            </a:r>
            <a:endParaRPr lang="en-US" dirty="0"/>
          </a:p>
        </p:txBody>
      </p:sp>
      <p:sp>
        <p:nvSpPr>
          <p:cNvPr id="6" name="Content Placeholder 5"/>
          <p:cNvSpPr>
            <a:spLocks noGrp="1"/>
          </p:cNvSpPr>
          <p:nvPr>
            <p:ph idx="1"/>
          </p:nvPr>
        </p:nvSpPr>
        <p:spPr>
          <a:xfrm>
            <a:off x="457199" y="2466211"/>
            <a:ext cx="8562703" cy="3659952"/>
          </a:xfrm>
        </p:spPr>
        <p:txBody>
          <a:bodyPr/>
          <a:lstStyle/>
          <a:p>
            <a:pPr marL="0" indent="0">
              <a:buNone/>
            </a:pPr>
            <a:r>
              <a:rPr lang="en-US" dirty="0" smtClean="0">
                <a:solidFill>
                  <a:schemeClr val="tx1">
                    <a:lumMod val="50000"/>
                    <a:lumOff val="50000"/>
                  </a:schemeClr>
                </a:solidFill>
              </a:rPr>
              <a:t>A </a:t>
            </a:r>
            <a:r>
              <a:rPr lang="en-US" dirty="0" smtClean="0"/>
              <a:t>Smart City</a:t>
            </a:r>
          </a:p>
          <a:p>
            <a:pPr marL="0" indent="0">
              <a:buNone/>
            </a:pPr>
            <a:r>
              <a:rPr lang="en-US" dirty="0" smtClean="0">
                <a:solidFill>
                  <a:schemeClr val="tx1">
                    <a:lumMod val="50000"/>
                    <a:lumOff val="50000"/>
                  </a:schemeClr>
                </a:solidFill>
              </a:rPr>
              <a:t>leverages</a:t>
            </a:r>
            <a:r>
              <a:rPr lang="en-US" dirty="0" smtClean="0"/>
              <a:t> information</a:t>
            </a:r>
          </a:p>
          <a:p>
            <a:pPr marL="0" indent="0">
              <a:buNone/>
            </a:pPr>
            <a:r>
              <a:rPr lang="en-US" dirty="0">
                <a:solidFill>
                  <a:schemeClr val="tx1">
                    <a:lumMod val="50000"/>
                    <a:lumOff val="50000"/>
                  </a:schemeClr>
                </a:solidFill>
              </a:rPr>
              <a:t>a</a:t>
            </a:r>
            <a:r>
              <a:rPr lang="en-US" dirty="0" smtClean="0">
                <a:solidFill>
                  <a:schemeClr val="tx1">
                    <a:lumMod val="50000"/>
                    <a:lumOff val="50000"/>
                  </a:schemeClr>
                </a:solidFill>
              </a:rPr>
              <a:t>nd</a:t>
            </a:r>
            <a:r>
              <a:rPr lang="en-US" dirty="0" smtClean="0"/>
              <a:t> adapts dynamically</a:t>
            </a:r>
          </a:p>
          <a:p>
            <a:pPr marL="0" indent="0">
              <a:buNone/>
            </a:pPr>
            <a:r>
              <a:rPr lang="en-US" dirty="0" smtClean="0">
                <a:solidFill>
                  <a:schemeClr val="tx1">
                    <a:lumMod val="50000"/>
                    <a:lumOff val="50000"/>
                  </a:schemeClr>
                </a:solidFill>
              </a:rPr>
              <a:t>to the </a:t>
            </a:r>
            <a:r>
              <a:rPr lang="en-US" dirty="0" smtClean="0"/>
              <a:t>benefit </a:t>
            </a:r>
            <a:r>
              <a:rPr lang="en-US" dirty="0" smtClean="0">
                <a:solidFill>
                  <a:schemeClr val="tx1">
                    <a:lumMod val="50000"/>
                    <a:lumOff val="50000"/>
                  </a:schemeClr>
                </a:solidFill>
              </a:rPr>
              <a:t>of</a:t>
            </a:r>
            <a:r>
              <a:rPr lang="en-US" dirty="0" smtClean="0"/>
              <a:t> </a:t>
            </a:r>
            <a:r>
              <a:rPr lang="en-US" dirty="0" smtClean="0">
                <a:solidFill>
                  <a:schemeClr val="tx1">
                    <a:lumMod val="50000"/>
                    <a:lumOff val="50000"/>
                  </a:schemeClr>
                </a:solidFill>
              </a:rPr>
              <a:t>its</a:t>
            </a:r>
          </a:p>
          <a:p>
            <a:pPr marL="0" indent="0">
              <a:buNone/>
            </a:pPr>
            <a:r>
              <a:rPr lang="en-US" dirty="0"/>
              <a:t>c</a:t>
            </a:r>
            <a:r>
              <a:rPr lang="en-US" dirty="0" smtClean="0"/>
              <a:t>itizens, government, organizations, </a:t>
            </a:r>
            <a:r>
              <a:rPr lang="en-US" dirty="0" smtClean="0">
                <a:solidFill>
                  <a:schemeClr val="tx1">
                    <a:lumMod val="50000"/>
                    <a:lumOff val="50000"/>
                  </a:schemeClr>
                </a:solidFill>
              </a:rPr>
              <a:t>&amp;</a:t>
            </a:r>
            <a:r>
              <a:rPr lang="en-US" dirty="0" smtClean="0"/>
              <a:t> visitors</a:t>
            </a:r>
          </a:p>
        </p:txBody>
      </p:sp>
      <p:sp>
        <p:nvSpPr>
          <p:cNvPr id="4" name="Slide Number Placeholder 3"/>
          <p:cNvSpPr>
            <a:spLocks noGrp="1"/>
          </p:cNvSpPr>
          <p:nvPr>
            <p:ph type="sldNum" sz="quarter" idx="12"/>
          </p:nvPr>
        </p:nvSpPr>
        <p:spPr/>
        <p:txBody>
          <a:bodyPr/>
          <a:lstStyle/>
          <a:p>
            <a:fld id="{BDEB2D0D-39D7-E245-AE72-75B6EA19DC32}" type="slidenum">
              <a:rPr lang="en-US" smtClean="0"/>
              <a:pPr/>
              <a:t>12</a:t>
            </a:fld>
            <a:endParaRPr lang="en-US"/>
          </a:p>
        </p:txBody>
      </p:sp>
    </p:spTree>
    <p:extLst>
      <p:ext uri="{BB962C8B-B14F-4D97-AF65-F5344CB8AC3E}">
        <p14:creationId xmlns:p14="http://schemas.microsoft.com/office/powerpoint/2010/main" val="3386040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Challenges</a:t>
            </a:r>
            <a:endParaRPr lang="en-US" dirty="0"/>
          </a:p>
        </p:txBody>
      </p:sp>
      <p:sp>
        <p:nvSpPr>
          <p:cNvPr id="3" name="Content Placeholder 2"/>
          <p:cNvSpPr>
            <a:spLocks noGrp="1"/>
          </p:cNvSpPr>
          <p:nvPr>
            <p:ph idx="1"/>
          </p:nvPr>
        </p:nvSpPr>
        <p:spPr>
          <a:xfrm>
            <a:off x="457199" y="2466211"/>
            <a:ext cx="8405949" cy="3659952"/>
          </a:xfrm>
        </p:spPr>
        <p:txBody>
          <a:bodyPr>
            <a:normAutofit lnSpcReduction="10000"/>
          </a:bodyPr>
          <a:lstStyle/>
          <a:p>
            <a:r>
              <a:rPr lang="en-US" dirty="0" smtClean="0"/>
              <a:t>Technology supporting analysis and control loops.  Examples:</a:t>
            </a:r>
          </a:p>
          <a:p>
            <a:pPr lvl="1"/>
            <a:r>
              <a:rPr lang="en-US" dirty="0" smtClean="0"/>
              <a:t>Low latency and reliable networks</a:t>
            </a:r>
          </a:p>
          <a:p>
            <a:pPr lvl="1"/>
            <a:r>
              <a:rPr lang="en-US" dirty="0" smtClean="0"/>
              <a:t>Software-orchestrated infrastructure (SOI)</a:t>
            </a:r>
          </a:p>
          <a:p>
            <a:r>
              <a:rPr lang="en-US" dirty="0" smtClean="0"/>
              <a:t>Dynamically adaptive operations research</a:t>
            </a:r>
          </a:p>
          <a:p>
            <a:r>
              <a:rPr lang="en-US" dirty="0" smtClean="0"/>
              <a:t>Appropriate economic models (not just $s)</a:t>
            </a:r>
          </a:p>
          <a:p>
            <a:r>
              <a:rPr lang="en-US" dirty="0" smtClean="0"/>
              <a:t>Balancing privacy with leveraging data</a:t>
            </a:r>
          </a:p>
        </p:txBody>
      </p:sp>
      <p:sp>
        <p:nvSpPr>
          <p:cNvPr id="4" name="Slide Number Placeholder 3"/>
          <p:cNvSpPr>
            <a:spLocks noGrp="1"/>
          </p:cNvSpPr>
          <p:nvPr>
            <p:ph type="sldNum" sz="quarter" idx="12"/>
          </p:nvPr>
        </p:nvSpPr>
        <p:spPr/>
        <p:txBody>
          <a:bodyPr/>
          <a:lstStyle/>
          <a:p>
            <a:fld id="{BDEB2D0D-39D7-E245-AE72-75B6EA19DC32}" type="slidenum">
              <a:rPr lang="en-US" smtClean="0"/>
              <a:pPr/>
              <a:t>13</a:t>
            </a:fld>
            <a:endParaRPr lang="en-US"/>
          </a:p>
        </p:txBody>
      </p:sp>
    </p:spTree>
    <p:extLst>
      <p:ext uri="{BB962C8B-B14F-4D97-AF65-F5344CB8AC3E}">
        <p14:creationId xmlns:p14="http://schemas.microsoft.com/office/powerpoint/2010/main" val="41313011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p:txBody>
          <a:bodyPr/>
          <a:lstStyle/>
          <a:p>
            <a:r>
              <a:rPr lang="en-US" dirty="0" smtClean="0"/>
              <a:t>Information theory</a:t>
            </a:r>
          </a:p>
          <a:p>
            <a:r>
              <a:rPr lang="en-US" dirty="0" smtClean="0"/>
              <a:t>Game theory</a:t>
            </a:r>
          </a:p>
          <a:p>
            <a:r>
              <a:rPr lang="en-US" dirty="0" smtClean="0"/>
              <a:t>Team theory</a:t>
            </a:r>
          </a:p>
          <a:p>
            <a:r>
              <a:rPr lang="en-US" dirty="0" smtClean="0"/>
              <a:t>Operations research</a:t>
            </a:r>
          </a:p>
          <a:p>
            <a:r>
              <a:rPr lang="en-US" dirty="0" smtClean="0"/>
              <a:t>Dynamic systems modeling</a:t>
            </a:r>
          </a:p>
          <a:p>
            <a:r>
              <a:rPr lang="en-US" dirty="0" smtClean="0"/>
              <a:t>Distributed decision theory</a:t>
            </a:r>
            <a:endParaRPr lang="en-US" dirty="0"/>
          </a:p>
        </p:txBody>
      </p:sp>
      <p:sp>
        <p:nvSpPr>
          <p:cNvPr id="4" name="Slide Number Placeholder 3"/>
          <p:cNvSpPr>
            <a:spLocks noGrp="1"/>
          </p:cNvSpPr>
          <p:nvPr>
            <p:ph type="sldNum" sz="quarter" idx="12"/>
          </p:nvPr>
        </p:nvSpPr>
        <p:spPr/>
        <p:txBody>
          <a:bodyPr/>
          <a:lstStyle/>
          <a:p>
            <a:fld id="{BDEB2D0D-39D7-E245-AE72-75B6EA19DC32}" type="slidenum">
              <a:rPr lang="en-US" smtClean="0"/>
              <a:pPr/>
              <a:t>14</a:t>
            </a:fld>
            <a:endParaRPr lang="en-US"/>
          </a:p>
        </p:txBody>
      </p:sp>
    </p:spTree>
    <p:extLst>
      <p:ext uri="{BB962C8B-B14F-4D97-AF65-F5344CB8AC3E}">
        <p14:creationId xmlns:p14="http://schemas.microsoft.com/office/powerpoint/2010/main" val="18833456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2867" y="917514"/>
            <a:ext cx="8077200" cy="914400"/>
          </a:xfrm>
        </p:spPr>
        <p:txBody>
          <a:bodyPr>
            <a:normAutofit/>
          </a:bodyPr>
          <a:lstStyle/>
          <a:p>
            <a:r>
              <a:rPr lang="en-US" dirty="0" err="1" smtClean="0">
                <a:solidFill>
                  <a:srgbClr val="F36F00"/>
                </a:solidFill>
                <a:effectLst>
                  <a:outerShdw blurRad="38100" dist="38100" dir="2700000" algn="tl">
                    <a:srgbClr val="000000">
                      <a:alpha val="43137"/>
                    </a:srgbClr>
                  </a:outerShdw>
                </a:effectLst>
                <a:cs typeface="Helvetica" charset="0"/>
              </a:rPr>
              <a:t>IoT</a:t>
            </a:r>
            <a:r>
              <a:rPr lang="en-US" dirty="0" smtClean="0">
                <a:solidFill>
                  <a:srgbClr val="F36F00"/>
                </a:solidFill>
                <a:effectLst>
                  <a:outerShdw blurRad="38100" dist="38100" dir="2700000" algn="tl">
                    <a:srgbClr val="000000">
                      <a:alpha val="43137"/>
                    </a:srgbClr>
                  </a:outerShdw>
                </a:effectLst>
                <a:cs typeface="Helvetica" charset="0"/>
              </a:rPr>
              <a:t>, CPS, Global Cities</a:t>
            </a:r>
            <a:endParaRPr lang="en-US" dirty="0"/>
          </a:p>
        </p:txBody>
      </p:sp>
      <p:sp>
        <p:nvSpPr>
          <p:cNvPr id="3" name="TextBox 2"/>
          <p:cNvSpPr txBox="1"/>
          <p:nvPr/>
        </p:nvSpPr>
        <p:spPr>
          <a:xfrm>
            <a:off x="1726784" y="2136714"/>
            <a:ext cx="5628016" cy="523220"/>
          </a:xfrm>
          <a:prstGeom prst="rect">
            <a:avLst/>
          </a:prstGeom>
          <a:noFill/>
        </p:spPr>
        <p:txBody>
          <a:bodyPr wrap="none" rtlCol="0">
            <a:spAutoFit/>
          </a:bodyPr>
          <a:lstStyle/>
          <a:p>
            <a:r>
              <a:rPr lang="en-US" sz="2800" dirty="0" smtClean="0">
                <a:solidFill>
                  <a:srgbClr val="002060"/>
                </a:solidFill>
              </a:rPr>
              <a:t>Small, inexpensive sensors (common)</a:t>
            </a:r>
            <a:endParaRPr lang="en-US" sz="2800" dirty="0">
              <a:solidFill>
                <a:srgbClr val="002060"/>
              </a:solidFill>
            </a:endParaRPr>
          </a:p>
        </p:txBody>
      </p:sp>
      <p:sp>
        <p:nvSpPr>
          <p:cNvPr id="4" name="Plus 3"/>
          <p:cNvSpPr/>
          <p:nvPr/>
        </p:nvSpPr>
        <p:spPr>
          <a:xfrm>
            <a:off x="4071867" y="2593914"/>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1431" y="3533139"/>
            <a:ext cx="8444941" cy="523220"/>
          </a:xfrm>
          <a:prstGeom prst="rect">
            <a:avLst/>
          </a:prstGeom>
          <a:noFill/>
        </p:spPr>
        <p:txBody>
          <a:bodyPr wrap="none" rtlCol="0">
            <a:spAutoFit/>
          </a:bodyPr>
          <a:lstStyle/>
          <a:p>
            <a:r>
              <a:rPr lang="en-US" sz="2800" dirty="0" smtClean="0">
                <a:solidFill>
                  <a:srgbClr val="002060"/>
                </a:solidFill>
              </a:rPr>
              <a:t>Local, capable storage and compute (less common)</a:t>
            </a:r>
            <a:endParaRPr lang="en-US" sz="2800" dirty="0">
              <a:solidFill>
                <a:srgbClr val="002060"/>
              </a:solidFill>
            </a:endParaRPr>
          </a:p>
        </p:txBody>
      </p:sp>
      <p:sp>
        <p:nvSpPr>
          <p:cNvPr id="6" name="Plus 5"/>
          <p:cNvSpPr/>
          <p:nvPr/>
        </p:nvSpPr>
        <p:spPr>
          <a:xfrm>
            <a:off x="4083592" y="4027069"/>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93457" y="4938764"/>
            <a:ext cx="6335965" cy="523220"/>
          </a:xfrm>
          <a:prstGeom prst="rect">
            <a:avLst/>
          </a:prstGeom>
          <a:noFill/>
        </p:spPr>
        <p:txBody>
          <a:bodyPr wrap="none" rtlCol="0">
            <a:spAutoFit/>
          </a:bodyPr>
          <a:lstStyle/>
          <a:p>
            <a:r>
              <a:rPr lang="en-US" sz="2800" dirty="0" smtClean="0">
                <a:solidFill>
                  <a:srgbClr val="002060"/>
                </a:solidFill>
              </a:rPr>
              <a:t>Low latency, reliable network (critical)</a:t>
            </a:r>
            <a:endParaRPr lang="en-US" sz="2800" dirty="0">
              <a:solidFill>
                <a:srgbClr val="002060"/>
              </a:solidFill>
            </a:endParaRPr>
          </a:p>
        </p:txBody>
      </p:sp>
      <p:sp>
        <p:nvSpPr>
          <p:cNvPr id="9" name="Minus 8"/>
          <p:cNvSpPr/>
          <p:nvPr/>
        </p:nvSpPr>
        <p:spPr>
          <a:xfrm>
            <a:off x="604766" y="5546221"/>
            <a:ext cx="78486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7507" y="5921846"/>
            <a:ext cx="7094814" cy="584775"/>
          </a:xfrm>
          <a:prstGeom prst="rect">
            <a:avLst/>
          </a:prstGeom>
          <a:noFill/>
        </p:spPr>
        <p:txBody>
          <a:bodyPr wrap="square" rtlCol="0">
            <a:spAutoFit/>
          </a:bodyPr>
          <a:lstStyle/>
          <a:p>
            <a:pPr algn="ctr"/>
            <a:r>
              <a:rPr lang="en-US" sz="3200" dirty="0" smtClean="0">
                <a:solidFill>
                  <a:srgbClr val="00B050"/>
                </a:solidFill>
              </a:rPr>
              <a:t>Smart, adaptive, responsive systems</a:t>
            </a:r>
            <a:endParaRPr lang="en-US" sz="3200" dirty="0">
              <a:solidFill>
                <a:srgbClr val="00B050"/>
              </a:solidFill>
            </a:endParaRPr>
          </a:p>
        </p:txBody>
      </p:sp>
    </p:spTree>
    <p:extLst>
      <p:ext uri="{BB962C8B-B14F-4D97-AF65-F5344CB8AC3E}">
        <p14:creationId xmlns:p14="http://schemas.microsoft.com/office/powerpoint/2010/main" val="3261854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6128" y="2056686"/>
            <a:ext cx="6624734" cy="4801314"/>
          </a:xfrm>
          <a:prstGeom prst="rect">
            <a:avLst/>
          </a:prstGeom>
          <a:noFill/>
        </p:spPr>
        <p:txBody>
          <a:bodyPr wrap="square" rtlCol="0">
            <a:spAutoFit/>
          </a:bodyPr>
          <a:lstStyle/>
          <a:p>
            <a:r>
              <a:rPr lang="en-US" sz="3600" dirty="0" smtClean="0"/>
              <a:t>C</a:t>
            </a:r>
            <a:r>
              <a:rPr lang="en-US" sz="2800" dirty="0" smtClean="0"/>
              <a:t>onvene</a:t>
            </a:r>
          </a:p>
          <a:p>
            <a:r>
              <a:rPr lang="en-US" sz="3600" dirty="0" smtClean="0"/>
              <a:t>C</a:t>
            </a:r>
            <a:r>
              <a:rPr lang="en-US" sz="2800" dirty="0" smtClean="0"/>
              <a:t>onvince</a:t>
            </a:r>
          </a:p>
          <a:p>
            <a:r>
              <a:rPr lang="en-US" sz="3600" dirty="0" smtClean="0"/>
              <a:t>C</a:t>
            </a:r>
            <a:r>
              <a:rPr lang="en-US" sz="2800" dirty="0" smtClean="0"/>
              <a:t>onnect</a:t>
            </a:r>
            <a:endParaRPr lang="en-US" sz="2800" dirty="0"/>
          </a:p>
          <a:p>
            <a:r>
              <a:rPr lang="en-US" sz="3600" dirty="0" smtClean="0"/>
              <a:t>C</a:t>
            </a:r>
            <a:r>
              <a:rPr lang="en-US" sz="2800" dirty="0" smtClean="0"/>
              <a:t>orporate Partners</a:t>
            </a:r>
          </a:p>
          <a:p>
            <a:r>
              <a:rPr lang="en-US" sz="3600" dirty="0" smtClean="0"/>
              <a:t>C</a:t>
            </a:r>
            <a:r>
              <a:rPr lang="en-US" sz="2800" dirty="0" smtClean="0"/>
              <a:t>ommunity Organizations</a:t>
            </a:r>
          </a:p>
          <a:p>
            <a:r>
              <a:rPr lang="en-US" sz="3600" dirty="0" smtClean="0"/>
              <a:t>C</a:t>
            </a:r>
            <a:r>
              <a:rPr lang="en-US" sz="2800" dirty="0" smtClean="0"/>
              <a:t>ook up new projects</a:t>
            </a:r>
          </a:p>
          <a:p>
            <a:r>
              <a:rPr lang="en-US" sz="3600" dirty="0" smtClean="0"/>
              <a:t>C</a:t>
            </a:r>
            <a:r>
              <a:rPr lang="en-US" sz="2800" dirty="0" smtClean="0"/>
              <a:t>ollaborate</a:t>
            </a:r>
          </a:p>
          <a:p>
            <a:r>
              <a:rPr lang="en-US" sz="3600" dirty="0" smtClean="0"/>
              <a:t>C</a:t>
            </a:r>
            <a:r>
              <a:rPr lang="en-US" sz="2800" dirty="0" smtClean="0"/>
              <a:t>opy the success in other cities</a:t>
            </a:r>
          </a:p>
          <a:p>
            <a:endParaRPr lang="en-US" dirty="0"/>
          </a:p>
        </p:txBody>
      </p:sp>
      <p:sp>
        <p:nvSpPr>
          <p:cNvPr id="4" name="Title 3"/>
          <p:cNvSpPr>
            <a:spLocks noGrp="1"/>
          </p:cNvSpPr>
          <p:nvPr>
            <p:ph type="title"/>
          </p:nvPr>
        </p:nvSpPr>
        <p:spPr/>
        <p:txBody>
          <a:bodyPr>
            <a:normAutofit/>
          </a:bodyPr>
          <a:lstStyle/>
          <a:p>
            <a:r>
              <a:rPr lang="en-US" dirty="0" smtClean="0">
                <a:solidFill>
                  <a:srgbClr val="F36F00"/>
                </a:solidFill>
                <a:effectLst>
                  <a:outerShdw blurRad="38100" dist="38100" dir="2700000" algn="tl">
                    <a:srgbClr val="000000">
                      <a:alpha val="43137"/>
                    </a:srgbClr>
                  </a:outerShdw>
                </a:effectLst>
                <a:cs typeface="Helvetica" charset="0"/>
              </a:rPr>
              <a:t>US Ignite and Cities</a:t>
            </a:r>
            <a:endParaRPr lang="en-US" dirty="0"/>
          </a:p>
        </p:txBody>
      </p:sp>
    </p:spTree>
    <p:extLst>
      <p:ext uri="{BB962C8B-B14F-4D97-AF65-F5344CB8AC3E}">
        <p14:creationId xmlns:p14="http://schemas.microsoft.com/office/powerpoint/2010/main" val="46140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EB2D0D-39D7-E245-AE72-75B6EA19DC32}" type="slidenum">
              <a:rPr lang="en-US" smtClean="0"/>
              <a:pPr/>
              <a:t>18</a:t>
            </a:fld>
            <a:endParaRPr lang="en-US"/>
          </a:p>
        </p:txBody>
      </p:sp>
      <p:sp>
        <p:nvSpPr>
          <p:cNvPr id="5" name="TextBox 4"/>
          <p:cNvSpPr txBox="1"/>
          <p:nvPr/>
        </p:nvSpPr>
        <p:spPr>
          <a:xfrm>
            <a:off x="1854926" y="1626326"/>
            <a:ext cx="4990011" cy="1477328"/>
          </a:xfrm>
          <a:prstGeom prst="rect">
            <a:avLst/>
          </a:prstGeom>
          <a:noFill/>
        </p:spPr>
        <p:txBody>
          <a:bodyPr wrap="square" rtlCol="0">
            <a:spAutoFit/>
          </a:bodyPr>
          <a:lstStyle/>
          <a:p>
            <a:r>
              <a:rPr lang="en-US" dirty="0" smtClean="0"/>
              <a:t>What can you measure?</a:t>
            </a:r>
          </a:p>
          <a:p>
            <a:r>
              <a:rPr lang="en-US" dirty="0"/>
              <a:t>	</a:t>
            </a:r>
            <a:r>
              <a:rPr lang="en-US" dirty="0" smtClean="0"/>
              <a:t>Utilization (water, </a:t>
            </a:r>
          </a:p>
          <a:p>
            <a:r>
              <a:rPr lang="en-US" dirty="0" smtClean="0"/>
              <a:t>What can you impact?</a:t>
            </a:r>
          </a:p>
          <a:p>
            <a:r>
              <a:rPr lang="en-US" dirty="0"/>
              <a:t>	</a:t>
            </a:r>
            <a:r>
              <a:rPr lang="en-US" dirty="0" smtClean="0"/>
              <a:t>Price</a:t>
            </a:r>
          </a:p>
          <a:p>
            <a:r>
              <a:rPr lang="en-US" dirty="0"/>
              <a:t>	</a:t>
            </a:r>
          </a:p>
        </p:txBody>
      </p:sp>
    </p:spTree>
    <p:extLst>
      <p:ext uri="{BB962C8B-B14F-4D97-AF65-F5344CB8AC3E}">
        <p14:creationId xmlns:p14="http://schemas.microsoft.com/office/powerpoint/2010/main" val="2977754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36F00"/>
                </a:solidFill>
                <a:effectLst>
                  <a:outerShdw blurRad="38100" dist="38100" dir="2700000" algn="tl">
                    <a:srgbClr val="000000">
                      <a:alpha val="43137"/>
                    </a:srgbClr>
                  </a:outerShdw>
                </a:effectLst>
                <a:cs typeface="Helvetica" charset="0"/>
              </a:rPr>
              <a:t>Case Study: Chattanooga</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713" y="2561253"/>
            <a:ext cx="1447800" cy="90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epb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300" y="4191000"/>
            <a:ext cx="119062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4294967295"/>
          </p:nvPr>
        </p:nvSpPr>
        <p:spPr>
          <a:xfrm>
            <a:off x="304800" y="2510877"/>
            <a:ext cx="6096000" cy="4188503"/>
          </a:xfrm>
          <a:prstGeom prst="rect">
            <a:avLst/>
          </a:prstGeom>
        </p:spPr>
        <p:txBody>
          <a:bodyPr>
            <a:normAutofit fontScale="62500" lnSpcReduction="20000"/>
          </a:bodyPr>
          <a:lstStyle/>
          <a:p>
            <a:r>
              <a:rPr lang="en-US" dirty="0"/>
              <a:t>Leveraging </a:t>
            </a:r>
            <a:r>
              <a:rPr lang="en-US" dirty="0" smtClean="0"/>
              <a:t>largest </a:t>
            </a:r>
            <a:r>
              <a:rPr lang="en-US" dirty="0"/>
              <a:t>city-wide network in the Western Hemisphere, with Gig speeds available to </a:t>
            </a:r>
            <a:r>
              <a:rPr lang="en-US" dirty="0" smtClean="0"/>
              <a:t>150,000</a:t>
            </a:r>
          </a:p>
          <a:p>
            <a:r>
              <a:rPr lang="en-US" dirty="0" smtClean="0"/>
              <a:t>Connected with Dept. of Energy Pacific Northwest National Labs and corporate sponsors</a:t>
            </a:r>
            <a:endParaRPr lang="en-US" dirty="0"/>
          </a:p>
          <a:p>
            <a:r>
              <a:rPr lang="en-US" dirty="0" err="1"/>
              <a:t>GigTank</a:t>
            </a:r>
            <a:r>
              <a:rPr lang="en-US" dirty="0"/>
              <a:t> accelerator driving development of entrepreneurial ecosystem and dozens of startups</a:t>
            </a:r>
          </a:p>
          <a:p>
            <a:r>
              <a:rPr lang="en-US" dirty="0" err="1"/>
              <a:t>Hackanooga</a:t>
            </a:r>
            <a:r>
              <a:rPr lang="en-US" dirty="0"/>
              <a:t>” and other events driving new apps (e.g., Smart Grid, Engage3D, </a:t>
            </a:r>
            <a:r>
              <a:rPr lang="en-US" dirty="0" err="1"/>
              <a:t>SimCenter</a:t>
            </a:r>
            <a:r>
              <a:rPr lang="en-US" dirty="0"/>
              <a:t>)</a:t>
            </a:r>
          </a:p>
          <a:p>
            <a:r>
              <a:rPr lang="en-US" dirty="0"/>
              <a:t>Established businesses choosing </a:t>
            </a:r>
            <a:r>
              <a:rPr lang="en-US" dirty="0" err="1"/>
              <a:t>GigCity</a:t>
            </a:r>
            <a:r>
              <a:rPr lang="en-US" dirty="0"/>
              <a:t> (e.g., Amazon, VW, Access America, </a:t>
            </a:r>
            <a:r>
              <a:rPr lang="en-US" dirty="0" err="1"/>
              <a:t>HomeServe</a:t>
            </a:r>
            <a:r>
              <a:rPr lang="en-US" dirty="0"/>
              <a:t> </a:t>
            </a:r>
            <a:r>
              <a:rPr lang="en-US" dirty="0" smtClean="0"/>
              <a:t>USA</a:t>
            </a:r>
          </a:p>
          <a:p>
            <a:r>
              <a:rPr lang="en-US" dirty="0"/>
              <a:t>Over 6,000 new jobs created within past five </a:t>
            </a:r>
            <a:r>
              <a:rPr lang="en-US" dirty="0" smtClean="0"/>
              <a:t>years</a:t>
            </a:r>
            <a:endParaRPr lang="en-US" dirty="0"/>
          </a:p>
        </p:txBody>
      </p:sp>
    </p:spTree>
    <p:extLst>
      <p:ext uri="{BB962C8B-B14F-4D97-AF65-F5344CB8AC3E}">
        <p14:creationId xmlns:p14="http://schemas.microsoft.com/office/powerpoint/2010/main" val="4319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AE5100"/>
                </a:solidFill>
              </a:rPr>
              <a:t>What is US Ignite?</a:t>
            </a:r>
            <a:endParaRPr lang="en-US" dirty="0">
              <a:solidFill>
                <a:srgbClr val="AE5100"/>
              </a:solidFill>
            </a:endParaRP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BDEB2D0D-39D7-E245-AE72-75B6EA19DC32}" type="slidenum">
              <a:rPr lang="en-US" smtClean="0"/>
              <a:pPr/>
              <a:t>2</a:t>
            </a:fld>
            <a:endParaRPr lang="en-US"/>
          </a:p>
        </p:txBody>
      </p:sp>
    </p:spTree>
    <p:extLst>
      <p:ext uri="{BB962C8B-B14F-4D97-AF65-F5344CB8AC3E}">
        <p14:creationId xmlns:p14="http://schemas.microsoft.com/office/powerpoint/2010/main" val="125762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DEB2D0D-39D7-E245-AE72-75B6EA19DC32}" type="slidenum">
              <a:rPr lang="en-US" smtClean="0"/>
              <a:pPr/>
              <a:t>20</a:t>
            </a:fld>
            <a:endParaRPr lang="en-US"/>
          </a:p>
        </p:txBody>
      </p:sp>
      <p:pic>
        <p:nvPicPr>
          <p:cNvPr id="614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968" y="465049"/>
            <a:ext cx="33782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023" y="3974755"/>
            <a:ext cx="4722204" cy="236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500" y="843351"/>
            <a:ext cx="7669370" cy="567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01557" y="6536809"/>
            <a:ext cx="2685245" cy="369332"/>
          </a:xfrm>
          <a:prstGeom prst="rect">
            <a:avLst/>
          </a:prstGeom>
          <a:noFill/>
        </p:spPr>
        <p:txBody>
          <a:bodyPr wrap="square" rtlCol="0">
            <a:spAutoFit/>
          </a:bodyPr>
          <a:lstStyle/>
          <a:p>
            <a:r>
              <a:rPr lang="en-US" dirty="0" smtClean="0"/>
              <a:t>Courtesy EPB</a:t>
            </a:r>
            <a:endParaRPr lang="en-US" dirty="0"/>
          </a:p>
        </p:txBody>
      </p:sp>
    </p:spTree>
    <p:extLst>
      <p:ext uri="{BB962C8B-B14F-4D97-AF65-F5344CB8AC3E}">
        <p14:creationId xmlns:p14="http://schemas.microsoft.com/office/powerpoint/2010/main" val="269035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36F00"/>
                </a:solidFill>
                <a:effectLst>
                  <a:outerShdw blurRad="38100" dist="38100" dir="2700000" algn="tl">
                    <a:srgbClr val="000000">
                      <a:alpha val="43137"/>
                    </a:srgbClr>
                  </a:outerShdw>
                </a:effectLst>
                <a:cs typeface="Helvetica" charset="0"/>
              </a:rPr>
              <a:t>Chattanooga Smart Grid</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712" y="2382837"/>
            <a:ext cx="1447800" cy="90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epb log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300" y="4191000"/>
            <a:ext cx="119062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3"/>
          <p:cNvSpPr>
            <a:spLocks noGrp="1"/>
          </p:cNvSpPr>
          <p:nvPr>
            <p:ph sz="half" idx="4294967295"/>
          </p:nvPr>
        </p:nvSpPr>
        <p:spPr>
          <a:xfrm>
            <a:off x="304800" y="2382837"/>
            <a:ext cx="6096000" cy="3616325"/>
          </a:xfrm>
          <a:prstGeom prst="rect">
            <a:avLst/>
          </a:prstGeom>
        </p:spPr>
        <p:txBody>
          <a:bodyPr>
            <a:normAutofit fontScale="77500" lnSpcReduction="20000"/>
          </a:bodyPr>
          <a:lstStyle/>
          <a:p>
            <a:r>
              <a:rPr lang="en-US" dirty="0" smtClean="0"/>
              <a:t>60% reduction in duration of power outages, estimated at $60M in savings to community</a:t>
            </a:r>
            <a:endParaRPr lang="en-US" dirty="0"/>
          </a:p>
          <a:p>
            <a:r>
              <a:rPr lang="en-US" dirty="0" smtClean="0"/>
              <a:t>Replaces manual search for outage and manual re-routing</a:t>
            </a:r>
            <a:endParaRPr lang="en-US" dirty="0"/>
          </a:p>
          <a:p>
            <a:r>
              <a:rPr lang="en-US" dirty="0" smtClean="0"/>
              <a:t>Replaces 350,000 miles of wasted vehicle travel and up to 18,000 gallons of wasted fuel</a:t>
            </a:r>
            <a:endParaRPr lang="en-US" dirty="0"/>
          </a:p>
          <a:p>
            <a:r>
              <a:rPr lang="en-US" dirty="0" smtClean="0"/>
              <a:t>All made possible by a network with less than 7ms latency</a:t>
            </a:r>
            <a:endParaRPr lang="en-US" dirty="0"/>
          </a:p>
          <a:p>
            <a:endParaRPr lang="en-US" dirty="0" smtClean="0"/>
          </a:p>
          <a:p>
            <a:endParaRPr lang="en-US" dirty="0"/>
          </a:p>
        </p:txBody>
      </p:sp>
    </p:spTree>
    <p:extLst>
      <p:ext uri="{BB962C8B-B14F-4D97-AF65-F5344CB8AC3E}">
        <p14:creationId xmlns:p14="http://schemas.microsoft.com/office/powerpoint/2010/main" val="3180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076" t="9493" r="22826" b="493"/>
          <a:stretch/>
        </p:blipFill>
        <p:spPr>
          <a:xfrm>
            <a:off x="478970" y="1119674"/>
            <a:ext cx="6288834" cy="5395040"/>
          </a:xfrm>
          <a:prstGeom prst="rect">
            <a:avLst/>
          </a:prstGeom>
        </p:spPr>
      </p:pic>
      <p:sp>
        <p:nvSpPr>
          <p:cNvPr id="6" name="TextBox 5"/>
          <p:cNvSpPr txBox="1"/>
          <p:nvPr/>
        </p:nvSpPr>
        <p:spPr>
          <a:xfrm>
            <a:off x="6885992" y="2855167"/>
            <a:ext cx="2108718" cy="1107996"/>
          </a:xfrm>
          <a:prstGeom prst="rect">
            <a:avLst/>
          </a:prstGeom>
          <a:noFill/>
        </p:spPr>
        <p:txBody>
          <a:bodyPr wrap="square" rtlCol="0">
            <a:spAutoFit/>
          </a:bodyPr>
          <a:lstStyle/>
          <a:p>
            <a:r>
              <a:rPr lang="en-US" sz="6600" dirty="0" smtClean="0">
                <a:solidFill>
                  <a:srgbClr val="F36F00"/>
                </a:solidFill>
                <a:effectLst>
                  <a:outerShdw blurRad="38100" dist="38100" dir="2700000" algn="tl">
                    <a:srgbClr val="000000">
                      <a:alpha val="43137"/>
                    </a:srgbClr>
                  </a:outerShdw>
                </a:effectLst>
                <a:cs typeface="Helvetica" charset="0"/>
              </a:rPr>
              <a:t>CCX</a:t>
            </a:r>
            <a:endParaRPr lang="en-US" sz="6600" dirty="0"/>
          </a:p>
        </p:txBody>
      </p:sp>
    </p:spTree>
    <p:extLst>
      <p:ext uri="{BB962C8B-B14F-4D97-AF65-F5344CB8AC3E}">
        <p14:creationId xmlns:p14="http://schemas.microsoft.com/office/powerpoint/2010/main" val="15119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077200" cy="914400"/>
          </a:xfrm>
        </p:spPr>
        <p:txBody>
          <a:bodyPr/>
          <a:lstStyle/>
          <a:p>
            <a:r>
              <a:rPr lang="en-US" dirty="0" smtClean="0">
                <a:solidFill>
                  <a:srgbClr val="F36F00"/>
                </a:solidFill>
                <a:effectLst>
                  <a:outerShdw blurRad="38100" dist="38100" dir="2700000" algn="tl">
                    <a:srgbClr val="000000">
                      <a:alpha val="43137"/>
                    </a:srgbClr>
                  </a:outerShdw>
                </a:effectLst>
                <a:cs typeface="Helvetica" charset="0"/>
              </a:rPr>
              <a:t>Current US Ignite Cities</a:t>
            </a:r>
            <a:endParaRPr lang="en-US" dirty="0"/>
          </a:p>
        </p:txBody>
      </p:sp>
      <p:sp>
        <p:nvSpPr>
          <p:cNvPr id="3" name="TextBox 2"/>
          <p:cNvSpPr txBox="1"/>
          <p:nvPr/>
        </p:nvSpPr>
        <p:spPr>
          <a:xfrm>
            <a:off x="796212" y="2195804"/>
            <a:ext cx="3806890" cy="3693319"/>
          </a:xfrm>
          <a:prstGeom prst="rect">
            <a:avLst/>
          </a:prstGeom>
          <a:noFill/>
        </p:spPr>
        <p:txBody>
          <a:bodyPr wrap="square" rtlCol="0">
            <a:spAutoFit/>
          </a:bodyPr>
          <a:lstStyle/>
          <a:p>
            <a:pPr fontAlgn="base"/>
            <a:r>
              <a:rPr lang="en-US" dirty="0"/>
              <a:t>Ammon, </a:t>
            </a:r>
            <a:r>
              <a:rPr lang="en-US" dirty="0" smtClean="0"/>
              <a:t>ID</a:t>
            </a:r>
            <a:endParaRPr lang="en-US" dirty="0"/>
          </a:p>
          <a:p>
            <a:pPr fontAlgn="base"/>
            <a:r>
              <a:rPr lang="en-US" dirty="0"/>
              <a:t>Austin, </a:t>
            </a:r>
            <a:r>
              <a:rPr lang="en-US" dirty="0" smtClean="0"/>
              <a:t>TX</a:t>
            </a:r>
            <a:endParaRPr lang="en-US" dirty="0"/>
          </a:p>
          <a:p>
            <a:pPr fontAlgn="base"/>
            <a:r>
              <a:rPr lang="en-US" dirty="0"/>
              <a:t>Blacksburg, </a:t>
            </a:r>
            <a:r>
              <a:rPr lang="en-US" dirty="0" smtClean="0"/>
              <a:t>VA</a:t>
            </a:r>
            <a:endParaRPr lang="en-US" dirty="0"/>
          </a:p>
          <a:p>
            <a:pPr fontAlgn="base"/>
            <a:r>
              <a:rPr lang="en-US" dirty="0"/>
              <a:t>Burlington, </a:t>
            </a:r>
            <a:r>
              <a:rPr lang="en-US" dirty="0" smtClean="0"/>
              <a:t>VT</a:t>
            </a:r>
            <a:endParaRPr lang="en-US" dirty="0"/>
          </a:p>
          <a:p>
            <a:pPr fontAlgn="base"/>
            <a:r>
              <a:rPr lang="en-US" dirty="0"/>
              <a:t>Chattanooga, </a:t>
            </a:r>
            <a:r>
              <a:rPr lang="en-US" dirty="0" smtClean="0"/>
              <a:t>TN</a:t>
            </a:r>
            <a:endParaRPr lang="en-US" dirty="0"/>
          </a:p>
          <a:p>
            <a:pPr fontAlgn="base"/>
            <a:r>
              <a:rPr lang="en-US" dirty="0"/>
              <a:t>Cleveland, </a:t>
            </a:r>
            <a:r>
              <a:rPr lang="en-US" dirty="0" smtClean="0"/>
              <a:t>OH</a:t>
            </a:r>
            <a:endParaRPr lang="en-US" dirty="0"/>
          </a:p>
          <a:p>
            <a:pPr fontAlgn="base"/>
            <a:r>
              <a:rPr lang="en-US" dirty="0"/>
              <a:t>Dublin, </a:t>
            </a:r>
            <a:r>
              <a:rPr lang="en-US" dirty="0" smtClean="0"/>
              <a:t>OH</a:t>
            </a:r>
            <a:endParaRPr lang="en-US" dirty="0"/>
          </a:p>
          <a:p>
            <a:pPr fontAlgn="base"/>
            <a:r>
              <a:rPr lang="en-US" dirty="0"/>
              <a:t>Kansas City, MO and KS </a:t>
            </a:r>
            <a:endParaRPr lang="en-US" dirty="0" smtClean="0"/>
          </a:p>
          <a:p>
            <a:pPr fontAlgn="base"/>
            <a:r>
              <a:rPr lang="en-US" dirty="0" smtClean="0"/>
              <a:t>Lafayette</a:t>
            </a:r>
            <a:r>
              <a:rPr lang="en-US" dirty="0"/>
              <a:t>, </a:t>
            </a:r>
            <a:r>
              <a:rPr lang="en-US" dirty="0" smtClean="0"/>
              <a:t>LA</a:t>
            </a:r>
            <a:endParaRPr lang="en-US" dirty="0"/>
          </a:p>
          <a:p>
            <a:pPr fontAlgn="base"/>
            <a:r>
              <a:rPr lang="en-US" dirty="0"/>
              <a:t>Lake Nona, FL </a:t>
            </a:r>
          </a:p>
          <a:p>
            <a:pPr fontAlgn="base"/>
            <a:r>
              <a:rPr lang="en-US" dirty="0"/>
              <a:t>North Carolina (incl. Raleigh, Durham, Chapel Hill)</a:t>
            </a:r>
          </a:p>
          <a:p>
            <a:pPr fontAlgn="base"/>
            <a:r>
              <a:rPr lang="en-US" dirty="0"/>
              <a:t>Orem, UT</a:t>
            </a:r>
          </a:p>
        </p:txBody>
      </p:sp>
      <p:sp>
        <p:nvSpPr>
          <p:cNvPr id="4" name="TextBox 3"/>
          <p:cNvSpPr txBox="1"/>
          <p:nvPr/>
        </p:nvSpPr>
        <p:spPr>
          <a:xfrm>
            <a:off x="4649755" y="2198915"/>
            <a:ext cx="3806890" cy="3693319"/>
          </a:xfrm>
          <a:prstGeom prst="rect">
            <a:avLst/>
          </a:prstGeom>
          <a:noFill/>
        </p:spPr>
        <p:txBody>
          <a:bodyPr wrap="square" rtlCol="0">
            <a:spAutoFit/>
          </a:bodyPr>
          <a:lstStyle/>
          <a:p>
            <a:pPr fontAlgn="base"/>
            <a:r>
              <a:rPr lang="en-US" dirty="0"/>
              <a:t>Philadelphia, PA</a:t>
            </a:r>
          </a:p>
          <a:p>
            <a:pPr fontAlgn="base"/>
            <a:r>
              <a:rPr lang="en-US" dirty="0"/>
              <a:t>Provo, </a:t>
            </a:r>
            <a:r>
              <a:rPr lang="en-US" dirty="0" smtClean="0"/>
              <a:t>UT</a:t>
            </a:r>
            <a:endParaRPr lang="en-US" dirty="0"/>
          </a:p>
          <a:p>
            <a:pPr fontAlgn="base"/>
            <a:r>
              <a:rPr lang="en-US" dirty="0"/>
              <a:t>Redwing, </a:t>
            </a:r>
            <a:r>
              <a:rPr lang="en-US" dirty="0" smtClean="0"/>
              <a:t>MN</a:t>
            </a:r>
            <a:endParaRPr lang="en-US" dirty="0"/>
          </a:p>
          <a:p>
            <a:pPr fontAlgn="base"/>
            <a:r>
              <a:rPr lang="en-US" dirty="0"/>
              <a:t>Richardson, </a:t>
            </a:r>
            <a:r>
              <a:rPr lang="en-US" dirty="0" smtClean="0"/>
              <a:t>TX</a:t>
            </a:r>
            <a:endParaRPr lang="en-US" dirty="0"/>
          </a:p>
          <a:p>
            <a:pPr fontAlgn="base"/>
            <a:r>
              <a:rPr lang="en-US" dirty="0"/>
              <a:t>Salt Lake City, UT</a:t>
            </a:r>
          </a:p>
          <a:p>
            <a:pPr fontAlgn="base"/>
            <a:r>
              <a:rPr lang="en-US" dirty="0"/>
              <a:t>San Francisco, CA</a:t>
            </a:r>
          </a:p>
          <a:p>
            <a:pPr fontAlgn="base"/>
            <a:r>
              <a:rPr lang="en-US" dirty="0"/>
              <a:t>San Leandro, </a:t>
            </a:r>
            <a:r>
              <a:rPr lang="en-US" dirty="0" smtClean="0"/>
              <a:t>CA</a:t>
            </a:r>
            <a:endParaRPr lang="en-US" dirty="0"/>
          </a:p>
          <a:p>
            <a:pPr fontAlgn="base"/>
            <a:r>
              <a:rPr lang="en-US" dirty="0"/>
              <a:t>Santa Monica, CA</a:t>
            </a:r>
          </a:p>
          <a:p>
            <a:pPr fontAlgn="base"/>
            <a:r>
              <a:rPr lang="en-US" dirty="0"/>
              <a:t>Utah Education Network (state-wide schools and museums</a:t>
            </a:r>
            <a:r>
              <a:rPr lang="en-US" dirty="0" smtClean="0"/>
              <a:t>)</a:t>
            </a:r>
            <a:endParaRPr lang="en-US" dirty="0"/>
          </a:p>
          <a:p>
            <a:pPr fontAlgn="base"/>
            <a:r>
              <a:rPr lang="en-US" dirty="0" smtClean="0"/>
              <a:t>UC2B</a:t>
            </a:r>
            <a:endParaRPr lang="en-US" dirty="0"/>
          </a:p>
          <a:p>
            <a:pPr fontAlgn="base"/>
            <a:r>
              <a:rPr lang="en-US" dirty="0"/>
              <a:t>Washington, DC</a:t>
            </a:r>
          </a:p>
          <a:p>
            <a:pPr fontAlgn="base"/>
            <a:r>
              <a:rPr lang="en-US" dirty="0"/>
              <a:t>Wilson, NC</a:t>
            </a:r>
          </a:p>
        </p:txBody>
      </p:sp>
    </p:spTree>
    <p:extLst>
      <p:ext uri="{BB962C8B-B14F-4D97-AF65-F5344CB8AC3E}">
        <p14:creationId xmlns:p14="http://schemas.microsoft.com/office/powerpoint/2010/main" val="299365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EB2D0D-39D7-E245-AE72-75B6EA19DC32}" type="slidenum">
              <a:rPr lang="en-US" smtClean="0"/>
              <a:pPr/>
              <a:t>24</a:t>
            </a:fld>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6" t="8279" r="9525" b="4753"/>
          <a:stretch/>
        </p:blipFill>
        <p:spPr bwMode="auto">
          <a:xfrm>
            <a:off x="-1503669" y="946139"/>
            <a:ext cx="11315177" cy="591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64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55649"/>
            <a:ext cx="8229600" cy="1143000"/>
          </a:xfrm>
        </p:spPr>
        <p:txBody>
          <a:bodyPr>
            <a:normAutofit/>
          </a:bodyPr>
          <a:lstStyle/>
          <a:p>
            <a:pPr eaLnBrk="1" hangingPunct="1"/>
            <a:r>
              <a:rPr lang="en-US" dirty="0" smtClean="0">
                <a:solidFill>
                  <a:srgbClr val="F79646"/>
                </a:solidFill>
                <a:effectLst>
                  <a:outerShdw blurRad="38100" dist="38100" dir="2700000" algn="tl">
                    <a:srgbClr val="C0C0C0"/>
                  </a:outerShdw>
                </a:effectLst>
                <a:ea typeface="ＭＳ Ｐゴシック" pitchFamily="-84" charset="-128"/>
              </a:rPr>
              <a:t>Remote Radiology</a:t>
            </a:r>
          </a:p>
        </p:txBody>
      </p:sp>
      <p:pic>
        <p:nvPicPr>
          <p:cNvPr id="61442" name="Picture 4" descr="Screen Shot 2012-09-05 at 11.39.54 AM.png"/>
          <p:cNvPicPr>
            <a:picLocks noChangeAspect="1"/>
          </p:cNvPicPr>
          <p:nvPr/>
        </p:nvPicPr>
        <p:blipFill>
          <a:blip r:embed="rId3"/>
          <a:srcRect/>
          <a:stretch>
            <a:fillRect/>
          </a:stretch>
        </p:blipFill>
        <p:spPr bwMode="auto">
          <a:xfrm>
            <a:off x="971550" y="1879600"/>
            <a:ext cx="7094538" cy="4706939"/>
          </a:xfrm>
          <a:prstGeom prst="rect">
            <a:avLst/>
          </a:prstGeom>
          <a:noFill/>
          <a:ln w="9525">
            <a:noFill/>
            <a:miter lim="800000"/>
            <a:headEnd/>
            <a:tailEnd/>
          </a:ln>
        </p:spPr>
      </p:pic>
    </p:spTree>
    <p:extLst>
      <p:ext uri="{BB962C8B-B14F-4D97-AF65-F5344CB8AC3E}">
        <p14:creationId xmlns:p14="http://schemas.microsoft.com/office/powerpoint/2010/main" val="14479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EB2D0D-39D7-E245-AE72-75B6EA19DC32}" type="slidenum">
              <a:rPr lang="en-US" smtClean="0"/>
              <a:pPr/>
              <a:t>26</a:t>
            </a:fld>
            <a:endParaRPr lang="en-US"/>
          </a:p>
        </p:txBody>
      </p:sp>
      <p:sp>
        <p:nvSpPr>
          <p:cNvPr id="5" name="Title 1"/>
          <p:cNvSpPr>
            <a:spLocks noGrp="1"/>
          </p:cNvSpPr>
          <p:nvPr>
            <p:ph type="title"/>
          </p:nvPr>
        </p:nvSpPr>
        <p:spPr>
          <a:xfrm>
            <a:off x="457200" y="2286000"/>
            <a:ext cx="4034790" cy="1143000"/>
          </a:xfrm>
        </p:spPr>
        <p:txBody>
          <a:bodyPr>
            <a:normAutofit/>
          </a:bodyPr>
          <a:lstStyle/>
          <a:p>
            <a:pPr eaLnBrk="1" hangingPunct="1"/>
            <a:r>
              <a:rPr lang="en-US" sz="2700" dirty="0" smtClean="0">
                <a:solidFill>
                  <a:schemeClr val="tx1">
                    <a:lumMod val="50000"/>
                    <a:lumOff val="50000"/>
                  </a:schemeClr>
                </a:solidFill>
              </a:rPr>
              <a:t> </a:t>
            </a:r>
            <a:r>
              <a:rPr lang="en-US" dirty="0" smtClean="0">
                <a:solidFill>
                  <a:schemeClr val="accent6"/>
                </a:solidFill>
                <a:effectLst>
                  <a:outerShdw blurRad="38100" dist="38100" dir="2700000" algn="tl">
                    <a:srgbClr val="000000">
                      <a:alpha val="43137"/>
                    </a:srgbClr>
                  </a:outerShdw>
                </a:effectLst>
              </a:rPr>
              <a:t>CASA Radar</a:t>
            </a:r>
            <a:endParaRPr lang="en-US" dirty="0">
              <a:solidFill>
                <a:schemeClr val="accent6"/>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994" y="0"/>
            <a:ext cx="4554006" cy="6858000"/>
          </a:xfrm>
          <a:prstGeom prst="rect">
            <a:avLst/>
          </a:prstGeom>
        </p:spPr>
      </p:pic>
    </p:spTree>
    <p:extLst>
      <p:ext uri="{BB962C8B-B14F-4D97-AF65-F5344CB8AC3E}">
        <p14:creationId xmlns:p14="http://schemas.microsoft.com/office/powerpoint/2010/main" val="174843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EB2D0D-39D7-E245-AE72-75B6EA19DC32}" type="slidenum">
              <a:rPr lang="en-US" smtClean="0"/>
              <a:pPr/>
              <a:t>27</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5" y="1062467"/>
            <a:ext cx="84740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01557" y="6536809"/>
            <a:ext cx="2685245" cy="369332"/>
          </a:xfrm>
          <a:prstGeom prst="rect">
            <a:avLst/>
          </a:prstGeom>
          <a:noFill/>
        </p:spPr>
        <p:txBody>
          <a:bodyPr wrap="square" rtlCol="0">
            <a:spAutoFit/>
          </a:bodyPr>
          <a:lstStyle/>
          <a:p>
            <a:r>
              <a:rPr lang="en-US" dirty="0" smtClean="0"/>
              <a:t>Courtesy Mike Zink</a:t>
            </a:r>
            <a:endParaRPr lang="en-US" dirty="0"/>
          </a:p>
        </p:txBody>
      </p:sp>
    </p:spTree>
    <p:extLst>
      <p:ext uri="{BB962C8B-B14F-4D97-AF65-F5344CB8AC3E}">
        <p14:creationId xmlns:p14="http://schemas.microsoft.com/office/powerpoint/2010/main" val="248634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EB2D0D-39D7-E245-AE72-75B6EA19DC32}" type="slidenum">
              <a:rPr lang="en-US" smtClean="0"/>
              <a:pPr/>
              <a:t>28</a:t>
            </a:fld>
            <a:endParaRPr lang="en-US"/>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856633" y="1156953"/>
            <a:ext cx="7323405" cy="4677065"/>
          </a:xfrm>
          <a:prstGeom prst="rect">
            <a:avLst/>
          </a:prstGeom>
        </p:spPr>
      </p:pic>
      <p:sp>
        <p:nvSpPr>
          <p:cNvPr id="5" name="TextBox 4"/>
          <p:cNvSpPr txBox="1"/>
          <p:nvPr/>
        </p:nvSpPr>
        <p:spPr>
          <a:xfrm>
            <a:off x="6001557" y="6536809"/>
            <a:ext cx="2685245" cy="369332"/>
          </a:xfrm>
          <a:prstGeom prst="rect">
            <a:avLst/>
          </a:prstGeom>
          <a:noFill/>
        </p:spPr>
        <p:txBody>
          <a:bodyPr wrap="square" rtlCol="0">
            <a:spAutoFit/>
          </a:bodyPr>
          <a:lstStyle/>
          <a:p>
            <a:r>
              <a:rPr lang="en-US" dirty="0" smtClean="0"/>
              <a:t>Courtesy Mike Zink</a:t>
            </a:r>
            <a:endParaRPr lang="en-US" dirty="0"/>
          </a:p>
        </p:txBody>
      </p:sp>
    </p:spTree>
    <p:extLst>
      <p:ext uri="{BB962C8B-B14F-4D97-AF65-F5344CB8AC3E}">
        <p14:creationId xmlns:p14="http://schemas.microsoft.com/office/powerpoint/2010/main" val="155490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EB2D0D-39D7-E245-AE72-75B6EA19DC32}" type="slidenum">
              <a:rPr lang="en-US" smtClean="0"/>
              <a:pPr/>
              <a:t>29</a:t>
            </a:fld>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02" t="27263" r="46250" b="15622"/>
          <a:stretch/>
        </p:blipFill>
        <p:spPr bwMode="auto">
          <a:xfrm>
            <a:off x="978794" y="2"/>
            <a:ext cx="7279858" cy="686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01556" y="6356351"/>
            <a:ext cx="2685245" cy="369332"/>
          </a:xfrm>
          <a:prstGeom prst="rect">
            <a:avLst/>
          </a:prstGeom>
          <a:noFill/>
        </p:spPr>
        <p:txBody>
          <a:bodyPr wrap="square" rtlCol="0">
            <a:spAutoFit/>
          </a:bodyPr>
          <a:lstStyle/>
          <a:p>
            <a:r>
              <a:rPr lang="en-US" dirty="0" smtClean="0"/>
              <a:t>Courtesy Mike Zink</a:t>
            </a:r>
            <a:endParaRPr lang="en-US" dirty="0"/>
          </a:p>
        </p:txBody>
      </p:sp>
    </p:spTree>
    <p:extLst>
      <p:ext uri="{BB962C8B-B14F-4D97-AF65-F5344CB8AC3E}">
        <p14:creationId xmlns:p14="http://schemas.microsoft.com/office/powerpoint/2010/main" val="9874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5813"/>
            <a:ext cx="9144000" cy="6072188"/>
          </a:xfrm>
          <a:prstGeom prst="rect">
            <a:avLst/>
          </a:prstGeom>
        </p:spPr>
      </p:pic>
    </p:spTree>
    <p:extLst>
      <p:ext uri="{BB962C8B-B14F-4D97-AF65-F5344CB8AC3E}">
        <p14:creationId xmlns:p14="http://schemas.microsoft.com/office/powerpoint/2010/main" val="46966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68091"/>
            <a:ext cx="8229600" cy="1143000"/>
          </a:xfrm>
        </p:spPr>
        <p:txBody>
          <a:bodyPr/>
          <a:lstStyle/>
          <a:p>
            <a:r>
              <a:rPr lang="en-US" dirty="0" smtClean="0"/>
              <a:t>PM</a:t>
            </a:r>
            <a:r>
              <a:rPr lang="en-US" baseline="-25000" dirty="0" smtClean="0"/>
              <a:t>2.5</a:t>
            </a:r>
            <a:r>
              <a:rPr lang="en-US" dirty="0" smtClean="0"/>
              <a:t> Modeling</a:t>
            </a:r>
            <a:endParaRPr lang="en-US" dirty="0"/>
          </a:p>
        </p:txBody>
      </p:sp>
      <p:sp>
        <p:nvSpPr>
          <p:cNvPr id="4" name="Slide Number Placeholder 3"/>
          <p:cNvSpPr>
            <a:spLocks noGrp="1"/>
          </p:cNvSpPr>
          <p:nvPr>
            <p:ph type="sldNum" sz="quarter" idx="12"/>
          </p:nvPr>
        </p:nvSpPr>
        <p:spPr/>
        <p:txBody>
          <a:bodyPr/>
          <a:lstStyle/>
          <a:p>
            <a:fld id="{BDEB2D0D-39D7-E245-AE72-75B6EA19DC32}" type="slidenum">
              <a:rPr lang="en-US" smtClean="0"/>
              <a:pPr/>
              <a:t>30</a:t>
            </a:fld>
            <a:endParaRPr lang="en-US"/>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7991" t="3342" r="1899"/>
          <a:stretch/>
        </p:blipFill>
        <p:spPr bwMode="auto">
          <a:xfrm>
            <a:off x="1047801" y="1811092"/>
            <a:ext cx="7211978" cy="602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01557" y="6536810"/>
            <a:ext cx="2685245" cy="646331"/>
          </a:xfrm>
          <a:prstGeom prst="rect">
            <a:avLst/>
          </a:prstGeom>
          <a:noFill/>
        </p:spPr>
        <p:txBody>
          <a:bodyPr wrap="square" rtlCol="0">
            <a:spAutoFit/>
          </a:bodyPr>
          <a:lstStyle/>
          <a:p>
            <a:r>
              <a:rPr lang="en-US" dirty="0" smtClean="0"/>
              <a:t>Courtesy David </a:t>
            </a:r>
            <a:r>
              <a:rPr lang="en-US" dirty="0" err="1" smtClean="0"/>
              <a:t>Lary</a:t>
            </a:r>
            <a:endParaRPr lang="en-US" dirty="0" smtClean="0"/>
          </a:p>
          <a:p>
            <a:endParaRPr lang="en-US" dirty="0"/>
          </a:p>
        </p:txBody>
      </p:sp>
    </p:spTree>
    <p:extLst>
      <p:ext uri="{BB962C8B-B14F-4D97-AF65-F5344CB8AC3E}">
        <p14:creationId xmlns:p14="http://schemas.microsoft.com/office/powerpoint/2010/main" val="302060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ignite-ppt-slide1.png"/>
          <p:cNvPicPr>
            <a:picLocks noChangeAspect="1"/>
          </p:cNvPicPr>
          <p:nvPr/>
        </p:nvPicPr>
        <p:blipFill>
          <a:blip r:embed="rId3"/>
          <a:srcRect/>
          <a:stretch>
            <a:fillRect/>
          </a:stretch>
        </p:blipFill>
        <p:spPr bwMode="auto">
          <a:xfrm>
            <a:off x="327027" y="381001"/>
            <a:ext cx="8505825" cy="6381751"/>
          </a:xfrm>
          <a:prstGeom prst="rect">
            <a:avLst/>
          </a:prstGeom>
          <a:noFill/>
          <a:ln w="9525">
            <a:noFill/>
            <a:miter lim="800000"/>
            <a:headEnd/>
            <a:tailEnd/>
          </a:ln>
        </p:spPr>
      </p:pic>
      <p:sp>
        <p:nvSpPr>
          <p:cNvPr id="5" name="TextBox 4"/>
          <p:cNvSpPr txBox="1"/>
          <p:nvPr/>
        </p:nvSpPr>
        <p:spPr>
          <a:xfrm>
            <a:off x="511177" y="903288"/>
            <a:ext cx="2917825" cy="1569660"/>
          </a:xfrm>
          <a:prstGeom prst="rect">
            <a:avLst/>
          </a:prstGeom>
          <a:noFill/>
        </p:spPr>
        <p:txBody>
          <a:bodyPr>
            <a:spAutoFit/>
          </a:bodyPr>
          <a:lstStyle/>
          <a:p>
            <a:pPr>
              <a:defRPr/>
            </a:pPr>
            <a:r>
              <a:rPr lang="en-US" sz="2400" dirty="0">
                <a:solidFill>
                  <a:schemeClr val="tx1">
                    <a:lumMod val="50000"/>
                    <a:lumOff val="50000"/>
                  </a:schemeClr>
                </a:solidFill>
                <a:latin typeface="+mj-lt"/>
              </a:rPr>
              <a:t>Public-private partnership</a:t>
            </a:r>
          </a:p>
          <a:p>
            <a:pPr>
              <a:defRPr/>
            </a:pPr>
            <a:endParaRPr lang="en-US" sz="2400" dirty="0">
              <a:solidFill>
                <a:schemeClr val="tx1">
                  <a:lumMod val="50000"/>
                  <a:lumOff val="50000"/>
                </a:schemeClr>
              </a:solidFill>
              <a:latin typeface="+mj-lt"/>
            </a:endParaRPr>
          </a:p>
          <a:p>
            <a:pPr>
              <a:defRPr/>
            </a:pPr>
            <a:r>
              <a:rPr lang="en-US" sz="2400" dirty="0">
                <a:solidFill>
                  <a:schemeClr val="tx1">
                    <a:lumMod val="50000"/>
                    <a:lumOff val="50000"/>
                  </a:schemeClr>
                </a:solidFill>
                <a:latin typeface="+mj-lt"/>
              </a:rPr>
              <a:t>501(c)(3)</a:t>
            </a:r>
          </a:p>
        </p:txBody>
      </p:sp>
    </p:spTree>
    <p:extLst>
      <p:ext uri="{BB962C8B-B14F-4D97-AF65-F5344CB8AC3E}">
        <p14:creationId xmlns:p14="http://schemas.microsoft.com/office/powerpoint/2010/main" val="302258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4230690" y="2354263"/>
            <a:ext cx="5500687" cy="914400"/>
          </a:xfrm>
          <a:prstGeom prst="rect">
            <a:avLst/>
          </a:prstGeom>
        </p:spPr>
        <p:txBody>
          <a:bodyPr>
            <a:normAutofit/>
          </a:bodyPr>
          <a:lstStyle/>
          <a:p>
            <a:pPr marL="342900" indent="-342900" fontAlgn="auto">
              <a:spcBef>
                <a:spcPct val="20000"/>
              </a:spcBef>
              <a:spcAft>
                <a:spcPts val="0"/>
              </a:spcAft>
              <a:buFont typeface="Arial"/>
              <a:buNone/>
              <a:defRPr/>
            </a:pPr>
            <a:r>
              <a:rPr lang="en-US" sz="2400" dirty="0">
                <a:solidFill>
                  <a:schemeClr val="bg1">
                    <a:lumMod val="50000"/>
                  </a:schemeClr>
                </a:solidFill>
                <a:latin typeface="Helvetica"/>
                <a:ea typeface="+mn-ea"/>
                <a:cs typeface="Helvetica"/>
              </a:rPr>
              <a:t>   60 </a:t>
            </a:r>
            <a:r>
              <a:rPr lang="en-US" sz="2400" dirty="0" smtClean="0">
                <a:solidFill>
                  <a:schemeClr val="bg1">
                    <a:lumMod val="50000"/>
                  </a:schemeClr>
                </a:solidFill>
                <a:latin typeface="Helvetica"/>
                <a:ea typeface="Arial" pitchFamily="-83" charset="0"/>
                <a:cs typeface="Helvetica"/>
              </a:rPr>
              <a:t>n</a:t>
            </a:r>
            <a:r>
              <a:rPr lang="en-US" sz="2400" dirty="0" smtClean="0">
                <a:solidFill>
                  <a:schemeClr val="bg1">
                    <a:lumMod val="50000"/>
                  </a:schemeClr>
                </a:solidFill>
                <a:latin typeface="Helvetica"/>
                <a:ea typeface="+mn-ea"/>
                <a:cs typeface="Helvetica"/>
              </a:rPr>
              <a:t>ext-generation </a:t>
            </a:r>
            <a:r>
              <a:rPr lang="en-US" sz="2400" b="1" dirty="0" smtClean="0">
                <a:solidFill>
                  <a:schemeClr val="bg1">
                    <a:lumMod val="50000"/>
                  </a:schemeClr>
                </a:solidFill>
                <a:latin typeface="Helvetica"/>
                <a:ea typeface="+mn-ea"/>
                <a:cs typeface="Helvetica"/>
              </a:rPr>
              <a:t>applications</a:t>
            </a:r>
            <a:endParaRPr lang="en-US" sz="2400" b="1" dirty="0">
              <a:solidFill>
                <a:schemeClr val="bg1">
                  <a:lumMod val="50000"/>
                </a:schemeClr>
              </a:solidFill>
              <a:latin typeface="Helvetica"/>
              <a:ea typeface="+mn-ea"/>
              <a:cs typeface="Helvetica"/>
            </a:endParaRPr>
          </a:p>
        </p:txBody>
      </p:sp>
      <p:sp>
        <p:nvSpPr>
          <p:cNvPr id="22" name="Content Placeholder 2"/>
          <p:cNvSpPr txBox="1">
            <a:spLocks/>
          </p:cNvSpPr>
          <p:nvPr/>
        </p:nvSpPr>
        <p:spPr>
          <a:xfrm>
            <a:off x="4516440" y="3662365"/>
            <a:ext cx="4745037" cy="8413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defRPr/>
            </a:pPr>
            <a:r>
              <a:rPr lang="en-US" sz="2400" dirty="0" smtClean="0">
                <a:solidFill>
                  <a:schemeClr val="bg1">
                    <a:lumMod val="50000"/>
                  </a:schemeClr>
                </a:solidFill>
                <a:latin typeface="Helvetica"/>
                <a:cs typeface="Helvetica"/>
              </a:rPr>
              <a:t>200 community </a:t>
            </a:r>
            <a:r>
              <a:rPr lang="en-US" sz="2400" b="1" dirty="0" smtClean="0">
                <a:solidFill>
                  <a:schemeClr val="bg1">
                    <a:lumMod val="50000"/>
                  </a:schemeClr>
                </a:solidFill>
                <a:latin typeface="Helvetica"/>
                <a:cs typeface="Helvetica"/>
              </a:rPr>
              <a:t>test beds </a:t>
            </a:r>
          </a:p>
        </p:txBody>
      </p:sp>
      <p:sp>
        <p:nvSpPr>
          <p:cNvPr id="23" name="Content Placeholder 2"/>
          <p:cNvSpPr txBox="1">
            <a:spLocks/>
          </p:cNvSpPr>
          <p:nvPr/>
        </p:nvSpPr>
        <p:spPr>
          <a:xfrm>
            <a:off x="4240213" y="4960940"/>
            <a:ext cx="5202237" cy="504825"/>
          </a:xfrm>
          <a:prstGeom prst="rect">
            <a:avLst/>
          </a:prstGeom>
        </p:spPr>
        <p:txBody>
          <a:bodyPr/>
          <a:lstStyle>
            <a:lvl1pPr marL="342900" indent="-34290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spcBef>
                <a:spcPct val="20000"/>
              </a:spcBef>
              <a:buFont typeface="Arial" charset="0"/>
              <a:buNone/>
            </a:pPr>
            <a:r>
              <a:rPr lang="en-US" dirty="0">
                <a:solidFill>
                  <a:srgbClr val="7F7F7F"/>
                </a:solidFill>
                <a:latin typeface="Helvetica" charset="0"/>
                <a:cs typeface="Helvetica" charset="0"/>
              </a:rPr>
              <a:t>   Coordinate </a:t>
            </a:r>
            <a:r>
              <a:rPr lang="en-US" b="1" dirty="0">
                <a:solidFill>
                  <a:srgbClr val="7F7F7F"/>
                </a:solidFill>
                <a:latin typeface="Helvetica" charset="0"/>
                <a:cs typeface="Helvetica" charset="0"/>
              </a:rPr>
              <a:t>best practices</a:t>
            </a:r>
          </a:p>
        </p:txBody>
      </p:sp>
      <p:sp>
        <p:nvSpPr>
          <p:cNvPr id="27" name="Oval 26"/>
          <p:cNvSpPr/>
          <p:nvPr/>
        </p:nvSpPr>
        <p:spPr>
          <a:xfrm>
            <a:off x="3708402" y="2246314"/>
            <a:ext cx="677863" cy="6635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TextBox 27"/>
          <p:cNvSpPr txBox="1"/>
          <p:nvPr/>
        </p:nvSpPr>
        <p:spPr>
          <a:xfrm>
            <a:off x="3768572" y="2260167"/>
            <a:ext cx="527892" cy="584775"/>
          </a:xfrm>
          <a:prstGeom prst="rect">
            <a:avLst/>
          </a:prstGeom>
          <a:noFill/>
        </p:spPr>
        <p:txBody>
          <a:bodyPr>
            <a:spAutoFit/>
          </a:bodyPr>
          <a:lstStyle>
            <a:defPPr>
              <a:defRPr lang="en-US"/>
            </a:defPPr>
            <a:lvl1pPr algn="ctr">
              <a:defRP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pPr>
              <a:defRPr/>
            </a:pPr>
            <a:r>
              <a:rPr lang="en-US" sz="3200" dirty="0">
                <a:latin typeface="Arial" pitchFamily="-83" charset="0"/>
                <a:ea typeface="Arial" pitchFamily="-83" charset="0"/>
                <a:cs typeface="Arial" pitchFamily="-83" charset="0"/>
              </a:rPr>
              <a:t>1</a:t>
            </a:r>
          </a:p>
        </p:txBody>
      </p:sp>
      <p:sp>
        <p:nvSpPr>
          <p:cNvPr id="29" name="Oval 28"/>
          <p:cNvSpPr/>
          <p:nvPr/>
        </p:nvSpPr>
        <p:spPr>
          <a:xfrm>
            <a:off x="3768727" y="3589339"/>
            <a:ext cx="677863" cy="6635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TextBox 29"/>
          <p:cNvSpPr txBox="1"/>
          <p:nvPr/>
        </p:nvSpPr>
        <p:spPr>
          <a:xfrm>
            <a:off x="3828532" y="3603405"/>
            <a:ext cx="527892" cy="584775"/>
          </a:xfrm>
          <a:prstGeom prst="rect">
            <a:avLst/>
          </a:prstGeom>
          <a:noFill/>
        </p:spPr>
        <p:txBody>
          <a:bodyPr>
            <a:spAutoFit/>
          </a:bodyPr>
          <a:lstStyle>
            <a:defPPr>
              <a:defRPr lang="en-US"/>
            </a:defPPr>
            <a:lvl1pPr algn="ctr">
              <a:defRP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pPr>
              <a:defRPr/>
            </a:pPr>
            <a:r>
              <a:rPr lang="en-US" sz="3200" dirty="0" smtClean="0">
                <a:latin typeface="Arial" pitchFamily="-83" charset="0"/>
                <a:ea typeface="Arial" pitchFamily="-83" charset="0"/>
                <a:cs typeface="Arial" pitchFamily="-83" charset="0"/>
              </a:rPr>
              <a:t>2</a:t>
            </a:r>
            <a:endParaRPr lang="en-US" sz="3200" dirty="0">
              <a:latin typeface="Arial" pitchFamily="-83" charset="0"/>
              <a:ea typeface="Arial" pitchFamily="-83" charset="0"/>
              <a:cs typeface="Arial" pitchFamily="-83" charset="0"/>
            </a:endParaRPr>
          </a:p>
        </p:txBody>
      </p:sp>
      <p:sp>
        <p:nvSpPr>
          <p:cNvPr id="31" name="Oval 30"/>
          <p:cNvSpPr/>
          <p:nvPr/>
        </p:nvSpPr>
        <p:spPr>
          <a:xfrm>
            <a:off x="3768727" y="4992690"/>
            <a:ext cx="677863" cy="6635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TextBox 31"/>
          <p:cNvSpPr txBox="1"/>
          <p:nvPr/>
        </p:nvSpPr>
        <p:spPr>
          <a:xfrm>
            <a:off x="3828532" y="5006551"/>
            <a:ext cx="527892" cy="584775"/>
          </a:xfrm>
          <a:prstGeom prst="rect">
            <a:avLst/>
          </a:prstGeom>
          <a:noFill/>
        </p:spPr>
        <p:txBody>
          <a:bodyPr>
            <a:spAutoFit/>
          </a:bodyPr>
          <a:lstStyle>
            <a:defPPr>
              <a:defRPr lang="en-US"/>
            </a:defPPr>
            <a:lvl1pPr algn="ctr">
              <a:defRPr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defRPr>
            </a:lvl1pPr>
          </a:lstStyle>
          <a:p>
            <a:pPr>
              <a:defRPr/>
            </a:pPr>
            <a:r>
              <a:rPr lang="en-US" sz="3200" dirty="0">
                <a:latin typeface="Arial" pitchFamily="-83" charset="0"/>
                <a:ea typeface="Arial" pitchFamily="-83" charset="0"/>
                <a:cs typeface="Arial" pitchFamily="-83" charset="0"/>
              </a:rPr>
              <a:t>3</a:t>
            </a:r>
          </a:p>
        </p:txBody>
      </p:sp>
      <p:sp>
        <p:nvSpPr>
          <p:cNvPr id="31755" name="Slide Number Placeholder 19"/>
          <p:cNvSpPr>
            <a:spLocks noGrp="1"/>
          </p:cNvSpPr>
          <p:nvPr>
            <p:ph type="sldNum" sz="quarter" idx="12"/>
          </p:nvPr>
        </p:nvSpPr>
        <p:spPr bwMode="auto">
          <a:xfrm>
            <a:off x="688975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71382B4-59B8-3E48-95E3-9D50383219BE}" type="slidenum">
              <a:rPr lang="en-US" sz="1200">
                <a:solidFill>
                  <a:srgbClr val="898989"/>
                </a:solidFill>
              </a:rPr>
              <a:pPr eaLnBrk="1" hangingPunct="1"/>
              <a:t>5</a:t>
            </a:fld>
            <a:endParaRPr lang="en-US" sz="1200" dirty="0">
              <a:solidFill>
                <a:srgbClr val="898989"/>
              </a:solidFill>
            </a:endParaRPr>
          </a:p>
        </p:txBody>
      </p:sp>
      <p:sp>
        <p:nvSpPr>
          <p:cNvPr id="35" name="Title 1"/>
          <p:cNvSpPr txBox="1">
            <a:spLocks/>
          </p:cNvSpPr>
          <p:nvPr/>
        </p:nvSpPr>
        <p:spPr>
          <a:xfrm>
            <a:off x="628650" y="939800"/>
            <a:ext cx="8229600" cy="1143000"/>
          </a:xfrm>
          <a:prstGeom prst="rect">
            <a:avLst/>
          </a:prstGeom>
        </p:spPr>
        <p:txBody>
          <a:bodyPr anchor="ctr">
            <a:norm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3200" b="1" dirty="0">
                <a:solidFill>
                  <a:srgbClr val="F36F00"/>
                </a:solidFill>
                <a:effectLst>
                  <a:outerShdw blurRad="38100" dist="38100" dir="2700000" algn="tl">
                    <a:srgbClr val="000000">
                      <a:alpha val="43137"/>
                    </a:srgbClr>
                  </a:outerShdw>
                </a:effectLst>
                <a:latin typeface="+mj-lt"/>
                <a:cs typeface="Helvetica" charset="0"/>
              </a:rPr>
              <a:t>OUR GOALS</a:t>
            </a:r>
          </a:p>
        </p:txBody>
      </p:sp>
      <p:graphicFrame>
        <p:nvGraphicFramePr>
          <p:cNvPr id="18" name="Content Placeholder 3"/>
          <p:cNvGraphicFramePr>
            <a:graphicFrameLocks/>
          </p:cNvGraphicFramePr>
          <p:nvPr/>
        </p:nvGraphicFramePr>
        <p:xfrm>
          <a:off x="82472" y="1943406"/>
          <a:ext cx="3566311" cy="4093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58" name="Rectangle 18"/>
          <p:cNvSpPr>
            <a:spLocks noChangeArrowheads="1"/>
          </p:cNvSpPr>
          <p:nvPr/>
        </p:nvSpPr>
        <p:spPr bwMode="auto">
          <a:xfrm>
            <a:off x="1230313" y="2747964"/>
            <a:ext cx="1708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a:solidFill>
                  <a:srgbClr val="7F7F7F"/>
                </a:solidFill>
              </a:rPr>
              <a:t>Infrastructure</a:t>
            </a:r>
          </a:p>
        </p:txBody>
      </p:sp>
      <p:sp>
        <p:nvSpPr>
          <p:cNvPr id="24" name="Rectangle 23"/>
          <p:cNvSpPr/>
          <p:nvPr/>
        </p:nvSpPr>
        <p:spPr>
          <a:xfrm>
            <a:off x="506413" y="3744914"/>
            <a:ext cx="1562100" cy="646331"/>
          </a:xfrm>
          <a:prstGeom prst="rect">
            <a:avLst/>
          </a:prstGeom>
        </p:spPr>
        <p:txBody>
          <a:bodyPr>
            <a:spAutoFit/>
          </a:bodyPr>
          <a:lstStyle/>
          <a:p>
            <a:pPr algn="ctr"/>
            <a:r>
              <a:rPr lang="en-US" b="1">
                <a:solidFill>
                  <a:srgbClr val="404040"/>
                </a:solidFill>
                <a:effectLst>
                  <a:outerShdw blurRad="38100" dist="38100" dir="2700000" algn="tl">
                    <a:srgbClr val="DDDDDD"/>
                  </a:outerShdw>
                </a:effectLst>
                <a:latin typeface="Helvetica" charset="0"/>
                <a:cs typeface="Helvetica" charset="0"/>
              </a:rPr>
              <a:t>Next-Gen Applications</a:t>
            </a:r>
          </a:p>
        </p:txBody>
      </p:sp>
      <p:sp>
        <p:nvSpPr>
          <p:cNvPr id="31760" name="Rectangle 24"/>
          <p:cNvSpPr>
            <a:spLocks noChangeArrowheads="1"/>
          </p:cNvSpPr>
          <p:nvPr/>
        </p:nvSpPr>
        <p:spPr bwMode="auto">
          <a:xfrm>
            <a:off x="1193800" y="4924426"/>
            <a:ext cx="22812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700" b="1">
                <a:solidFill>
                  <a:srgbClr val="7F7F7F"/>
                </a:solidFill>
              </a:rPr>
              <a:t> Economic Leadership</a:t>
            </a:r>
          </a:p>
        </p:txBody>
      </p:sp>
    </p:spTree>
    <p:extLst>
      <p:ext uri="{BB962C8B-B14F-4D97-AF65-F5344CB8AC3E}">
        <p14:creationId xmlns:p14="http://schemas.microsoft.com/office/powerpoint/2010/main" val="197838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a:xfrm>
            <a:off x="6602682" y="6488311"/>
            <a:ext cx="2133600" cy="365125"/>
          </a:xfrm>
        </p:spPr>
        <p:txBody>
          <a:bodyPr/>
          <a:lstStyle/>
          <a:p>
            <a:fld id="{BDEB2D0D-39D7-E245-AE72-75B6EA19DC32}" type="slidenum">
              <a:rPr lang="en-US" smtClean="0"/>
              <a:pPr/>
              <a:t>6</a:t>
            </a:fld>
            <a:endParaRPr lang="en-US" dirty="0"/>
          </a:p>
        </p:txBody>
      </p:sp>
      <p:sp>
        <p:nvSpPr>
          <p:cNvPr id="3" name="TextBox 2"/>
          <p:cNvSpPr txBox="1"/>
          <p:nvPr/>
        </p:nvSpPr>
        <p:spPr>
          <a:xfrm>
            <a:off x="181431" y="277820"/>
            <a:ext cx="1850571" cy="1077218"/>
          </a:xfrm>
          <a:prstGeom prst="rect">
            <a:avLst/>
          </a:prstGeom>
          <a:noFill/>
        </p:spPr>
        <p:txBody>
          <a:bodyPr wrap="square" rtlCol="0">
            <a:spAutoFit/>
          </a:bodyPr>
          <a:lstStyle/>
          <a:p>
            <a:r>
              <a:rPr lang="en-US" sz="3200" b="1" dirty="0" smtClean="0">
                <a:solidFill>
                  <a:srgbClr val="F36F00"/>
                </a:solidFill>
              </a:rPr>
              <a:t>Current Partners</a:t>
            </a:r>
            <a:endParaRPr lang="en-US" sz="3200" b="1" dirty="0">
              <a:solidFill>
                <a:srgbClr val="F36F00"/>
              </a:solidFill>
            </a:endParaRPr>
          </a:p>
        </p:txBody>
      </p:sp>
      <p:grpSp>
        <p:nvGrpSpPr>
          <p:cNvPr id="6" name="Group 5"/>
          <p:cNvGrpSpPr/>
          <p:nvPr/>
        </p:nvGrpSpPr>
        <p:grpSpPr>
          <a:xfrm>
            <a:off x="1383557" y="227585"/>
            <a:ext cx="7829999" cy="6492235"/>
            <a:chOff x="1431055" y="227585"/>
            <a:chExt cx="7829999" cy="6492234"/>
          </a:xfrm>
        </p:grpSpPr>
        <p:pic>
          <p:nvPicPr>
            <p:cNvPr id="4" name="Picture 3" descr="C:\Users\Joe\Downloads\USignite_GraphicMap-8-1-2013v2.png"/>
            <p:cNvPicPr>
              <a:picLocks noChangeAspect="1" noChangeArrowheads="1"/>
            </p:cNvPicPr>
            <p:nvPr/>
          </p:nvPicPr>
          <p:blipFill rotWithShape="1">
            <a:blip r:embed="rId3">
              <a:extLst>
                <a:ext uri="{28A0092B-C50C-407E-A947-70E740481C1C}">
                  <a14:useLocalDpi xmlns:a14="http://schemas.microsoft.com/office/drawing/2010/main" val="0"/>
                </a:ext>
              </a:extLst>
            </a:blip>
            <a:srcRect t="7964" b="16641"/>
            <a:stretch/>
          </p:blipFill>
          <p:spPr bwMode="auto">
            <a:xfrm>
              <a:off x="1431055" y="227585"/>
              <a:ext cx="7829999" cy="63532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122" y="5929244"/>
              <a:ext cx="2286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532" y="5040511"/>
            <a:ext cx="191452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45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1028700"/>
            <a:ext cx="8527324" cy="1143000"/>
          </a:xfrm>
        </p:spPr>
        <p:txBody>
          <a:bodyPr>
            <a:normAutofit fontScale="90000"/>
          </a:bodyPr>
          <a:lstStyle/>
          <a:p>
            <a:r>
              <a:rPr lang="en-US" dirty="0" smtClean="0">
                <a:solidFill>
                  <a:srgbClr val="F36F00"/>
                </a:solidFill>
                <a:effectLst>
                  <a:outerShdw blurRad="38100" dist="38100" dir="2700000" algn="tl">
                    <a:srgbClr val="000000">
                      <a:alpha val="43137"/>
                    </a:srgbClr>
                  </a:outerShdw>
                </a:effectLst>
                <a:cs typeface="Helvetica" charset="0"/>
              </a:rPr>
              <a:t>Application Characteristics</a:t>
            </a:r>
            <a:endParaRPr lang="en-US" dirty="0">
              <a:solidFill>
                <a:schemeClr val="bg1">
                  <a:lumMod val="50000"/>
                </a:schemeClr>
              </a:solidFill>
            </a:endParaRPr>
          </a:p>
        </p:txBody>
      </p:sp>
      <p:sp>
        <p:nvSpPr>
          <p:cNvPr id="3" name="Content Placeholder 2"/>
          <p:cNvSpPr>
            <a:spLocks noGrp="1"/>
          </p:cNvSpPr>
          <p:nvPr>
            <p:ph idx="1"/>
          </p:nvPr>
        </p:nvSpPr>
        <p:spPr>
          <a:xfrm>
            <a:off x="457200" y="1931670"/>
            <a:ext cx="8538210" cy="4789807"/>
          </a:xfrm>
        </p:spPr>
        <p:txBody>
          <a:bodyPr>
            <a:normAutofit/>
          </a:bodyPr>
          <a:lstStyle/>
          <a:p>
            <a:r>
              <a:rPr lang="en-US" dirty="0" smtClean="0"/>
              <a:t>Very low latency</a:t>
            </a:r>
          </a:p>
          <a:p>
            <a:r>
              <a:rPr lang="en-US" dirty="0" smtClean="0"/>
              <a:t>Reliable (no hiccups)</a:t>
            </a:r>
          </a:p>
          <a:p>
            <a:r>
              <a:rPr lang="en-US" dirty="0" smtClean="0"/>
              <a:t>Support </a:t>
            </a:r>
            <a:r>
              <a:rPr lang="en-US" dirty="0" err="1" smtClean="0"/>
              <a:t>cyberphysical</a:t>
            </a:r>
            <a:r>
              <a:rPr lang="en-US" dirty="0" smtClean="0"/>
              <a:t> interactions</a:t>
            </a:r>
          </a:p>
          <a:p>
            <a:r>
              <a:rPr lang="en-US" dirty="0" smtClean="0"/>
              <a:t>Big data to the end user / anchor institution</a:t>
            </a:r>
          </a:p>
          <a:p>
            <a:r>
              <a:rPr lang="en-US" dirty="0" smtClean="0"/>
              <a:t>Visual data exploration (“fly-through”)</a:t>
            </a:r>
          </a:p>
          <a:p>
            <a:r>
              <a:rPr lang="en-US" dirty="0" smtClean="0"/>
              <a:t>Collaborative (in the moment)</a:t>
            </a:r>
          </a:p>
          <a:p>
            <a:r>
              <a:rPr lang="en-US" dirty="0" smtClean="0"/>
              <a:t>Distributed</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BDEB2D0D-39D7-E245-AE72-75B6EA19DC32}"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CPS Connections</a:t>
            </a:r>
            <a:endParaRPr lang="en-US" dirty="0"/>
          </a:p>
        </p:txBody>
      </p:sp>
      <p:sp>
        <p:nvSpPr>
          <p:cNvPr id="3" name="Content Placeholder 2"/>
          <p:cNvSpPr>
            <a:spLocks noGrp="1"/>
          </p:cNvSpPr>
          <p:nvPr>
            <p:ph idx="1"/>
          </p:nvPr>
        </p:nvSpPr>
        <p:spPr>
          <a:xfrm>
            <a:off x="457200" y="1939834"/>
            <a:ext cx="8686800" cy="4918166"/>
          </a:xfrm>
        </p:spPr>
        <p:txBody>
          <a:bodyPr>
            <a:normAutofit/>
          </a:bodyPr>
          <a:lstStyle/>
          <a:p>
            <a:r>
              <a:rPr lang="en-US" dirty="0" smtClean="0"/>
              <a:t>“Network is an important part of the system”</a:t>
            </a:r>
          </a:p>
          <a:p>
            <a:r>
              <a:rPr lang="en-US" dirty="0" smtClean="0"/>
              <a:t>Virtual networks via SDN can provide:</a:t>
            </a:r>
          </a:p>
          <a:p>
            <a:pPr lvl="1"/>
            <a:r>
              <a:rPr lang="en-US" dirty="0" smtClean="0"/>
              <a:t>Reduced latency</a:t>
            </a:r>
          </a:p>
          <a:p>
            <a:pPr lvl="1"/>
            <a:r>
              <a:rPr lang="en-US" dirty="0" smtClean="0"/>
              <a:t>Reduced jitter</a:t>
            </a:r>
          </a:p>
          <a:p>
            <a:pPr lvl="1"/>
            <a:r>
              <a:rPr lang="en-US" dirty="0" smtClean="0"/>
              <a:t>Privacy</a:t>
            </a:r>
          </a:p>
          <a:p>
            <a:pPr lvl="1"/>
            <a:r>
              <a:rPr lang="en-US" dirty="0" smtClean="0"/>
              <a:t>Layer of security</a:t>
            </a:r>
          </a:p>
          <a:p>
            <a:r>
              <a:rPr lang="en-US" dirty="0" smtClean="0"/>
              <a:t>City-wide gigabit can provide:</a:t>
            </a:r>
          </a:p>
          <a:p>
            <a:pPr lvl="1"/>
            <a:r>
              <a:rPr lang="en-US" dirty="0" smtClean="0"/>
              <a:t>Lower latency</a:t>
            </a:r>
          </a:p>
          <a:p>
            <a:pPr lvl="1"/>
            <a:r>
              <a:rPr lang="en-US" dirty="0" smtClean="0"/>
              <a:t>Capacity for overlaying virtual networks</a:t>
            </a:r>
          </a:p>
          <a:p>
            <a:pPr marL="457200" lvl="1"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BDEB2D0D-39D7-E245-AE72-75B6EA19DC32}" type="slidenum">
              <a:rPr lang="en-US" smtClean="0"/>
              <a:pPr/>
              <a:t>8</a:t>
            </a:fld>
            <a:endParaRPr lang="en-US"/>
          </a:p>
        </p:txBody>
      </p:sp>
    </p:spTree>
    <p:extLst>
      <p:ext uri="{BB962C8B-B14F-4D97-AF65-F5344CB8AC3E}">
        <p14:creationId xmlns:p14="http://schemas.microsoft.com/office/powerpoint/2010/main" val="14791199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EB2D0D-39D7-E245-AE72-75B6EA19DC32}" type="slidenum">
              <a:rPr lang="en-US" smtClean="0"/>
              <a:pPr/>
              <a:t>9</a:t>
            </a:fld>
            <a:endParaRPr lang="en-US"/>
          </a:p>
        </p:txBody>
      </p:sp>
      <p:sp>
        <p:nvSpPr>
          <p:cNvPr id="3" name="Oval 2"/>
          <p:cNvSpPr/>
          <p:nvPr/>
        </p:nvSpPr>
        <p:spPr>
          <a:xfrm>
            <a:off x="391886" y="1405813"/>
            <a:ext cx="6948196" cy="5100734"/>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1704393" y="1421373"/>
            <a:ext cx="6988628" cy="5100734"/>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91886" y="960394"/>
            <a:ext cx="2736980" cy="523220"/>
          </a:xfrm>
          <a:prstGeom prst="rect">
            <a:avLst/>
          </a:prstGeom>
          <a:noFill/>
        </p:spPr>
        <p:txBody>
          <a:bodyPr wrap="square" rtlCol="0">
            <a:spAutoFit/>
          </a:bodyPr>
          <a:lstStyle/>
          <a:p>
            <a:r>
              <a:rPr lang="en-US" sz="2800" b="1" dirty="0" smtClean="0"/>
              <a:t>Smart City</a:t>
            </a:r>
            <a:endParaRPr lang="en-US" sz="2800" b="1" dirty="0"/>
          </a:p>
        </p:txBody>
      </p:sp>
      <p:sp>
        <p:nvSpPr>
          <p:cNvPr id="7" name="TextBox 6"/>
          <p:cNvSpPr txBox="1"/>
          <p:nvPr/>
        </p:nvSpPr>
        <p:spPr>
          <a:xfrm>
            <a:off x="6484775" y="978396"/>
            <a:ext cx="2736980" cy="523220"/>
          </a:xfrm>
          <a:prstGeom prst="rect">
            <a:avLst/>
          </a:prstGeom>
          <a:noFill/>
        </p:spPr>
        <p:txBody>
          <a:bodyPr wrap="square" rtlCol="0">
            <a:spAutoFit/>
          </a:bodyPr>
          <a:lstStyle/>
          <a:p>
            <a:r>
              <a:rPr lang="en-US" sz="2800" b="1" dirty="0" smtClean="0"/>
              <a:t>US Ignite</a:t>
            </a:r>
            <a:endParaRPr lang="en-US" sz="2800" b="1" dirty="0"/>
          </a:p>
        </p:txBody>
      </p:sp>
      <p:sp>
        <p:nvSpPr>
          <p:cNvPr id="8" name="TextBox 7"/>
          <p:cNvSpPr txBox="1"/>
          <p:nvPr/>
        </p:nvSpPr>
        <p:spPr>
          <a:xfrm>
            <a:off x="3645171" y="1819352"/>
            <a:ext cx="2264227" cy="369332"/>
          </a:xfrm>
          <a:prstGeom prst="rect">
            <a:avLst/>
          </a:prstGeom>
          <a:noFill/>
        </p:spPr>
        <p:txBody>
          <a:bodyPr wrap="square" rtlCol="0">
            <a:spAutoFit/>
          </a:bodyPr>
          <a:lstStyle/>
          <a:p>
            <a:r>
              <a:rPr lang="en-US" dirty="0" smtClean="0"/>
              <a:t>Real-time</a:t>
            </a:r>
          </a:p>
        </p:txBody>
      </p:sp>
      <p:sp>
        <p:nvSpPr>
          <p:cNvPr id="9" name="TextBox 8"/>
          <p:cNvSpPr txBox="1"/>
          <p:nvPr/>
        </p:nvSpPr>
        <p:spPr>
          <a:xfrm>
            <a:off x="466535" y="3101169"/>
            <a:ext cx="1405811" cy="1200329"/>
          </a:xfrm>
          <a:prstGeom prst="rect">
            <a:avLst/>
          </a:prstGeom>
          <a:noFill/>
        </p:spPr>
        <p:txBody>
          <a:bodyPr wrap="square" rtlCol="0">
            <a:spAutoFit/>
          </a:bodyPr>
          <a:lstStyle/>
          <a:p>
            <a:r>
              <a:rPr lang="en-US" dirty="0" smtClean="0"/>
              <a:t>Smart Building (not connected)</a:t>
            </a:r>
            <a:endParaRPr lang="en-US" dirty="0"/>
          </a:p>
        </p:txBody>
      </p:sp>
      <p:sp>
        <p:nvSpPr>
          <p:cNvPr id="10" name="TextBox 9"/>
          <p:cNvSpPr txBox="1"/>
          <p:nvPr/>
        </p:nvSpPr>
        <p:spPr>
          <a:xfrm>
            <a:off x="7424058" y="3510150"/>
            <a:ext cx="2018522" cy="646331"/>
          </a:xfrm>
          <a:prstGeom prst="rect">
            <a:avLst/>
          </a:prstGeom>
          <a:noFill/>
        </p:spPr>
        <p:txBody>
          <a:bodyPr wrap="square" rtlCol="0">
            <a:spAutoFit/>
          </a:bodyPr>
          <a:lstStyle/>
          <a:p>
            <a:r>
              <a:rPr lang="en-US" dirty="0" smtClean="0"/>
              <a:t>Rural</a:t>
            </a:r>
            <a:br>
              <a:rPr lang="en-US" dirty="0" smtClean="0"/>
            </a:br>
            <a:r>
              <a:rPr lang="en-US" dirty="0" smtClean="0"/>
              <a:t>Telemedicine</a:t>
            </a:r>
            <a:endParaRPr lang="en-US" dirty="0"/>
          </a:p>
        </p:txBody>
      </p:sp>
      <p:sp>
        <p:nvSpPr>
          <p:cNvPr id="11" name="TextBox 10"/>
          <p:cNvSpPr txBox="1"/>
          <p:nvPr/>
        </p:nvSpPr>
        <p:spPr>
          <a:xfrm>
            <a:off x="4208108" y="2154442"/>
            <a:ext cx="2264227" cy="369332"/>
          </a:xfrm>
          <a:prstGeom prst="rect">
            <a:avLst/>
          </a:prstGeom>
          <a:noFill/>
        </p:spPr>
        <p:txBody>
          <a:bodyPr wrap="square" rtlCol="0">
            <a:spAutoFit/>
          </a:bodyPr>
          <a:lstStyle/>
          <a:p>
            <a:r>
              <a:rPr lang="en-US" dirty="0" smtClean="0"/>
              <a:t>Closed-loop control</a:t>
            </a:r>
          </a:p>
        </p:txBody>
      </p:sp>
      <p:sp>
        <p:nvSpPr>
          <p:cNvPr id="12" name="TextBox 11"/>
          <p:cNvSpPr txBox="1"/>
          <p:nvPr/>
        </p:nvSpPr>
        <p:spPr>
          <a:xfrm>
            <a:off x="5851849" y="3365898"/>
            <a:ext cx="2264227" cy="369332"/>
          </a:xfrm>
          <a:prstGeom prst="rect">
            <a:avLst/>
          </a:prstGeom>
          <a:noFill/>
        </p:spPr>
        <p:txBody>
          <a:bodyPr wrap="square" rtlCol="0">
            <a:spAutoFit/>
          </a:bodyPr>
          <a:lstStyle/>
          <a:p>
            <a:r>
              <a:rPr lang="en-US" dirty="0" smtClean="0"/>
              <a:t>Smart grid</a:t>
            </a:r>
          </a:p>
        </p:txBody>
      </p:sp>
      <p:sp>
        <p:nvSpPr>
          <p:cNvPr id="13" name="TextBox 12"/>
          <p:cNvSpPr txBox="1"/>
          <p:nvPr/>
        </p:nvSpPr>
        <p:spPr>
          <a:xfrm>
            <a:off x="2341987" y="2589854"/>
            <a:ext cx="2264227" cy="369332"/>
          </a:xfrm>
          <a:prstGeom prst="rect">
            <a:avLst/>
          </a:prstGeom>
          <a:noFill/>
        </p:spPr>
        <p:txBody>
          <a:bodyPr wrap="square" rtlCol="0">
            <a:spAutoFit/>
          </a:bodyPr>
          <a:lstStyle/>
          <a:p>
            <a:r>
              <a:rPr lang="en-US" dirty="0" smtClean="0"/>
              <a:t>Wireless gigabit</a:t>
            </a:r>
          </a:p>
        </p:txBody>
      </p:sp>
      <p:sp>
        <p:nvSpPr>
          <p:cNvPr id="14" name="TextBox 13"/>
          <p:cNvSpPr txBox="1"/>
          <p:nvPr/>
        </p:nvSpPr>
        <p:spPr>
          <a:xfrm>
            <a:off x="3237731" y="4299761"/>
            <a:ext cx="2264227" cy="369332"/>
          </a:xfrm>
          <a:prstGeom prst="rect">
            <a:avLst/>
          </a:prstGeom>
          <a:noFill/>
        </p:spPr>
        <p:txBody>
          <a:bodyPr wrap="square" rtlCol="0">
            <a:spAutoFit/>
          </a:bodyPr>
          <a:lstStyle/>
          <a:p>
            <a:r>
              <a:rPr lang="en-US" dirty="0" smtClean="0"/>
              <a:t>Secure medical info</a:t>
            </a:r>
          </a:p>
        </p:txBody>
      </p:sp>
      <p:sp>
        <p:nvSpPr>
          <p:cNvPr id="15" name="TextBox 14"/>
          <p:cNvSpPr txBox="1"/>
          <p:nvPr/>
        </p:nvSpPr>
        <p:spPr>
          <a:xfrm>
            <a:off x="2488164" y="4884985"/>
            <a:ext cx="2264227" cy="646331"/>
          </a:xfrm>
          <a:prstGeom prst="rect">
            <a:avLst/>
          </a:prstGeom>
          <a:noFill/>
        </p:spPr>
        <p:txBody>
          <a:bodyPr wrap="square" rtlCol="0">
            <a:spAutoFit/>
          </a:bodyPr>
          <a:lstStyle/>
          <a:p>
            <a:r>
              <a:rPr lang="en-US" dirty="0" smtClean="0"/>
              <a:t>Pollution management</a:t>
            </a:r>
          </a:p>
        </p:txBody>
      </p:sp>
      <p:sp>
        <p:nvSpPr>
          <p:cNvPr id="16" name="TextBox 15"/>
          <p:cNvSpPr txBox="1"/>
          <p:nvPr/>
        </p:nvSpPr>
        <p:spPr>
          <a:xfrm>
            <a:off x="5340222" y="4554246"/>
            <a:ext cx="2264227" cy="646331"/>
          </a:xfrm>
          <a:prstGeom prst="rect">
            <a:avLst/>
          </a:prstGeom>
          <a:noFill/>
        </p:spPr>
        <p:txBody>
          <a:bodyPr wrap="square" rtlCol="0">
            <a:spAutoFit/>
          </a:bodyPr>
          <a:lstStyle/>
          <a:p>
            <a:r>
              <a:rPr lang="en-US" dirty="0" smtClean="0"/>
              <a:t>Emergency response</a:t>
            </a:r>
          </a:p>
        </p:txBody>
      </p:sp>
      <p:sp>
        <p:nvSpPr>
          <p:cNvPr id="17" name="TextBox 16"/>
          <p:cNvSpPr txBox="1"/>
          <p:nvPr/>
        </p:nvSpPr>
        <p:spPr>
          <a:xfrm>
            <a:off x="1996752" y="3199141"/>
            <a:ext cx="2264227" cy="646331"/>
          </a:xfrm>
          <a:prstGeom prst="rect">
            <a:avLst/>
          </a:prstGeom>
          <a:noFill/>
        </p:spPr>
        <p:txBody>
          <a:bodyPr wrap="square" rtlCol="0">
            <a:spAutoFit/>
          </a:bodyPr>
          <a:lstStyle/>
          <a:p>
            <a:r>
              <a:rPr lang="en-US" dirty="0" smtClean="0"/>
              <a:t>Connected Smart Buildings</a:t>
            </a:r>
          </a:p>
        </p:txBody>
      </p:sp>
      <p:sp>
        <p:nvSpPr>
          <p:cNvPr id="18" name="TextBox 17"/>
          <p:cNvSpPr txBox="1"/>
          <p:nvPr/>
        </p:nvSpPr>
        <p:spPr>
          <a:xfrm>
            <a:off x="4260979" y="3793315"/>
            <a:ext cx="2712099" cy="369332"/>
          </a:xfrm>
          <a:prstGeom prst="rect">
            <a:avLst/>
          </a:prstGeom>
          <a:noFill/>
        </p:spPr>
        <p:txBody>
          <a:bodyPr wrap="square" rtlCol="0">
            <a:spAutoFit/>
          </a:bodyPr>
          <a:lstStyle/>
          <a:p>
            <a:r>
              <a:rPr lang="en-US" dirty="0" smtClean="0"/>
              <a:t>Advanced manufacturing</a:t>
            </a:r>
          </a:p>
        </p:txBody>
      </p:sp>
      <p:sp>
        <p:nvSpPr>
          <p:cNvPr id="19" name="TextBox 18"/>
          <p:cNvSpPr txBox="1"/>
          <p:nvPr/>
        </p:nvSpPr>
        <p:spPr>
          <a:xfrm>
            <a:off x="4414937" y="2767144"/>
            <a:ext cx="2264227" cy="646331"/>
          </a:xfrm>
          <a:prstGeom prst="rect">
            <a:avLst/>
          </a:prstGeom>
          <a:noFill/>
        </p:spPr>
        <p:txBody>
          <a:bodyPr wrap="square" rtlCol="0">
            <a:spAutoFit/>
          </a:bodyPr>
          <a:lstStyle/>
          <a:p>
            <a:r>
              <a:rPr lang="en-US" dirty="0" smtClean="0"/>
              <a:t>Immersive education</a:t>
            </a:r>
          </a:p>
        </p:txBody>
      </p:sp>
      <p:sp>
        <p:nvSpPr>
          <p:cNvPr id="20" name="TextBox 19"/>
          <p:cNvSpPr txBox="1"/>
          <p:nvPr/>
        </p:nvSpPr>
        <p:spPr>
          <a:xfrm>
            <a:off x="3685601" y="5535811"/>
            <a:ext cx="2264227" cy="369332"/>
          </a:xfrm>
          <a:prstGeom prst="rect">
            <a:avLst/>
          </a:prstGeom>
          <a:noFill/>
        </p:spPr>
        <p:txBody>
          <a:bodyPr wrap="square" rtlCol="0">
            <a:spAutoFit/>
          </a:bodyPr>
          <a:lstStyle/>
          <a:p>
            <a:r>
              <a:rPr lang="en-US" dirty="0" smtClean="0"/>
              <a:t>Real-time analysis</a:t>
            </a:r>
          </a:p>
        </p:txBody>
      </p:sp>
      <p:sp>
        <p:nvSpPr>
          <p:cNvPr id="21" name="TextBox 20"/>
          <p:cNvSpPr txBox="1"/>
          <p:nvPr/>
        </p:nvSpPr>
        <p:spPr>
          <a:xfrm>
            <a:off x="1897227" y="3982586"/>
            <a:ext cx="2264227" cy="369332"/>
          </a:xfrm>
          <a:prstGeom prst="rect">
            <a:avLst/>
          </a:prstGeom>
          <a:noFill/>
        </p:spPr>
        <p:txBody>
          <a:bodyPr wrap="square" rtlCol="0">
            <a:spAutoFit/>
          </a:bodyPr>
          <a:lstStyle/>
          <a:p>
            <a:r>
              <a:rPr lang="en-US" dirty="0" smtClean="0"/>
              <a:t>Personal health</a:t>
            </a:r>
          </a:p>
        </p:txBody>
      </p:sp>
    </p:spTree>
    <p:extLst>
      <p:ext uri="{BB962C8B-B14F-4D97-AF65-F5344CB8AC3E}">
        <p14:creationId xmlns:p14="http://schemas.microsoft.com/office/powerpoint/2010/main" val="383564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Kozuka Gothic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23845</TotalTime>
  <Words>711</Words>
  <Application>Microsoft Macintosh PowerPoint</Application>
  <PresentationFormat>On-screen Show (4:3)</PresentationFormat>
  <Paragraphs>168</Paragraphs>
  <Slides>30</Slides>
  <Notes>4</Notes>
  <HiddenSlides>1</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1_Default Design</vt:lpstr>
      <vt:lpstr>PowerPoint Presentation</vt:lpstr>
      <vt:lpstr>What is US Ignite?</vt:lpstr>
      <vt:lpstr>PowerPoint Presentation</vt:lpstr>
      <vt:lpstr>PowerPoint Presentation</vt:lpstr>
      <vt:lpstr>PowerPoint Presentation</vt:lpstr>
      <vt:lpstr>PowerPoint Presentation</vt:lpstr>
      <vt:lpstr>Application Characteristics</vt:lpstr>
      <vt:lpstr>CPS Connections</vt:lpstr>
      <vt:lpstr>PowerPoint Presentation</vt:lpstr>
      <vt:lpstr>PowerPoint Presentation</vt:lpstr>
      <vt:lpstr>KEY ISSUES</vt:lpstr>
      <vt:lpstr>Glenn’s Definition</vt:lpstr>
      <vt:lpstr>Key Challenges</vt:lpstr>
      <vt:lpstr>Tools</vt:lpstr>
      <vt:lpstr>PowerPoint Presentation</vt:lpstr>
      <vt:lpstr>IoT, CPS, Global Cities</vt:lpstr>
      <vt:lpstr>US Ignite and Cities</vt:lpstr>
      <vt:lpstr>PowerPoint Presentation</vt:lpstr>
      <vt:lpstr>Case Study: Chattanooga</vt:lpstr>
      <vt:lpstr>PowerPoint Presentation</vt:lpstr>
      <vt:lpstr>Chattanooga Smart Grid</vt:lpstr>
      <vt:lpstr>PowerPoint Presentation</vt:lpstr>
      <vt:lpstr>Current US Ignite Cities</vt:lpstr>
      <vt:lpstr>PowerPoint Presentation</vt:lpstr>
      <vt:lpstr>Remote Radiology</vt:lpstr>
      <vt:lpstr> CASA Radar</vt:lpstr>
      <vt:lpstr>PowerPoint Presentation</vt:lpstr>
      <vt:lpstr>PowerPoint Presentation</vt:lpstr>
      <vt:lpstr>PowerPoint Presentation</vt:lpstr>
      <vt:lpstr>PM2.5 Modeling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Co</dc:creator>
  <cp:lastModifiedBy>Chris vanBuskirk</cp:lastModifiedBy>
  <cp:revision>732</cp:revision>
  <cp:lastPrinted>2012-10-26T18:14:59Z</cp:lastPrinted>
  <dcterms:created xsi:type="dcterms:W3CDTF">2012-09-13T18:27:58Z</dcterms:created>
  <dcterms:modified xsi:type="dcterms:W3CDTF">2014-11-07T19:38:01Z</dcterms:modified>
</cp:coreProperties>
</file>