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79" r:id="rId4"/>
    <p:sldId id="260" r:id="rId5"/>
    <p:sldId id="276" r:id="rId6"/>
    <p:sldId id="258" r:id="rId7"/>
    <p:sldId id="262" r:id="rId8"/>
    <p:sldId id="269" r:id="rId9"/>
    <p:sldId id="266" r:id="rId10"/>
    <p:sldId id="277" r:id="rId11"/>
    <p:sldId id="268" r:id="rId12"/>
    <p:sldId id="259" r:id="rId13"/>
    <p:sldId id="274" r:id="rId14"/>
    <p:sldId id="280" r:id="rId15"/>
    <p:sldId id="275" r:id="rId16"/>
    <p:sldId id="26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gseok" initials="mgseo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-1672" y="-96"/>
      </p:cViewPr>
      <p:guideLst>
        <p:guide orient="horz" pos="222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5895" cy="7589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commentAuthors" Target="commentAuthors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A55ABE-A0B3-E644-A711-FB9E5C8A34CF}" type="datetimeFigureOut">
              <a:rPr lang="en-US" smtClean="0"/>
              <a:t>3/3/15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CF71F-AFB9-1B47-9B0F-29640D9A3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3116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A65119-B5FB-C94E-A152-EAD0472638EE}" type="datetimeFigureOut">
              <a:rPr lang="en-US" smtClean="0"/>
              <a:t>3/3/15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CB2AE0-85F6-484A-9AAA-ADD23DD4C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1772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99F5F-E924-5843-8E75-E1C02D67EB38}" type="datetime1">
              <a:rPr lang="en-US" smtClean="0"/>
              <a:t>3/3/15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403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7A4B9-65CF-FD4B-AD2B-BFC99FDAE560}" type="datetime1">
              <a:rPr lang="en-US" smtClean="0"/>
              <a:t>3/3/15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27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CADCF-951D-4840-B559-8F675A61C666}" type="datetime1">
              <a:rPr lang="en-US" smtClean="0"/>
              <a:t>3/3/15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379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B03A2-D8BC-CC47-9767-2ED736EBD0CB}" type="datetime1">
              <a:rPr lang="en-US" smtClean="0"/>
              <a:t>3/3/15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833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9414C-B693-F443-9760-4A5A7145B423}" type="datetime1">
              <a:rPr lang="en-US" smtClean="0"/>
              <a:t>3/3/15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893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9DEF3-FF9B-8149-AF7C-6760980965A3}" type="datetime1">
              <a:rPr lang="en-US" smtClean="0"/>
              <a:t>3/3/15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575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F5110-F37C-F048-ABE2-3F67B8E84FA2}" type="datetime1">
              <a:rPr lang="en-US" smtClean="0"/>
              <a:t>3/3/15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681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04CB2-892F-4B44-967B-EE3B4682C83B}" type="datetime1">
              <a:rPr lang="en-US" smtClean="0"/>
              <a:t>3/3/15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772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38AF-1F11-FA41-9587-102B8BCF66AA}" type="datetime1">
              <a:rPr lang="en-US" smtClean="0"/>
              <a:t>3/3/15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610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17FAD-C2E3-2141-8555-980427A017AB}" type="datetime1">
              <a:rPr lang="en-US" smtClean="0"/>
              <a:t>3/3/15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829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F800C-4E7F-C44B-B46E-964231D9E498}" type="datetime1">
              <a:rPr lang="en-US" smtClean="0"/>
              <a:t>3/3/15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545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3DC13-C918-954F-82EA-52FE46AAB20B}" type="datetime1">
              <a:rPr lang="en-US" smtClean="0"/>
              <a:t>3/3/15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6F23F-EB9F-4CC7-AAF3-9505920E3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817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.png"/><Relationship Id="rId12" Type="http://schemas.openxmlformats.org/officeDocument/2006/relationships/image" Target="../media/image5.emf"/><Relationship Id="rId13" Type="http://schemas.openxmlformats.org/officeDocument/2006/relationships/image" Target="../media/image6.png"/><Relationship Id="rId14" Type="http://schemas.openxmlformats.org/officeDocument/2006/relationships/image" Target="../media/image7.png"/><Relationship Id="rId15" Type="http://schemas.openxmlformats.org/officeDocument/2006/relationships/image" Target="../media/image8.png"/><Relationship Id="rId1" Type="http://schemas.microsoft.com/office/2007/relationships/media" Target="../media/media1.mov"/><Relationship Id="rId2" Type="http://schemas.openxmlformats.org/officeDocument/2006/relationships/video" Target="../media/media1.mov"/><Relationship Id="rId3" Type="http://schemas.microsoft.com/office/2007/relationships/media" Target="../media/media2.mov"/><Relationship Id="rId4" Type="http://schemas.openxmlformats.org/officeDocument/2006/relationships/video" Target="../media/media2.mov"/><Relationship Id="rId5" Type="http://schemas.microsoft.com/office/2007/relationships/media" Target="../media/media3.mov"/><Relationship Id="rId6" Type="http://schemas.openxmlformats.org/officeDocument/2006/relationships/video" Target="../media/media3.mov"/><Relationship Id="rId7" Type="http://schemas.microsoft.com/office/2007/relationships/media" Target="../media/media4.mov"/><Relationship Id="rId8" Type="http://schemas.openxmlformats.org/officeDocument/2006/relationships/video" Target="../media/media4.mov"/><Relationship Id="rId9" Type="http://schemas.openxmlformats.org/officeDocument/2006/relationships/slideLayout" Target="../slideLayouts/slideLayout2.xml"/><Relationship Id="rId10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9835"/>
            <a:ext cx="7772400" cy="1470025"/>
          </a:xfrm>
        </p:spPr>
        <p:txBody>
          <a:bodyPr>
            <a:noAutofit/>
          </a:bodyPr>
          <a:lstStyle/>
          <a:p>
            <a:r>
              <a:rPr lang="en-US" sz="3600" dirty="0" smtClean="0"/>
              <a:t>CPS: Synergy: Collaborative Research: </a:t>
            </a:r>
            <a:r>
              <a:rPr lang="en-US" sz="3600" b="1" dirty="0" smtClean="0"/>
              <a:t>Hybrid Continuous-Discrete Computers for Cyber-Physical Systems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4895"/>
            <a:ext cx="6400800" cy="2352745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CNS-1239134 (Columbia University)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Y. </a:t>
            </a:r>
            <a:r>
              <a:rPr lang="en-US" sz="2400" dirty="0" err="1" smtClean="0">
                <a:solidFill>
                  <a:schemeClr val="tx1"/>
                </a:solidFill>
              </a:rPr>
              <a:t>Tsividis</a:t>
            </a:r>
            <a:r>
              <a:rPr lang="en-US" sz="2400" smtClean="0">
                <a:solidFill>
                  <a:schemeClr val="tx1"/>
                </a:solidFill>
              </a:rPr>
              <a:t> (lead </a:t>
            </a:r>
            <a:r>
              <a:rPr lang="en-US" sz="2400" dirty="0" smtClean="0">
                <a:solidFill>
                  <a:schemeClr val="tx1"/>
                </a:solidFill>
              </a:rPr>
              <a:t>PI), M. </a:t>
            </a:r>
            <a:r>
              <a:rPr lang="en-US" sz="2400" dirty="0" err="1" smtClean="0">
                <a:solidFill>
                  <a:schemeClr val="tx1"/>
                </a:solidFill>
              </a:rPr>
              <a:t>Seok</a:t>
            </a:r>
            <a:r>
              <a:rPr lang="en-US" sz="2400" dirty="0" smtClean="0">
                <a:solidFill>
                  <a:schemeClr val="tx1"/>
                </a:solidFill>
              </a:rPr>
              <a:t>, S. </a:t>
            </a:r>
            <a:r>
              <a:rPr lang="en-US" sz="2400" dirty="0" err="1" smtClean="0">
                <a:solidFill>
                  <a:schemeClr val="tx1"/>
                </a:solidFill>
              </a:rPr>
              <a:t>Sethumadhavan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</a:p>
          <a:p>
            <a:endParaRPr lang="en-US" sz="1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CNS-1239136 (University of Texas, Austin)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M. Bryant, B. Fernandez 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839780" y="5933535"/>
            <a:ext cx="57330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CPS PI Meeting, Crystal City, VA, October 17-18, 2013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13588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3145" y="1600200"/>
            <a:ext cx="7530075" cy="4525963"/>
          </a:xfrm>
        </p:spPr>
        <p:txBody>
          <a:bodyPr/>
          <a:lstStyle/>
          <a:p>
            <a:r>
              <a:rPr lang="en-US" sz="3000" dirty="0" smtClean="0"/>
              <a:t>Develop hardware and software that merge discrete and continuous computing on a single chip</a:t>
            </a:r>
          </a:p>
          <a:p>
            <a:r>
              <a:rPr lang="en-US" sz="3000" dirty="0" smtClean="0"/>
              <a:t>Use this to enable CPS with:</a:t>
            </a:r>
          </a:p>
          <a:p>
            <a:pPr lvl="1"/>
            <a:r>
              <a:rPr lang="en-US" sz="2600" dirty="0" smtClean="0"/>
              <a:t>Higher energy efficiency</a:t>
            </a:r>
          </a:p>
          <a:p>
            <a:pPr lvl="1"/>
            <a:r>
              <a:rPr lang="en-US" sz="2600" dirty="0" smtClean="0"/>
              <a:t>Higher speed</a:t>
            </a:r>
          </a:p>
          <a:p>
            <a:pPr lvl="1"/>
            <a:r>
              <a:rPr lang="en-US" sz="2600" dirty="0" smtClean="0"/>
              <a:t>Improved numerical convergence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568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Classical digital computers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 smtClean="0"/>
              <a:t>Pluses:</a:t>
            </a:r>
          </a:p>
          <a:p>
            <a:r>
              <a:rPr lang="en-US" sz="3000" dirty="0" smtClean="0"/>
              <a:t>Well-known</a:t>
            </a:r>
          </a:p>
          <a:p>
            <a:endParaRPr lang="en-US" sz="3000" dirty="0"/>
          </a:p>
          <a:p>
            <a:pPr marL="0" indent="0">
              <a:buNone/>
            </a:pPr>
            <a:r>
              <a:rPr lang="en-US" sz="3000" dirty="0" smtClean="0"/>
              <a:t>Minuses:</a:t>
            </a:r>
          </a:p>
          <a:p>
            <a:r>
              <a:rPr lang="en-US" sz="3000" dirty="0" smtClean="0"/>
              <a:t>Computational convergence issues</a:t>
            </a:r>
          </a:p>
          <a:p>
            <a:r>
              <a:rPr lang="en-US" sz="3000" dirty="0" smtClean="0"/>
              <a:t>High power for high speed</a:t>
            </a:r>
          </a:p>
          <a:p>
            <a:r>
              <a:rPr lang="en-US" sz="3000" dirty="0" smtClean="0"/>
              <a:t>Expensive </a:t>
            </a:r>
            <a:r>
              <a:rPr lang="en-US" sz="3000" dirty="0"/>
              <a:t>(</a:t>
            </a:r>
            <a:r>
              <a:rPr lang="en-US" sz="3000" dirty="0" smtClean="0"/>
              <a:t>latest) technology</a:t>
            </a:r>
          </a:p>
          <a:p>
            <a:r>
              <a:rPr lang="en-US" sz="3000" dirty="0" smtClean="0"/>
              <a:t>Technology issues (leakage currents, variability…)</a:t>
            </a:r>
          </a:p>
          <a:p>
            <a:pPr marL="0" indent="0">
              <a:buNone/>
            </a:pPr>
            <a:endParaRPr lang="en-US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04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Classical analog computers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Pluses:</a:t>
            </a:r>
          </a:p>
          <a:p>
            <a:r>
              <a:rPr lang="en-US" dirty="0" smtClean="0"/>
              <a:t>True parallel computing</a:t>
            </a:r>
          </a:p>
          <a:p>
            <a:r>
              <a:rPr lang="en-US" dirty="0" smtClean="0"/>
              <a:t>Convergence virtually guaranteed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Minuses:</a:t>
            </a:r>
          </a:p>
          <a:p>
            <a:r>
              <a:rPr lang="en-US" dirty="0" smtClean="0"/>
              <a:t>Limited accuracy</a:t>
            </a:r>
          </a:p>
          <a:p>
            <a:r>
              <a:rPr lang="en-US" dirty="0" smtClean="0"/>
              <a:t>Limited programmability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Investigated in the 1940s-70s and then abandoned.</a:t>
            </a:r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045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nalog computers in a CPS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000" dirty="0" smtClean="0"/>
              <a:t>Limited </a:t>
            </a:r>
            <a:r>
              <a:rPr lang="en-US" sz="3000" dirty="0"/>
              <a:t>accuracy </a:t>
            </a:r>
            <a:r>
              <a:rPr lang="en-US" sz="3000" dirty="0" smtClean="0"/>
              <a:t>is not an issue</a:t>
            </a:r>
            <a:endParaRPr lang="en-US" sz="3000" dirty="0"/>
          </a:p>
          <a:p>
            <a:pPr lvl="1"/>
            <a:r>
              <a:rPr lang="en-US" sz="2600" dirty="0"/>
              <a:t>Sensors in CPS are often low-accuracy </a:t>
            </a:r>
            <a:r>
              <a:rPr lang="en-US" sz="2600" dirty="0" smtClean="0"/>
              <a:t>anyway</a:t>
            </a:r>
          </a:p>
          <a:p>
            <a:r>
              <a:rPr lang="en-US" sz="3000" dirty="0" smtClean="0"/>
              <a:t>Programmability is not an issue</a:t>
            </a:r>
          </a:p>
          <a:p>
            <a:pPr lvl="1"/>
            <a:r>
              <a:rPr lang="en-US" sz="2600" dirty="0" smtClean="0"/>
              <a:t>Make analog </a:t>
            </a:r>
            <a:r>
              <a:rPr lang="en-US" sz="2600" i="1" dirty="0" smtClean="0"/>
              <a:t>part of a hybrid computer</a:t>
            </a:r>
            <a:endParaRPr lang="en-US" sz="2600" dirty="0" smtClean="0"/>
          </a:p>
          <a:p>
            <a:r>
              <a:rPr lang="en-US" sz="3000" dirty="0" smtClean="0"/>
              <a:t>VLSI can potentially change the game</a:t>
            </a:r>
          </a:p>
          <a:p>
            <a:r>
              <a:rPr lang="en-US" sz="3000" dirty="0" smtClean="0"/>
              <a:t>Preliminary results are very encouraging [1]:</a:t>
            </a:r>
            <a:endParaRPr lang="en-US" sz="3000" dirty="0"/>
          </a:p>
          <a:p>
            <a:pPr lvl="1"/>
            <a:r>
              <a:rPr lang="en-US" sz="2600" dirty="0" smtClean="0"/>
              <a:t>80th-order DEs solved (incl. nonlinear PDEs)</a:t>
            </a:r>
          </a:p>
          <a:p>
            <a:pPr lvl="1"/>
            <a:r>
              <a:rPr lang="en-US" sz="2600" dirty="0" smtClean="0"/>
              <a:t>Problems: Chip size, accuracy, no digital on-chip</a:t>
            </a:r>
          </a:p>
          <a:p>
            <a:endParaRPr lang="en-US" sz="3000" dirty="0"/>
          </a:p>
          <a:p>
            <a:endParaRPr lang="en-US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283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</a:t>
            </a:r>
            <a:r>
              <a:rPr lang="en-US" dirty="0" smtClean="0"/>
              <a:t>igital computing in </a:t>
            </a:r>
            <a:r>
              <a:rPr lang="en-US" dirty="0"/>
              <a:t>a</a:t>
            </a:r>
            <a:r>
              <a:rPr lang="en-US" dirty="0" smtClean="0"/>
              <a:t> CPS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000" dirty="0" smtClean="0"/>
              <a:t>High resolution is not critical</a:t>
            </a:r>
          </a:p>
          <a:p>
            <a:pPr lvl="1"/>
            <a:r>
              <a:rPr lang="en-US" sz="2600" dirty="0" smtClean="0"/>
              <a:t>Signals often come from limited-accuracy sensors</a:t>
            </a:r>
          </a:p>
          <a:p>
            <a:pPr lvl="1"/>
            <a:r>
              <a:rPr lang="en-US" sz="2600" dirty="0"/>
              <a:t>S</a:t>
            </a:r>
            <a:r>
              <a:rPr lang="en-US" sz="2600" dirty="0" smtClean="0"/>
              <a:t>mall number of bits is adequate</a:t>
            </a:r>
          </a:p>
          <a:p>
            <a:r>
              <a:rPr lang="en-US" sz="3000" dirty="0" smtClean="0"/>
              <a:t>Ideal for control flow tasks in hybrid computer</a:t>
            </a:r>
          </a:p>
          <a:p>
            <a:r>
              <a:rPr lang="en-US" sz="3000" dirty="0" smtClean="0"/>
              <a:t>Ideal for memory functions</a:t>
            </a:r>
          </a:p>
          <a:p>
            <a:r>
              <a:rPr lang="en-US" sz="3000" dirty="0" smtClean="0"/>
              <a:t>Ideal for analog calibration tasks</a:t>
            </a:r>
          </a:p>
          <a:p>
            <a:r>
              <a:rPr lang="en-US" sz="3000" dirty="0" smtClean="0"/>
              <a:t>Can perform computational tasks when warranted.</a:t>
            </a:r>
          </a:p>
          <a:p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693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25"/>
            <a:ext cx="8229600" cy="1100333"/>
          </a:xfrm>
        </p:spPr>
        <p:txBody>
          <a:bodyPr/>
          <a:lstStyle/>
          <a:p>
            <a:r>
              <a:rPr lang="en-US" dirty="0" smtClean="0"/>
              <a:t>Our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460" y="4415634"/>
            <a:ext cx="8196660" cy="2276851"/>
          </a:xfrm>
        </p:spPr>
        <p:txBody>
          <a:bodyPr>
            <a:noAutofit/>
          </a:bodyPr>
          <a:lstStyle/>
          <a:p>
            <a:r>
              <a:rPr lang="en-US" sz="3000" dirty="0" smtClean="0"/>
              <a:t>Hybrid continuous-time and discrete-time computing (HCDC) on the same chip [2]</a:t>
            </a:r>
          </a:p>
          <a:p>
            <a:r>
              <a:rPr lang="en-US" sz="3000" dirty="0" smtClean="0"/>
              <a:t>Can benefit by </a:t>
            </a:r>
            <a:r>
              <a:rPr lang="en-US" sz="3000" i="1" dirty="0" smtClean="0"/>
              <a:t>not</a:t>
            </a:r>
            <a:r>
              <a:rPr lang="en-US" sz="3000" dirty="0" smtClean="0"/>
              <a:t> going to latest technology node (even for digital [3])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7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080830" y="924465"/>
            <a:ext cx="6378088" cy="3491170"/>
            <a:chOff x="1080830" y="924465"/>
            <a:chExt cx="6378088" cy="3491170"/>
          </a:xfrm>
        </p:grpSpPr>
        <p:grpSp>
          <p:nvGrpSpPr>
            <p:cNvPr id="7" name="Group 6"/>
            <p:cNvGrpSpPr/>
            <p:nvPr/>
          </p:nvGrpSpPr>
          <p:grpSpPr>
            <a:xfrm>
              <a:off x="2446940" y="2326457"/>
              <a:ext cx="1214320" cy="1138425"/>
              <a:chOff x="5027370" y="1455730"/>
              <a:chExt cx="1214320" cy="1138425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5027370" y="1455730"/>
                <a:ext cx="1214320" cy="113842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5153127" y="1683415"/>
                <a:ext cx="99334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/>
                  <a:t>DIGITAL</a:t>
                </a:r>
              </a:p>
              <a:p>
                <a:pPr algn="ctr"/>
                <a:r>
                  <a:rPr lang="en-US" sz="2000" dirty="0" smtClean="0"/>
                  <a:t>CORE</a:t>
                </a:r>
                <a:endParaRPr lang="en-US" sz="2000" dirty="0"/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2446940" y="943198"/>
              <a:ext cx="1214320" cy="1138425"/>
              <a:chOff x="5027370" y="3277210"/>
              <a:chExt cx="1214320" cy="1138425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5027370" y="3277210"/>
                <a:ext cx="1214320" cy="113842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109045" y="3541619"/>
                <a:ext cx="108151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/>
                  <a:t>ANALOG</a:t>
                </a:r>
              </a:p>
              <a:p>
                <a:pPr algn="ctr"/>
                <a:r>
                  <a:rPr lang="en-US" sz="2000" dirty="0" smtClean="0"/>
                  <a:t>CORE</a:t>
                </a:r>
                <a:endParaRPr lang="en-US" sz="2000" dirty="0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3964840" y="3277210"/>
              <a:ext cx="1214320" cy="1138425"/>
              <a:chOff x="5027370" y="1455730"/>
              <a:chExt cx="1214320" cy="1138425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5027370" y="1455730"/>
                <a:ext cx="1214320" cy="113842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060025" y="1683415"/>
                <a:ext cx="117955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/>
                  <a:t>DIGITAL</a:t>
                </a:r>
              </a:p>
              <a:p>
                <a:pPr algn="ctr"/>
                <a:r>
                  <a:rPr lang="en-US" sz="2000" dirty="0" smtClean="0"/>
                  <a:t>MEMORY</a:t>
                </a:r>
                <a:endParaRPr lang="en-US" sz="2000" dirty="0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5406845" y="924465"/>
              <a:ext cx="867996" cy="1138425"/>
              <a:chOff x="5406844" y="1455730"/>
              <a:chExt cx="867996" cy="1138425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5406844" y="1455730"/>
                <a:ext cx="834845" cy="113842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5406845" y="1683415"/>
                <a:ext cx="867995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/>
                  <a:t>ADC</a:t>
                </a:r>
              </a:p>
              <a:p>
                <a:pPr algn="ctr"/>
                <a:r>
                  <a:rPr lang="en-US" sz="2000" dirty="0" smtClean="0"/>
                  <a:t>ARRAY</a:t>
                </a: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5406845" y="2366470"/>
              <a:ext cx="867996" cy="1138425"/>
              <a:chOff x="5406844" y="1455730"/>
              <a:chExt cx="867996" cy="1138425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5406844" y="1455730"/>
                <a:ext cx="834845" cy="113842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5406845" y="1683415"/>
                <a:ext cx="867995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/>
                  <a:t>DAC</a:t>
                </a:r>
              </a:p>
              <a:p>
                <a:pPr algn="ctr"/>
                <a:r>
                  <a:rPr lang="en-US" sz="2000" dirty="0" smtClean="0"/>
                  <a:t>ARRAY</a:t>
                </a: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3964840" y="1683415"/>
              <a:ext cx="1224135" cy="1138425"/>
              <a:chOff x="5027370" y="1455730"/>
              <a:chExt cx="1224135" cy="1138425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5027370" y="1455730"/>
                <a:ext cx="1214320" cy="113842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5048099" y="1531625"/>
                <a:ext cx="1203406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/>
                  <a:t>INTER-</a:t>
                </a:r>
              </a:p>
              <a:p>
                <a:pPr algn="ctr"/>
                <a:r>
                  <a:rPr lang="en-US" sz="2000" dirty="0" smtClean="0"/>
                  <a:t>CONNECT</a:t>
                </a:r>
              </a:p>
              <a:p>
                <a:pPr algn="ctr"/>
                <a:r>
                  <a:rPr lang="en-US" sz="2000" dirty="0" smtClean="0"/>
                  <a:t>FABRIC</a:t>
                </a: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3661260" y="2821840"/>
              <a:ext cx="455370" cy="366359"/>
              <a:chOff x="2371045" y="2895669"/>
              <a:chExt cx="455370" cy="366359"/>
            </a:xfrm>
          </p:grpSpPr>
          <p:cxnSp>
            <p:nvCxnSpPr>
              <p:cNvPr id="28" name="Straight Connector 27"/>
              <p:cNvCxnSpPr/>
              <p:nvPr/>
            </p:nvCxnSpPr>
            <p:spPr>
              <a:xfrm>
                <a:off x="2371045" y="3262028"/>
                <a:ext cx="45537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/>
              <p:nvPr/>
            </p:nvCxnSpPr>
            <p:spPr>
              <a:xfrm flipV="1">
                <a:off x="2826415" y="2895669"/>
                <a:ext cx="0" cy="36635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/>
            <p:cNvGrpSpPr/>
            <p:nvPr/>
          </p:nvGrpSpPr>
          <p:grpSpPr>
            <a:xfrm>
              <a:off x="3661260" y="1317056"/>
              <a:ext cx="455370" cy="366359"/>
              <a:chOff x="2219255" y="1317056"/>
              <a:chExt cx="455370" cy="366359"/>
            </a:xfrm>
          </p:grpSpPr>
          <p:cxnSp>
            <p:nvCxnSpPr>
              <p:cNvPr id="26" name="Straight Connector 25"/>
              <p:cNvCxnSpPr/>
              <p:nvPr/>
            </p:nvCxnSpPr>
            <p:spPr>
              <a:xfrm flipV="1">
                <a:off x="2219255" y="1317056"/>
                <a:ext cx="45537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/>
              <p:nvPr/>
            </p:nvCxnSpPr>
            <p:spPr>
              <a:xfrm>
                <a:off x="2674625" y="1317056"/>
                <a:ext cx="0" cy="36635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/>
            <p:cNvGrpSpPr/>
            <p:nvPr/>
          </p:nvGrpSpPr>
          <p:grpSpPr>
            <a:xfrm flipH="1">
              <a:off x="4951475" y="1303940"/>
              <a:ext cx="455370" cy="366359"/>
              <a:chOff x="2219255" y="1317056"/>
              <a:chExt cx="455370" cy="366359"/>
            </a:xfrm>
          </p:grpSpPr>
          <p:cxnSp>
            <p:nvCxnSpPr>
              <p:cNvPr id="24" name="Straight Connector 23"/>
              <p:cNvCxnSpPr/>
              <p:nvPr/>
            </p:nvCxnSpPr>
            <p:spPr>
              <a:xfrm flipV="1">
                <a:off x="2219255" y="1317056"/>
                <a:ext cx="45537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/>
            </p:nvCxnSpPr>
            <p:spPr>
              <a:xfrm>
                <a:off x="2674625" y="1317056"/>
                <a:ext cx="0" cy="36635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5"/>
            <p:cNvGrpSpPr/>
            <p:nvPr/>
          </p:nvGrpSpPr>
          <p:grpSpPr>
            <a:xfrm flipH="1">
              <a:off x="4951475" y="2821840"/>
              <a:ext cx="455370" cy="366359"/>
              <a:chOff x="2371045" y="2895669"/>
              <a:chExt cx="455370" cy="366359"/>
            </a:xfrm>
          </p:grpSpPr>
          <p:cxnSp>
            <p:nvCxnSpPr>
              <p:cNvPr id="22" name="Straight Connector 21"/>
              <p:cNvCxnSpPr/>
              <p:nvPr/>
            </p:nvCxnSpPr>
            <p:spPr>
              <a:xfrm>
                <a:off x="2371045" y="3262028"/>
                <a:ext cx="45537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/>
              <p:nvPr/>
            </p:nvCxnSpPr>
            <p:spPr>
              <a:xfrm flipV="1">
                <a:off x="2826415" y="2895669"/>
                <a:ext cx="0" cy="36635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7" name="Straight Arrow Connector 16"/>
            <p:cNvCxnSpPr>
              <a:endCxn id="30" idx="2"/>
            </p:cNvCxnSpPr>
            <p:nvPr/>
          </p:nvCxnSpPr>
          <p:spPr>
            <a:xfrm flipV="1">
              <a:off x="4572000" y="2821840"/>
              <a:ext cx="0" cy="48020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30" idx="3"/>
            </p:cNvCxnSpPr>
            <p:nvPr/>
          </p:nvCxnSpPr>
          <p:spPr>
            <a:xfrm flipV="1">
              <a:off x="5179160" y="2252627"/>
              <a:ext cx="1442005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1991570" y="2214680"/>
              <a:ext cx="1973270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1080830" y="1871929"/>
              <a:ext cx="9907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ANALOG</a:t>
              </a:r>
            </a:p>
            <a:p>
              <a:pPr algn="ctr"/>
              <a:r>
                <a:rPr lang="en-US" dirty="0" smtClean="0"/>
                <a:t>IN/OUT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545270" y="1929461"/>
              <a:ext cx="91364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DIGITAL</a:t>
              </a:r>
            </a:p>
            <a:p>
              <a:pPr algn="ctr"/>
              <a:r>
                <a:rPr lang="en-US" dirty="0" smtClean="0"/>
                <a:t>IN/OUT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15815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 Set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i="1" dirty="0" smtClean="0"/>
              <a:t>Configurable</a:t>
            </a:r>
            <a:r>
              <a:rPr lang="en-US" sz="2800" dirty="0"/>
              <a:t>: </a:t>
            </a:r>
            <a:r>
              <a:rPr lang="en-US" sz="2800" dirty="0" smtClean="0"/>
              <a:t>Analog data path </a:t>
            </a:r>
            <a:r>
              <a:rPr lang="en-US" sz="2800" dirty="0"/>
              <a:t>topology and all chip parameters are fully accessible via ISA during </a:t>
            </a:r>
            <a:r>
              <a:rPr lang="en-US" sz="2800" dirty="0" smtClean="0"/>
              <a:t>runtime</a:t>
            </a:r>
            <a:endParaRPr lang="en-US" sz="2800" dirty="0"/>
          </a:p>
          <a:p>
            <a:r>
              <a:rPr lang="en-US" sz="2800" i="1" dirty="0"/>
              <a:t>Dynamic</a:t>
            </a:r>
            <a:r>
              <a:rPr lang="en-US" sz="2800" dirty="0"/>
              <a:t>: ISA provides control over execution timing; multiple stopping conditions </a:t>
            </a:r>
            <a:r>
              <a:rPr lang="en-US" sz="2800" dirty="0" smtClean="0"/>
              <a:t>available</a:t>
            </a:r>
            <a:endParaRPr lang="en-US" sz="2800" dirty="0"/>
          </a:p>
          <a:p>
            <a:r>
              <a:rPr lang="en-US" sz="2800" i="1" dirty="0"/>
              <a:t>Adaptable</a:t>
            </a:r>
            <a:r>
              <a:rPr lang="en-US" sz="2800" dirty="0"/>
              <a:t>: </a:t>
            </a:r>
            <a:r>
              <a:rPr lang="en-US" sz="2800" dirty="0" smtClean="0"/>
              <a:t>Simulation </a:t>
            </a:r>
            <a:r>
              <a:rPr lang="en-US" sz="2800" dirty="0"/>
              <a:t>results accessible in real time via both serial and parallel digital </a:t>
            </a:r>
            <a:r>
              <a:rPr lang="en-US" sz="2800" dirty="0" smtClean="0"/>
              <a:t>interfaces</a:t>
            </a:r>
            <a:endParaRPr lang="en-US" sz="2800" dirty="0"/>
          </a:p>
          <a:p>
            <a:r>
              <a:rPr lang="en-US" sz="2800" i="1" dirty="0"/>
              <a:t>Fail-safe</a:t>
            </a:r>
            <a:r>
              <a:rPr lang="en-US" sz="2800" dirty="0"/>
              <a:t>: </a:t>
            </a:r>
            <a:r>
              <a:rPr lang="en-US" sz="2800" dirty="0" smtClean="0"/>
              <a:t>Data</a:t>
            </a:r>
            <a:r>
              <a:rPr lang="en-US" sz="2800" dirty="0"/>
              <a:t>-out-of-bound errors are communicated to digital hardware so new </a:t>
            </a:r>
            <a:r>
              <a:rPr lang="en-US" sz="2800" dirty="0" smtClean="0"/>
              <a:t>computational </a:t>
            </a:r>
            <a:r>
              <a:rPr lang="en-US" sz="2800" dirty="0"/>
              <a:t>parameters can be </a:t>
            </a:r>
            <a:r>
              <a:rPr lang="en-US" sz="2800" dirty="0" smtClean="0"/>
              <a:t>generated.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83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Analog circuit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Current-in, current-out blocks</a:t>
            </a:r>
          </a:p>
          <a:p>
            <a:pPr lvl="1"/>
            <a:r>
              <a:rPr lang="en-US" sz="2600" dirty="0" smtClean="0"/>
              <a:t>Ease of addition</a:t>
            </a:r>
          </a:p>
          <a:p>
            <a:pPr lvl="1"/>
            <a:r>
              <a:rPr lang="en-US" sz="2600" dirty="0" smtClean="0"/>
              <a:t>Noise immunity</a:t>
            </a:r>
          </a:p>
          <a:p>
            <a:r>
              <a:rPr lang="en-US" sz="3000" dirty="0" smtClean="0"/>
              <a:t>A few basic blocks, extensively used</a:t>
            </a:r>
          </a:p>
          <a:p>
            <a:pPr lvl="1"/>
            <a:r>
              <a:rPr lang="en-US" sz="2600" dirty="0" smtClean="0"/>
              <a:t>Integrators</a:t>
            </a:r>
            <a:endParaRPr lang="en-US" sz="2600" dirty="0"/>
          </a:p>
          <a:p>
            <a:pPr lvl="1"/>
            <a:r>
              <a:rPr lang="en-US" sz="2600" dirty="0"/>
              <a:t>M</a:t>
            </a:r>
            <a:r>
              <a:rPr lang="en-US" sz="2600" dirty="0" smtClean="0"/>
              <a:t>ultipliers</a:t>
            </a:r>
          </a:p>
          <a:p>
            <a:pPr lvl="1"/>
            <a:r>
              <a:rPr lang="en-US" sz="2600" dirty="0"/>
              <a:t>F</a:t>
            </a:r>
            <a:r>
              <a:rPr lang="en-US" sz="2600" dirty="0" smtClean="0"/>
              <a:t>an-out elements </a:t>
            </a:r>
          </a:p>
          <a:p>
            <a:r>
              <a:rPr lang="en-US" sz="3000" dirty="0" smtClean="0"/>
              <a:t>Digital calibration reduces analog imperfections</a:t>
            </a:r>
          </a:p>
          <a:p>
            <a:endParaRPr lang="en-US" sz="3000" dirty="0" smtClean="0"/>
          </a:p>
          <a:p>
            <a:pPr lvl="1"/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595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circuit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7885"/>
            <a:ext cx="8229600" cy="3877965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3000" dirty="0"/>
              <a:t>On-chip memory array and peripherals</a:t>
            </a:r>
          </a:p>
          <a:p>
            <a:pPr lvl="1"/>
            <a:r>
              <a:rPr lang="en-US" sz="2600" dirty="0"/>
              <a:t>Custom memory to enable event-driven </a:t>
            </a:r>
            <a:r>
              <a:rPr lang="en-US" sz="2600" dirty="0" smtClean="0"/>
              <a:t>operation</a:t>
            </a:r>
          </a:p>
          <a:p>
            <a:pPr lvl="1"/>
            <a:r>
              <a:rPr lang="en-US" sz="2600" dirty="0"/>
              <a:t>Low voltage operation with level conversion </a:t>
            </a:r>
            <a:r>
              <a:rPr lang="en-US" sz="2600" dirty="0" smtClean="0"/>
              <a:t>to </a:t>
            </a:r>
            <a:r>
              <a:rPr lang="en-US" sz="2600" dirty="0"/>
              <a:t>reduce peak </a:t>
            </a:r>
            <a:r>
              <a:rPr lang="en-US" sz="2600" dirty="0" smtClean="0"/>
              <a:t>power and noise</a:t>
            </a:r>
            <a:endParaRPr lang="en-US" sz="3000" dirty="0" smtClean="0"/>
          </a:p>
          <a:p>
            <a:r>
              <a:rPr lang="en-US" sz="3000" dirty="0"/>
              <a:t>Off-chip / testing interface </a:t>
            </a:r>
            <a:endParaRPr lang="en-US" sz="3000" dirty="0" smtClean="0"/>
          </a:p>
          <a:p>
            <a:pPr lvl="1"/>
            <a:r>
              <a:rPr lang="en-US" sz="2600" dirty="0"/>
              <a:t>S</a:t>
            </a:r>
            <a:r>
              <a:rPr lang="en-US" sz="2600" dirty="0" smtClean="0"/>
              <a:t>can</a:t>
            </a:r>
            <a:r>
              <a:rPr lang="en-US" sz="2600" dirty="0"/>
              <a:t>-chain for </a:t>
            </a:r>
            <a:r>
              <a:rPr lang="en-US" sz="2600" dirty="0" smtClean="0"/>
              <a:t>testing</a:t>
            </a:r>
            <a:endParaRPr lang="en-US" sz="2600" dirty="0"/>
          </a:p>
          <a:p>
            <a:pPr lvl="1"/>
            <a:r>
              <a:rPr lang="en-US" sz="2600" dirty="0"/>
              <a:t>Serial peripheral interface (SPI) for off-chip interface</a:t>
            </a:r>
          </a:p>
          <a:p>
            <a:endParaRPr lang="en-US" sz="3000" dirty="0" smtClean="0"/>
          </a:p>
          <a:p>
            <a:pPr lvl="1"/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72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Hybrid circuit design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73630"/>
            <a:ext cx="8229600" cy="3491170"/>
          </a:xfrm>
        </p:spPr>
        <p:txBody>
          <a:bodyPr>
            <a:noAutofit/>
          </a:bodyPr>
          <a:lstStyle/>
          <a:p>
            <a:r>
              <a:rPr lang="en-US" sz="3000" dirty="0" smtClean="0"/>
              <a:t>Flexible, programmable nonlinearity implementation</a:t>
            </a:r>
          </a:p>
          <a:p>
            <a:r>
              <a:rPr lang="en-US" sz="3000" dirty="0"/>
              <a:t>Event-</a:t>
            </a:r>
            <a:r>
              <a:rPr lang="en-US" sz="3000" dirty="0" smtClean="0"/>
              <a:t>driven, continuous-time design [4] </a:t>
            </a:r>
            <a:r>
              <a:rPr lang="en-US" sz="3000" dirty="0"/>
              <a:t>(</a:t>
            </a:r>
            <a:r>
              <a:rPr lang="en-US" sz="3000" dirty="0" smtClean="0"/>
              <a:t>no </a:t>
            </a:r>
            <a:r>
              <a:rPr lang="en-US" sz="3000" dirty="0"/>
              <a:t>clock) </a:t>
            </a:r>
            <a:r>
              <a:rPr lang="en-US" sz="3000" dirty="0" smtClean="0"/>
              <a:t>for  compatibility </a:t>
            </a:r>
            <a:r>
              <a:rPr lang="en-US" sz="3000" dirty="0"/>
              <a:t>with other analog modules</a:t>
            </a:r>
          </a:p>
          <a:p>
            <a:pPr lvl="1"/>
            <a:r>
              <a:rPr lang="en-US" sz="2600" dirty="0" smtClean="0"/>
              <a:t>Continuous-time </a:t>
            </a:r>
            <a:r>
              <a:rPr lang="en-US" sz="2600" dirty="0"/>
              <a:t>ADC/DAC</a:t>
            </a:r>
          </a:p>
          <a:p>
            <a:pPr lvl="1"/>
            <a:r>
              <a:rPr lang="en-US" sz="2600" dirty="0"/>
              <a:t>Custom memory array</a:t>
            </a:r>
          </a:p>
          <a:p>
            <a:pPr marL="0" indent="0">
              <a:buNone/>
            </a:pPr>
            <a:endParaRPr lang="en-US" sz="26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1859970" y="1607520"/>
            <a:ext cx="5638078" cy="1001617"/>
            <a:chOff x="1859970" y="3048000"/>
            <a:chExt cx="5638078" cy="1001617"/>
          </a:xfrm>
        </p:grpSpPr>
        <p:grpSp>
          <p:nvGrpSpPr>
            <p:cNvPr id="19" name="Group 18"/>
            <p:cNvGrpSpPr/>
            <p:nvPr/>
          </p:nvGrpSpPr>
          <p:grpSpPr>
            <a:xfrm>
              <a:off x="1859970" y="3048000"/>
              <a:ext cx="5638078" cy="1001617"/>
              <a:chOff x="1859970" y="3048000"/>
              <a:chExt cx="5638078" cy="1001617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3840488" y="3048000"/>
                <a:ext cx="1676400" cy="9906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 9"/>
              <p:cNvSpPr/>
              <p:nvPr/>
            </p:nvSpPr>
            <p:spPr>
              <a:xfrm>
                <a:off x="2377464" y="3048000"/>
                <a:ext cx="1128408" cy="990600"/>
              </a:xfrm>
              <a:custGeom>
                <a:avLst/>
                <a:gdLst>
                  <a:gd name="connsiteX0" fmla="*/ 0 w 2256817"/>
                  <a:gd name="connsiteY0" fmla="*/ 914400 h 1828800"/>
                  <a:gd name="connsiteX1" fmla="*/ 924128 w 2256817"/>
                  <a:gd name="connsiteY1" fmla="*/ 0 h 1828800"/>
                  <a:gd name="connsiteX2" fmla="*/ 2256817 w 2256817"/>
                  <a:gd name="connsiteY2" fmla="*/ 0 h 1828800"/>
                  <a:gd name="connsiteX3" fmla="*/ 2256817 w 2256817"/>
                  <a:gd name="connsiteY3" fmla="*/ 1828800 h 1828800"/>
                  <a:gd name="connsiteX4" fmla="*/ 904673 w 2256817"/>
                  <a:gd name="connsiteY4" fmla="*/ 1828800 h 1828800"/>
                  <a:gd name="connsiteX5" fmla="*/ 0 w 2256817"/>
                  <a:gd name="connsiteY5" fmla="*/ 914400 h 1828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56817" h="1828800">
                    <a:moveTo>
                      <a:pt x="0" y="914400"/>
                    </a:moveTo>
                    <a:lnTo>
                      <a:pt x="924128" y="0"/>
                    </a:lnTo>
                    <a:lnTo>
                      <a:pt x="2256817" y="0"/>
                    </a:lnTo>
                    <a:lnTo>
                      <a:pt x="2256817" y="1828800"/>
                    </a:lnTo>
                    <a:lnTo>
                      <a:pt x="904673" y="1828800"/>
                    </a:lnTo>
                    <a:lnTo>
                      <a:pt x="0" y="914400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" name="Freeform 14"/>
              <p:cNvSpPr/>
              <p:nvPr/>
            </p:nvSpPr>
            <p:spPr>
              <a:xfrm flipH="1">
                <a:off x="5852146" y="3059017"/>
                <a:ext cx="1128408" cy="990600"/>
              </a:xfrm>
              <a:custGeom>
                <a:avLst/>
                <a:gdLst>
                  <a:gd name="connsiteX0" fmla="*/ 0 w 2256817"/>
                  <a:gd name="connsiteY0" fmla="*/ 914400 h 1828800"/>
                  <a:gd name="connsiteX1" fmla="*/ 924128 w 2256817"/>
                  <a:gd name="connsiteY1" fmla="*/ 0 h 1828800"/>
                  <a:gd name="connsiteX2" fmla="*/ 2256817 w 2256817"/>
                  <a:gd name="connsiteY2" fmla="*/ 0 h 1828800"/>
                  <a:gd name="connsiteX3" fmla="*/ 2256817 w 2256817"/>
                  <a:gd name="connsiteY3" fmla="*/ 1828800 h 1828800"/>
                  <a:gd name="connsiteX4" fmla="*/ 904673 w 2256817"/>
                  <a:gd name="connsiteY4" fmla="*/ 1828800 h 1828800"/>
                  <a:gd name="connsiteX5" fmla="*/ 0 w 2256817"/>
                  <a:gd name="connsiteY5" fmla="*/ 914400 h 1828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56817" h="1828800">
                    <a:moveTo>
                      <a:pt x="0" y="914400"/>
                    </a:moveTo>
                    <a:lnTo>
                      <a:pt x="924128" y="0"/>
                    </a:lnTo>
                    <a:lnTo>
                      <a:pt x="2256817" y="0"/>
                    </a:lnTo>
                    <a:lnTo>
                      <a:pt x="2256817" y="1828800"/>
                    </a:lnTo>
                    <a:lnTo>
                      <a:pt x="904673" y="1828800"/>
                    </a:lnTo>
                    <a:lnTo>
                      <a:pt x="0" y="914400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" name="Right Arrow 12"/>
              <p:cNvSpPr/>
              <p:nvPr/>
            </p:nvSpPr>
            <p:spPr>
              <a:xfrm>
                <a:off x="3505872" y="3451861"/>
                <a:ext cx="304108" cy="160017"/>
              </a:xfrm>
              <a:prstGeom prst="rightArrow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" name="Right Arrow 19"/>
              <p:cNvSpPr/>
              <p:nvPr/>
            </p:nvSpPr>
            <p:spPr>
              <a:xfrm>
                <a:off x="5518854" y="3448456"/>
                <a:ext cx="304108" cy="160017"/>
              </a:xfrm>
              <a:prstGeom prst="rightArrow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cxnSp>
            <p:nvCxnSpPr>
              <p:cNvPr id="16" name="Straight Arrow Connector 15"/>
              <p:cNvCxnSpPr/>
              <p:nvPr/>
            </p:nvCxnSpPr>
            <p:spPr>
              <a:xfrm>
                <a:off x="6980554" y="3554317"/>
                <a:ext cx="517494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/>
              <p:nvPr/>
            </p:nvCxnSpPr>
            <p:spPr>
              <a:xfrm>
                <a:off x="1859970" y="3539895"/>
                <a:ext cx="517494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TextBox 20"/>
            <p:cNvSpPr txBox="1"/>
            <p:nvPr/>
          </p:nvSpPr>
          <p:spPr>
            <a:xfrm>
              <a:off x="2628546" y="3277210"/>
              <a:ext cx="80502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ADC</a:t>
              </a:r>
              <a:endParaRPr lang="en-US" sz="28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888945" y="3049525"/>
              <a:ext cx="1577227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/>
                <a:t>DIGITAL</a:t>
              </a:r>
            </a:p>
            <a:p>
              <a:pPr algn="ctr"/>
              <a:r>
                <a:rPr lang="en-US" sz="2800" dirty="0" smtClean="0"/>
                <a:t>MEMORY</a:t>
              </a:r>
              <a:endParaRPr lang="en-US" sz="28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938110" y="3277210"/>
              <a:ext cx="79714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DAC</a:t>
              </a:r>
              <a:endParaRPr lang="en-US" sz="2800" dirty="0"/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12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095" y="696780"/>
            <a:ext cx="59436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87990" y="13725"/>
            <a:ext cx="60223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First test chip – floor plan</a:t>
            </a:r>
            <a:endParaRPr lang="en-US" sz="4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761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96" y="1759310"/>
            <a:ext cx="8065244" cy="197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7471" y="89620"/>
            <a:ext cx="842480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smtClean="0"/>
              <a:t>In progress: </a:t>
            </a:r>
          </a:p>
          <a:p>
            <a:r>
              <a:rPr lang="en-US" sz="4400" dirty="0" smtClean="0"/>
              <a:t>High-precision, hybrid integrator [5]</a:t>
            </a:r>
            <a:endParaRPr lang="en-US" sz="44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79475" y="3912107"/>
            <a:ext cx="8594435" cy="23250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 smtClean="0"/>
              <a:t>Operation:</a:t>
            </a:r>
          </a:p>
          <a:p>
            <a:pPr lvl="1"/>
            <a:r>
              <a:rPr lang="en-US" sz="2600" dirty="0" smtClean="0"/>
              <a:t>Integrator accumulates to sub-rail threshold</a:t>
            </a:r>
          </a:p>
          <a:p>
            <a:pPr lvl="1"/>
            <a:r>
              <a:rPr lang="en-US" sz="2600" dirty="0" smtClean="0"/>
              <a:t>Comparator triggers capacitor reset</a:t>
            </a:r>
            <a:r>
              <a:rPr lang="en-US" sz="2600" dirty="0"/>
              <a:t> </a:t>
            </a:r>
            <a:r>
              <a:rPr lang="en-US" sz="2600" dirty="0" smtClean="0"/>
              <a:t>+ counter increment  </a:t>
            </a:r>
          </a:p>
          <a:p>
            <a:r>
              <a:rPr lang="en-US" sz="3000" dirty="0" smtClean="0"/>
              <a:t>So far, PCB </a:t>
            </a:r>
            <a:r>
              <a:rPr lang="en-US" sz="3000" dirty="0"/>
              <a:t>prototypes via class projects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41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7775" y="505819"/>
            <a:ext cx="4842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</a:t>
            </a:r>
            <a:r>
              <a:rPr lang="en-US" sz="3600" dirty="0" smtClean="0"/>
              <a:t>ybrid integrator, cont’d</a:t>
            </a:r>
            <a:endParaRPr lang="en-US" sz="36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79475" y="1683415"/>
            <a:ext cx="8594435" cy="361522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 smtClean="0"/>
              <a:t>Integrating analog &amp; digital </a:t>
            </a:r>
          </a:p>
          <a:p>
            <a:pPr lvl="1"/>
            <a:r>
              <a:rPr lang="en-US" sz="2600" dirty="0"/>
              <a:t>T</a:t>
            </a:r>
            <a:r>
              <a:rPr lang="en-US" sz="2600" dirty="0" smtClean="0"/>
              <a:t>rue real number</a:t>
            </a:r>
            <a:r>
              <a:rPr lang="en-US" sz="2600" dirty="0"/>
              <a:t> </a:t>
            </a:r>
            <a:r>
              <a:rPr lang="en-US" sz="2600" dirty="0" smtClean="0"/>
              <a:t>output with extended range</a:t>
            </a:r>
          </a:p>
          <a:p>
            <a:pPr lvl="1"/>
            <a:r>
              <a:rPr lang="en-US" sz="2600" dirty="0" smtClean="0"/>
              <a:t>Fully differential </a:t>
            </a:r>
          </a:p>
          <a:p>
            <a:r>
              <a:rPr lang="en-US" sz="3000" dirty="0" smtClean="0"/>
              <a:t>Future: </a:t>
            </a:r>
          </a:p>
          <a:p>
            <a:pPr lvl="1"/>
            <a:r>
              <a:rPr lang="en-US" sz="2600" dirty="0" smtClean="0"/>
              <a:t>Taylor series in analog (using R2R ladders &amp; DACs) for nonlinear functions</a:t>
            </a:r>
          </a:p>
          <a:p>
            <a:pPr lvl="1"/>
            <a:r>
              <a:rPr lang="en-US" sz="2600" dirty="0" smtClean="0"/>
              <a:t>Digitally programmable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958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9255" y="89620"/>
            <a:ext cx="485728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Demo apps</a:t>
            </a:r>
            <a:endParaRPr lang="en-US" dirty="0"/>
          </a:p>
        </p:txBody>
      </p:sp>
      <p:pic>
        <p:nvPicPr>
          <p:cNvPr id="5" name="Dreamer &amp; Trikey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t="16356" b="16356"/>
          <a:stretch>
            <a:fillRect/>
          </a:stretch>
        </p:blipFill>
        <p:spPr>
          <a:xfrm>
            <a:off x="94195" y="165515"/>
            <a:ext cx="2173137" cy="2580430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2295150" y="1076255"/>
            <a:ext cx="4705489" cy="387064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Fast, high </a:t>
            </a:r>
            <a:r>
              <a:rPr lang="en-US" sz="2400" dirty="0" smtClean="0"/>
              <a:t>bandwidth, hybrid continuous discrete computer (HCDC) to control nonlinear platforms @ Univ. Texas-Austin</a:t>
            </a:r>
          </a:p>
          <a:p>
            <a:pPr lvl="1"/>
            <a:r>
              <a:rPr lang="en-US" sz="2000" dirty="0" smtClean="0"/>
              <a:t>Robots</a:t>
            </a:r>
          </a:p>
          <a:p>
            <a:pPr lvl="1"/>
            <a:r>
              <a:rPr lang="en-US" sz="2000" dirty="0"/>
              <a:t>I</a:t>
            </a:r>
            <a:r>
              <a:rPr lang="en-US" sz="2000" dirty="0" smtClean="0"/>
              <a:t>nverted pendulum</a:t>
            </a:r>
          </a:p>
          <a:p>
            <a:r>
              <a:rPr lang="en-US" sz="2400" dirty="0" smtClean="0"/>
              <a:t>NI cRIO interface </a:t>
            </a:r>
          </a:p>
          <a:p>
            <a:pPr lvl="1"/>
            <a:r>
              <a:rPr lang="en-US" sz="2000" dirty="0" smtClean="0"/>
              <a:t>HCDC ⇒ cRIO insert</a:t>
            </a:r>
          </a:p>
          <a:p>
            <a:pPr lvl="1"/>
            <a:r>
              <a:rPr lang="en-US" sz="2000" dirty="0" smtClean="0"/>
              <a:t>Easy programming</a:t>
            </a:r>
          </a:p>
          <a:p>
            <a:pPr lvl="1"/>
            <a:endParaRPr lang="en-US" sz="2000" dirty="0"/>
          </a:p>
        </p:txBody>
      </p:sp>
      <p:pic>
        <p:nvPicPr>
          <p:cNvPr id="6" name="Hume.mov"/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00640" y="89620"/>
            <a:ext cx="2046725" cy="361186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940" y="4719215"/>
            <a:ext cx="3794191" cy="196741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51475" y="4491530"/>
            <a:ext cx="1723672" cy="1897375"/>
          </a:xfrm>
          <a:prstGeom prst="rect">
            <a:avLst/>
          </a:prstGeom>
        </p:spPr>
      </p:pic>
      <p:pic>
        <p:nvPicPr>
          <p:cNvPr id="11" name="Pendubot CRIO Swing Up Down.mov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4"/>
          <a:srcRect l="27456" r="27682"/>
          <a:stretch/>
        </p:blipFill>
        <p:spPr>
          <a:xfrm>
            <a:off x="7228325" y="3980230"/>
            <a:ext cx="1779132" cy="2643901"/>
          </a:xfrm>
          <a:prstGeom prst="rect">
            <a:avLst/>
          </a:prstGeom>
        </p:spPr>
      </p:pic>
      <p:cxnSp>
        <p:nvCxnSpPr>
          <p:cNvPr id="4" name="Elbow Connector 3"/>
          <p:cNvCxnSpPr/>
          <p:nvPr/>
        </p:nvCxnSpPr>
        <p:spPr>
          <a:xfrm flipV="1">
            <a:off x="6317585" y="4871005"/>
            <a:ext cx="2049165" cy="834846"/>
          </a:xfrm>
          <a:prstGeom prst="bentConnector3">
            <a:avLst>
              <a:gd name="adj1" fmla="val 30985"/>
            </a:avLst>
          </a:prstGeom>
          <a:ln w="38100" cmpd="sng"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endubot 2.mov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 rotWithShape="1">
          <a:blip r:embed="rId15"/>
          <a:srcRect l="27649" r="27906"/>
          <a:stretch/>
        </p:blipFill>
        <p:spPr>
          <a:xfrm>
            <a:off x="321880" y="3656685"/>
            <a:ext cx="1937642" cy="290646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920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005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6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64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0" mute="1">
                <p:cTn id="18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 mute="1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 mute="1">
                <p:cTn id="31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5730"/>
            <a:ext cx="8229600" cy="47128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[1</a:t>
            </a:r>
            <a:r>
              <a:rPr lang="en-US" sz="2000" dirty="0"/>
              <a:t>] </a:t>
            </a:r>
            <a:r>
              <a:rPr lang="en-US" sz="2000" dirty="0" smtClean="0"/>
              <a:t>G</a:t>
            </a:r>
            <a:r>
              <a:rPr lang="en-US" sz="2000" dirty="0"/>
              <a:t>. Cowan, R. Melville, and Y. Tsividis, “A VLSI analog computer / digital computer accelerator”, </a:t>
            </a:r>
            <a:r>
              <a:rPr lang="en-US" sz="2000" i="1" dirty="0"/>
              <a:t>IEEE Journal of Solid-State Circuits</a:t>
            </a:r>
            <a:r>
              <a:rPr lang="en-US" sz="2000" dirty="0"/>
              <a:t>, vol. </a:t>
            </a:r>
            <a:r>
              <a:rPr lang="en-US" sz="2000" dirty="0" smtClean="0"/>
              <a:t>41, </a:t>
            </a:r>
            <a:r>
              <a:rPr lang="en-US" sz="2000" dirty="0"/>
              <a:t>pp. 42-53, January 2006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n-US" sz="2000" dirty="0" smtClean="0"/>
              <a:t>[2] S</a:t>
            </a:r>
            <a:r>
              <a:rPr lang="en-US" sz="2000" dirty="0"/>
              <a:t>. </a:t>
            </a:r>
            <a:r>
              <a:rPr lang="en-US" sz="2000" dirty="0" err="1"/>
              <a:t>Sethumadhavan</a:t>
            </a:r>
            <a:r>
              <a:rPr lang="en-US" sz="2000" dirty="0"/>
              <a:t>, R. Roberts, and Y. </a:t>
            </a:r>
            <a:r>
              <a:rPr lang="en-US" sz="2000" dirty="0" err="1"/>
              <a:t>Tsividis</a:t>
            </a:r>
            <a:r>
              <a:rPr lang="en-US" sz="2000" dirty="0"/>
              <a:t>, “Hybrid discrete-continuous computer architectures”, </a:t>
            </a:r>
            <a:r>
              <a:rPr lang="en-US" sz="2000" i="1" dirty="0"/>
              <a:t>IEEE Computer Architecture Letters</a:t>
            </a:r>
            <a:r>
              <a:rPr lang="en-US" sz="2000" dirty="0"/>
              <a:t>, vol. 55, no. 99, Digital object identifier: 10.1109/L-CA.2011.22, September 2011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n-US" sz="2000" dirty="0" smtClean="0"/>
              <a:t>[3] </a:t>
            </a:r>
            <a:r>
              <a:rPr lang="nb-NO" altLang="ko-KR" sz="2000" dirty="0"/>
              <a:t>M. </a:t>
            </a:r>
            <a:r>
              <a:rPr lang="nb-NO" altLang="ko-KR" sz="2000" dirty="0" err="1"/>
              <a:t>Seok</a:t>
            </a:r>
            <a:r>
              <a:rPr lang="nb-NO" altLang="ko-KR" sz="2000" dirty="0"/>
              <a:t>, et al., </a:t>
            </a:r>
            <a:r>
              <a:rPr lang="ko-KR" altLang="en-US" sz="2000" dirty="0"/>
              <a:t>“</a:t>
            </a:r>
            <a:r>
              <a:rPr lang="en-US" altLang="ko-KR" sz="2000" dirty="0"/>
              <a:t>The Phoenix Processor: A 30pW Platform for Sensor Applications,</a:t>
            </a:r>
            <a:r>
              <a:rPr lang="ko-KR" altLang="en-US" sz="2000" dirty="0"/>
              <a:t>” </a:t>
            </a:r>
            <a:r>
              <a:rPr lang="en-US" altLang="ko-KR" sz="2000" i="1" dirty="0" smtClean="0"/>
              <a:t>Digest, 2008 IEEE </a:t>
            </a:r>
            <a:r>
              <a:rPr lang="en-US" altLang="ko-KR" sz="2000" i="1" dirty="0"/>
              <a:t>Symposium on VLSI Circuits</a:t>
            </a:r>
            <a:r>
              <a:rPr lang="en-US" altLang="ko-KR" sz="2000" dirty="0"/>
              <a:t>, </a:t>
            </a:r>
            <a:r>
              <a:rPr lang="en-US" altLang="ko-KR" sz="2000" dirty="0" smtClean="0"/>
              <a:t>pp. 188-189.</a:t>
            </a:r>
          </a:p>
          <a:p>
            <a:pPr marL="0" indent="0">
              <a:buNone/>
            </a:pPr>
            <a:r>
              <a:rPr lang="en-US" sz="2000" dirty="0" smtClean="0"/>
              <a:t>[4] </a:t>
            </a:r>
            <a:r>
              <a:rPr lang="en-US" sz="2000" dirty="0"/>
              <a:t>Y. Tsividis, "Event-driven data acquisition and digital signal processing – A tutorial", </a:t>
            </a:r>
            <a:r>
              <a:rPr lang="en-US" sz="2000" i="1" dirty="0"/>
              <a:t>IEEE Transactions on Circuits and Systems II</a:t>
            </a:r>
            <a:r>
              <a:rPr lang="en-US" sz="2000" dirty="0"/>
              <a:t>, Jump-start tutorial, vol. 57, no. 8, pp. 577-581, August 2010. </a:t>
            </a:r>
          </a:p>
          <a:p>
            <a:pPr marL="0" indent="0">
              <a:buNone/>
            </a:pPr>
            <a:r>
              <a:rPr lang="en-US" sz="2000" dirty="0" smtClean="0"/>
              <a:t> [5] </a:t>
            </a:r>
            <a:r>
              <a:rPr lang="en-US" sz="2000" dirty="0"/>
              <a:t>]M. D. Bryant, S. Yan, R. Tsang, B. Fernandez, and K. K. Kumar, “A mixed signal (analog-digital) integrator design”, </a:t>
            </a:r>
            <a:r>
              <a:rPr lang="en-US" sz="2000" i="1" dirty="0"/>
              <a:t>IEEE Transactions on Circuits and Systems I</a:t>
            </a:r>
            <a:r>
              <a:rPr lang="en-US" sz="2000" dirty="0"/>
              <a:t>,  </a:t>
            </a:r>
            <a:r>
              <a:rPr lang="en-US" sz="2000" dirty="0" smtClean="0"/>
              <a:t>pp. 1409-1417, July 2012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F23F-EB9F-4CC7-AAF3-9505920E35B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364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826</Words>
  <Application>Microsoft Macintosh PowerPoint</Application>
  <PresentationFormat>On-screen Show (4:3)</PresentationFormat>
  <Paragraphs>143</Paragraphs>
  <Slides>16</Slides>
  <Notes>0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CPS: Synergy: Collaborative Research: Hybrid Continuous-Discrete Computers for Cyber-Physical Systems</vt:lpstr>
      <vt:lpstr>Goals</vt:lpstr>
      <vt:lpstr>Classical digital computers </vt:lpstr>
      <vt:lpstr>Classical analog computers</vt:lpstr>
      <vt:lpstr>Analog computers in a CPS context</vt:lpstr>
      <vt:lpstr>Digital computing in a CPS context</vt:lpstr>
      <vt:lpstr>Our approach</vt:lpstr>
      <vt:lpstr>Instruction Set Architecture</vt:lpstr>
      <vt:lpstr>Analog circuit design</vt:lpstr>
      <vt:lpstr>Digital circuit design</vt:lpstr>
      <vt:lpstr>Hybrid circuit design </vt:lpstr>
      <vt:lpstr>PowerPoint Presentation</vt:lpstr>
      <vt:lpstr>PowerPoint Presentation</vt:lpstr>
      <vt:lpstr>PowerPoint Presentation</vt:lpstr>
      <vt:lpstr>Demo apps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Yannis Tsividis</dc:creator>
  <cp:lastModifiedBy>Emily  Wehby</cp:lastModifiedBy>
  <cp:revision>42</cp:revision>
  <dcterms:created xsi:type="dcterms:W3CDTF">2013-09-09T22:09:54Z</dcterms:created>
  <dcterms:modified xsi:type="dcterms:W3CDTF">2015-03-03T22:06:12Z</dcterms:modified>
</cp:coreProperties>
</file>