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43891200" cy="38404800"/>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0" d="100"/>
          <a:sy n="30" d="100"/>
        </p:scale>
        <p:origin x="-72" y="-114"/>
      </p:cViewPr>
      <p:guideLst>
        <p:guide orient="horz" pos="12096"/>
        <p:guide pos="13823"/>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3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CE9DFC3-E6B9-C040-894B-74E93DA6C060}" type="datetime1">
              <a:rPr lang="en-US"/>
              <a:pPr/>
              <a:t>8/20/2012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2C81A1D-36D9-0041-8614-17F1D25EAADE}" type="slidenum">
              <a:rPr lang="en-US"/>
              <a:pPr/>
              <a:t>‹#›</a:t>
            </a:fld>
            <a:endParaRPr lang="en-US"/>
          </a:p>
        </p:txBody>
      </p:sp>
    </p:spTree>
    <p:extLst>
      <p:ext uri="{BB962C8B-B14F-4D97-AF65-F5344CB8AC3E}">
        <p14:creationId xmlns:p14="http://schemas.microsoft.com/office/powerpoint/2010/main" val="193081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07215A2-CFDE-C046-8244-7CE80CE8EF18}" type="datetime1">
              <a:rPr lang="en-US"/>
              <a:pPr/>
              <a:t>8/20/2012</a:t>
            </a:fld>
            <a:endParaRPr lang="en-US"/>
          </a:p>
        </p:txBody>
      </p:sp>
      <p:sp>
        <p:nvSpPr>
          <p:cNvPr id="4" name="Slide Image Placeholder 3"/>
          <p:cNvSpPr>
            <a:spLocks noGrp="1" noRot="1" noChangeAspect="1"/>
          </p:cNvSpPr>
          <p:nvPr>
            <p:ph type="sldImg" idx="2"/>
          </p:nvPr>
        </p:nvSpPr>
        <p:spPr>
          <a:xfrm>
            <a:off x="1470025" y="685800"/>
            <a:ext cx="391795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2EB111C-0DEE-0E4A-89D6-763B1220C6C7}" type="slidenum">
              <a:rPr lang="en-US"/>
              <a:pPr/>
              <a:t>‹#›</a:t>
            </a:fld>
            <a:endParaRPr lang="en-US"/>
          </a:p>
        </p:txBody>
      </p:sp>
    </p:spTree>
    <p:extLst>
      <p:ext uri="{BB962C8B-B14F-4D97-AF65-F5344CB8AC3E}">
        <p14:creationId xmlns:p14="http://schemas.microsoft.com/office/powerpoint/2010/main" val="303817950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xfrm>
            <a:off x="1470025" y="685800"/>
            <a:ext cx="39179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1675298-6F2E-0645-A0FA-74537A850EAD}" type="slidenum">
              <a:rPr lang="en-US" sz="1200"/>
              <a:pPr eaLnBrk="1" hangingPunct="1"/>
              <a:t>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82" y="11930545"/>
            <a:ext cx="37306244" cy="8231944"/>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456" y="21762419"/>
            <a:ext cx="30724289" cy="98148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247026C-23B6-4F47-AD2A-285A9540804C}" type="slidenum">
              <a:rPr lang="en-US"/>
              <a:pPr/>
              <a:t>‹#›</a:t>
            </a:fld>
            <a:endParaRPr lang="en-US"/>
          </a:p>
        </p:txBody>
      </p:sp>
    </p:spTree>
    <p:extLst>
      <p:ext uri="{BB962C8B-B14F-4D97-AF65-F5344CB8AC3E}">
        <p14:creationId xmlns:p14="http://schemas.microsoft.com/office/powerpoint/2010/main" val="3397144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BC8265-B86C-6A45-92A8-D94A1C99E0FC}" type="slidenum">
              <a:rPr lang="en-US"/>
              <a:pPr/>
              <a:t>‹#›</a:t>
            </a:fld>
            <a:endParaRPr lang="en-US"/>
          </a:p>
        </p:txBody>
      </p:sp>
    </p:spTree>
    <p:extLst>
      <p:ext uri="{BB962C8B-B14F-4D97-AF65-F5344CB8AC3E}">
        <p14:creationId xmlns:p14="http://schemas.microsoft.com/office/powerpoint/2010/main" val="178575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290" y="3413794"/>
            <a:ext cx="9325436" cy="307241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2478" y="3413794"/>
            <a:ext cx="27836810" cy="307241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2DB749-39CA-CC4B-AA7E-9D8D0EFEA91C}" type="slidenum">
              <a:rPr lang="en-US"/>
              <a:pPr/>
              <a:t>‹#›</a:t>
            </a:fld>
            <a:endParaRPr lang="en-US"/>
          </a:p>
        </p:txBody>
      </p:sp>
    </p:spTree>
    <p:extLst>
      <p:ext uri="{BB962C8B-B14F-4D97-AF65-F5344CB8AC3E}">
        <p14:creationId xmlns:p14="http://schemas.microsoft.com/office/powerpoint/2010/main" val="2906126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B3A1C43-2E4F-AC4D-BE43-F9AFEF7D6E6C}" type="slidenum">
              <a:rPr lang="en-US"/>
              <a:pPr/>
              <a:t>‹#›</a:t>
            </a:fld>
            <a:endParaRPr lang="en-US"/>
          </a:p>
        </p:txBody>
      </p:sp>
    </p:spTree>
    <p:extLst>
      <p:ext uri="{BB962C8B-B14F-4D97-AF65-F5344CB8AC3E}">
        <p14:creationId xmlns:p14="http://schemas.microsoft.com/office/powerpoint/2010/main" val="54248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6478" y="24678771"/>
            <a:ext cx="37307745" cy="762688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6478" y="16277519"/>
            <a:ext cx="37307745" cy="840125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310E87F-8B2E-D546-A5A2-098FF29E7F9F}" type="slidenum">
              <a:rPr lang="en-US"/>
              <a:pPr/>
              <a:t>‹#›</a:t>
            </a:fld>
            <a:endParaRPr lang="en-US"/>
          </a:p>
        </p:txBody>
      </p:sp>
    </p:spTree>
    <p:extLst>
      <p:ext uri="{BB962C8B-B14F-4D97-AF65-F5344CB8AC3E}">
        <p14:creationId xmlns:p14="http://schemas.microsoft.com/office/powerpoint/2010/main" val="3542630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2483" y="11094488"/>
            <a:ext cx="18580372" cy="230434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16849" y="11094488"/>
            <a:ext cx="18581873" cy="230434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D201054-988D-8246-89FB-845DB6AF6559}" type="slidenum">
              <a:rPr lang="en-US"/>
              <a:pPr/>
              <a:t>‹#›</a:t>
            </a:fld>
            <a:endParaRPr lang="en-US"/>
          </a:p>
        </p:txBody>
      </p:sp>
    </p:spTree>
    <p:extLst>
      <p:ext uri="{BB962C8B-B14F-4D97-AF65-F5344CB8AC3E}">
        <p14:creationId xmlns:p14="http://schemas.microsoft.com/office/powerpoint/2010/main" val="1385637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486" y="1538244"/>
            <a:ext cx="39502229" cy="640101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490" y="8596822"/>
            <a:ext cx="19393367" cy="3583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4490" y="12179923"/>
            <a:ext cx="19393367" cy="221259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5853" y="8596822"/>
            <a:ext cx="19400867" cy="3583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5853" y="12179923"/>
            <a:ext cx="19400867" cy="221259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41982B1-EFB2-BE49-8FCC-D8B7760D4DA4}" type="slidenum">
              <a:rPr lang="en-US"/>
              <a:pPr/>
              <a:t>‹#›</a:t>
            </a:fld>
            <a:endParaRPr lang="en-US"/>
          </a:p>
        </p:txBody>
      </p:sp>
    </p:spTree>
    <p:extLst>
      <p:ext uri="{BB962C8B-B14F-4D97-AF65-F5344CB8AC3E}">
        <p14:creationId xmlns:p14="http://schemas.microsoft.com/office/powerpoint/2010/main" val="11706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8800789-B4B5-2D4A-824B-EE0E6F302E9F}" type="slidenum">
              <a:rPr lang="en-US"/>
              <a:pPr/>
              <a:t>‹#›</a:t>
            </a:fld>
            <a:endParaRPr lang="en-US"/>
          </a:p>
        </p:txBody>
      </p:sp>
    </p:spTree>
    <p:extLst>
      <p:ext uri="{BB962C8B-B14F-4D97-AF65-F5344CB8AC3E}">
        <p14:creationId xmlns:p14="http://schemas.microsoft.com/office/powerpoint/2010/main" val="380516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FC7079A-27EE-B447-BBA2-4B696EA08ECC}" type="slidenum">
              <a:rPr lang="en-US"/>
              <a:pPr/>
              <a:t>‹#›</a:t>
            </a:fld>
            <a:endParaRPr lang="en-US"/>
          </a:p>
        </p:txBody>
      </p:sp>
    </p:spTree>
    <p:extLst>
      <p:ext uri="{BB962C8B-B14F-4D97-AF65-F5344CB8AC3E}">
        <p14:creationId xmlns:p14="http://schemas.microsoft.com/office/powerpoint/2010/main" val="161935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486" y="1529056"/>
            <a:ext cx="14440401" cy="650733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59883" y="1529059"/>
            <a:ext cx="24536832" cy="327768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486" y="8036384"/>
            <a:ext cx="14440401" cy="262695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522BEFB-AA63-7E46-8F4F-0155536FC4EB}" type="slidenum">
              <a:rPr lang="en-US"/>
              <a:pPr/>
              <a:t>‹#›</a:t>
            </a:fld>
            <a:endParaRPr lang="en-US"/>
          </a:p>
        </p:txBody>
      </p:sp>
    </p:spTree>
    <p:extLst>
      <p:ext uri="{BB962C8B-B14F-4D97-AF65-F5344CB8AC3E}">
        <p14:creationId xmlns:p14="http://schemas.microsoft.com/office/powerpoint/2010/main" val="2160378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447" y="26883756"/>
            <a:ext cx="26335319" cy="317360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447" y="3432167"/>
            <a:ext cx="26335319" cy="230420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447" y="30057362"/>
            <a:ext cx="26335319" cy="450709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138C938-5F03-9D49-9573-C75A7A6779F3}" type="slidenum">
              <a:rPr lang="en-US"/>
              <a:pPr/>
              <a:t>‹#›</a:t>
            </a:fld>
            <a:endParaRPr lang="en-US"/>
          </a:p>
        </p:txBody>
      </p:sp>
    </p:spTree>
    <p:extLst>
      <p:ext uri="{BB962C8B-B14F-4D97-AF65-F5344CB8AC3E}">
        <p14:creationId xmlns:p14="http://schemas.microsoft.com/office/powerpoint/2010/main" val="570698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2482" y="3413791"/>
            <a:ext cx="37306244" cy="640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30873" tIns="265437" rIns="530873" bIns="26543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292482" y="11094488"/>
            <a:ext cx="37306244" cy="2304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30873" tIns="265437" rIns="530873" bIns="2654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2483" y="34991013"/>
            <a:ext cx="9143937" cy="2560670"/>
          </a:xfrm>
          <a:prstGeom prst="rect">
            <a:avLst/>
          </a:prstGeom>
          <a:noFill/>
          <a:ln w="9525">
            <a:noFill/>
            <a:miter lim="800000"/>
            <a:headEnd/>
            <a:tailEnd/>
          </a:ln>
          <a:effectLst/>
        </p:spPr>
        <p:txBody>
          <a:bodyPr vert="horz" wrap="square" lIns="530873" tIns="265437" rIns="530873" bIns="265437" numCol="1" anchor="t" anchorCtr="0" compatLnSpc="1">
            <a:prstTxWarp prst="textNoShape">
              <a:avLst/>
            </a:prstTxWarp>
          </a:bodyPr>
          <a:lstStyle>
            <a:lvl1pPr>
              <a:defRPr sz="8100">
                <a:ea typeface="ＭＳ Ｐゴシック"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14996897" y="34991013"/>
            <a:ext cx="13897406" cy="2560670"/>
          </a:xfrm>
          <a:prstGeom prst="rect">
            <a:avLst/>
          </a:prstGeom>
          <a:noFill/>
          <a:ln w="9525">
            <a:noFill/>
            <a:miter lim="800000"/>
            <a:headEnd/>
            <a:tailEnd/>
          </a:ln>
          <a:effectLst/>
        </p:spPr>
        <p:txBody>
          <a:bodyPr vert="horz" wrap="square" lIns="530873" tIns="265437" rIns="530873" bIns="265437" numCol="1" anchor="t" anchorCtr="0" compatLnSpc="1">
            <a:prstTxWarp prst="textNoShape">
              <a:avLst/>
            </a:prstTxWarp>
          </a:bodyPr>
          <a:lstStyle>
            <a:lvl1pPr algn="ctr">
              <a:defRPr sz="8100">
                <a:ea typeface="ＭＳ Ｐゴシック"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31454790" y="34991013"/>
            <a:ext cx="9143937" cy="2560670"/>
          </a:xfrm>
          <a:prstGeom prst="rect">
            <a:avLst/>
          </a:prstGeom>
          <a:noFill/>
          <a:ln w="9525">
            <a:noFill/>
            <a:miter lim="800000"/>
            <a:headEnd/>
            <a:tailEnd/>
          </a:ln>
          <a:effectLst/>
        </p:spPr>
        <p:txBody>
          <a:bodyPr vert="horz" wrap="square" lIns="530873" tIns="265437" rIns="530873" bIns="265437" numCol="1" anchor="t" anchorCtr="0" compatLnSpc="1">
            <a:prstTxWarp prst="textNoShape">
              <a:avLst/>
            </a:prstTxWarp>
          </a:bodyPr>
          <a:lstStyle>
            <a:lvl1pPr algn="r">
              <a:defRPr sz="8100"/>
            </a:lvl1pPr>
          </a:lstStyle>
          <a:p>
            <a:fld id="{A90F448E-2F13-CD4C-89F7-79C83DE62C6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308600" rtl="0" eaLnBrk="0" fontAlgn="base" hangingPunct="0">
        <a:spcBef>
          <a:spcPct val="0"/>
        </a:spcBef>
        <a:spcAft>
          <a:spcPct val="0"/>
        </a:spcAft>
        <a:defRPr sz="25500">
          <a:solidFill>
            <a:schemeClr val="tx2"/>
          </a:solidFill>
          <a:latin typeface="+mj-lt"/>
          <a:ea typeface="ＭＳ Ｐゴシック" charset="-128"/>
          <a:cs typeface="ＭＳ Ｐゴシック" charset="-128"/>
        </a:defRPr>
      </a:lvl1pPr>
      <a:lvl2pPr algn="ctr" defTabSz="5308600" rtl="0" eaLnBrk="0" fontAlgn="base" hangingPunct="0">
        <a:spcBef>
          <a:spcPct val="0"/>
        </a:spcBef>
        <a:spcAft>
          <a:spcPct val="0"/>
        </a:spcAft>
        <a:defRPr sz="25500">
          <a:solidFill>
            <a:schemeClr val="tx2"/>
          </a:solidFill>
          <a:latin typeface="Times New Roman" charset="0"/>
          <a:ea typeface="ＭＳ Ｐゴシック" charset="-128"/>
          <a:cs typeface="ＭＳ Ｐゴシック" charset="-128"/>
        </a:defRPr>
      </a:lvl2pPr>
      <a:lvl3pPr algn="ctr" defTabSz="5308600" rtl="0" eaLnBrk="0" fontAlgn="base" hangingPunct="0">
        <a:spcBef>
          <a:spcPct val="0"/>
        </a:spcBef>
        <a:spcAft>
          <a:spcPct val="0"/>
        </a:spcAft>
        <a:defRPr sz="25500">
          <a:solidFill>
            <a:schemeClr val="tx2"/>
          </a:solidFill>
          <a:latin typeface="Times New Roman" charset="0"/>
          <a:ea typeface="ＭＳ Ｐゴシック" charset="-128"/>
          <a:cs typeface="ＭＳ Ｐゴシック" charset="-128"/>
        </a:defRPr>
      </a:lvl3pPr>
      <a:lvl4pPr algn="ctr" defTabSz="5308600" rtl="0" eaLnBrk="0" fontAlgn="base" hangingPunct="0">
        <a:spcBef>
          <a:spcPct val="0"/>
        </a:spcBef>
        <a:spcAft>
          <a:spcPct val="0"/>
        </a:spcAft>
        <a:defRPr sz="25500">
          <a:solidFill>
            <a:schemeClr val="tx2"/>
          </a:solidFill>
          <a:latin typeface="Times New Roman" charset="0"/>
          <a:ea typeface="ＭＳ Ｐゴシック" charset="-128"/>
          <a:cs typeface="ＭＳ Ｐゴシック" charset="-128"/>
        </a:defRPr>
      </a:lvl4pPr>
      <a:lvl5pPr algn="ctr" defTabSz="5308600" rtl="0" eaLnBrk="0" fontAlgn="base" hangingPunct="0">
        <a:spcBef>
          <a:spcPct val="0"/>
        </a:spcBef>
        <a:spcAft>
          <a:spcPct val="0"/>
        </a:spcAft>
        <a:defRPr sz="25500">
          <a:solidFill>
            <a:schemeClr val="tx2"/>
          </a:solidFill>
          <a:latin typeface="Times New Roman" charset="0"/>
          <a:ea typeface="ＭＳ Ｐゴシック" charset="-128"/>
          <a:cs typeface="ＭＳ Ｐゴシック" charset="-128"/>
        </a:defRPr>
      </a:lvl5pPr>
      <a:lvl6pPr marL="457200" algn="ctr" defTabSz="5308600" rtl="0" fontAlgn="base">
        <a:spcBef>
          <a:spcPct val="0"/>
        </a:spcBef>
        <a:spcAft>
          <a:spcPct val="0"/>
        </a:spcAft>
        <a:defRPr sz="25500">
          <a:solidFill>
            <a:schemeClr val="tx2"/>
          </a:solidFill>
          <a:latin typeface="Times New Roman" charset="0"/>
        </a:defRPr>
      </a:lvl6pPr>
      <a:lvl7pPr marL="914400" algn="ctr" defTabSz="5308600" rtl="0" fontAlgn="base">
        <a:spcBef>
          <a:spcPct val="0"/>
        </a:spcBef>
        <a:spcAft>
          <a:spcPct val="0"/>
        </a:spcAft>
        <a:defRPr sz="25500">
          <a:solidFill>
            <a:schemeClr val="tx2"/>
          </a:solidFill>
          <a:latin typeface="Times New Roman" charset="0"/>
        </a:defRPr>
      </a:lvl7pPr>
      <a:lvl8pPr marL="1371600" algn="ctr" defTabSz="5308600" rtl="0" fontAlgn="base">
        <a:spcBef>
          <a:spcPct val="0"/>
        </a:spcBef>
        <a:spcAft>
          <a:spcPct val="0"/>
        </a:spcAft>
        <a:defRPr sz="25500">
          <a:solidFill>
            <a:schemeClr val="tx2"/>
          </a:solidFill>
          <a:latin typeface="Times New Roman" charset="0"/>
        </a:defRPr>
      </a:lvl8pPr>
      <a:lvl9pPr marL="1828800" algn="ctr" defTabSz="5308600" rtl="0" fontAlgn="base">
        <a:spcBef>
          <a:spcPct val="0"/>
        </a:spcBef>
        <a:spcAft>
          <a:spcPct val="0"/>
        </a:spcAft>
        <a:defRPr sz="25500">
          <a:solidFill>
            <a:schemeClr val="tx2"/>
          </a:solidFill>
          <a:latin typeface="Times New Roman" charset="0"/>
        </a:defRPr>
      </a:lvl9pPr>
    </p:titleStyle>
    <p:bodyStyle>
      <a:lvl1pPr marL="1990725" indent="-1990725" algn="l" defTabSz="5308600" rtl="0" eaLnBrk="0" fontAlgn="base" hangingPunct="0">
        <a:spcBef>
          <a:spcPct val="20000"/>
        </a:spcBef>
        <a:spcAft>
          <a:spcPct val="0"/>
        </a:spcAft>
        <a:buChar char="•"/>
        <a:defRPr sz="18600">
          <a:solidFill>
            <a:schemeClr val="tx1"/>
          </a:solidFill>
          <a:latin typeface="+mn-lt"/>
          <a:ea typeface="ＭＳ Ｐゴシック" charset="-128"/>
          <a:cs typeface="ＭＳ Ｐゴシック" charset="-128"/>
        </a:defRPr>
      </a:lvl1pPr>
      <a:lvl2pPr marL="4313238" indent="-1658938" algn="l" defTabSz="5308600" rtl="0" eaLnBrk="0" fontAlgn="base" hangingPunct="0">
        <a:spcBef>
          <a:spcPct val="20000"/>
        </a:spcBef>
        <a:spcAft>
          <a:spcPct val="0"/>
        </a:spcAft>
        <a:buChar char="–"/>
        <a:defRPr sz="16300">
          <a:solidFill>
            <a:schemeClr val="tx1"/>
          </a:solidFill>
          <a:latin typeface="+mn-lt"/>
          <a:ea typeface="ＭＳ Ｐゴシック" charset="-128"/>
        </a:defRPr>
      </a:lvl2pPr>
      <a:lvl3pPr marL="6635750" indent="-1327150" algn="l" defTabSz="5308600" rtl="0" eaLnBrk="0" fontAlgn="base" hangingPunct="0">
        <a:spcBef>
          <a:spcPct val="20000"/>
        </a:spcBef>
        <a:spcAft>
          <a:spcPct val="0"/>
        </a:spcAft>
        <a:buChar char="•"/>
        <a:defRPr sz="13900">
          <a:solidFill>
            <a:schemeClr val="tx1"/>
          </a:solidFill>
          <a:latin typeface="+mn-lt"/>
          <a:ea typeface="ＭＳ Ｐゴシック" charset="-128"/>
        </a:defRPr>
      </a:lvl3pPr>
      <a:lvl4pPr marL="9290050" indent="-1327150" algn="l" defTabSz="5308600" rtl="0" eaLnBrk="0" fontAlgn="base" hangingPunct="0">
        <a:spcBef>
          <a:spcPct val="20000"/>
        </a:spcBef>
        <a:spcAft>
          <a:spcPct val="0"/>
        </a:spcAft>
        <a:buChar char="–"/>
        <a:defRPr sz="11600">
          <a:solidFill>
            <a:schemeClr val="tx1"/>
          </a:solidFill>
          <a:latin typeface="+mn-lt"/>
          <a:ea typeface="ＭＳ Ｐゴシック" charset="-128"/>
        </a:defRPr>
      </a:lvl4pPr>
      <a:lvl5pPr marL="11944350" indent="-1327150" algn="l" defTabSz="5308600" rtl="0" eaLnBrk="0" fontAlgn="base" hangingPunct="0">
        <a:spcBef>
          <a:spcPct val="20000"/>
        </a:spcBef>
        <a:spcAft>
          <a:spcPct val="0"/>
        </a:spcAft>
        <a:buChar char="»"/>
        <a:defRPr sz="11600">
          <a:solidFill>
            <a:schemeClr val="tx1"/>
          </a:solidFill>
          <a:latin typeface="+mn-lt"/>
          <a:ea typeface="ＭＳ Ｐゴシック" charset="-128"/>
        </a:defRPr>
      </a:lvl5pPr>
      <a:lvl6pPr marL="12401550" indent="-1327150" algn="l" defTabSz="5308600" rtl="0" fontAlgn="base">
        <a:spcBef>
          <a:spcPct val="20000"/>
        </a:spcBef>
        <a:spcAft>
          <a:spcPct val="0"/>
        </a:spcAft>
        <a:buChar char="»"/>
        <a:defRPr sz="11600">
          <a:solidFill>
            <a:schemeClr val="tx1"/>
          </a:solidFill>
          <a:latin typeface="+mn-lt"/>
          <a:ea typeface="ＭＳ Ｐゴシック" charset="-128"/>
        </a:defRPr>
      </a:lvl6pPr>
      <a:lvl7pPr marL="12858750" indent="-1327150" algn="l" defTabSz="5308600" rtl="0" fontAlgn="base">
        <a:spcBef>
          <a:spcPct val="20000"/>
        </a:spcBef>
        <a:spcAft>
          <a:spcPct val="0"/>
        </a:spcAft>
        <a:buChar char="»"/>
        <a:defRPr sz="11600">
          <a:solidFill>
            <a:schemeClr val="tx1"/>
          </a:solidFill>
          <a:latin typeface="+mn-lt"/>
          <a:ea typeface="ＭＳ Ｐゴシック" charset="-128"/>
        </a:defRPr>
      </a:lvl7pPr>
      <a:lvl8pPr marL="13315950" indent="-1327150" algn="l" defTabSz="5308600" rtl="0" fontAlgn="base">
        <a:spcBef>
          <a:spcPct val="20000"/>
        </a:spcBef>
        <a:spcAft>
          <a:spcPct val="0"/>
        </a:spcAft>
        <a:buChar char="»"/>
        <a:defRPr sz="11600">
          <a:solidFill>
            <a:schemeClr val="tx1"/>
          </a:solidFill>
          <a:latin typeface="+mn-lt"/>
          <a:ea typeface="ＭＳ Ｐゴシック" charset="-128"/>
        </a:defRPr>
      </a:lvl8pPr>
      <a:lvl9pPr marL="13773150" indent="-1327150" algn="l" defTabSz="5308600" rtl="0" fontAlgn="base">
        <a:spcBef>
          <a:spcPct val="20000"/>
        </a:spcBef>
        <a:spcAft>
          <a:spcPct val="0"/>
        </a:spcAft>
        <a:buChar char="»"/>
        <a:defRPr sz="1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jpe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png"/><Relationship Id="rId27"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p:cNvSpPr txBox="1"/>
          <p:nvPr/>
        </p:nvSpPr>
        <p:spPr>
          <a:xfrm>
            <a:off x="0" y="1"/>
            <a:ext cx="43891200" cy="2769989"/>
          </a:xfrm>
          <a:prstGeom prst="rect">
            <a:avLst/>
          </a:prstGeom>
          <a:solidFill>
            <a:schemeClr val="accent6">
              <a:lumMod val="20000"/>
              <a:lumOff val="80000"/>
            </a:schemeClr>
          </a:solidFill>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6600" b="1" dirty="0" smtClean="0"/>
              <a:t>Hybrid Systems </a:t>
            </a:r>
            <a:r>
              <a:rPr lang="en-US" sz="6600" b="1" dirty="0"/>
              <a:t>for Modeling, Performing and Teaching the Language of </a:t>
            </a:r>
            <a:r>
              <a:rPr lang="en-US" sz="6600" b="1" dirty="0" smtClean="0"/>
              <a:t>Surgery (</a:t>
            </a:r>
            <a:r>
              <a:rPr lang="en-US" sz="6600" b="1" dirty="0"/>
              <a:t>CPS </a:t>
            </a:r>
            <a:r>
              <a:rPr lang="en-US" sz="6600" b="1" dirty="0" smtClean="0"/>
              <a:t>0931805</a:t>
            </a:r>
            <a:r>
              <a:rPr lang="en-US" sz="6600" dirty="0" smtClean="0"/>
              <a:t>)</a:t>
            </a:r>
            <a:endParaRPr lang="en-US" sz="6600" dirty="0"/>
          </a:p>
          <a:p>
            <a:pPr algn="ctr" eaLnBrk="1" hangingPunct="1"/>
            <a:r>
              <a:rPr lang="en-US" sz="5400" dirty="0" smtClean="0"/>
              <a:t> </a:t>
            </a:r>
            <a:r>
              <a:rPr lang="en-US" sz="5400" dirty="0" err="1"/>
              <a:t>Sanjeev</a:t>
            </a:r>
            <a:r>
              <a:rPr lang="en-US" sz="5400" dirty="0"/>
              <a:t> </a:t>
            </a:r>
            <a:r>
              <a:rPr lang="en-US" sz="5400" dirty="0" err="1" smtClean="0"/>
              <a:t>Khudanpur</a:t>
            </a:r>
            <a:r>
              <a:rPr lang="en-US" sz="5400" dirty="0" smtClean="0"/>
              <a:t>, Gregory Hager, Rene Vidal, </a:t>
            </a:r>
            <a:r>
              <a:rPr lang="en-US" sz="5400" dirty="0"/>
              <a:t>Rajesh </a:t>
            </a:r>
            <a:r>
              <a:rPr lang="en-US" sz="5400" dirty="0" smtClean="0"/>
              <a:t>Kumar</a:t>
            </a:r>
            <a:endParaRPr lang="en-US" sz="5400" dirty="0"/>
          </a:p>
          <a:p>
            <a:pPr algn="ctr" eaLnBrk="1" hangingPunct="1"/>
            <a:r>
              <a:rPr lang="en-US" sz="5400" dirty="0"/>
              <a:t>Chi </a:t>
            </a:r>
            <a:r>
              <a:rPr lang="en-US" sz="5400" dirty="0" err="1"/>
              <a:t>Chiung</a:t>
            </a:r>
            <a:r>
              <a:rPr lang="en-US" sz="5400" dirty="0"/>
              <a:t> Grace Chen, MD</a:t>
            </a:r>
            <a:r>
              <a:rPr lang="en-US" sz="5400" baseline="30000" dirty="0"/>
              <a:t>2</a:t>
            </a:r>
            <a:r>
              <a:rPr lang="en-US" sz="5400" dirty="0"/>
              <a:t>, </a:t>
            </a:r>
            <a:r>
              <a:rPr lang="en-US" sz="5400" dirty="0" smtClean="0"/>
              <a:t>David </a:t>
            </a:r>
            <a:r>
              <a:rPr lang="en-US" sz="5400" dirty="0" err="1"/>
              <a:t>Yuh</a:t>
            </a:r>
            <a:r>
              <a:rPr lang="en-US" sz="5400" dirty="0"/>
              <a:t>, </a:t>
            </a:r>
            <a:r>
              <a:rPr lang="en-US" sz="5400" dirty="0" smtClean="0"/>
              <a:t>MD</a:t>
            </a:r>
            <a:endParaRPr lang="en-US" sz="5400" baseline="30000" dirty="0"/>
          </a:p>
        </p:txBody>
      </p:sp>
      <p:sp>
        <p:nvSpPr>
          <p:cNvPr id="85" name="Text Box 162"/>
          <p:cNvSpPr txBox="1">
            <a:spLocks noChangeArrowheads="1"/>
          </p:cNvSpPr>
          <p:nvPr/>
        </p:nvSpPr>
        <p:spPr bwMode="auto">
          <a:xfrm>
            <a:off x="456921" y="3354855"/>
            <a:ext cx="13716000" cy="830997"/>
          </a:xfrm>
          <a:prstGeom prst="rect">
            <a:avLst/>
          </a:prstGeom>
          <a:solidFill>
            <a:srgbClr val="D2D2F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800" b="1" dirty="0"/>
              <a:t>INTRODUCTION</a:t>
            </a:r>
          </a:p>
        </p:txBody>
      </p:sp>
      <p:sp>
        <p:nvSpPr>
          <p:cNvPr id="86" name="Text Box 183"/>
          <p:cNvSpPr txBox="1">
            <a:spLocks noChangeArrowheads="1"/>
          </p:cNvSpPr>
          <p:nvPr/>
        </p:nvSpPr>
        <p:spPr bwMode="auto">
          <a:xfrm>
            <a:off x="456921" y="4420612"/>
            <a:ext cx="13716000" cy="3539430"/>
          </a:xfrm>
          <a:prstGeom prst="rect">
            <a:avLst/>
          </a:prstGeom>
          <a:solidFill>
            <a:schemeClr val="bg1"/>
          </a:solidFill>
          <a:ln>
            <a:noFill/>
          </a:ln>
          <a:extLs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dirty="0" smtClean="0"/>
              <a:t>The </a:t>
            </a:r>
            <a:r>
              <a:rPr lang="en-US" sz="3200" dirty="0"/>
              <a:t>aim of this project is to investigate methods for modeling human expert surgeons performing robotic minimally invasive surgery, and to understand how to reflect this expertise back </a:t>
            </a:r>
            <a:r>
              <a:rPr lang="en-US" sz="3200" dirty="0" smtClean="0"/>
              <a:t>for training and augmentation of surgical skill. </a:t>
            </a:r>
            <a:r>
              <a:rPr lang="en-US" sz="3200" dirty="0"/>
              <a:t>At a fundamental level, we view modeling the surgical “signal” as one of language </a:t>
            </a:r>
            <a:r>
              <a:rPr lang="en-US" sz="3200" dirty="0" smtClean="0"/>
              <a:t>modeling in a complex multivariate space, and the problem of augmentation and training as one of applying these models to new task instantiations. </a:t>
            </a:r>
            <a:r>
              <a:rPr lang="en-US" sz="3200" dirty="0"/>
              <a:t>We have chosen robotic minimally invasive surgery (RMIS) as our domain of investigation</a:t>
            </a:r>
            <a:r>
              <a:rPr lang="en-US" sz="3200" dirty="0" smtClean="0"/>
              <a:t>.</a:t>
            </a:r>
          </a:p>
        </p:txBody>
      </p:sp>
      <p:grpSp>
        <p:nvGrpSpPr>
          <p:cNvPr id="22" name="Group 21"/>
          <p:cNvGrpSpPr/>
          <p:nvPr/>
        </p:nvGrpSpPr>
        <p:grpSpPr>
          <a:xfrm>
            <a:off x="433769" y="8077200"/>
            <a:ext cx="13716000" cy="4191000"/>
            <a:chOff x="433769" y="7772402"/>
            <a:chExt cx="13716000" cy="4191000"/>
          </a:xfrm>
        </p:grpSpPr>
        <p:sp>
          <p:nvSpPr>
            <p:cNvPr id="87" name="Text Box 163"/>
            <p:cNvSpPr txBox="1">
              <a:spLocks noChangeArrowheads="1"/>
            </p:cNvSpPr>
            <p:nvPr/>
          </p:nvSpPr>
          <p:spPr bwMode="auto">
            <a:xfrm>
              <a:off x="433769" y="7772402"/>
              <a:ext cx="13716000" cy="830997"/>
            </a:xfrm>
            <a:prstGeom prst="rect">
              <a:avLst/>
            </a:prstGeom>
            <a:solidFill>
              <a:srgbClr val="D2D2F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800" b="1" dirty="0"/>
                <a:t>OBJECTIVES</a:t>
              </a:r>
            </a:p>
          </p:txBody>
        </p:sp>
        <p:sp>
          <p:nvSpPr>
            <p:cNvPr id="88" name="Text Box 161"/>
            <p:cNvSpPr txBox="1">
              <a:spLocks noChangeArrowheads="1"/>
            </p:cNvSpPr>
            <p:nvPr/>
          </p:nvSpPr>
          <p:spPr bwMode="auto">
            <a:xfrm>
              <a:off x="433769" y="8639205"/>
              <a:ext cx="13716000" cy="3324197"/>
            </a:xfrm>
            <a:prstGeom prst="rect">
              <a:avLst/>
            </a:prstGeom>
            <a:solidFill>
              <a:schemeClr val="bg1"/>
            </a:solidFill>
            <a:ln>
              <a:noFill/>
            </a:ln>
            <a:extLst>
              <a:ext uri="{91240B29-F687-4F45-9708-019B960494DF}">
                <a14:hiddenLine xmlns:a14="http://schemas.microsoft.com/office/drawing/2010/main" w="57150" cmpd="thinThick">
                  <a:solidFill>
                    <a:srgbClr val="000000"/>
                  </a:solidFill>
                  <a:miter lim="800000"/>
                  <a:headEnd/>
                  <a:tailEnd/>
                </a14:hiddenLine>
              </a:ext>
            </a:extLst>
          </p:spPr>
          <p:txBody>
            <a:bodyPr wrap="square" lIns="61170" tIns="30584" rIns="61170" bIns="30584">
              <a:spAutoFit/>
            </a:bodyPr>
            <a:lstStyle>
              <a:lvl1pPr defTabSz="612775" eaLnBrk="0" hangingPunct="0">
                <a:defRPr sz="2400">
                  <a:solidFill>
                    <a:schemeClr val="tx1"/>
                  </a:solidFill>
                  <a:latin typeface="Times New Roman" charset="0"/>
                  <a:ea typeface="ＭＳ Ｐゴシック" charset="0"/>
                  <a:cs typeface="ＭＳ Ｐゴシック" charset="0"/>
                </a:defRPr>
              </a:lvl1pPr>
              <a:lvl2pPr marL="37931725" indent="-37474525" defTabSz="61277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742950" lvl="0" indent="-742950">
                <a:spcAft>
                  <a:spcPts val="1200"/>
                </a:spcAft>
                <a:buFont typeface="+mj-lt"/>
                <a:buAutoNum type="arabicPeriod"/>
              </a:pPr>
              <a:r>
                <a:rPr lang="en-US" sz="3200" dirty="0" smtClean="0"/>
                <a:t>The development of hybrid dynamical systems (HDS) </a:t>
              </a:r>
              <a:r>
                <a:rPr lang="en-US" sz="3200" dirty="0"/>
                <a:t>models and </a:t>
              </a:r>
              <a:r>
                <a:rPr lang="en-US" sz="3200" dirty="0" smtClean="0"/>
                <a:t>related statistical classification and clustering methods for motion data acquired during surgical training tasks.</a:t>
              </a:r>
            </a:p>
            <a:p>
              <a:pPr marL="742950" lvl="0" indent="-742950">
                <a:spcAft>
                  <a:spcPts val="1200"/>
                </a:spcAft>
                <a:buFont typeface="+mj-lt"/>
                <a:buAutoNum type="arabicPeriod"/>
              </a:pPr>
              <a:r>
                <a:rPr lang="en-US" sz="3200" dirty="0" smtClean="0"/>
                <a:t>The development of language models for skilled movements based on HDS.</a:t>
              </a:r>
            </a:p>
            <a:p>
              <a:pPr marL="742950" lvl="0" indent="-742950">
                <a:spcAft>
                  <a:spcPts val="1200"/>
                </a:spcAft>
                <a:buFont typeface="+mj-lt"/>
                <a:buAutoNum type="arabicPeriod"/>
              </a:pPr>
              <a:r>
                <a:rPr lang="en-US" sz="3200" dirty="0" smtClean="0"/>
                <a:t>The development of teaching, training and assistance methods using dynamical systems and language models.</a:t>
              </a:r>
            </a:p>
          </p:txBody>
        </p:sp>
      </p:grpSp>
      <p:grpSp>
        <p:nvGrpSpPr>
          <p:cNvPr id="15" name="Group 14"/>
          <p:cNvGrpSpPr/>
          <p:nvPr/>
        </p:nvGrpSpPr>
        <p:grpSpPr>
          <a:xfrm>
            <a:off x="29794201" y="27355800"/>
            <a:ext cx="13716000" cy="8069669"/>
            <a:chOff x="30175200" y="27736802"/>
            <a:chExt cx="13716000" cy="8069669"/>
          </a:xfrm>
        </p:grpSpPr>
        <p:sp>
          <p:nvSpPr>
            <p:cNvPr id="89" name="Text Box 162"/>
            <p:cNvSpPr txBox="1">
              <a:spLocks noChangeArrowheads="1"/>
            </p:cNvSpPr>
            <p:nvPr/>
          </p:nvSpPr>
          <p:spPr bwMode="auto">
            <a:xfrm>
              <a:off x="30175200" y="27736802"/>
              <a:ext cx="13716000" cy="830997"/>
            </a:xfrm>
            <a:prstGeom prst="rect">
              <a:avLst/>
            </a:prstGeom>
            <a:solidFill>
              <a:srgbClr val="D2D2F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800" b="1" dirty="0"/>
                <a:t>REFERENCES</a:t>
              </a:r>
            </a:p>
          </p:txBody>
        </p:sp>
        <p:sp>
          <p:nvSpPr>
            <p:cNvPr id="90" name="Text Box 189"/>
            <p:cNvSpPr txBox="1">
              <a:spLocks noChangeArrowheads="1"/>
            </p:cNvSpPr>
            <p:nvPr/>
          </p:nvSpPr>
          <p:spPr bwMode="auto">
            <a:xfrm>
              <a:off x="30175200" y="28727400"/>
              <a:ext cx="13716000" cy="7079071"/>
            </a:xfrm>
            <a:prstGeom prst="rect">
              <a:avLst/>
            </a:prstGeom>
            <a:solidFill>
              <a:schemeClr val="bg1"/>
            </a:solidFill>
            <a:ln>
              <a:noFill/>
            </a:ln>
            <a:extLst>
              <a:ext uri="{91240B29-F687-4F45-9708-019B960494DF}">
                <a14:hiddenLine xmlns:a14="http://schemas.microsoft.com/office/drawing/2010/main" w="57150" cmpd="thinThick">
                  <a:solidFill>
                    <a:srgbClr val="000000"/>
                  </a:solidFill>
                  <a:miter lim="800000"/>
                  <a:headEnd/>
                  <a:tailEnd/>
                </a14:hiddenLine>
              </a:ext>
            </a:extLst>
          </p:spPr>
          <p:txBody>
            <a:bodyPr wrap="square" lIns="61170" tIns="30584" rIns="61170" bIns="30584">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lvl="0">
                <a:buFont typeface="+mj-lt"/>
                <a:buAutoNum type="arabicPeriod"/>
              </a:pPr>
              <a:r>
                <a:rPr lang="en-US" dirty="0" smtClean="0"/>
                <a:t>Kumar</a:t>
              </a:r>
              <a:r>
                <a:rPr lang="en-US" dirty="0"/>
                <a:t>, R, Jog, A, </a:t>
              </a:r>
              <a:r>
                <a:rPr lang="en-US" dirty="0" err="1"/>
                <a:t>Vagvolgyi,B</a:t>
              </a:r>
              <a:r>
                <a:rPr lang="en-US" dirty="0"/>
                <a:t>,  </a:t>
              </a:r>
              <a:r>
                <a:rPr lang="en-US" dirty="0" err="1"/>
                <a:t>Tantillo</a:t>
              </a:r>
              <a:r>
                <a:rPr lang="en-US" dirty="0"/>
                <a:t>, T and Chen, CCG, Nguyen, H,  </a:t>
              </a:r>
              <a:r>
                <a:rPr lang="en-US" dirty="0" err="1"/>
                <a:t>Hager,G</a:t>
              </a:r>
              <a:r>
                <a:rPr lang="en-US" dirty="0"/>
                <a:t>, </a:t>
              </a:r>
              <a:r>
                <a:rPr lang="en-US" dirty="0" err="1"/>
                <a:t>Yuh</a:t>
              </a:r>
              <a:r>
                <a:rPr lang="en-US" dirty="0"/>
                <a:t>, D. Operational Skill Assessment for Robotic Surgery Training. 11th Society of American Gastrointestinal and Endoscopic Surgeons (SAGES), poster, San Antonio, TX , 2011</a:t>
              </a:r>
              <a:r>
                <a:rPr lang="en-US" dirty="0" smtClean="0"/>
                <a:t>.</a:t>
              </a:r>
              <a:endParaRPr lang="en-US" dirty="0"/>
            </a:p>
            <a:p>
              <a:pPr lvl="0">
                <a:buFont typeface="+mj-lt"/>
                <a:buAutoNum type="arabicPeriod"/>
              </a:pPr>
              <a:r>
                <a:rPr lang="en-US" dirty="0"/>
                <a:t>N. </a:t>
              </a:r>
              <a:r>
                <a:rPr lang="en-US" dirty="0" err="1"/>
                <a:t>Padoy</a:t>
              </a:r>
              <a:r>
                <a:rPr lang="en-US" dirty="0"/>
                <a:t>, G.D. Hager, Human-Machine Collaborative Surgery Using Learned Models, Proceedings of IEEE International Conference on Robotics and Automation (ICRA), </a:t>
              </a:r>
              <a:r>
                <a:rPr lang="en-US" dirty="0" smtClean="0"/>
                <a:t>May </a:t>
              </a:r>
              <a:r>
                <a:rPr lang="en-US" dirty="0"/>
                <a:t>2011, </a:t>
              </a:r>
              <a:r>
                <a:rPr lang="en-US" dirty="0" err="1"/>
                <a:t>pp</a:t>
              </a:r>
              <a:r>
                <a:rPr lang="en-US" dirty="0"/>
                <a:t> 5285-5292</a:t>
              </a:r>
              <a:r>
                <a:rPr lang="en-US" dirty="0" smtClean="0"/>
                <a:t>.</a:t>
              </a:r>
              <a:endParaRPr lang="en-US" dirty="0"/>
            </a:p>
            <a:p>
              <a:pPr lvl="0">
                <a:buFont typeface="+mj-lt"/>
                <a:buAutoNum type="arabicPeriod"/>
              </a:pPr>
              <a:r>
                <a:rPr lang="en-US" dirty="0" smtClean="0"/>
                <a:t>B</a:t>
              </a:r>
              <a:r>
                <a:rPr lang="en-US" dirty="0"/>
                <a:t>. </a:t>
              </a:r>
              <a:r>
                <a:rPr lang="en-US" dirty="0" err="1"/>
                <a:t>Varadarajan</a:t>
              </a:r>
              <a:r>
                <a:rPr lang="en-US" dirty="0"/>
                <a:t>, S. </a:t>
              </a:r>
              <a:r>
                <a:rPr lang="en-US" dirty="0" err="1"/>
                <a:t>Khudanpur</a:t>
              </a:r>
              <a:r>
                <a:rPr lang="en-US" dirty="0"/>
                <a:t> and T. Tran, "Stepwise Optimal Subspace Pursuit," in IEEE Signal Processing Letters, </a:t>
              </a:r>
              <a:r>
                <a:rPr lang="en-US" dirty="0" err="1"/>
                <a:t>Vol</a:t>
              </a:r>
              <a:r>
                <a:rPr lang="en-US" dirty="0"/>
                <a:t> 18, No 1, </a:t>
              </a:r>
              <a:r>
                <a:rPr lang="en-US" dirty="0" err="1"/>
                <a:t>pp</a:t>
              </a:r>
              <a:r>
                <a:rPr lang="en-US" dirty="0"/>
                <a:t> 27-30, 2011. </a:t>
              </a:r>
            </a:p>
            <a:p>
              <a:pPr lvl="0">
                <a:buFont typeface="+mj-lt"/>
                <a:buAutoNum type="arabicPeriod"/>
              </a:pPr>
              <a:r>
                <a:rPr lang="en-US" dirty="0"/>
                <a:t>B. </a:t>
              </a:r>
              <a:r>
                <a:rPr lang="en-US" dirty="0" err="1"/>
                <a:t>Varadarajan</a:t>
              </a:r>
              <a:r>
                <a:rPr lang="en-US" dirty="0"/>
                <a:t> and S. </a:t>
              </a:r>
              <a:r>
                <a:rPr lang="en-US" dirty="0" err="1"/>
                <a:t>Khudanpur</a:t>
              </a:r>
              <a:r>
                <a:rPr lang="en-US" dirty="0"/>
                <a:t>, "Learning and Inference Algorithms for Partially observed Structured Switching Vector Autoregressive Models," in Proceedings of the IEEE International Conference on Acoustics, Speech and Signal Processing, pp1281-1284, Prague, Czech Republic, May 2011. </a:t>
              </a:r>
              <a:endParaRPr lang="en-US" dirty="0" smtClean="0"/>
            </a:p>
            <a:p>
              <a:pPr>
                <a:buFont typeface="Times New Roman" pitchFamily="18" charset="0"/>
                <a:buAutoNum type="arabicPeriod"/>
              </a:pPr>
              <a:r>
                <a:rPr lang="en-US" dirty="0"/>
                <a:t>Tao, L., </a:t>
              </a:r>
              <a:r>
                <a:rPr lang="en-US" dirty="0" err="1"/>
                <a:t>Elhamifar</a:t>
              </a:r>
              <a:r>
                <a:rPr lang="en-US" dirty="0"/>
                <a:t>, E., </a:t>
              </a:r>
              <a:r>
                <a:rPr lang="en-US" dirty="0" err="1"/>
                <a:t>Khudanpur</a:t>
              </a:r>
              <a:r>
                <a:rPr lang="en-US" dirty="0"/>
                <a:t>, S., Hager, G., Vidal, </a:t>
              </a:r>
              <a:r>
                <a:rPr lang="en-US" dirty="0" err="1"/>
                <a:t>R.,Sparse</a:t>
              </a:r>
              <a:r>
                <a:rPr lang="en-US" dirty="0"/>
                <a:t> hidden Markov models for surgical gesture classification and skill evaluation. Conference on Information Processing in Computer-Assisted Interventions 2012</a:t>
              </a:r>
            </a:p>
            <a:p>
              <a:pPr>
                <a:buFont typeface="Times New Roman" pitchFamily="18" charset="0"/>
                <a:buAutoNum type="arabicPeriod"/>
              </a:pPr>
              <a:r>
                <a:rPr lang="en-US" dirty="0" err="1"/>
                <a:t>Varadarajan</a:t>
              </a:r>
              <a:r>
                <a:rPr lang="en-US" dirty="0"/>
                <a:t>, B., Learning and Inference Algorithms for Dynamical System Models of </a:t>
              </a:r>
              <a:r>
                <a:rPr lang="en-US" dirty="0" err="1"/>
                <a:t>Dextrous</a:t>
              </a:r>
              <a:r>
                <a:rPr lang="en-US" dirty="0"/>
                <a:t> Motion. PhD thesis, Johns Hopkins University (2011)</a:t>
              </a:r>
            </a:p>
            <a:p>
              <a:pPr>
                <a:buFont typeface="Times New Roman" pitchFamily="18" charset="0"/>
                <a:buAutoNum type="arabicPeriod"/>
              </a:pPr>
              <a:r>
                <a:rPr lang="en-US" dirty="0"/>
                <a:t>B. </a:t>
              </a:r>
              <a:r>
                <a:rPr lang="en-US" dirty="0" err="1"/>
                <a:t>Béjar</a:t>
              </a:r>
              <a:r>
                <a:rPr lang="en-US" dirty="0"/>
                <a:t>, L. </a:t>
              </a:r>
              <a:r>
                <a:rPr lang="en-US" dirty="0" err="1"/>
                <a:t>Zappella</a:t>
              </a:r>
              <a:r>
                <a:rPr lang="en-US" dirty="0"/>
                <a:t>, and R. </a:t>
              </a:r>
              <a:r>
                <a:rPr lang="en-US" dirty="0" err="1"/>
                <a:t>Vidal.,Surgical</a:t>
              </a:r>
              <a:r>
                <a:rPr lang="en-US" dirty="0"/>
                <a:t> Gesture Classification from Video Data</a:t>
              </a:r>
              <a:r>
                <a:rPr lang="en-US" b="1" dirty="0"/>
                <a:t>. </a:t>
              </a:r>
              <a:r>
                <a:rPr lang="en-US" dirty="0"/>
                <a:t>Medical Image Computing and Computer-Assisted Intervention</a:t>
              </a:r>
              <a:r>
                <a:rPr lang="en-US" dirty="0" smtClean="0"/>
                <a:t>, October 2012.</a:t>
              </a:r>
            </a:p>
            <a:p>
              <a:pPr>
                <a:buFont typeface="Times New Roman" pitchFamily="18" charset="0"/>
                <a:buAutoNum type="arabicPeriod"/>
              </a:pPr>
              <a:r>
                <a:rPr lang="en-US" dirty="0" smtClean="0"/>
                <a:t>N </a:t>
              </a:r>
              <a:r>
                <a:rPr lang="en-US" dirty="0" err="1"/>
                <a:t>Ahmidi</a:t>
              </a:r>
              <a:r>
                <a:rPr lang="en-US" dirty="0"/>
                <a:t>, GD Hager, M Ishii. Robotic Path Planning for Surgeon Skill Evaluation in Minimally-Invasive Sinus Surgery. </a:t>
              </a:r>
              <a:r>
                <a:rPr lang="en-US" dirty="0" smtClean="0"/>
                <a:t>Medical </a:t>
              </a:r>
              <a:r>
                <a:rPr lang="en-US" dirty="0"/>
                <a:t>Image Computing and Computer-Assisted Intervention (MICCAI) , </a:t>
              </a:r>
              <a:r>
                <a:rPr lang="en-US" dirty="0" smtClean="0"/>
                <a:t>October 2012</a:t>
              </a:r>
              <a:endParaRPr lang="en-US" dirty="0"/>
            </a:p>
          </p:txBody>
        </p:sp>
      </p:grpSp>
      <p:pic>
        <p:nvPicPr>
          <p:cNvPr id="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 y="1"/>
            <a:ext cx="266699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8" descr="dadome"/>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76600" y="67229"/>
            <a:ext cx="2514600" cy="267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8" name="Group 157"/>
          <p:cNvGrpSpPr/>
          <p:nvPr/>
        </p:nvGrpSpPr>
        <p:grpSpPr>
          <a:xfrm>
            <a:off x="29794200" y="3352800"/>
            <a:ext cx="13716002" cy="9073404"/>
            <a:chOff x="34555691" y="3352800"/>
            <a:chExt cx="13716001" cy="9073404"/>
          </a:xfrm>
        </p:grpSpPr>
        <p:sp>
          <p:nvSpPr>
            <p:cNvPr id="159" name="Text Box 162"/>
            <p:cNvSpPr txBox="1">
              <a:spLocks noChangeArrowheads="1"/>
            </p:cNvSpPr>
            <p:nvPr/>
          </p:nvSpPr>
          <p:spPr bwMode="auto">
            <a:xfrm>
              <a:off x="34555691" y="3352800"/>
              <a:ext cx="13716000" cy="830997"/>
            </a:xfrm>
            <a:prstGeom prst="rect">
              <a:avLst/>
            </a:prstGeom>
            <a:solidFill>
              <a:srgbClr val="D2D2F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800" b="1" dirty="0" smtClean="0"/>
                <a:t>AUTOMATED SKILL ASSESSMENT METRICS</a:t>
              </a:r>
              <a:endParaRPr lang="en-US" sz="4800" b="1" dirty="0"/>
            </a:p>
          </p:txBody>
        </p:sp>
        <p:sp>
          <p:nvSpPr>
            <p:cNvPr id="160" name="Text Box 192"/>
            <p:cNvSpPr txBox="1">
              <a:spLocks noChangeArrowheads="1"/>
            </p:cNvSpPr>
            <p:nvPr/>
          </p:nvSpPr>
          <p:spPr bwMode="auto">
            <a:xfrm>
              <a:off x="34555692" y="4454791"/>
              <a:ext cx="13716000" cy="7971413"/>
            </a:xfrm>
            <a:prstGeom prst="rect">
              <a:avLst/>
            </a:prstGeom>
            <a:solidFill>
              <a:schemeClr val="bg1"/>
            </a:solidFill>
            <a:ln>
              <a:noFill/>
            </a:ln>
            <a:extLs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457200" indent="-457200" algn="just">
                <a:buFont typeface="Arial" pitchFamily="34" charset="0"/>
                <a:buChar char="•"/>
              </a:pPr>
              <a:r>
                <a:rPr lang="en-US" sz="3200" dirty="0" smtClean="0"/>
                <a:t>In Functional Endoscopic Sinus Surgeries (FESS), time and experience do not necessarily predict skill. Objective Structured Assessment of Technical Skills (OSATS) is an alternative. However, we have shown that </a:t>
              </a:r>
              <a:r>
                <a:rPr lang="en-US" sz="3200" dirty="0"/>
                <a:t>OSATS </a:t>
              </a:r>
              <a:r>
                <a:rPr lang="en-US" sz="3200" dirty="0" smtClean="0"/>
                <a:t>grading is </a:t>
              </a:r>
              <a:r>
                <a:rPr lang="en-US" sz="3200" dirty="0"/>
                <a:t>not consistent with the overall self-declared </a:t>
              </a:r>
              <a:r>
                <a:rPr lang="en-US" sz="3200" dirty="0" smtClean="0"/>
                <a:t>scores of the resident skills (primarily based on number of hours of experience) [8].</a:t>
              </a:r>
            </a:p>
            <a:p>
              <a:pPr marL="457200" indent="-457200" algn="just">
                <a:buFont typeface="Arial" pitchFamily="34" charset="0"/>
                <a:buChar char="•"/>
              </a:pPr>
              <a:r>
                <a:rPr lang="en-US" sz="3200" dirty="0" smtClean="0"/>
                <a:t>To this end, we have developed a Surgical Path Planning (SPP)-based automated metric which relies on the deviation from an optimal path for a FESS task to estimate skill level. </a:t>
              </a:r>
              <a:r>
                <a:rPr lang="en-US" sz="3200" dirty="0"/>
                <a:t>Our results show </a:t>
              </a:r>
              <a:r>
                <a:rPr lang="en-US" sz="3200" dirty="0" smtClean="0"/>
                <a:t>that the </a:t>
              </a:r>
              <a:r>
                <a:rPr lang="en-US" sz="3200" dirty="0"/>
                <a:t>surgeons with higher OSATS are closer to the SPP path than the ones with lower </a:t>
              </a:r>
              <a:r>
                <a:rPr lang="en-US" sz="3200" dirty="0" smtClean="0"/>
                <a:t>scores.</a:t>
              </a:r>
            </a:p>
            <a:p>
              <a:pPr marL="457200" indent="-457200" algn="just">
                <a:buFont typeface="Arial" pitchFamily="34" charset="0"/>
                <a:buChar char="•"/>
              </a:pPr>
              <a:r>
                <a:rPr lang="en-US" sz="3200" dirty="0" smtClean="0"/>
                <a:t>To improve this metric, we introduce the </a:t>
              </a:r>
              <a:r>
                <a:rPr lang="en-US" sz="3200" dirty="0"/>
                <a:t>Descriptive Curve Coding (DCC</a:t>
              </a:r>
              <a:r>
                <a:rPr lang="en-US" sz="3200" dirty="0" smtClean="0"/>
                <a:t>) method which translates </a:t>
              </a:r>
              <a:r>
                <a:rPr lang="en-US" sz="3200" dirty="0"/>
                <a:t>the Cartesian-space motions to a coded </a:t>
              </a:r>
              <a:r>
                <a:rPr lang="en-US" sz="3200" dirty="0" smtClean="0"/>
                <a:t>string which represents the “texture” of the motion and is independent of the path.</a:t>
              </a:r>
            </a:p>
            <a:p>
              <a:pPr marL="457200" indent="-457200" algn="just">
                <a:buFont typeface="Arial" pitchFamily="34" charset="0"/>
                <a:buChar char="•"/>
              </a:pPr>
              <a:r>
                <a:rPr lang="en-US" sz="3200" dirty="0" smtClean="0"/>
                <a:t>Experiments were run on data collected from a group of  20 subjects (self declared: 7 experts and 13 novices) performing a simulated nasal surgery.</a:t>
              </a:r>
            </a:p>
            <a:p>
              <a:pPr marL="457200" indent="-457200" algn="just">
                <a:buFont typeface="Arial" pitchFamily="34" charset="0"/>
                <a:buChar char="•"/>
              </a:pPr>
              <a:r>
                <a:rPr lang="en-US" sz="3200" dirty="0" smtClean="0"/>
                <a:t>In future, we would like to investigate the success rate of grammar-based DCC methods.</a:t>
              </a:r>
            </a:p>
          </p:txBody>
        </p:sp>
      </p:grpSp>
      <p:graphicFrame>
        <p:nvGraphicFramePr>
          <p:cNvPr id="161" name="Table 160"/>
          <p:cNvGraphicFramePr>
            <a:graphicFrameLocks noGrp="1"/>
          </p:cNvGraphicFramePr>
          <p:nvPr>
            <p:extLst>
              <p:ext uri="{D42A27DB-BD31-4B8C-83A1-F6EECF244321}">
                <p14:modId xmlns:p14="http://schemas.microsoft.com/office/powerpoint/2010/main" val="3080734320"/>
              </p:ext>
            </p:extLst>
          </p:nvPr>
        </p:nvGraphicFramePr>
        <p:xfrm>
          <a:off x="31755104" y="23469600"/>
          <a:ext cx="10149841" cy="2560320"/>
        </p:xfrm>
        <a:graphic>
          <a:graphicData uri="http://schemas.openxmlformats.org/drawingml/2006/table">
            <a:tbl>
              <a:tblPr firstRow="1" bandRow="1">
                <a:tableStyleId>{F5AB1C69-6EDB-4FF4-983F-18BD219EF322}</a:tableStyleId>
              </a:tblPr>
              <a:tblGrid>
                <a:gridCol w="1005841"/>
                <a:gridCol w="1828800"/>
                <a:gridCol w="1828800"/>
                <a:gridCol w="1828800"/>
                <a:gridCol w="1828800"/>
                <a:gridCol w="1828800"/>
              </a:tblGrid>
              <a:tr h="370840">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2400" dirty="0" smtClean="0">
                          <a:solidFill>
                            <a:schemeClr val="tx1"/>
                          </a:solidFill>
                        </a:rPr>
                        <a:t>Skill  Evaluation Methods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smtClean="0">
                          <a:solidFill>
                            <a:schemeClr val="tx1"/>
                          </a:solidFill>
                        </a:rPr>
                        <a:t>HMM</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n-US" sz="2000" b="1" dirty="0" smtClean="0">
                          <a:solidFill>
                            <a:schemeClr val="tx1"/>
                          </a:solidFill>
                        </a:rPr>
                        <a:t>SPP</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n-US" sz="2000" b="1" dirty="0" smtClean="0">
                          <a:solidFill>
                            <a:schemeClr val="tx1"/>
                          </a:solidFill>
                        </a:rPr>
                        <a:t>DCC</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n-US" sz="2000" b="1" dirty="0" smtClean="0">
                          <a:solidFill>
                            <a:schemeClr val="tx1"/>
                          </a:solidFill>
                        </a:rPr>
                        <a:t>SPP + DCC</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r>
              <a:tr h="548640">
                <a:tc rowSpan="3">
                  <a:txBody>
                    <a:bodyPr/>
                    <a:lstStyle/>
                    <a:p>
                      <a:r>
                        <a:rPr lang="en-US" sz="2400" b="1" dirty="0" smtClean="0">
                          <a:solidFill>
                            <a:schemeClr val="tx1"/>
                          </a:solidFill>
                        </a:rPr>
                        <a:t>Endoscopic Task</a:t>
                      </a:r>
                      <a:endParaRPr lang="en-US"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err="1" smtClean="0">
                          <a:solidFill>
                            <a:schemeClr val="tx1"/>
                          </a:solidFill>
                        </a:rPr>
                        <a:t>MS.r</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n-US" sz="2400" dirty="0" smtClean="0">
                          <a:solidFill>
                            <a:schemeClr val="tx1"/>
                          </a:solidFill>
                        </a:rPr>
                        <a:t>61.24%</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chemeClr val="tx1"/>
                          </a:solidFill>
                        </a:rPr>
                        <a:t>83.60%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chemeClr val="tx1"/>
                          </a:solidFill>
                        </a:rPr>
                        <a:t>80.46%</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chemeClr val="tx1"/>
                          </a:solidFill>
                        </a:rPr>
                        <a:t>87.30%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40">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err="1" smtClean="0">
                          <a:solidFill>
                            <a:schemeClr val="tx1"/>
                          </a:solidFill>
                        </a:rPr>
                        <a:t>ET.r</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n-US" sz="2400" dirty="0" smtClean="0">
                          <a:solidFill>
                            <a:schemeClr val="tx1"/>
                          </a:solidFill>
                        </a:rPr>
                        <a:t>79.35%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chemeClr val="tx1"/>
                          </a:solidFill>
                        </a:rPr>
                        <a:t>95.19%</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chemeClr val="tx1"/>
                          </a:solidFill>
                        </a:rPr>
                        <a:t>92.15%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chemeClr val="tx1"/>
                          </a:solidFill>
                        </a:rPr>
                        <a:t>97.64%</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40">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err="1" smtClean="0">
                          <a:solidFill>
                            <a:schemeClr val="tx1"/>
                          </a:solidFill>
                        </a:rPr>
                        <a:t>LP.l</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n-US" sz="2400" dirty="0" smtClean="0">
                          <a:solidFill>
                            <a:schemeClr val="tx1"/>
                          </a:solidFill>
                        </a:rPr>
                        <a:t>75.38%</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chemeClr val="tx1"/>
                          </a:solidFill>
                        </a:rPr>
                        <a:t>85.29%</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chemeClr val="tx1"/>
                          </a:solidFill>
                        </a:rPr>
                        <a:t>88.37%</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chemeClr val="tx1"/>
                          </a:solidFill>
                        </a:rPr>
                        <a:t>94.70%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4" name="TextBox 163"/>
          <p:cNvSpPr txBox="1"/>
          <p:nvPr/>
        </p:nvSpPr>
        <p:spPr>
          <a:xfrm>
            <a:off x="30199069" y="26326230"/>
            <a:ext cx="12984480" cy="830997"/>
          </a:xfrm>
          <a:prstGeom prst="rect">
            <a:avLst/>
          </a:prstGeom>
          <a:noFill/>
        </p:spPr>
        <p:txBody>
          <a:bodyPr wrap="square" rtlCol="0">
            <a:spAutoFit/>
          </a:bodyPr>
          <a:lstStyle/>
          <a:p>
            <a:pPr algn="ctr"/>
            <a:r>
              <a:rPr lang="en-US" dirty="0"/>
              <a:t>Skill evaluation results (</a:t>
            </a:r>
            <a:r>
              <a:rPr lang="en-US" dirty="0" smtClean="0"/>
              <a:t>similarity between OSATS and our metric) </a:t>
            </a:r>
            <a:r>
              <a:rPr lang="en-US" dirty="0"/>
              <a:t>for FESS tasks (</a:t>
            </a:r>
            <a:r>
              <a:rPr lang="en-US" dirty="0" err="1"/>
              <a:t>MS.r</a:t>
            </a:r>
            <a:r>
              <a:rPr lang="en-US" dirty="0"/>
              <a:t>, </a:t>
            </a:r>
            <a:r>
              <a:rPr lang="en-US" dirty="0" err="1"/>
              <a:t>ET.r</a:t>
            </a:r>
            <a:r>
              <a:rPr lang="en-US" dirty="0"/>
              <a:t>, and </a:t>
            </a:r>
            <a:r>
              <a:rPr lang="en-US" dirty="0" err="1"/>
              <a:t>LP.l</a:t>
            </a:r>
            <a:r>
              <a:rPr lang="en-US" dirty="0"/>
              <a:t>) from different methods (OSATS-based </a:t>
            </a:r>
            <a:r>
              <a:rPr lang="en-US" dirty="0" smtClean="0"/>
              <a:t>HMM, </a:t>
            </a:r>
            <a:r>
              <a:rPr lang="en-US" dirty="0"/>
              <a:t>SPP, DCC, and their concatenation) </a:t>
            </a:r>
          </a:p>
        </p:txBody>
      </p:sp>
      <p:grpSp>
        <p:nvGrpSpPr>
          <p:cNvPr id="27" name="Group 26"/>
          <p:cNvGrpSpPr/>
          <p:nvPr/>
        </p:nvGrpSpPr>
        <p:grpSpPr>
          <a:xfrm>
            <a:off x="30214309" y="12391312"/>
            <a:ext cx="12877800" cy="10727297"/>
            <a:chOff x="30214309" y="12391312"/>
            <a:chExt cx="12877800" cy="10727297"/>
          </a:xfrm>
        </p:grpSpPr>
        <p:sp>
          <p:nvSpPr>
            <p:cNvPr id="163" name="TextBox 162"/>
            <p:cNvSpPr txBox="1"/>
            <p:nvPr/>
          </p:nvSpPr>
          <p:spPr>
            <a:xfrm>
              <a:off x="30290509" y="15704405"/>
              <a:ext cx="12801600" cy="830997"/>
            </a:xfrm>
            <a:prstGeom prst="rect">
              <a:avLst/>
            </a:prstGeom>
            <a:noFill/>
          </p:spPr>
          <p:txBody>
            <a:bodyPr wrap="square" rtlCol="0">
              <a:spAutoFit/>
            </a:bodyPr>
            <a:lstStyle/>
            <a:p>
              <a:pPr algn="ctr"/>
              <a:r>
                <a:rPr lang="en-US" dirty="0" smtClean="0"/>
                <a:t>(Left</a:t>
              </a:r>
              <a:r>
                <a:rPr lang="en-US" dirty="0"/>
                <a:t>) Experiment setup. (Middle) Sample of tool motion in the Cartesian-space (Right) Sinus anatomy the </a:t>
              </a:r>
              <a:r>
                <a:rPr lang="en-US" dirty="0" smtClean="0"/>
                <a:t>bones/skin/soft </a:t>
              </a:r>
              <a:r>
                <a:rPr lang="en-US" dirty="0"/>
                <a:t>tissue extracted from CT (blue line is the endoscopic) </a:t>
              </a:r>
            </a:p>
          </p:txBody>
        </p:sp>
        <p:grpSp>
          <p:nvGrpSpPr>
            <p:cNvPr id="165" name="Group 164"/>
            <p:cNvGrpSpPr/>
            <p:nvPr/>
          </p:nvGrpSpPr>
          <p:grpSpPr>
            <a:xfrm>
              <a:off x="31264120" y="12391312"/>
              <a:ext cx="11281992" cy="3217565"/>
              <a:chOff x="143756" y="3648181"/>
              <a:chExt cx="8131622" cy="2319096"/>
            </a:xfrm>
          </p:grpSpPr>
          <p:pic>
            <p:nvPicPr>
              <p:cNvPr id="186" name="Picture 2"/>
              <p:cNvPicPr>
                <a:picLocks noChangeAspect="1" noChangeArrowheads="1"/>
              </p:cNvPicPr>
              <p:nvPr/>
            </p:nvPicPr>
            <p:blipFill>
              <a:blip r:embed="rId5" cstate="print"/>
              <a:srcRect/>
              <a:stretch>
                <a:fillRect/>
              </a:stretch>
            </p:blipFill>
            <p:spPr bwMode="auto">
              <a:xfrm>
                <a:off x="5552136" y="3648181"/>
                <a:ext cx="1226062" cy="1235256"/>
              </a:xfrm>
              <a:prstGeom prst="rect">
                <a:avLst/>
              </a:prstGeom>
              <a:noFill/>
              <a:ln w="9525">
                <a:noFill/>
                <a:miter lim="800000"/>
                <a:headEnd/>
                <a:tailEnd/>
              </a:ln>
            </p:spPr>
          </p:pic>
          <p:pic>
            <p:nvPicPr>
              <p:cNvPr id="187" name="Picture 186" descr="Screen Shot 2012-02-17 at 9.25.39 AM.png"/>
              <p:cNvPicPr>
                <a:picLocks noChangeAspect="1"/>
              </p:cNvPicPr>
              <p:nvPr/>
            </p:nvPicPr>
            <p:blipFill>
              <a:blip r:embed="rId6" cstate="print">
                <a:extLst>
                  <a:ext uri="{28A0092B-C50C-407E-A947-70E740481C1C}">
                    <a14:useLocalDpi xmlns:a14="http://schemas.microsoft.com/office/drawing/2010/main" val="0"/>
                  </a:ext>
                </a:extLst>
              </a:blip>
              <a:srcRect l="8046" t="7571" r="14750" b="5047"/>
              <a:stretch>
                <a:fillRect/>
              </a:stretch>
            </p:blipFill>
            <p:spPr>
              <a:xfrm>
                <a:off x="5594836" y="4883436"/>
                <a:ext cx="1183362" cy="1067541"/>
              </a:xfrm>
              <a:prstGeom prst="rect">
                <a:avLst/>
              </a:prstGeom>
            </p:spPr>
          </p:pic>
          <p:pic>
            <p:nvPicPr>
              <p:cNvPr id="188" name="Picture 187" descr="Screen Shot 2012-02-17 at 9.31.26 AM.png"/>
              <p:cNvPicPr>
                <a:picLocks noChangeAspect="1"/>
              </p:cNvPicPr>
              <p:nvPr/>
            </p:nvPicPr>
            <p:blipFill>
              <a:blip r:embed="rId7" cstate="print">
                <a:extLst>
                  <a:ext uri="{28A0092B-C50C-407E-A947-70E740481C1C}">
                    <a14:useLocalDpi xmlns:a14="http://schemas.microsoft.com/office/drawing/2010/main" val="0"/>
                  </a:ext>
                </a:extLst>
              </a:blip>
              <a:srcRect t="7571" b="5047"/>
              <a:stretch>
                <a:fillRect/>
              </a:stretch>
            </p:blipFill>
            <p:spPr>
              <a:xfrm>
                <a:off x="6709589" y="4883436"/>
                <a:ext cx="1556264" cy="1083841"/>
              </a:xfrm>
              <a:prstGeom prst="rect">
                <a:avLst/>
              </a:prstGeom>
            </p:spPr>
          </p:pic>
          <p:pic>
            <p:nvPicPr>
              <p:cNvPr id="189" name="Picture 188" descr="Screen Shot 2012-02-17 at 9.28.34 AM.png"/>
              <p:cNvPicPr>
                <a:picLocks noChangeAspect="1"/>
              </p:cNvPicPr>
              <p:nvPr/>
            </p:nvPicPr>
            <p:blipFill>
              <a:blip r:embed="rId8" cstate="print">
                <a:extLst>
                  <a:ext uri="{28A0092B-C50C-407E-A947-70E740481C1C}">
                    <a14:useLocalDpi xmlns:a14="http://schemas.microsoft.com/office/drawing/2010/main" val="0"/>
                  </a:ext>
                </a:extLst>
              </a:blip>
              <a:srcRect l="16091" t="6730"/>
              <a:stretch>
                <a:fillRect/>
              </a:stretch>
            </p:blipFill>
            <p:spPr>
              <a:xfrm>
                <a:off x="6787723" y="3648181"/>
                <a:ext cx="1487655" cy="1317979"/>
              </a:xfrm>
              <a:prstGeom prst="rect">
                <a:avLst/>
              </a:prstGeom>
            </p:spPr>
          </p:pic>
          <p:grpSp>
            <p:nvGrpSpPr>
              <p:cNvPr id="190" name="Group 189"/>
              <p:cNvGrpSpPr/>
              <p:nvPr/>
            </p:nvGrpSpPr>
            <p:grpSpPr>
              <a:xfrm>
                <a:off x="143756" y="3673331"/>
                <a:ext cx="5427429" cy="2244590"/>
                <a:chOff x="-156003" y="-2590"/>
                <a:chExt cx="5427429" cy="2244590"/>
              </a:xfrm>
            </p:grpSpPr>
            <p:pic>
              <p:nvPicPr>
                <p:cNvPr id="191" name="Picture 4" descr="C:\Users\Narges\Documents\My Dropbox\khodam\MICCAI\fig\fig\T3expnov.jpg"/>
                <p:cNvPicPr>
                  <a:picLocks noChangeAspect="1" noChangeArrowheads="1"/>
                </p:cNvPicPr>
                <p:nvPr/>
              </p:nvPicPr>
              <p:blipFill>
                <a:blip r:embed="rId9" cstate="print"/>
                <a:srcRect l="13338" t="14341" r="14652" b="25218"/>
                <a:stretch>
                  <a:fillRect/>
                </a:stretch>
              </p:blipFill>
              <p:spPr bwMode="auto">
                <a:xfrm>
                  <a:off x="2439943" y="-2590"/>
                  <a:ext cx="2831483" cy="2244590"/>
                </a:xfrm>
                <a:prstGeom prst="rect">
                  <a:avLst/>
                </a:prstGeom>
                <a:noFill/>
                <a:ln>
                  <a:solidFill>
                    <a:schemeClr val="tx1"/>
                  </a:solidFill>
                </a:ln>
              </p:spPr>
            </p:pic>
            <p:pic>
              <p:nvPicPr>
                <p:cNvPr id="192" name="Picture 6" descr="C:\Users\Narges\Desktop\research\narges\pictures\FESS July 2010 exp\IMG_3922.JPG"/>
                <p:cNvPicPr>
                  <a:picLocks noChangeAspect="1" noChangeArrowheads="1"/>
                </p:cNvPicPr>
                <p:nvPr/>
              </p:nvPicPr>
              <p:blipFill>
                <a:blip r:embed="rId10" cstate="print">
                  <a:lum bright="10000" contrast="10000"/>
                </a:blip>
                <a:srcRect l="9483" t="6287" r="18966" b="11180"/>
                <a:stretch>
                  <a:fillRect/>
                </a:stretch>
              </p:blipFill>
              <p:spPr bwMode="auto">
                <a:xfrm>
                  <a:off x="-156003" y="3625"/>
                  <a:ext cx="2587642" cy="2238375"/>
                </a:xfrm>
                <a:prstGeom prst="rect">
                  <a:avLst/>
                </a:prstGeom>
                <a:noFill/>
              </p:spPr>
            </p:pic>
            <p:sp>
              <p:nvSpPr>
                <p:cNvPr id="193" name="TextBox 192"/>
                <p:cNvSpPr txBox="1"/>
                <p:nvPr/>
              </p:nvSpPr>
              <p:spPr>
                <a:xfrm>
                  <a:off x="4519808" y="18140"/>
                  <a:ext cx="708480" cy="377117"/>
                </a:xfrm>
                <a:prstGeom prst="rect">
                  <a:avLst/>
                </a:prstGeom>
                <a:noFill/>
              </p:spPr>
              <p:txBody>
                <a:bodyPr wrap="none" rtlCol="0">
                  <a:spAutoFit/>
                </a:bodyPr>
                <a:lstStyle/>
                <a:p>
                  <a:r>
                    <a:rPr lang="en-US" sz="1400" b="1" dirty="0" smtClean="0"/>
                    <a:t>Expert      </a:t>
                  </a:r>
                </a:p>
                <a:p>
                  <a:r>
                    <a:rPr lang="en-US" sz="1400" b="1" dirty="0" smtClean="0"/>
                    <a:t>Novice</a:t>
                  </a:r>
                </a:p>
              </p:txBody>
            </p:sp>
            <p:sp>
              <p:nvSpPr>
                <p:cNvPr id="194" name="Rectangle 193"/>
                <p:cNvSpPr/>
                <p:nvPr/>
              </p:nvSpPr>
              <p:spPr>
                <a:xfrm>
                  <a:off x="4231375" y="75290"/>
                  <a:ext cx="257175" cy="161925"/>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p:cNvSpPr/>
                <p:nvPr/>
              </p:nvSpPr>
              <p:spPr>
                <a:xfrm>
                  <a:off x="4231375" y="313861"/>
                  <a:ext cx="257175" cy="161925"/>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TextBox 195"/>
                <p:cNvSpPr txBox="1"/>
                <p:nvPr/>
              </p:nvSpPr>
              <p:spPr>
                <a:xfrm>
                  <a:off x="9525" y="1936426"/>
                  <a:ext cx="1316720" cy="199650"/>
                </a:xfrm>
                <a:prstGeom prst="rect">
                  <a:avLst/>
                </a:prstGeom>
                <a:solidFill>
                  <a:schemeClr val="bg1"/>
                </a:solidFill>
                <a:ln>
                  <a:solidFill>
                    <a:schemeClr val="tx1"/>
                  </a:solidFill>
                </a:ln>
              </p:spPr>
              <p:txBody>
                <a:bodyPr wrap="none" rtlCol="0">
                  <a:spAutoFit/>
                </a:bodyPr>
                <a:lstStyle/>
                <a:p>
                  <a:r>
                    <a:rPr lang="en-US" sz="1200" b="1" dirty="0" err="1" smtClean="0"/>
                    <a:t>Electromagneic</a:t>
                  </a:r>
                  <a:r>
                    <a:rPr lang="en-US" sz="1200" b="1" dirty="0" smtClean="0"/>
                    <a:t> Tracker</a:t>
                  </a:r>
                  <a:endParaRPr lang="en-US" sz="1200" b="1" dirty="0"/>
                </a:p>
              </p:txBody>
            </p:sp>
            <p:cxnSp>
              <p:nvCxnSpPr>
                <p:cNvPr id="197" name="Straight Arrow Connector 196"/>
                <p:cNvCxnSpPr/>
                <p:nvPr/>
              </p:nvCxnSpPr>
              <p:spPr>
                <a:xfrm flipV="1">
                  <a:off x="438150" y="1672471"/>
                  <a:ext cx="495300" cy="26395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grpSp>
        </p:grpSp>
        <p:grpSp>
          <p:nvGrpSpPr>
            <p:cNvPr id="166" name="Group 165"/>
            <p:cNvGrpSpPr/>
            <p:nvPr/>
          </p:nvGrpSpPr>
          <p:grpSpPr>
            <a:xfrm>
              <a:off x="31204909" y="17043146"/>
              <a:ext cx="11788088" cy="4596682"/>
              <a:chOff x="-552801" y="3057527"/>
              <a:chExt cx="9334197" cy="3639805"/>
            </a:xfrm>
          </p:grpSpPr>
          <p:pic>
            <p:nvPicPr>
              <p:cNvPr id="168" name="Picture 2" descr="C:\Users\Narges\Documents\My Dropbox\khodam\MICCAI\fig\Screen Shot 2012-02-28 at 6.07.54 PM.png"/>
              <p:cNvPicPr>
                <a:picLocks noChangeAspect="1" noChangeArrowheads="1"/>
              </p:cNvPicPr>
              <p:nvPr/>
            </p:nvPicPr>
            <p:blipFill>
              <a:blip r:embed="rId11" cstate="print"/>
              <a:srcRect t="15343" r="46608" b="13626"/>
              <a:stretch>
                <a:fillRect/>
              </a:stretch>
            </p:blipFill>
            <p:spPr bwMode="auto">
              <a:xfrm>
                <a:off x="-552801" y="3124200"/>
                <a:ext cx="3842362" cy="3194847"/>
              </a:xfrm>
              <a:prstGeom prst="rect">
                <a:avLst/>
              </a:prstGeom>
              <a:noFill/>
            </p:spPr>
          </p:pic>
          <p:pic>
            <p:nvPicPr>
              <p:cNvPr id="169" name="Picture 2" descr="C:\Users\Narges\Documents\My Dropbox\khodam\MICCAI\fig\fig\T2CCPP.jpg"/>
              <p:cNvPicPr>
                <a:picLocks noChangeAspect="1" noChangeArrowheads="1"/>
              </p:cNvPicPr>
              <p:nvPr/>
            </p:nvPicPr>
            <p:blipFill>
              <a:blip r:embed="rId12" cstate="print"/>
              <a:srcRect l="6307" t="3038" r="8830" b="45570"/>
              <a:stretch>
                <a:fillRect/>
              </a:stretch>
            </p:blipFill>
            <p:spPr bwMode="auto">
              <a:xfrm>
                <a:off x="3289562" y="3057527"/>
                <a:ext cx="5228619" cy="1314821"/>
              </a:xfrm>
              <a:prstGeom prst="rect">
                <a:avLst/>
              </a:prstGeom>
              <a:noFill/>
            </p:spPr>
          </p:pic>
          <p:pic>
            <p:nvPicPr>
              <p:cNvPr id="170" name="Picture 3" descr="C:\Users\Narges\Documents\My Dropbox\khodam\MICCAI\fig\fig\T3CCPP.jpg"/>
              <p:cNvPicPr>
                <a:picLocks noChangeAspect="1" noChangeArrowheads="1"/>
              </p:cNvPicPr>
              <p:nvPr/>
            </p:nvPicPr>
            <p:blipFill>
              <a:blip r:embed="rId13" cstate="print"/>
              <a:srcRect l="6307" t="5664" r="7569" b="45310"/>
              <a:stretch>
                <a:fillRect/>
              </a:stretch>
            </p:blipFill>
            <p:spPr bwMode="auto">
              <a:xfrm>
                <a:off x="3289562" y="4178420"/>
                <a:ext cx="5306312" cy="1345581"/>
              </a:xfrm>
              <a:prstGeom prst="rect">
                <a:avLst/>
              </a:prstGeom>
              <a:noFill/>
            </p:spPr>
          </p:pic>
          <p:sp>
            <p:nvSpPr>
              <p:cNvPr id="171" name="TextBox 170"/>
              <p:cNvSpPr txBox="1"/>
              <p:nvPr/>
            </p:nvSpPr>
            <p:spPr>
              <a:xfrm>
                <a:off x="2745718" y="5553076"/>
                <a:ext cx="562559" cy="316820"/>
              </a:xfrm>
              <a:prstGeom prst="rect">
                <a:avLst/>
              </a:prstGeom>
              <a:solidFill>
                <a:srgbClr val="FFFFFF">
                  <a:alpha val="45882"/>
                </a:srgbClr>
              </a:solidFill>
            </p:spPr>
            <p:txBody>
              <a:bodyPr wrap="none" rtlCol="0">
                <a:spAutoFit/>
              </a:bodyPr>
              <a:lstStyle/>
              <a:p>
                <a:r>
                  <a:rPr lang="en-US" sz="2000" b="1" dirty="0" smtClean="0"/>
                  <a:t>Goal</a:t>
                </a:r>
              </a:p>
            </p:txBody>
          </p:sp>
          <p:cxnSp>
            <p:nvCxnSpPr>
              <p:cNvPr id="172" name="Straight Arrow Connector 171"/>
              <p:cNvCxnSpPr/>
              <p:nvPr/>
            </p:nvCxnSpPr>
            <p:spPr>
              <a:xfrm rot="5400000" flipH="1" flipV="1">
                <a:off x="2862262" y="5224463"/>
                <a:ext cx="647700" cy="9525"/>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3" name="TextBox 172"/>
              <p:cNvSpPr txBox="1"/>
              <p:nvPr/>
            </p:nvSpPr>
            <p:spPr>
              <a:xfrm>
                <a:off x="-259585" y="3992294"/>
                <a:ext cx="947160" cy="316820"/>
              </a:xfrm>
              <a:prstGeom prst="rect">
                <a:avLst/>
              </a:prstGeom>
              <a:solidFill>
                <a:srgbClr val="FFFFFF">
                  <a:alpha val="45882"/>
                </a:srgbClr>
              </a:solidFill>
            </p:spPr>
            <p:txBody>
              <a:bodyPr wrap="none" rtlCol="0">
                <a:spAutoFit/>
              </a:bodyPr>
              <a:lstStyle/>
              <a:p>
                <a:r>
                  <a:rPr lang="en-US" sz="2000" b="1" dirty="0" smtClean="0"/>
                  <a:t>Ref. path</a:t>
                </a:r>
                <a:endParaRPr lang="en-US" sz="1400" b="1" dirty="0"/>
              </a:p>
            </p:txBody>
          </p:sp>
          <p:cxnSp>
            <p:nvCxnSpPr>
              <p:cNvPr id="174" name="Straight Arrow Connector 173"/>
              <p:cNvCxnSpPr/>
              <p:nvPr/>
            </p:nvCxnSpPr>
            <p:spPr>
              <a:xfrm rot="16200000" flipH="1">
                <a:off x="491144" y="4463239"/>
                <a:ext cx="455994" cy="314324"/>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5" name="TextBox 174"/>
              <p:cNvSpPr txBox="1"/>
              <p:nvPr/>
            </p:nvSpPr>
            <p:spPr>
              <a:xfrm>
                <a:off x="1609830" y="3992294"/>
                <a:ext cx="522347" cy="316820"/>
              </a:xfrm>
              <a:prstGeom prst="rect">
                <a:avLst/>
              </a:prstGeom>
              <a:solidFill>
                <a:srgbClr val="FFFFFF">
                  <a:alpha val="45882"/>
                </a:srgbClr>
              </a:solidFill>
            </p:spPr>
            <p:txBody>
              <a:bodyPr wrap="none" rtlCol="0">
                <a:spAutoFit/>
              </a:bodyPr>
              <a:lstStyle/>
              <a:p>
                <a:r>
                  <a:rPr lang="en-US" sz="2000" b="1" dirty="0" smtClean="0"/>
                  <a:t>Tool</a:t>
                </a:r>
                <a:endParaRPr lang="en-US" sz="1400" b="1" dirty="0"/>
              </a:p>
            </p:txBody>
          </p:sp>
          <p:cxnSp>
            <p:nvCxnSpPr>
              <p:cNvPr id="176" name="Straight Arrow Connector 175"/>
              <p:cNvCxnSpPr/>
              <p:nvPr/>
            </p:nvCxnSpPr>
            <p:spPr>
              <a:xfrm>
                <a:off x="2019302" y="4392404"/>
                <a:ext cx="457198" cy="455994"/>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7" name="TextBox 176"/>
              <p:cNvSpPr txBox="1"/>
              <p:nvPr/>
            </p:nvSpPr>
            <p:spPr>
              <a:xfrm>
                <a:off x="188090" y="5753131"/>
                <a:ext cx="1548813" cy="316820"/>
              </a:xfrm>
              <a:prstGeom prst="rect">
                <a:avLst/>
              </a:prstGeom>
              <a:solidFill>
                <a:srgbClr val="FFFFFF">
                  <a:alpha val="45882"/>
                </a:srgbClr>
              </a:solidFill>
            </p:spPr>
            <p:txBody>
              <a:bodyPr wrap="none" rtlCol="0">
                <a:spAutoFit/>
              </a:bodyPr>
              <a:lstStyle/>
              <a:p>
                <a:r>
                  <a:rPr lang="en-US" sz="2000" b="1" dirty="0" smtClean="0"/>
                  <a:t>Deformed tissue</a:t>
                </a:r>
                <a:endParaRPr lang="en-US" sz="1400" b="1" dirty="0"/>
              </a:p>
            </p:txBody>
          </p:sp>
          <p:cxnSp>
            <p:nvCxnSpPr>
              <p:cNvPr id="178" name="Straight Arrow Connector 177"/>
              <p:cNvCxnSpPr/>
              <p:nvPr/>
            </p:nvCxnSpPr>
            <p:spPr>
              <a:xfrm rot="16200000" flipV="1">
                <a:off x="276297" y="5315049"/>
                <a:ext cx="580886" cy="295280"/>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79" name="Picture 4" descr="C:\Users\Narges\Documents\My Dropbox\khodam\MICCAI\fig\fig\T4CCPP.jpg"/>
              <p:cNvPicPr>
                <a:picLocks noChangeAspect="1" noChangeArrowheads="1"/>
              </p:cNvPicPr>
              <p:nvPr/>
            </p:nvPicPr>
            <p:blipFill>
              <a:blip r:embed="rId14" cstate="print"/>
              <a:srcRect l="6307" t="6076" r="7569" b="42532"/>
              <a:stretch>
                <a:fillRect/>
              </a:stretch>
            </p:blipFill>
            <p:spPr bwMode="auto">
              <a:xfrm>
                <a:off x="3289555" y="5335687"/>
                <a:ext cx="5306312" cy="1314823"/>
              </a:xfrm>
              <a:prstGeom prst="rect">
                <a:avLst/>
              </a:prstGeom>
              <a:noFill/>
            </p:spPr>
          </p:pic>
          <p:sp>
            <p:nvSpPr>
              <p:cNvPr id="180" name="Rectangle 179"/>
              <p:cNvSpPr/>
              <p:nvPr/>
            </p:nvSpPr>
            <p:spPr>
              <a:xfrm>
                <a:off x="3874265" y="6319047"/>
                <a:ext cx="373889" cy="342901"/>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1" name="TextBox 180"/>
              <p:cNvSpPr txBox="1"/>
              <p:nvPr/>
            </p:nvSpPr>
            <p:spPr>
              <a:xfrm rot="16200000">
                <a:off x="8317586" y="3507325"/>
                <a:ext cx="591753" cy="316820"/>
              </a:xfrm>
              <a:prstGeom prst="rect">
                <a:avLst/>
              </a:prstGeom>
              <a:solidFill>
                <a:srgbClr val="FFFFFF">
                  <a:alpha val="45882"/>
                </a:srgbClr>
              </a:solidFill>
            </p:spPr>
            <p:txBody>
              <a:bodyPr wrap="none" rtlCol="0">
                <a:spAutoFit/>
              </a:bodyPr>
              <a:lstStyle/>
              <a:p>
                <a:r>
                  <a:rPr lang="en-US" sz="2000" b="1" dirty="0" err="1" smtClean="0"/>
                  <a:t>MS.r</a:t>
                </a:r>
                <a:endParaRPr lang="en-US" sz="1400" b="1" dirty="0"/>
              </a:p>
            </p:txBody>
          </p:sp>
          <p:sp>
            <p:nvSpPr>
              <p:cNvPr id="182" name="TextBox 181"/>
              <p:cNvSpPr txBox="1"/>
              <p:nvPr/>
            </p:nvSpPr>
            <p:spPr>
              <a:xfrm rot="16200000">
                <a:off x="8351150" y="4693900"/>
                <a:ext cx="543671" cy="316820"/>
              </a:xfrm>
              <a:prstGeom prst="rect">
                <a:avLst/>
              </a:prstGeom>
              <a:solidFill>
                <a:srgbClr val="FFFFFF">
                  <a:alpha val="45882"/>
                </a:srgbClr>
              </a:solidFill>
            </p:spPr>
            <p:txBody>
              <a:bodyPr wrap="none" rtlCol="0">
                <a:spAutoFit/>
              </a:bodyPr>
              <a:lstStyle/>
              <a:p>
                <a:r>
                  <a:rPr lang="en-US" sz="2000" b="1" dirty="0" err="1" smtClean="0"/>
                  <a:t>ET.r</a:t>
                </a:r>
                <a:endParaRPr lang="en-US" sz="1400" b="1" dirty="0"/>
              </a:p>
            </p:txBody>
          </p:sp>
          <p:sp>
            <p:nvSpPr>
              <p:cNvPr id="183" name="TextBox 182"/>
              <p:cNvSpPr txBox="1"/>
              <p:nvPr/>
            </p:nvSpPr>
            <p:spPr>
              <a:xfrm rot="16200000">
                <a:off x="8375774" y="5842370"/>
                <a:ext cx="494422" cy="316820"/>
              </a:xfrm>
              <a:prstGeom prst="rect">
                <a:avLst/>
              </a:prstGeom>
              <a:solidFill>
                <a:srgbClr val="FFFFFF">
                  <a:alpha val="45882"/>
                </a:srgbClr>
              </a:solidFill>
            </p:spPr>
            <p:txBody>
              <a:bodyPr wrap="none" rtlCol="0">
                <a:spAutoFit/>
              </a:bodyPr>
              <a:lstStyle/>
              <a:p>
                <a:r>
                  <a:rPr lang="en-US" sz="2000" b="1" dirty="0" err="1" smtClean="0"/>
                  <a:t>LP.l</a:t>
                </a:r>
                <a:endParaRPr lang="en-US" sz="1400" b="1" dirty="0"/>
              </a:p>
            </p:txBody>
          </p:sp>
          <p:sp>
            <p:nvSpPr>
              <p:cNvPr id="184" name="TextBox 183"/>
              <p:cNvSpPr txBox="1"/>
              <p:nvPr/>
            </p:nvSpPr>
            <p:spPr>
              <a:xfrm>
                <a:off x="540515" y="6391154"/>
                <a:ext cx="1664320" cy="268078"/>
              </a:xfrm>
              <a:prstGeom prst="rect">
                <a:avLst/>
              </a:prstGeom>
              <a:noFill/>
            </p:spPr>
            <p:txBody>
              <a:bodyPr wrap="none" rtlCol="0">
                <a:spAutoFit/>
              </a:bodyPr>
              <a:lstStyle/>
              <a:p>
                <a:r>
                  <a:rPr lang="en-US" sz="1600" b="1" dirty="0" smtClean="0"/>
                  <a:t>Surgical path planner</a:t>
                </a:r>
                <a:endParaRPr lang="en-US" sz="1100" b="1" dirty="0"/>
              </a:p>
            </p:txBody>
          </p:sp>
          <p:sp>
            <p:nvSpPr>
              <p:cNvPr id="185" name="TextBox 184"/>
              <p:cNvSpPr txBox="1"/>
              <p:nvPr/>
            </p:nvSpPr>
            <p:spPr>
              <a:xfrm>
                <a:off x="4048724" y="6429254"/>
                <a:ext cx="1128671" cy="268078"/>
              </a:xfrm>
              <a:prstGeom prst="rect">
                <a:avLst/>
              </a:prstGeom>
              <a:solidFill>
                <a:schemeClr val="bg1"/>
              </a:solidFill>
            </p:spPr>
            <p:txBody>
              <a:bodyPr wrap="none" rtlCol="0">
                <a:spAutoFit/>
              </a:bodyPr>
              <a:lstStyle/>
              <a:p>
                <a:r>
                  <a:rPr lang="en-US" sz="1600" b="1" dirty="0" smtClean="0"/>
                  <a:t>Surgical trials</a:t>
                </a:r>
                <a:endParaRPr lang="en-US" sz="1100" b="1" dirty="0"/>
              </a:p>
            </p:txBody>
          </p:sp>
        </p:grpSp>
        <p:sp>
          <p:nvSpPr>
            <p:cNvPr id="167" name="TextBox 166"/>
            <p:cNvSpPr txBox="1"/>
            <p:nvPr/>
          </p:nvSpPr>
          <p:spPr>
            <a:xfrm>
              <a:off x="30214309" y="21548949"/>
              <a:ext cx="12801600" cy="1569660"/>
            </a:xfrm>
            <a:prstGeom prst="rect">
              <a:avLst/>
            </a:prstGeom>
            <a:noFill/>
          </p:spPr>
          <p:txBody>
            <a:bodyPr wrap="square" rtlCol="0">
              <a:spAutoFit/>
            </a:bodyPr>
            <a:lstStyle/>
            <a:p>
              <a:pPr algn="just"/>
              <a:r>
                <a:rPr lang="en-US" dirty="0"/>
                <a:t>(Left) Lateral clipped view of the sinus </a:t>
              </a:r>
              <a:r>
                <a:rPr lang="en-US" dirty="0" smtClean="0"/>
                <a:t>cavity. </a:t>
              </a:r>
              <a:r>
                <a:rPr lang="en-US" dirty="0"/>
                <a:t>The tool follows the SPP reference path (green line) by opening its way toward the goal and putting minimum pressure on the soft tissue (blue lines). (Right) The resulting scores of SPP+DCC method (blue) and the corresponding OSATS score (green) for each trial (sorted by OSATS value, skill level of “zero” is novice and of “one” is </a:t>
              </a:r>
              <a:r>
                <a:rPr lang="en-US" dirty="0" smtClean="0"/>
                <a:t>expert on the y-axis).</a:t>
              </a:r>
              <a:endParaRPr lang="en-US" dirty="0"/>
            </a:p>
          </p:txBody>
        </p:sp>
      </p:grpSp>
      <p:sp>
        <p:nvSpPr>
          <p:cNvPr id="204" name="矩形 96"/>
          <p:cNvSpPr>
            <a:spLocks noChangeArrowheads="1"/>
          </p:cNvSpPr>
          <p:nvPr/>
        </p:nvSpPr>
        <p:spPr bwMode="auto">
          <a:xfrm>
            <a:off x="16959316" y="20036135"/>
            <a:ext cx="9634432" cy="461665"/>
          </a:xfrm>
          <a:prstGeom prst="rect">
            <a:avLst/>
          </a:prstGeom>
          <a:noFill/>
          <a:ln w="9525">
            <a:noFill/>
            <a:miter lim="800000"/>
            <a:headEnd/>
            <a:tailEnd/>
          </a:ln>
        </p:spPr>
        <p:txBody>
          <a:bodyPr wrap="none">
            <a:spAutoFit/>
          </a:bodyPr>
          <a:lstStyle/>
          <a:p>
            <a:pPr algn="ctr"/>
            <a:r>
              <a:rPr lang="en-US" dirty="0"/>
              <a:t>Performance of different methods with 1-state or 3-state models per </a:t>
            </a:r>
            <a:r>
              <a:rPr lang="en-US" dirty="0" err="1"/>
              <a:t>surgeme</a:t>
            </a:r>
            <a:endParaRPr lang="en-US" dirty="0"/>
          </a:p>
        </p:txBody>
      </p:sp>
      <p:grpSp>
        <p:nvGrpSpPr>
          <p:cNvPr id="21" name="Group 20"/>
          <p:cNvGrpSpPr/>
          <p:nvPr/>
        </p:nvGrpSpPr>
        <p:grpSpPr>
          <a:xfrm>
            <a:off x="15087600" y="20802600"/>
            <a:ext cx="13716001" cy="16982067"/>
            <a:chOff x="15087600" y="20889333"/>
            <a:chExt cx="13716001" cy="16982067"/>
          </a:xfrm>
        </p:grpSpPr>
        <p:sp>
          <p:nvSpPr>
            <p:cNvPr id="206" name="Text Box 162"/>
            <p:cNvSpPr txBox="1">
              <a:spLocks noChangeArrowheads="1"/>
            </p:cNvSpPr>
            <p:nvPr/>
          </p:nvSpPr>
          <p:spPr bwMode="auto">
            <a:xfrm>
              <a:off x="15087600" y="20889333"/>
              <a:ext cx="13716000" cy="830263"/>
            </a:xfrm>
            <a:prstGeom prst="rect">
              <a:avLst/>
            </a:prstGeom>
            <a:solidFill>
              <a:srgbClr val="D2D2F4"/>
            </a:solidFill>
            <a:ln w="9525">
              <a:noFill/>
              <a:miter lim="800000"/>
              <a:headEnd/>
              <a:tailEnd/>
            </a:ln>
          </p:spPr>
          <p:txBody>
            <a:bodyPr>
              <a:spAutoFit/>
            </a:bodyPr>
            <a:lstStyle/>
            <a:p>
              <a:r>
                <a:rPr lang="en-US" sz="4800" b="1" dirty="0"/>
                <a:t>Surgical Gesture Classification from Video Data</a:t>
              </a:r>
            </a:p>
          </p:txBody>
        </p:sp>
        <p:sp>
          <p:nvSpPr>
            <p:cNvPr id="207" name="Rectangle 206"/>
            <p:cNvSpPr/>
            <p:nvPr/>
          </p:nvSpPr>
          <p:spPr>
            <a:xfrm>
              <a:off x="15087600" y="21889386"/>
              <a:ext cx="13716000" cy="5509200"/>
            </a:xfrm>
            <a:prstGeom prst="rect">
              <a:avLst/>
            </a:prstGeom>
          </p:spPr>
          <p:txBody>
            <a:bodyPr wrap="square">
              <a:spAutoFit/>
            </a:bodyPr>
            <a:lstStyle/>
            <a:p>
              <a:pPr algn="just"/>
              <a:r>
                <a:rPr lang="en-US" sz="3200" dirty="0"/>
                <a:t>We also extend our experiments on the video </a:t>
              </a:r>
              <a:r>
                <a:rPr lang="en-US" sz="3200" dirty="0" smtClean="0"/>
                <a:t>dataset[7]. </a:t>
              </a:r>
              <a:r>
                <a:rPr lang="en-US" sz="3200" dirty="0"/>
                <a:t>We propose and evaluate the following three approaches to surgical gesture classification from video. </a:t>
              </a:r>
            </a:p>
            <a:p>
              <a:pPr marL="457200" indent="-457200" algn="just">
                <a:buFont typeface="Times New Roman" pitchFamily="18" charset="0"/>
                <a:buAutoNum type="arabicPeriod"/>
              </a:pPr>
              <a:r>
                <a:rPr lang="en-US" sz="3200" dirty="0"/>
                <a:t>Model each video clip from each surgical gesture as the output of a linear dynamical system (LDS) and use Martin (Mar) and </a:t>
              </a:r>
              <a:r>
                <a:rPr lang="en-US" sz="3200" dirty="0" err="1"/>
                <a:t>Frobenius</a:t>
              </a:r>
              <a:r>
                <a:rPr lang="en-US" sz="3200" dirty="0"/>
                <a:t> (Fro) metrics to classify new video clips.</a:t>
              </a:r>
            </a:p>
            <a:p>
              <a:pPr marL="457200" indent="-457200" algn="just">
                <a:buFont typeface="Times New Roman" pitchFamily="18" charset="0"/>
                <a:buAutoNum type="arabicPeriod"/>
              </a:pPr>
              <a:r>
                <a:rPr lang="en-US" sz="3200" dirty="0"/>
                <a:t>Use </a:t>
              </a:r>
              <a:r>
                <a:rPr lang="en-US" sz="3200" dirty="0" err="1"/>
                <a:t>spatio</a:t>
              </a:r>
              <a:r>
                <a:rPr lang="en-US" sz="3200" dirty="0"/>
                <a:t>-temporal features extracted from each video clip to learn a dictionary of </a:t>
              </a:r>
              <a:r>
                <a:rPr lang="en-US" sz="3200" dirty="0" err="1"/>
                <a:t>spatio</a:t>
              </a:r>
              <a:r>
                <a:rPr lang="en-US" sz="3200" dirty="0"/>
                <a:t>-temporal words and use a bag-of-features (</a:t>
              </a:r>
              <a:r>
                <a:rPr lang="en-US" sz="3200" dirty="0" err="1"/>
                <a:t>BoF</a:t>
              </a:r>
              <a:r>
                <a:rPr lang="en-US" sz="3200" dirty="0"/>
                <a:t>) approach to classify new video clips.</a:t>
              </a:r>
            </a:p>
            <a:p>
              <a:pPr marL="457200" indent="-457200" algn="just">
                <a:buFont typeface="Times New Roman" pitchFamily="18" charset="0"/>
                <a:buAutoNum type="arabicPeriod"/>
              </a:pPr>
              <a:r>
                <a:rPr lang="en-US" sz="3200" dirty="0"/>
                <a:t>Use multiple kernel learning (MKL) to combine the LDS and </a:t>
              </a:r>
              <a:r>
                <a:rPr lang="en-US" sz="3200" dirty="0" err="1"/>
                <a:t>BoF</a:t>
              </a:r>
              <a:r>
                <a:rPr lang="en-US" sz="3200" dirty="0"/>
                <a:t> approaches. </a:t>
              </a:r>
            </a:p>
            <a:p>
              <a:pPr algn="just"/>
              <a:r>
                <a:rPr lang="en-US" sz="3200" dirty="0"/>
                <a:t>Our experiments show that methods based on video data perform equally well as  the </a:t>
              </a:r>
              <a:r>
                <a:rPr lang="en-US" sz="3200" dirty="0" smtClean="0"/>
                <a:t>state of-the-art </a:t>
              </a:r>
              <a:r>
                <a:rPr lang="en-US" sz="3200" dirty="0"/>
                <a:t>approaches based on kinematic data.</a:t>
              </a:r>
            </a:p>
          </p:txBody>
        </p:sp>
        <p:pic>
          <p:nvPicPr>
            <p:cNvPr id="208" name="Picture 53"/>
            <p:cNvPicPr>
              <a:picLocks noChangeAspect="1" noChangeArrowheads="1"/>
            </p:cNvPicPr>
            <p:nvPr/>
          </p:nvPicPr>
          <p:blipFill>
            <a:blip r:embed="rId15"/>
            <a:srcRect/>
            <a:stretch>
              <a:fillRect/>
            </a:stretch>
          </p:blipFill>
          <p:spPr bwMode="auto">
            <a:xfrm>
              <a:off x="16575881" y="27432000"/>
              <a:ext cx="10401301" cy="9525000"/>
            </a:xfrm>
            <a:prstGeom prst="rect">
              <a:avLst/>
            </a:prstGeom>
            <a:noFill/>
            <a:ln w="9525">
              <a:noFill/>
              <a:miter lim="800000"/>
              <a:headEnd/>
              <a:tailEnd/>
            </a:ln>
          </p:spPr>
        </p:pic>
        <p:sp>
          <p:nvSpPr>
            <p:cNvPr id="209" name="矩形 55"/>
            <p:cNvSpPr>
              <a:spLocks noChangeArrowheads="1"/>
            </p:cNvSpPr>
            <p:nvPr/>
          </p:nvSpPr>
          <p:spPr bwMode="auto">
            <a:xfrm>
              <a:off x="15087600" y="37040403"/>
              <a:ext cx="13716001" cy="830997"/>
            </a:xfrm>
            <a:prstGeom prst="rect">
              <a:avLst/>
            </a:prstGeom>
            <a:noFill/>
            <a:ln w="9525">
              <a:noFill/>
              <a:miter lim="800000"/>
              <a:headEnd/>
              <a:tailEnd/>
            </a:ln>
          </p:spPr>
          <p:txBody>
            <a:bodyPr>
              <a:spAutoFit/>
            </a:bodyPr>
            <a:lstStyle/>
            <a:p>
              <a:pPr algn="ctr"/>
              <a:r>
                <a:rPr lang="en-US" dirty="0"/>
                <a:t>Results of Kinematic- (Kin) and Video- (Vid) based techniques. SU, NP and KT corresponds to Suturing, </a:t>
              </a:r>
            </a:p>
            <a:p>
              <a:pPr algn="ctr"/>
              <a:r>
                <a:rPr lang="en-US" dirty="0"/>
                <a:t>Needle Passing and Knot Tying tasks. LOSO and LOUO </a:t>
              </a:r>
              <a:r>
                <a:rPr lang="en-US" dirty="0" err="1"/>
                <a:t>correponds</a:t>
              </a:r>
              <a:r>
                <a:rPr lang="en-US" dirty="0"/>
                <a:t> to Setup1 and Setup 2 in previous section</a:t>
              </a:r>
            </a:p>
          </p:txBody>
        </p:sp>
      </p:grpSp>
      <p:graphicFrame>
        <p:nvGraphicFramePr>
          <p:cNvPr id="210" name="Table 209"/>
          <p:cNvGraphicFramePr>
            <a:graphicFrameLocks noGrp="1"/>
          </p:cNvGraphicFramePr>
          <p:nvPr>
            <p:extLst>
              <p:ext uri="{D42A27DB-BD31-4B8C-83A1-F6EECF244321}">
                <p14:modId xmlns:p14="http://schemas.microsoft.com/office/powerpoint/2010/main" val="2297223026"/>
              </p:ext>
            </p:extLst>
          </p:nvPr>
        </p:nvGraphicFramePr>
        <p:xfrm>
          <a:off x="15316201" y="16230600"/>
          <a:ext cx="12984481" cy="3657600"/>
        </p:xfrm>
        <a:graphic>
          <a:graphicData uri="http://schemas.openxmlformats.org/drawingml/2006/table">
            <a:tbl>
              <a:tblPr firstRow="1" bandRow="1">
                <a:tableStyleId>{F5AB1C69-6EDB-4FF4-983F-18BD219EF322}</a:tableStyleId>
              </a:tblPr>
              <a:tblGrid>
                <a:gridCol w="2286001"/>
                <a:gridCol w="1371600"/>
                <a:gridCol w="1554480"/>
                <a:gridCol w="1554480"/>
                <a:gridCol w="1554480"/>
                <a:gridCol w="1554480"/>
                <a:gridCol w="1554480"/>
                <a:gridCol w="1554480"/>
              </a:tblGrid>
              <a:tr h="370840">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2800" dirty="0" smtClean="0">
                          <a:solidFill>
                            <a:schemeClr val="tx1"/>
                          </a:solidFill>
                        </a:rPr>
                        <a:t>1-state</a:t>
                      </a:r>
                      <a:r>
                        <a:rPr lang="en-US" sz="2800" baseline="0" dirty="0" smtClean="0">
                          <a:solidFill>
                            <a:schemeClr val="tx1"/>
                          </a:solidFill>
                        </a:rPr>
                        <a:t> models</a:t>
                      </a:r>
                      <a:endParaRPr lang="en-US" sz="28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2800" dirty="0" smtClean="0">
                          <a:solidFill>
                            <a:schemeClr val="tx1"/>
                          </a:solidFill>
                        </a:rPr>
                        <a:t>3-state</a:t>
                      </a:r>
                      <a:r>
                        <a:rPr lang="en-US" sz="2800" baseline="0" dirty="0" smtClean="0">
                          <a:solidFill>
                            <a:schemeClr val="tx1"/>
                          </a:solidFill>
                        </a:rPr>
                        <a:t> models</a:t>
                      </a:r>
                      <a:endParaRPr lang="en-US" sz="28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solidFill>
                            <a:schemeClr val="tx1"/>
                          </a:solidFill>
                        </a:rPr>
                        <a:t>MFA-HMM</a:t>
                      </a:r>
                      <a:endParaRPr lang="en-US" sz="2000" b="1" dirty="0">
                        <a:solidFill>
                          <a:schemeClr val="tx1"/>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sz="2000" b="1" dirty="0" smtClean="0">
                          <a:solidFill>
                            <a:schemeClr val="tx1"/>
                          </a:solidFill>
                        </a:rPr>
                        <a:t>FA-HMM</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sz="2000" b="1" dirty="0" smtClean="0">
                          <a:solidFill>
                            <a:schemeClr val="tx1"/>
                          </a:solidFill>
                        </a:rPr>
                        <a:t>SLDS</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sz="2000" b="1" dirty="0" smtClean="0">
                          <a:solidFill>
                            <a:srgbClr val="0070C0"/>
                          </a:solidFill>
                        </a:rPr>
                        <a:t>S-HMM</a:t>
                      </a:r>
                      <a:endParaRPr lang="en-US" sz="2000" b="1" dirty="0">
                        <a:solidFill>
                          <a:srgbClr val="0070C0"/>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sz="2000" b="1" dirty="0" smtClean="0">
                          <a:solidFill>
                            <a:schemeClr val="tx1"/>
                          </a:solidFill>
                        </a:rPr>
                        <a:t>FA-HMM</a:t>
                      </a:r>
                      <a:endParaRPr lang="en-US" sz="2000" b="1" dirty="0">
                        <a:solidFill>
                          <a:schemeClr val="tx1"/>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sz="2000" b="1" dirty="0" smtClean="0">
                          <a:solidFill>
                            <a:schemeClr val="tx1"/>
                          </a:solidFill>
                        </a:rPr>
                        <a:t>SLDS</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40000"/>
                        <a:lumOff val="60000"/>
                      </a:schemeClr>
                    </a:solidFill>
                  </a:tcPr>
                </a:tc>
              </a:tr>
              <a:tr h="370840">
                <a:tc rowSpan="2">
                  <a:txBody>
                    <a:bodyPr/>
                    <a:lstStyle/>
                    <a:p>
                      <a:pPr algn="ctr"/>
                      <a:r>
                        <a:rPr lang="en-US" sz="2400" dirty="0" smtClean="0">
                          <a:solidFill>
                            <a:schemeClr val="tx1"/>
                          </a:solidFill>
                        </a:rPr>
                        <a:t>Suturing</a:t>
                      </a:r>
                      <a:endParaRPr lang="en-US" sz="2400" dirty="0">
                        <a:solidFill>
                          <a:schemeClr val="tx1"/>
                        </a:solidFill>
                      </a:endParaRPr>
                    </a:p>
                  </a:txBody>
                  <a:tcPr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n-US" sz="2000" dirty="0" smtClean="0">
                          <a:solidFill>
                            <a:schemeClr val="tx1"/>
                          </a:solidFill>
                        </a:rPr>
                        <a:t>Setup 1</a:t>
                      </a:r>
                      <a:endParaRPr lang="en-US" sz="2000" dirty="0">
                        <a:solidFill>
                          <a:schemeClr val="tx1"/>
                        </a:solidFill>
                      </a:endParaRPr>
                    </a:p>
                  </a:txBody>
                  <a:tcP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76.4</a:t>
                      </a:r>
                      <a:endParaRPr lang="en-US" sz="2400" dirty="0">
                        <a:solidFill>
                          <a:schemeClr val="tx1"/>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70.2</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74.8</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rgbClr val="0070C0"/>
                          </a:solidFill>
                        </a:rPr>
                        <a:t>81.1</a:t>
                      </a:r>
                      <a:endParaRPr lang="en-US" sz="2400" dirty="0">
                        <a:solidFill>
                          <a:srgbClr val="0070C0"/>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78.2</a:t>
                      </a:r>
                      <a:endParaRPr lang="en-US" sz="2400" dirty="0">
                        <a:solidFill>
                          <a:schemeClr val="tx1"/>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rgbClr val="FF00FF"/>
                          </a:solidFill>
                        </a:rPr>
                        <a:t>80.8</a:t>
                      </a:r>
                      <a:endParaRPr lang="en-US" sz="2400" dirty="0">
                        <a:solidFill>
                          <a:srgbClr val="FF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solidFill>
                            <a:schemeClr val="tx1"/>
                          </a:solidFill>
                        </a:rPr>
                        <a:t>Setup 2</a:t>
                      </a:r>
                      <a:endParaRPr lang="en-US" sz="2000" dirty="0">
                        <a:solidFill>
                          <a:schemeClr val="tx1"/>
                        </a:solidFill>
                      </a:endParaRPr>
                    </a:p>
                  </a:txBody>
                  <a:tcP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59.8</a:t>
                      </a:r>
                      <a:endParaRPr lang="en-US" sz="2400" dirty="0">
                        <a:solidFill>
                          <a:schemeClr val="tx1"/>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N/A</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N/A</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smtClean="0">
                          <a:solidFill>
                            <a:srgbClr val="0070C0"/>
                          </a:solidFill>
                        </a:rPr>
                        <a:t>67.8</a:t>
                      </a:r>
                      <a:endParaRPr lang="en-US" sz="2400" dirty="0">
                        <a:solidFill>
                          <a:srgbClr val="0070C0"/>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57.2</a:t>
                      </a:r>
                      <a:endParaRPr lang="en-US" sz="2400" dirty="0">
                        <a:solidFill>
                          <a:schemeClr val="tx1"/>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smtClean="0">
                          <a:solidFill>
                            <a:srgbClr val="FF00FF"/>
                          </a:solidFill>
                        </a:rPr>
                        <a:t>67.1</a:t>
                      </a:r>
                      <a:endParaRPr lang="en-US" sz="2400" dirty="0">
                        <a:solidFill>
                          <a:srgbClr val="FF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rowSpan="2">
                  <a:txBody>
                    <a:bodyPr/>
                    <a:lstStyle/>
                    <a:p>
                      <a:pPr algn="ctr"/>
                      <a:r>
                        <a:rPr lang="en-US" sz="2400" dirty="0" smtClean="0">
                          <a:solidFill>
                            <a:schemeClr val="tx1"/>
                          </a:solidFill>
                        </a:rPr>
                        <a:t>Needle Passing</a:t>
                      </a:r>
                      <a:endParaRPr lang="en-US" sz="2400" dirty="0">
                        <a:solidFill>
                          <a:schemeClr val="tx1"/>
                        </a:solidFill>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n-US" sz="2000" dirty="0" smtClean="0">
                          <a:solidFill>
                            <a:schemeClr val="tx1"/>
                          </a:solidFill>
                        </a:rPr>
                        <a:t>Setup 1</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74.2</a:t>
                      </a:r>
                      <a:endParaRPr lang="en-US" sz="2400" dirty="0">
                        <a:solidFill>
                          <a:schemeClr val="tx1"/>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64.3</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72.3</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rgbClr val="0070C0"/>
                          </a:solidFill>
                        </a:rPr>
                        <a:t>76.1</a:t>
                      </a:r>
                      <a:endParaRPr lang="en-US" sz="2400" dirty="0">
                        <a:solidFill>
                          <a:srgbClr val="0070C0"/>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65.0</a:t>
                      </a:r>
                      <a:endParaRPr lang="en-US" sz="2400" dirty="0">
                        <a:solidFill>
                          <a:schemeClr val="tx1"/>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rgbClr val="FF00FF"/>
                          </a:solidFill>
                        </a:rPr>
                        <a:t>77.6</a:t>
                      </a:r>
                      <a:endParaRPr lang="en-US" sz="2400" dirty="0">
                        <a:solidFill>
                          <a:srgbClr val="FF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solidFill>
                            <a:schemeClr val="tx1"/>
                          </a:solidFill>
                        </a:rPr>
                        <a:t>Setup 2</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46.6</a:t>
                      </a:r>
                      <a:endParaRPr lang="en-US" sz="2400" dirty="0">
                        <a:solidFill>
                          <a:schemeClr val="tx1"/>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N/A</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N/A</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smtClean="0">
                          <a:solidFill>
                            <a:srgbClr val="0070C0"/>
                          </a:solidFill>
                        </a:rPr>
                        <a:t>59.3</a:t>
                      </a:r>
                      <a:endParaRPr lang="en-US" sz="2400" dirty="0">
                        <a:solidFill>
                          <a:srgbClr val="0070C0"/>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42.7</a:t>
                      </a:r>
                      <a:endParaRPr lang="en-US" sz="2400" dirty="0">
                        <a:solidFill>
                          <a:schemeClr val="tx1"/>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smtClean="0">
                          <a:solidFill>
                            <a:srgbClr val="FF00FF"/>
                          </a:solidFill>
                        </a:rPr>
                        <a:t>60.0</a:t>
                      </a:r>
                      <a:endParaRPr lang="en-US" sz="2400" dirty="0">
                        <a:solidFill>
                          <a:srgbClr val="FF00FF"/>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rowSpan="2">
                  <a:txBody>
                    <a:bodyPr/>
                    <a:lstStyle/>
                    <a:p>
                      <a:pPr algn="ctr"/>
                      <a:r>
                        <a:rPr lang="en-US" sz="2400" dirty="0" smtClean="0">
                          <a:solidFill>
                            <a:schemeClr val="tx1"/>
                          </a:solidFill>
                        </a:rPr>
                        <a:t>Knot Tying</a:t>
                      </a:r>
                      <a:endParaRPr lang="en-US" sz="2400" dirty="0">
                        <a:solidFill>
                          <a:schemeClr val="tx1"/>
                        </a:solidFill>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n-US" sz="2000" dirty="0" smtClean="0">
                          <a:solidFill>
                            <a:schemeClr val="tx1"/>
                          </a:solidFill>
                        </a:rPr>
                        <a:t>Setup 1</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76.5</a:t>
                      </a:r>
                      <a:endParaRPr lang="en-US" sz="2400" dirty="0">
                        <a:solidFill>
                          <a:schemeClr val="tx1"/>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77.1</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78.5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rgbClr val="0070C0"/>
                          </a:solidFill>
                        </a:rPr>
                        <a:t>82.6</a:t>
                      </a:r>
                      <a:endParaRPr lang="en-US" sz="2400" dirty="0">
                        <a:solidFill>
                          <a:srgbClr val="0070C0"/>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rgbClr val="FF00FF"/>
                          </a:solidFill>
                        </a:rPr>
                        <a:t>82.8</a:t>
                      </a:r>
                      <a:endParaRPr lang="en-US" sz="2400" dirty="0">
                        <a:solidFill>
                          <a:srgbClr val="FF00FF"/>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82.0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solidFill>
                            <a:schemeClr val="tx1"/>
                          </a:solidFill>
                        </a:rPr>
                        <a:t>Setup 2</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65.1</a:t>
                      </a:r>
                      <a:endParaRPr lang="en-US" sz="2400" dirty="0">
                        <a:solidFill>
                          <a:schemeClr val="tx1"/>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N/A</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N/A</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smtClean="0">
                          <a:solidFill>
                            <a:srgbClr val="0070C0"/>
                          </a:solidFill>
                        </a:rPr>
                        <a:t>65.7</a:t>
                      </a:r>
                      <a:endParaRPr lang="en-US" sz="2400" dirty="0">
                        <a:solidFill>
                          <a:srgbClr val="0070C0"/>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smtClean="0">
                          <a:solidFill>
                            <a:srgbClr val="FF00FF"/>
                          </a:solidFill>
                        </a:rPr>
                        <a:t>67.0</a:t>
                      </a:r>
                      <a:endParaRPr lang="en-US" sz="2400" dirty="0">
                        <a:solidFill>
                          <a:srgbClr val="FF00FF"/>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66.0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grpSp>
        <p:nvGrpSpPr>
          <p:cNvPr id="16" name="Group 15"/>
          <p:cNvGrpSpPr/>
          <p:nvPr/>
        </p:nvGrpSpPr>
        <p:grpSpPr>
          <a:xfrm>
            <a:off x="29794201" y="35564459"/>
            <a:ext cx="13716000" cy="2459341"/>
            <a:chOff x="30175200" y="35229119"/>
            <a:chExt cx="13716000" cy="2459341"/>
          </a:xfrm>
        </p:grpSpPr>
        <p:sp>
          <p:nvSpPr>
            <p:cNvPr id="91" name="Text Box 162"/>
            <p:cNvSpPr txBox="1">
              <a:spLocks noChangeArrowheads="1"/>
            </p:cNvSpPr>
            <p:nvPr/>
          </p:nvSpPr>
          <p:spPr bwMode="auto">
            <a:xfrm>
              <a:off x="30175200" y="35229119"/>
              <a:ext cx="13716000" cy="830997"/>
            </a:xfrm>
            <a:prstGeom prst="rect">
              <a:avLst/>
            </a:prstGeom>
            <a:solidFill>
              <a:srgbClr val="D2D2F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800" b="1" dirty="0"/>
                <a:t>DISCLOSURES</a:t>
              </a:r>
            </a:p>
          </p:txBody>
        </p:sp>
        <p:sp>
          <p:nvSpPr>
            <p:cNvPr id="211" name="TextBox 210"/>
            <p:cNvSpPr txBox="1"/>
            <p:nvPr/>
          </p:nvSpPr>
          <p:spPr>
            <a:xfrm>
              <a:off x="30175200" y="36118800"/>
              <a:ext cx="13716000" cy="1569660"/>
            </a:xfrm>
            <a:prstGeom prst="rect">
              <a:avLst/>
            </a:prstGeom>
            <a:noFill/>
          </p:spPr>
          <p:txBody>
            <a:bodyPr wrap="square" rtlCol="0">
              <a:spAutoFit/>
            </a:bodyPr>
            <a:lstStyle/>
            <a:p>
              <a:r>
                <a:rPr lang="en-US" dirty="0"/>
                <a:t>Portions of this work were supported in part by NIH grant # 1R21EB009143-01A1, National Science Foundation grants #0941362, and #0931805, and Johns Hopkins University internal funds. A collaborative agreement with Intuitive Surgical, </a:t>
              </a:r>
              <a:r>
                <a:rPr lang="en-US" dirty="0" err="1"/>
                <a:t>Inc</a:t>
              </a:r>
              <a:r>
                <a:rPr lang="en-US" dirty="0"/>
                <a:t> with no financial support, provided access to the API data.  The Skills Simulator data was collected at Intuitive Surgical</a:t>
              </a:r>
              <a:r>
                <a:rPr lang="en-US" dirty="0" smtClean="0"/>
                <a:t>.</a:t>
              </a:r>
              <a:endParaRPr lang="en-US" dirty="0"/>
            </a:p>
          </p:txBody>
        </p:sp>
      </p:grpSp>
      <p:grpSp>
        <p:nvGrpSpPr>
          <p:cNvPr id="20" name="Group 19"/>
          <p:cNvGrpSpPr/>
          <p:nvPr/>
        </p:nvGrpSpPr>
        <p:grpSpPr>
          <a:xfrm>
            <a:off x="15087600" y="3352799"/>
            <a:ext cx="13716000" cy="12759631"/>
            <a:chOff x="15087600" y="3352799"/>
            <a:chExt cx="13716000" cy="12759631"/>
          </a:xfrm>
        </p:grpSpPr>
        <p:sp>
          <p:nvSpPr>
            <p:cNvPr id="202" name="Text Box 162"/>
            <p:cNvSpPr txBox="1">
              <a:spLocks noChangeArrowheads="1"/>
            </p:cNvSpPr>
            <p:nvPr/>
          </p:nvSpPr>
          <p:spPr bwMode="auto">
            <a:xfrm>
              <a:off x="15087600" y="3352799"/>
              <a:ext cx="13715999" cy="830997"/>
            </a:xfrm>
            <a:prstGeom prst="rect">
              <a:avLst/>
            </a:prstGeom>
            <a:solidFill>
              <a:srgbClr val="D2D2F4"/>
            </a:solidFill>
            <a:ln w="9525">
              <a:noFill/>
              <a:miter lim="800000"/>
              <a:headEnd/>
              <a:tailEnd/>
            </a:ln>
          </p:spPr>
          <p:txBody>
            <a:bodyPr>
              <a:spAutoFit/>
            </a:bodyPr>
            <a:lstStyle/>
            <a:p>
              <a:r>
                <a:rPr lang="en-US" sz="4800" b="1" dirty="0"/>
                <a:t>HYBRID DYNAMICAL SYSTEMS</a:t>
              </a:r>
            </a:p>
          </p:txBody>
        </p:sp>
        <p:sp>
          <p:nvSpPr>
            <p:cNvPr id="203" name="Text Box 192"/>
            <p:cNvSpPr txBox="1">
              <a:spLocks noChangeArrowheads="1"/>
            </p:cNvSpPr>
            <p:nvPr/>
          </p:nvSpPr>
          <p:spPr bwMode="auto">
            <a:xfrm>
              <a:off x="15087600" y="4439648"/>
              <a:ext cx="13716000" cy="4524315"/>
            </a:xfrm>
            <a:prstGeom prst="rect">
              <a:avLst/>
            </a:prstGeom>
            <a:solidFill>
              <a:schemeClr val="bg1"/>
            </a:solidFill>
            <a:ln w="9525">
              <a:noFill/>
              <a:miter lim="800000"/>
              <a:headEnd/>
              <a:tailEnd/>
            </a:ln>
          </p:spPr>
          <p:txBody>
            <a:bodyPr>
              <a:spAutoFit/>
            </a:bodyPr>
            <a:lstStyle/>
            <a:p>
              <a:pPr algn="just" eaLnBrk="0" hangingPunct="0"/>
              <a:r>
                <a:rPr lang="en-US" sz="3200" dirty="0"/>
                <a:t> One of  our work is based on building dictionaries of surgical motions and using those dictionaries to classify new time series. We proposed a new class of models called Sparse Hidden Markov Models (S-HMMs</a:t>
              </a:r>
              <a:r>
                <a:rPr lang="en-US" sz="3200" dirty="0" smtClean="0"/>
                <a:t>)[5].</a:t>
              </a:r>
              <a:endParaRPr lang="en-US" sz="3200" dirty="0"/>
            </a:p>
            <a:p>
              <a:pPr marL="457200" indent="-457200" algn="just" eaLnBrk="0" hangingPunct="0">
                <a:buFont typeface="Arial" pitchFamily="34" charset="0"/>
                <a:buChar char="•"/>
              </a:pPr>
              <a:r>
                <a:rPr lang="en-US" sz="3200" dirty="0"/>
                <a:t> Combines sparse dictionary learning techniques such as K-SVD with classical HMMs. </a:t>
              </a:r>
            </a:p>
            <a:p>
              <a:pPr marL="457200" indent="-457200" algn="just" eaLnBrk="0" hangingPunct="0">
                <a:buFont typeface="Arial" pitchFamily="34" charset="0"/>
                <a:buChar char="•"/>
              </a:pPr>
              <a:r>
                <a:rPr lang="en-US" sz="3200" dirty="0"/>
                <a:t> Observations from a </a:t>
              </a:r>
              <a:r>
                <a:rPr lang="en-US" sz="3200" dirty="0" err="1"/>
                <a:t>surgeme</a:t>
              </a:r>
              <a:r>
                <a:rPr lang="en-US" sz="3200" dirty="0"/>
                <a:t> are generated as linear combinations from an </a:t>
              </a:r>
              <a:r>
                <a:rPr lang="en-US" sz="3200" dirty="0" smtClean="0"/>
                <a:t>over-complete </a:t>
              </a:r>
              <a:r>
                <a:rPr lang="en-US" sz="3200" dirty="0"/>
                <a:t>dictionary of surgical motions associate with that </a:t>
              </a:r>
              <a:r>
                <a:rPr lang="en-US" sz="3200" dirty="0" err="1"/>
                <a:t>surgeme</a:t>
              </a:r>
              <a:r>
                <a:rPr lang="en-US" sz="3200" dirty="0"/>
                <a:t>. </a:t>
              </a:r>
            </a:p>
            <a:p>
              <a:pPr marL="457200" indent="-457200" algn="just" eaLnBrk="0" hangingPunct="0">
                <a:buFont typeface="Arial" pitchFamily="34" charset="0"/>
                <a:buChar char="•"/>
              </a:pPr>
              <a:r>
                <a:rPr lang="en-US" sz="3200" dirty="0"/>
                <a:t>Inference by sparse coding and dynamic programming</a:t>
              </a:r>
            </a:p>
            <a:p>
              <a:pPr marL="457200" indent="-457200" algn="just" eaLnBrk="0" hangingPunct="0">
                <a:buFont typeface="Arial" pitchFamily="34" charset="0"/>
                <a:buChar char="•"/>
              </a:pPr>
              <a:r>
                <a:rPr lang="en-US" sz="3200" dirty="0"/>
                <a:t>Parameter learning by using sparse dictionary learning techniques</a:t>
              </a:r>
              <a:r>
                <a:rPr lang="en-US" sz="3200" dirty="0" smtClean="0"/>
                <a:t>.</a:t>
              </a:r>
              <a:endParaRPr lang="en-US" sz="3200" dirty="0"/>
            </a:p>
          </p:txBody>
        </p:sp>
        <p:pic>
          <p:nvPicPr>
            <p:cNvPr id="200" name="Picture 2"/>
            <p:cNvPicPr>
              <a:picLocks noChangeAspect="1" noChangeArrowheads="1"/>
            </p:cNvPicPr>
            <p:nvPr/>
          </p:nvPicPr>
          <p:blipFill>
            <a:blip r:embed="rId16"/>
            <a:srcRect/>
            <a:stretch>
              <a:fillRect/>
            </a:stretch>
          </p:blipFill>
          <p:spPr bwMode="auto">
            <a:xfrm>
              <a:off x="15773400" y="8915400"/>
              <a:ext cx="6419850" cy="3581400"/>
            </a:xfrm>
            <a:prstGeom prst="rect">
              <a:avLst/>
            </a:prstGeom>
            <a:noFill/>
            <a:ln w="9525">
              <a:noFill/>
              <a:miter lim="800000"/>
              <a:headEnd/>
              <a:tailEnd/>
            </a:ln>
          </p:spPr>
        </p:pic>
        <p:pic>
          <p:nvPicPr>
            <p:cNvPr id="201" name="Picture 3"/>
            <p:cNvPicPr>
              <a:picLocks noChangeAspect="1" noChangeArrowheads="1"/>
            </p:cNvPicPr>
            <p:nvPr/>
          </p:nvPicPr>
          <p:blipFill>
            <a:blip r:embed="rId17"/>
            <a:srcRect/>
            <a:stretch>
              <a:fillRect/>
            </a:stretch>
          </p:blipFill>
          <p:spPr bwMode="auto">
            <a:xfrm>
              <a:off x="23469599" y="9195593"/>
              <a:ext cx="4572000" cy="3021013"/>
            </a:xfrm>
            <a:prstGeom prst="rect">
              <a:avLst/>
            </a:prstGeom>
            <a:noFill/>
            <a:ln w="9525">
              <a:noFill/>
              <a:miter lim="800000"/>
              <a:headEnd/>
              <a:tailEnd/>
            </a:ln>
          </p:spPr>
        </p:pic>
        <p:sp>
          <p:nvSpPr>
            <p:cNvPr id="17" name="TextBox 16"/>
            <p:cNvSpPr txBox="1"/>
            <p:nvPr/>
          </p:nvSpPr>
          <p:spPr>
            <a:xfrm>
              <a:off x="15087600" y="12573000"/>
              <a:ext cx="13716000" cy="3539430"/>
            </a:xfrm>
            <a:prstGeom prst="rect">
              <a:avLst/>
            </a:prstGeom>
            <a:noFill/>
          </p:spPr>
          <p:txBody>
            <a:bodyPr wrap="square" rtlCol="0">
              <a:spAutoFit/>
            </a:bodyPr>
            <a:lstStyle/>
            <a:p>
              <a:pPr algn="just"/>
              <a:r>
                <a:rPr lang="en-US" sz="3200" dirty="0"/>
                <a:t>We applied S-HMMs to gesture segmentation  one three surgical tasks. The results show that S-HMMs obtain results on a par with or better than models used in the past, such as Factor-Analyzed HMMs (FA-HMM) or Switched Linear Dynamical Systems (SLDS) </a:t>
              </a:r>
              <a:r>
                <a:rPr lang="en-US" sz="3200" dirty="0" smtClean="0"/>
                <a:t>[6].  </a:t>
              </a:r>
              <a:r>
                <a:rPr lang="en-US" sz="3200" dirty="0"/>
                <a:t>For methods that model each </a:t>
              </a:r>
              <a:r>
                <a:rPr lang="en-US" sz="3200" dirty="0" err="1"/>
                <a:t>surgeme</a:t>
              </a:r>
              <a:r>
                <a:rPr lang="en-US" sz="3200" dirty="0"/>
                <a:t> as one state of the HMM (as we do), S-HMMs perform 5% to 10% better than state-of-the-art methods. On the other hand, S-HMMs with one state per </a:t>
              </a:r>
              <a:r>
                <a:rPr lang="en-US" sz="3200" dirty="0" err="1"/>
                <a:t>surgeme</a:t>
              </a:r>
              <a:r>
                <a:rPr lang="en-US" sz="3200" dirty="0"/>
                <a:t> performs on par with other methods that use three states per </a:t>
              </a:r>
              <a:r>
                <a:rPr lang="en-US" sz="3200" dirty="0" err="1"/>
                <a:t>surgeme</a:t>
              </a:r>
              <a:r>
                <a:rPr lang="en-US" sz="3200" dirty="0" smtClean="0"/>
                <a:t>.</a:t>
              </a:r>
              <a:endParaRPr lang="en-US" sz="3200" dirty="0"/>
            </a:p>
          </p:txBody>
        </p:sp>
      </p:grpSp>
      <p:grpSp>
        <p:nvGrpSpPr>
          <p:cNvPr id="2" name="Group 1"/>
          <p:cNvGrpSpPr/>
          <p:nvPr/>
        </p:nvGrpSpPr>
        <p:grpSpPr>
          <a:xfrm>
            <a:off x="433769" y="12410181"/>
            <a:ext cx="13739431" cy="15326619"/>
            <a:chOff x="433769" y="12410181"/>
            <a:chExt cx="13739431" cy="15326619"/>
          </a:xfrm>
        </p:grpSpPr>
        <p:grpSp>
          <p:nvGrpSpPr>
            <p:cNvPr id="118" name="Group 117"/>
            <p:cNvGrpSpPr/>
            <p:nvPr/>
          </p:nvGrpSpPr>
          <p:grpSpPr>
            <a:xfrm>
              <a:off x="453376" y="12410181"/>
              <a:ext cx="13719824" cy="13574019"/>
              <a:chOff x="18541288" y="3327168"/>
              <a:chExt cx="13893281" cy="13574019"/>
            </a:xfrm>
          </p:grpSpPr>
          <p:sp>
            <p:nvSpPr>
              <p:cNvPr id="119" name="Text Box 162"/>
              <p:cNvSpPr txBox="1">
                <a:spLocks noChangeArrowheads="1"/>
              </p:cNvSpPr>
              <p:nvPr/>
            </p:nvSpPr>
            <p:spPr bwMode="auto">
              <a:xfrm>
                <a:off x="18541288" y="3327168"/>
                <a:ext cx="13889408" cy="830997"/>
              </a:xfrm>
              <a:prstGeom prst="rect">
                <a:avLst/>
              </a:prstGeom>
              <a:solidFill>
                <a:srgbClr val="D2D2F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800" b="1" dirty="0" smtClean="0"/>
                  <a:t>DATA COLLECTION FRAMEWORKS </a:t>
                </a:r>
                <a:r>
                  <a:rPr lang="en-US" sz="4800" b="1" baseline="30000" dirty="0" smtClean="0"/>
                  <a:t>[1]</a:t>
                </a:r>
                <a:endParaRPr lang="en-US" sz="4800" b="1" baseline="30000" dirty="0"/>
              </a:p>
            </p:txBody>
          </p:sp>
          <p:grpSp>
            <p:nvGrpSpPr>
              <p:cNvPr id="136" name="Group 135"/>
              <p:cNvGrpSpPr/>
              <p:nvPr/>
            </p:nvGrpSpPr>
            <p:grpSpPr>
              <a:xfrm>
                <a:off x="18671955" y="4791869"/>
                <a:ext cx="13762614" cy="12109318"/>
                <a:chOff x="18671955" y="4776156"/>
                <a:chExt cx="13762614" cy="10766653"/>
              </a:xfrm>
            </p:grpSpPr>
            <p:sp>
              <p:nvSpPr>
                <p:cNvPr id="143" name="TextBox 16"/>
                <p:cNvSpPr txBox="1">
                  <a:spLocks noChangeArrowheads="1"/>
                </p:cNvSpPr>
                <p:nvPr/>
              </p:nvSpPr>
              <p:spPr bwMode="auto">
                <a:xfrm>
                  <a:off x="18973792" y="9607593"/>
                  <a:ext cx="7633943" cy="51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dirty="0" smtClean="0"/>
                    <a:t>Fully Automated Data Collection System</a:t>
                  </a:r>
                  <a:endParaRPr lang="en-US" sz="3200" dirty="0"/>
                </a:p>
              </p:txBody>
            </p:sp>
            <p:pic>
              <p:nvPicPr>
                <p:cNvPr id="144" name="Picture 18" descr="Dvd-manipulation-1.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2201680" y="10635116"/>
                  <a:ext cx="3275978" cy="18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3"/>
                <p:cNvPicPr>
                  <a:picLocks noChangeAspect="1" noChangeArrowheads="1"/>
                </p:cNvPicPr>
                <p:nvPr/>
              </p:nvPicPr>
              <p:blipFill>
                <a:blip r:embed="rId19">
                  <a:extLst>
                    <a:ext uri="{28A0092B-C50C-407E-A947-70E740481C1C}">
                      <a14:useLocalDpi xmlns:a14="http://schemas.microsoft.com/office/drawing/2010/main" val="0"/>
                    </a:ext>
                  </a:extLst>
                </a:blip>
                <a:srcRect l="6699"/>
                <a:stretch>
                  <a:fillRect/>
                </a:stretch>
              </p:blipFill>
              <p:spPr bwMode="auto">
                <a:xfrm>
                  <a:off x="18673708" y="12588103"/>
                  <a:ext cx="3359977" cy="188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201680" y="12588103"/>
                  <a:ext cx="3275978" cy="188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 name="TextBox 22"/>
                <p:cNvSpPr txBox="1">
                  <a:spLocks noChangeArrowheads="1"/>
                </p:cNvSpPr>
                <p:nvPr/>
              </p:nvSpPr>
              <p:spPr bwMode="auto">
                <a:xfrm>
                  <a:off x="18673708" y="14585031"/>
                  <a:ext cx="6759511" cy="95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dirty="0" smtClean="0"/>
                    <a:t>Training </a:t>
                  </a:r>
                  <a:r>
                    <a:rPr lang="en-US" sz="3200" dirty="0"/>
                    <a:t>tasks include, suturing, manipulation dissection, transection</a:t>
                  </a:r>
                </a:p>
              </p:txBody>
            </p:sp>
            <p:pic>
              <p:nvPicPr>
                <p:cNvPr id="148" name="Picture 26" descr="dv-simulator.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7364143" y="4898218"/>
                  <a:ext cx="4336470" cy="457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TextBox 27"/>
                <p:cNvSpPr txBox="1">
                  <a:spLocks noChangeArrowheads="1"/>
                </p:cNvSpPr>
                <p:nvPr/>
              </p:nvSpPr>
              <p:spPr bwMode="auto">
                <a:xfrm>
                  <a:off x="26901374" y="9607592"/>
                  <a:ext cx="5277975" cy="51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dirty="0" smtClean="0"/>
                    <a:t>da </a:t>
                  </a:r>
                  <a:r>
                    <a:rPr lang="en-US" sz="3200" dirty="0"/>
                    <a:t>Vinci Skills Simulator</a:t>
                  </a:r>
                </a:p>
              </p:txBody>
            </p:sp>
            <p:pic>
              <p:nvPicPr>
                <p:cNvPr id="150" name="Picture 28" descr="dv-task.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092816" y="10635601"/>
                  <a:ext cx="3341753" cy="2473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 name="TextBox 29"/>
                <p:cNvSpPr txBox="1">
                  <a:spLocks noChangeArrowheads="1"/>
                </p:cNvSpPr>
                <p:nvPr/>
              </p:nvSpPr>
              <p:spPr bwMode="auto">
                <a:xfrm>
                  <a:off x="25897188" y="13366029"/>
                  <a:ext cx="6481724" cy="95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dirty="0" smtClean="0"/>
                    <a:t>Simulated </a:t>
                  </a:r>
                  <a:r>
                    <a:rPr lang="en-US" sz="3200" dirty="0"/>
                    <a:t>Pegboard and Ring Walk tasks</a:t>
                  </a:r>
                </a:p>
              </p:txBody>
            </p:sp>
            <p:pic>
              <p:nvPicPr>
                <p:cNvPr id="152" name="Picture 42" descr="data-archival.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8973791" y="4776156"/>
                  <a:ext cx="7433949" cy="481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49" descr="suturing.jp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8671955" y="10698117"/>
                  <a:ext cx="3361726" cy="170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50" descr="pegboard-task.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6083444" y="10635116"/>
                  <a:ext cx="2903626" cy="247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4" name="Text Box 192"/>
            <p:cNvSpPr txBox="1">
              <a:spLocks noChangeArrowheads="1"/>
            </p:cNvSpPr>
            <p:nvPr/>
          </p:nvSpPr>
          <p:spPr bwMode="auto">
            <a:xfrm>
              <a:off x="433769" y="26167140"/>
              <a:ext cx="13716000" cy="1569660"/>
            </a:xfrm>
            <a:prstGeom prst="rect">
              <a:avLst/>
            </a:prstGeom>
            <a:solidFill>
              <a:schemeClr val="bg1"/>
            </a:solidFill>
            <a:ln>
              <a:noFill/>
            </a:ln>
            <a:extLs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a:r>
                <a:rPr lang="en-US" sz="3200" dirty="0" smtClean="0"/>
                <a:t>We have now collected data from a large range of situations, ranging from simulation, robotic surgery training tasks and, most recently, we have begun data collection from live surgery.</a:t>
              </a:r>
              <a:endParaRPr lang="en-US" sz="3200" dirty="0"/>
            </a:p>
          </p:txBody>
        </p:sp>
      </p:grpSp>
      <p:grpSp>
        <p:nvGrpSpPr>
          <p:cNvPr id="6" name="Group 5"/>
          <p:cNvGrpSpPr/>
          <p:nvPr/>
        </p:nvGrpSpPr>
        <p:grpSpPr>
          <a:xfrm>
            <a:off x="532321" y="28117800"/>
            <a:ext cx="13766091" cy="9679824"/>
            <a:chOff x="532321" y="28184849"/>
            <a:chExt cx="13766091" cy="9679824"/>
          </a:xfrm>
        </p:grpSpPr>
        <p:sp>
          <p:nvSpPr>
            <p:cNvPr id="156" name="Text Box 162"/>
            <p:cNvSpPr txBox="1">
              <a:spLocks noChangeArrowheads="1"/>
            </p:cNvSpPr>
            <p:nvPr/>
          </p:nvSpPr>
          <p:spPr bwMode="auto">
            <a:xfrm>
              <a:off x="582412" y="28184849"/>
              <a:ext cx="13716000" cy="830997"/>
            </a:xfrm>
            <a:prstGeom prst="rect">
              <a:avLst/>
            </a:prstGeom>
            <a:solidFill>
              <a:srgbClr val="D2D2F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800" b="1" dirty="0" smtClean="0"/>
                <a:t>Human-Machine Collaborative Systems</a:t>
              </a:r>
              <a:endParaRPr lang="en-US" sz="4800" b="1" dirty="0"/>
            </a:p>
          </p:txBody>
        </p:sp>
        <p:pic>
          <p:nvPicPr>
            <p:cNvPr id="98" name="Picture 97" descr="pin-slave-auto.pdf"/>
            <p:cNvPicPr>
              <a:picLocks noChangeAspect="1"/>
            </p:cNvPicPr>
            <p:nvPr/>
          </p:nvPicPr>
          <p:blipFill>
            <a:blip r:embed="rId26"/>
            <a:stretch>
              <a:fillRect/>
            </a:stretch>
          </p:blipFill>
          <p:spPr>
            <a:xfrm>
              <a:off x="10287000" y="34213800"/>
              <a:ext cx="3512127" cy="2971800"/>
            </a:xfrm>
            <a:prstGeom prst="rect">
              <a:avLst/>
            </a:prstGeom>
          </p:spPr>
        </p:pic>
        <p:pic>
          <p:nvPicPr>
            <p:cNvPr id="99" name="Picture 98" descr="pin-slave.pdf"/>
            <p:cNvPicPr>
              <a:picLocks noChangeAspect="1"/>
            </p:cNvPicPr>
            <p:nvPr/>
          </p:nvPicPr>
          <p:blipFill>
            <a:blip r:embed="rId27"/>
            <a:stretch>
              <a:fillRect/>
            </a:stretch>
          </p:blipFill>
          <p:spPr>
            <a:xfrm>
              <a:off x="6622473" y="34213800"/>
              <a:ext cx="3512127" cy="2971800"/>
            </a:xfrm>
            <a:prstGeom prst="rect">
              <a:avLst/>
            </a:prstGeom>
          </p:spPr>
        </p:pic>
        <p:sp>
          <p:nvSpPr>
            <p:cNvPr id="100" name="TextBox 99"/>
            <p:cNvSpPr txBox="1"/>
            <p:nvPr/>
          </p:nvSpPr>
          <p:spPr>
            <a:xfrm>
              <a:off x="584143" y="33832800"/>
              <a:ext cx="5486400" cy="4031873"/>
            </a:xfrm>
            <a:prstGeom prst="rect">
              <a:avLst/>
            </a:prstGeom>
            <a:noFill/>
          </p:spPr>
          <p:txBody>
            <a:bodyPr wrap="square" rtlCol="0">
              <a:spAutoFit/>
            </a:bodyPr>
            <a:lstStyle/>
            <a:p>
              <a:pPr algn="just"/>
              <a:r>
                <a:rPr lang="en-US" sz="3200" dirty="0" smtClean="0"/>
                <a:t>The system automatically recognizes when a segment of the task can be automated and carries out that motion with</a:t>
              </a:r>
              <a:r>
                <a:rPr lang="en-US" sz="3200" dirty="0"/>
                <a:t> </a:t>
              </a:r>
              <a:r>
                <a:rPr lang="en-US" sz="3200" dirty="0" smtClean="0"/>
                <a:t>user interaction. As shown at the right, the result is a far more efficient use of master workspace.</a:t>
              </a:r>
              <a:endParaRPr lang="en-US" sz="3200" dirty="0"/>
            </a:p>
          </p:txBody>
        </p:sp>
        <p:grpSp>
          <p:nvGrpSpPr>
            <p:cNvPr id="141" name="Group 140"/>
            <p:cNvGrpSpPr/>
            <p:nvPr/>
          </p:nvGrpSpPr>
          <p:grpSpPr>
            <a:xfrm>
              <a:off x="6301167" y="29486039"/>
              <a:ext cx="7620000" cy="2057400"/>
              <a:chOff x="1017242" y="5177533"/>
              <a:chExt cx="5378399" cy="1063639"/>
            </a:xfrm>
          </p:grpSpPr>
          <p:pic>
            <p:nvPicPr>
              <p:cNvPr id="142" name="Picture 141" descr="recog_model.pdf"/>
              <p:cNvPicPr>
                <a:picLocks noChangeAspect="1"/>
              </p:cNvPicPr>
              <p:nvPr/>
            </p:nvPicPr>
            <p:blipFill>
              <a:blip r:embed="rId28"/>
              <a:stretch>
                <a:fillRect/>
              </a:stretch>
            </p:blipFill>
            <p:spPr>
              <a:xfrm>
                <a:off x="1017242" y="5177533"/>
                <a:ext cx="5378399" cy="1063639"/>
              </a:xfrm>
              <a:prstGeom prst="rect">
                <a:avLst/>
              </a:prstGeom>
            </p:spPr>
          </p:pic>
          <p:sp>
            <p:nvSpPr>
              <p:cNvPr id="162" name="Rectangle 161"/>
              <p:cNvSpPr/>
              <p:nvPr/>
            </p:nvSpPr>
            <p:spPr>
              <a:xfrm>
                <a:off x="1746894" y="5204176"/>
                <a:ext cx="730878" cy="381687"/>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a:off x="2399727" y="5399368"/>
                <a:ext cx="788518" cy="788518"/>
              </a:xfrm>
              <a:prstGeom prst="ellipse">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2" descr="Nicolas.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32321" y="29489400"/>
              <a:ext cx="5153285" cy="3886200"/>
            </a:xfrm>
            <a:prstGeom prst="rect">
              <a:avLst/>
            </a:prstGeom>
          </p:spPr>
        </p:pic>
        <p:sp>
          <p:nvSpPr>
            <p:cNvPr id="4" name="TextBox 3"/>
            <p:cNvSpPr txBox="1"/>
            <p:nvPr/>
          </p:nvSpPr>
          <p:spPr>
            <a:xfrm>
              <a:off x="6529769" y="31623000"/>
              <a:ext cx="7620000" cy="2554545"/>
            </a:xfrm>
            <a:prstGeom prst="rect">
              <a:avLst/>
            </a:prstGeom>
            <a:noFill/>
          </p:spPr>
          <p:txBody>
            <a:bodyPr wrap="square" rtlCol="0">
              <a:spAutoFit/>
            </a:bodyPr>
            <a:lstStyle/>
            <a:p>
              <a:pPr algn="just"/>
              <a:r>
                <a:rPr lang="en-US" sz="3200" dirty="0" smtClean="0"/>
                <a:t>A learned state model of a task is used to create both a recognition system for components of the task as well as an average trajectory during segments that are large transport motions</a:t>
              </a:r>
            </a:p>
          </p:txBody>
        </p:sp>
        <p:sp>
          <p:nvSpPr>
            <p:cNvPr id="5" name="TextBox 4"/>
            <p:cNvSpPr txBox="1"/>
            <p:nvPr/>
          </p:nvSpPr>
          <p:spPr>
            <a:xfrm>
              <a:off x="7239000" y="37261800"/>
              <a:ext cx="2201845" cy="584776"/>
            </a:xfrm>
            <a:prstGeom prst="rect">
              <a:avLst/>
            </a:prstGeom>
            <a:noFill/>
          </p:spPr>
          <p:txBody>
            <a:bodyPr wrap="none" rtlCol="0">
              <a:spAutoFit/>
            </a:bodyPr>
            <a:lstStyle/>
            <a:p>
              <a:r>
                <a:rPr lang="en-US" sz="3200" dirty="0" smtClean="0"/>
                <a:t>Manual task</a:t>
              </a:r>
              <a:endParaRPr lang="en-US" sz="3200" dirty="0"/>
            </a:p>
          </p:txBody>
        </p:sp>
        <p:sp>
          <p:nvSpPr>
            <p:cNvPr id="199" name="TextBox 198"/>
            <p:cNvSpPr txBox="1"/>
            <p:nvPr/>
          </p:nvSpPr>
          <p:spPr>
            <a:xfrm>
              <a:off x="10546313" y="37274938"/>
              <a:ext cx="2864887" cy="584776"/>
            </a:xfrm>
            <a:prstGeom prst="rect">
              <a:avLst/>
            </a:prstGeom>
            <a:noFill/>
          </p:spPr>
          <p:txBody>
            <a:bodyPr wrap="none" rtlCol="0">
              <a:spAutoFit/>
            </a:bodyPr>
            <a:lstStyle/>
            <a:p>
              <a:r>
                <a:rPr lang="en-US" sz="3200" dirty="0" smtClean="0"/>
                <a:t>Augmented task</a:t>
              </a:r>
              <a:endParaRPr lang="en-US" sz="3200"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1771</TotalTime>
  <Words>1398</Words>
  <Application>Microsoft Office PowerPoint</Application>
  <PresentationFormat>Custom</PresentationFormat>
  <Paragraphs>143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Cine-Med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Way</dc:creator>
  <cp:lastModifiedBy>Anand Malpani</cp:lastModifiedBy>
  <cp:revision>142</cp:revision>
  <cp:lastPrinted>2011-07-24T22:11:35Z</cp:lastPrinted>
  <dcterms:created xsi:type="dcterms:W3CDTF">2011-03-24T15:04:32Z</dcterms:created>
  <dcterms:modified xsi:type="dcterms:W3CDTF">2012-08-21T01:09:42Z</dcterms:modified>
</cp:coreProperties>
</file>