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9377600" cy="32918400"/>
  <p:notesSz cx="32461200" cy="48920400"/>
  <p:defaultTextStyle>
    <a:defPPr>
      <a:defRPr lang="en-US"/>
    </a:defPPr>
    <a:lvl1pPr marL="0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54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109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663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217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771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326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880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434" algn="l" defTabSz="4389109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8A8"/>
    <a:srgbClr val="240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63" autoAdjust="0"/>
    <p:restoredTop sz="94660"/>
  </p:normalViewPr>
  <p:slideViewPr>
    <p:cSldViewPr>
      <p:cViewPr>
        <p:scale>
          <a:sx n="25" d="100"/>
          <a:sy n="25" d="100"/>
        </p:scale>
        <p:origin x="504" y="60"/>
      </p:cViewPr>
      <p:guideLst>
        <p:guide orient="horz" pos="10368"/>
        <p:guide pos="155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14066519" cy="2446022"/>
          </a:xfrm>
          <a:prstGeom prst="rect">
            <a:avLst/>
          </a:prstGeom>
        </p:spPr>
        <p:txBody>
          <a:bodyPr vert="horz" lIns="453770" tIns="226887" rIns="453770" bIns="226887" rtlCol="0"/>
          <a:lstStyle>
            <a:lvl1pPr algn="l">
              <a:defRPr sz="6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7171" y="3"/>
            <a:ext cx="14066519" cy="2446022"/>
          </a:xfrm>
          <a:prstGeom prst="rect">
            <a:avLst/>
          </a:prstGeom>
        </p:spPr>
        <p:txBody>
          <a:bodyPr vert="horz" lIns="453770" tIns="226887" rIns="453770" bIns="226887" rtlCol="0"/>
          <a:lstStyle>
            <a:lvl1pPr algn="r">
              <a:defRPr sz="6100"/>
            </a:lvl1pPr>
          </a:lstStyle>
          <a:p>
            <a:fld id="{1525D6F1-E04A-4B06-AA96-503C247EAEC7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1738" y="3673475"/>
            <a:ext cx="27517725" cy="18346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53770" tIns="226887" rIns="453770" bIns="2268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120" y="23237190"/>
            <a:ext cx="25968960" cy="22014181"/>
          </a:xfrm>
          <a:prstGeom prst="rect">
            <a:avLst/>
          </a:prstGeom>
        </p:spPr>
        <p:txBody>
          <a:bodyPr vert="horz" lIns="453770" tIns="226887" rIns="453770" bIns="2268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46465892"/>
            <a:ext cx="14066519" cy="2446022"/>
          </a:xfrm>
          <a:prstGeom prst="rect">
            <a:avLst/>
          </a:prstGeom>
        </p:spPr>
        <p:txBody>
          <a:bodyPr vert="horz" lIns="453770" tIns="226887" rIns="453770" bIns="226887" rtlCol="0" anchor="b"/>
          <a:lstStyle>
            <a:lvl1pPr algn="l">
              <a:defRPr sz="6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7171" y="46465892"/>
            <a:ext cx="14066519" cy="2446022"/>
          </a:xfrm>
          <a:prstGeom prst="rect">
            <a:avLst/>
          </a:prstGeom>
        </p:spPr>
        <p:txBody>
          <a:bodyPr vert="horz" lIns="453770" tIns="226887" rIns="453770" bIns="226887" rtlCol="0" anchor="b"/>
          <a:lstStyle>
            <a:lvl1pPr algn="r">
              <a:defRPr sz="6100"/>
            </a:lvl1pPr>
          </a:lstStyle>
          <a:p>
            <a:fld id="{24C4B232-3F75-4EEA-89AE-13A4C6111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54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09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63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17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771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26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880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34" algn="l" defTabSz="438910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1738" y="3673475"/>
            <a:ext cx="27517725" cy="18346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going beyond characterization of the driving point impedance</a:t>
            </a:r>
            <a:r>
              <a:rPr lang="en-US" baseline="0" dirty="0" smtClean="0"/>
              <a:t> (alpha/beta/</a:t>
            </a:r>
            <a:r>
              <a:rPr lang="en-US" baseline="0" dirty="0" err="1" smtClean="0"/>
              <a:t>Jz</a:t>
            </a:r>
            <a:r>
              <a:rPr lang="en-US" baseline="0" dirty="0" smtClean="0"/>
              <a:t>), adding additional experiments and features to our model that capture volitional control (user intent).  </a:t>
            </a:r>
            <a:r>
              <a:rPr lang="en-US" baseline="0" dirty="0" err="1" smtClean="0"/>
              <a:t>Theta_r</a:t>
            </a:r>
            <a:r>
              <a:rPr lang="en-US" baseline="0" dirty="0" smtClean="0"/>
              <a:t> is a simple motion source (doesn’t really exist) that enables a particularly simple (hopefully still competent) model of the user with intent.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 work in modeling the coupled </a:t>
            </a:r>
            <a:r>
              <a:rPr lang="en-US" baseline="0" dirty="0" err="1" smtClean="0"/>
              <a:t>dyanmics</a:t>
            </a:r>
            <a:r>
              <a:rPr lang="en-US" baseline="0" dirty="0" smtClean="0"/>
              <a:t> of human and haptic device has only contributed (driving point) impedance models. Missing is the simplest competent model that captures *</a:t>
            </a:r>
            <a:r>
              <a:rPr lang="en-US" baseline="0" smtClean="0"/>
              <a:t>volitional control*.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B232-3F75-4EEA-89AE-13A4C61117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2"/>
            <a:ext cx="419709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318265"/>
            <a:ext cx="1110996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318265"/>
            <a:ext cx="3250692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3"/>
            <a:ext cx="4197096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7"/>
            <a:ext cx="41970960" cy="72008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5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10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6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1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7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2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8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7680963"/>
            <a:ext cx="21808440" cy="21724623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7680963"/>
            <a:ext cx="21808440" cy="21724623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7368543"/>
            <a:ext cx="21817015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54" indent="0">
              <a:buNone/>
              <a:defRPr sz="9600" b="1"/>
            </a:lvl2pPr>
            <a:lvl3pPr marL="4389109" indent="0">
              <a:buNone/>
              <a:defRPr sz="8700" b="1"/>
            </a:lvl3pPr>
            <a:lvl4pPr marL="6583663" indent="0">
              <a:buNone/>
              <a:defRPr sz="7700" b="1"/>
            </a:lvl4pPr>
            <a:lvl5pPr marL="8778217" indent="0">
              <a:buNone/>
              <a:defRPr sz="7700" b="1"/>
            </a:lvl5pPr>
            <a:lvl6pPr marL="10972771" indent="0">
              <a:buNone/>
              <a:defRPr sz="7700" b="1"/>
            </a:lvl6pPr>
            <a:lvl7pPr marL="13167326" indent="0">
              <a:buNone/>
              <a:defRPr sz="7700" b="1"/>
            </a:lvl7pPr>
            <a:lvl8pPr marL="15361880" indent="0">
              <a:buNone/>
              <a:defRPr sz="7700" b="1"/>
            </a:lvl8pPr>
            <a:lvl9pPr marL="1755643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1" y="10439401"/>
            <a:ext cx="21817015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7" y="7368543"/>
            <a:ext cx="21825585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54" indent="0">
              <a:buNone/>
              <a:defRPr sz="9600" b="1"/>
            </a:lvl2pPr>
            <a:lvl3pPr marL="4389109" indent="0">
              <a:buNone/>
              <a:defRPr sz="8700" b="1"/>
            </a:lvl3pPr>
            <a:lvl4pPr marL="6583663" indent="0">
              <a:buNone/>
              <a:defRPr sz="7700" b="1"/>
            </a:lvl4pPr>
            <a:lvl5pPr marL="8778217" indent="0">
              <a:buNone/>
              <a:defRPr sz="7700" b="1"/>
            </a:lvl5pPr>
            <a:lvl6pPr marL="10972771" indent="0">
              <a:buNone/>
              <a:defRPr sz="7700" b="1"/>
            </a:lvl6pPr>
            <a:lvl7pPr marL="13167326" indent="0">
              <a:buNone/>
              <a:defRPr sz="7700" b="1"/>
            </a:lvl7pPr>
            <a:lvl8pPr marL="15361880" indent="0">
              <a:buNone/>
              <a:defRPr sz="7700" b="1"/>
            </a:lvl8pPr>
            <a:lvl9pPr marL="1755643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7" y="10439401"/>
            <a:ext cx="21825585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2" y="1310640"/>
            <a:ext cx="16244890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3"/>
            <a:ext cx="27603450" cy="28094943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2" y="6888483"/>
            <a:ext cx="16244890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54" indent="0">
              <a:buNone/>
              <a:defRPr sz="5800"/>
            </a:lvl2pPr>
            <a:lvl3pPr marL="4389109" indent="0">
              <a:buNone/>
              <a:defRPr sz="4800"/>
            </a:lvl3pPr>
            <a:lvl4pPr marL="6583663" indent="0">
              <a:buNone/>
              <a:defRPr sz="4300"/>
            </a:lvl4pPr>
            <a:lvl5pPr marL="8778217" indent="0">
              <a:buNone/>
              <a:defRPr sz="4300"/>
            </a:lvl5pPr>
            <a:lvl6pPr marL="10972771" indent="0">
              <a:buNone/>
              <a:defRPr sz="4300"/>
            </a:lvl6pPr>
            <a:lvl7pPr marL="13167326" indent="0">
              <a:buNone/>
              <a:defRPr sz="4300"/>
            </a:lvl7pPr>
            <a:lvl8pPr marL="15361880" indent="0">
              <a:buNone/>
              <a:defRPr sz="4300"/>
            </a:lvl8pPr>
            <a:lvl9pPr marL="1755643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6" y="23042881"/>
            <a:ext cx="2962656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6" y="2941320"/>
            <a:ext cx="2962656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54" indent="0">
              <a:buNone/>
              <a:defRPr sz="13500"/>
            </a:lvl2pPr>
            <a:lvl3pPr marL="4389109" indent="0">
              <a:buNone/>
              <a:defRPr sz="11600"/>
            </a:lvl3pPr>
            <a:lvl4pPr marL="6583663" indent="0">
              <a:buNone/>
              <a:defRPr sz="9600"/>
            </a:lvl4pPr>
            <a:lvl5pPr marL="8778217" indent="0">
              <a:buNone/>
              <a:defRPr sz="9600"/>
            </a:lvl5pPr>
            <a:lvl6pPr marL="10972771" indent="0">
              <a:buNone/>
              <a:defRPr sz="9600"/>
            </a:lvl6pPr>
            <a:lvl7pPr marL="13167326" indent="0">
              <a:buNone/>
              <a:defRPr sz="9600"/>
            </a:lvl7pPr>
            <a:lvl8pPr marL="15361880" indent="0">
              <a:buNone/>
              <a:defRPr sz="9600"/>
            </a:lvl8pPr>
            <a:lvl9pPr marL="17556434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6" y="25763223"/>
            <a:ext cx="2962656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54" indent="0">
              <a:buNone/>
              <a:defRPr sz="5800"/>
            </a:lvl2pPr>
            <a:lvl3pPr marL="4389109" indent="0">
              <a:buNone/>
              <a:defRPr sz="4800"/>
            </a:lvl3pPr>
            <a:lvl4pPr marL="6583663" indent="0">
              <a:buNone/>
              <a:defRPr sz="4300"/>
            </a:lvl4pPr>
            <a:lvl5pPr marL="8778217" indent="0">
              <a:buNone/>
              <a:defRPr sz="4300"/>
            </a:lvl5pPr>
            <a:lvl6pPr marL="10972771" indent="0">
              <a:buNone/>
              <a:defRPr sz="4300"/>
            </a:lvl6pPr>
            <a:lvl7pPr marL="13167326" indent="0">
              <a:buNone/>
              <a:defRPr sz="4300"/>
            </a:lvl7pPr>
            <a:lvl8pPr marL="15361880" indent="0">
              <a:buNone/>
              <a:defRPr sz="4300"/>
            </a:lvl8pPr>
            <a:lvl9pPr marL="1755643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  <a:prstGeom prst="rect">
            <a:avLst/>
          </a:prstGeom>
        </p:spPr>
        <p:txBody>
          <a:bodyPr vert="horz" lIns="438911" tIns="219455" rIns="438911" bIns="2194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3"/>
            <a:ext cx="44439840" cy="21724623"/>
          </a:xfrm>
          <a:prstGeom prst="rect">
            <a:avLst/>
          </a:prstGeom>
        </p:spPr>
        <p:txBody>
          <a:bodyPr vert="horz" lIns="438911" tIns="219455" rIns="438911" bIns="2194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2"/>
            <a:ext cx="11521440" cy="1752600"/>
          </a:xfrm>
          <a:prstGeom prst="rect">
            <a:avLst/>
          </a:prstGeom>
        </p:spPr>
        <p:txBody>
          <a:bodyPr vert="horz" lIns="438911" tIns="219455" rIns="438911" bIns="219455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2"/>
            <a:ext cx="15636240" cy="1752600"/>
          </a:xfrm>
          <a:prstGeom prst="rect">
            <a:avLst/>
          </a:prstGeom>
        </p:spPr>
        <p:txBody>
          <a:bodyPr vert="horz" lIns="438911" tIns="219455" rIns="438911" bIns="219455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2"/>
            <a:ext cx="11521440" cy="1752600"/>
          </a:xfrm>
          <a:prstGeom prst="rect">
            <a:avLst/>
          </a:prstGeom>
        </p:spPr>
        <p:txBody>
          <a:bodyPr vert="horz" lIns="438911" tIns="219455" rIns="438911" bIns="219455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0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16" indent="-1645916" algn="l" defTabSz="438910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51" indent="-1371597" algn="l" defTabSz="4389109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386" indent="-1097277" algn="l" defTabSz="4389109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40" indent="-1097277" algn="l" defTabSz="438910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494" indent="-1097277" algn="l" defTabSz="438910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48" indent="-1097277" algn="l" defTabSz="43891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03" indent="-1097277" algn="l" defTabSz="43891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157" indent="-1097277" algn="l" defTabSz="43891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11" indent="-1097277" algn="l" defTabSz="438910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54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09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63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17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771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26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880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34" algn="l" defTabSz="4389109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0.png"/><Relationship Id="rId26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emf"/><Relationship Id="rId20" Type="http://schemas.openxmlformats.org/officeDocument/2006/relationships/image" Target="../media/image17.png"/><Relationship Id="rId29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23" Type="http://schemas.openxmlformats.org/officeDocument/2006/relationships/image" Target="../media/image20.png"/><Relationship Id="rId28" Type="http://schemas.openxmlformats.org/officeDocument/2006/relationships/image" Target="../media/image14.emf"/><Relationship Id="rId4" Type="http://schemas.openxmlformats.org/officeDocument/2006/relationships/image" Target="../media/image3.png"/><Relationship Id="rId14" Type="http://schemas.openxmlformats.org/officeDocument/2006/relationships/image" Target="../media/image6.emf"/><Relationship Id="rId22" Type="http://schemas.openxmlformats.org/officeDocument/2006/relationships/image" Target="../media/image19.png"/><Relationship Id="rId2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685800"/>
            <a:ext cx="49377600" cy="36576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Identification 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of Human </a:t>
            </a:r>
            <a:r>
              <a:rPr lang="en-US" sz="9600" dirty="0" err="1">
                <a:latin typeface="Arial" pitchFamily="34" charset="0"/>
                <a:cs typeface="Arial" pitchFamily="34" charset="0"/>
              </a:rPr>
              <a:t>Feedforward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 Control in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a Cyber Grasp </a:t>
            </a:r>
            <a:r>
              <a:rPr lang="en-US" sz="9600" dirty="0">
                <a:latin typeface="Arial" pitchFamily="34" charset="0"/>
                <a:cs typeface="Arial" pitchFamily="34" charset="0"/>
              </a:rPr>
              <a:t>and Twist </a:t>
            </a:r>
            <a:r>
              <a:rPr lang="en-US" sz="9600" dirty="0" smtClean="0">
                <a:latin typeface="Arial" pitchFamily="34" charset="0"/>
                <a:cs typeface="Arial" pitchFamily="34" charset="0"/>
              </a:rPr>
              <a:t>Task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8120" y="1874520"/>
            <a:ext cx="34564320" cy="2560320"/>
          </a:xfrm>
        </p:spPr>
        <p:txBody>
          <a:bodyPr>
            <a:noAutofit/>
          </a:bodyPr>
          <a:lstStyle/>
          <a:p>
            <a:r>
              <a:rPr lang="en-US" sz="67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James Freudenberg (PI), Brent Gillespie (Co-PI), and Bo Yu</a:t>
            </a:r>
            <a:br>
              <a:rPr lang="en-US" sz="67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67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University of Michigan, Ann Arbor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5356800" y="4191000"/>
                <a:ext cx="13411200" cy="4686924"/>
              </a:xfrm>
              <a:prstGeom prst="rect">
                <a:avLst/>
              </a:prstGeom>
              <a:ln w="50800" cap="rnd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 smtClean="0"/>
                  <a:t>Model Verification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200" dirty="0" smtClean="0"/>
                  <a:t>The data of catch trials </a:t>
                </a:r>
                <a:r>
                  <a:rPr lang="en-US" sz="3200" b="1" dirty="0" smtClean="0">
                    <a:solidFill>
                      <a:srgbClr val="00B050"/>
                    </a:solidFill>
                  </a:rPr>
                  <a:t>Light-Heavy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 smtClean="0"/>
                  <a:t>and </a:t>
                </a:r>
                <a:r>
                  <a:rPr lang="en-US" sz="3200" b="1" dirty="0" smtClean="0">
                    <a:solidFill>
                      <a:srgbClr val="2409C9"/>
                    </a:solidFill>
                  </a:rPr>
                  <a:t>Heavy-Light</a:t>
                </a:r>
                <a:r>
                  <a:rPr lang="en-US" sz="3200" dirty="0" smtClean="0"/>
                  <a:t> are used to check the model. 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200" dirty="0" smtClean="0"/>
                  <a:t>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/>
                      </a:rPr>
                      <m:t>_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</a:rPr>
                  <a:t>Light-Heavy</a:t>
                </a:r>
                <a:r>
                  <a:rPr lang="en-US" sz="3200" dirty="0" smtClean="0"/>
                  <a:t>, we will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 smtClean="0"/>
                  <a:t> for </a:t>
                </a:r>
                <a:r>
                  <a:rPr lang="en-US" sz="3200" b="1" dirty="0" smtClean="0"/>
                  <a:t>Light</a:t>
                </a:r>
                <a:r>
                  <a:rPr lang="en-US" sz="3200" dirty="0" smtClean="0"/>
                  <a:t>, grip force for </a:t>
                </a:r>
                <a:r>
                  <a:rPr lang="en-US" sz="3200" b="1" dirty="0" smtClean="0"/>
                  <a:t>Light</a:t>
                </a:r>
                <a:r>
                  <a:rPr lang="en-US" sz="3200" dirty="0" smtClean="0"/>
                  <a:t> torques, and the </a:t>
                </a:r>
                <a:r>
                  <a:rPr lang="en-US" sz="3200" b="1" dirty="0" smtClean="0"/>
                  <a:t>Heavy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load</m:t>
                        </m:r>
                      </m:sub>
                    </m:sSub>
                  </m:oMath>
                </a14:m>
                <a:r>
                  <a:rPr lang="en-US" sz="3200" dirty="0" smtClean="0"/>
                  <a:t>.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2409C9"/>
                    </a:solidFill>
                  </a:rPr>
                  <a:t>_</a:t>
                </a:r>
                <a:r>
                  <a:rPr lang="en-US" sz="3200" b="1" dirty="0" smtClean="0">
                    <a:solidFill>
                      <a:srgbClr val="2409C9"/>
                    </a:solidFill>
                  </a:rPr>
                  <a:t>Heavy-Light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is calculated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:r>
                  <a:rPr lang="en-US" sz="3200" b="1" dirty="0" smtClean="0"/>
                  <a:t>Heavy</a:t>
                </a:r>
                <a:r>
                  <a:rPr lang="en-US" sz="3200" dirty="0" smtClean="0"/>
                  <a:t>, </a:t>
                </a:r>
                <a:r>
                  <a:rPr lang="en-US" sz="3200" dirty="0"/>
                  <a:t>grip force for </a:t>
                </a:r>
                <a:r>
                  <a:rPr lang="en-US" sz="3200" b="1" dirty="0" smtClean="0"/>
                  <a:t>Heavy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torques, and the </a:t>
                </a:r>
                <a:r>
                  <a:rPr lang="en-US" sz="3200" b="1" dirty="0" smtClean="0"/>
                  <a:t>Light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load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 The comparison of experimental data and model prediction for one participant is shown below.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800" y="4191000"/>
                <a:ext cx="13411200" cy="4686924"/>
              </a:xfrm>
              <a:prstGeom prst="rect">
                <a:avLst/>
              </a:prstGeom>
              <a:blipFill rotWithShape="1">
                <a:blip r:embed="rId4"/>
                <a:stretch>
                  <a:fillRect l="-1000" t="-4688" r="-1636" b="-3385"/>
                </a:stretch>
              </a:blipFill>
              <a:ln w="50800" cap="rnd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356800" y="21584722"/>
            <a:ext cx="13563600" cy="2646878"/>
          </a:xfrm>
          <a:prstGeom prst="rect">
            <a:avLst/>
          </a:prstGeom>
          <a:ln w="50800" cap="rnd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Future Work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200" dirty="0" smtClean="0"/>
              <a:t>We will extend our analysis to combine </a:t>
            </a:r>
            <a:r>
              <a:rPr lang="en-US" sz="3200" dirty="0" err="1" smtClean="0"/>
              <a:t>feedforward</a:t>
            </a:r>
            <a:r>
              <a:rPr lang="en-US" sz="3200" dirty="0" smtClean="0"/>
              <a:t> and feedback control using the grasp and twist task and tracking of sinusoidal and random-appearing signals.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944600" y="10515600"/>
                <a:ext cx="20878800" cy="8892884"/>
              </a:xfrm>
              <a:prstGeom prst="rect">
                <a:avLst/>
              </a:prstGeom>
              <a:ln w="50800" cap="rnd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 smtClean="0"/>
                  <a:t>Model and Methods </a:t>
                </a:r>
              </a:p>
              <a:p>
                <a:pPr algn="just"/>
                <a:r>
                  <a:rPr lang="en-US" sz="3200" dirty="0" smtClean="0"/>
                  <a:t>Our model consists of a position source and a spring-damper coupler that captures the driving-point impedance of the hand. </a:t>
                </a:r>
                <a:br>
                  <a:rPr lang="en-US" sz="3200" dirty="0" smtClean="0"/>
                </a:br>
                <a:r>
                  <a:rPr lang="en-US" sz="3200" dirty="0" smtClean="0"/>
                  <a:t>The position source is an embodiment of a human user’s volitional control, in this case control of the twisting movement.  The dependency of the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 smtClean="0"/>
                  <a:t> on the grip force captures a modulation of driving point impedance that takes place during the twist.  This modulation likely has to do with muscle activation mechanics.</a:t>
                </a:r>
              </a:p>
              <a:p>
                <a:pPr algn="just"/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>		                 </a:t>
                </a:r>
                <a:br>
                  <a:rPr lang="en-US" sz="4000" dirty="0" smtClean="0"/>
                </a:br>
                <a:r>
                  <a:rPr lang="en-US" sz="4000" dirty="0" smtClean="0"/>
                  <a:t>			</a:t>
                </a:r>
                <a:br>
                  <a:rPr lang="en-US" sz="4000" dirty="0" smtClean="0"/>
                </a:b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:r>
                  <a:rPr lang="en-US" sz="4000" dirty="0" smtClean="0"/>
                  <a:t/>
                </a:r>
                <a:br>
                  <a:rPr lang="en-US" sz="4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grip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̈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grip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grip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grip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grip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̇"/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load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10515600"/>
                <a:ext cx="20878800" cy="8892884"/>
              </a:xfrm>
              <a:prstGeom prst="rect">
                <a:avLst/>
              </a:prstGeom>
              <a:blipFill rotWithShape="1">
                <a:blip r:embed="rId5"/>
                <a:stretch>
                  <a:fillRect l="-759" t="-2467" r="-730"/>
                </a:stretch>
              </a:blipFill>
              <a:ln w="50800" cap="rnd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14349" y="3962400"/>
            <a:ext cx="12543765" cy="5601533"/>
          </a:xfrm>
          <a:prstGeom prst="rect">
            <a:avLst/>
          </a:prstGeom>
          <a:ln w="50800"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Introduction</a:t>
            </a:r>
          </a:p>
          <a:p>
            <a:pPr algn="just"/>
            <a:r>
              <a:rPr lang="en-US" sz="3200" dirty="0" smtClean="0"/>
              <a:t>Tight coordination between grip force and load force during the first 110 </a:t>
            </a:r>
            <a:r>
              <a:rPr lang="en-US" sz="3200" dirty="0" err="1" smtClean="0"/>
              <a:t>ms</a:t>
            </a:r>
            <a:r>
              <a:rPr lang="en-US" sz="3200" dirty="0" smtClean="0"/>
              <a:t> of the grasp and lift task reveals the existence of </a:t>
            </a:r>
            <a:r>
              <a:rPr lang="en-US" sz="3200" dirty="0" err="1" smtClean="0"/>
              <a:t>feedfoward</a:t>
            </a:r>
            <a:r>
              <a:rPr lang="en-US" sz="3200" dirty="0" smtClean="0"/>
              <a:t> control in human motor behavior.  We use system identification and input estimation methods to construct a simple model for describing this </a:t>
            </a:r>
            <a:r>
              <a:rPr lang="en-US" sz="3200" dirty="0" err="1" smtClean="0"/>
              <a:t>feedfoward</a:t>
            </a:r>
            <a:r>
              <a:rPr lang="en-US" sz="3200" dirty="0" smtClean="0"/>
              <a:t> control in human hand movement.  A simple yet competent model of human motor behavior would enable the design of cyber-physical systems capable of sharing control and collaborating with humans.  In particular, predicting human behavior during unexpected conditions is critical to engineer reliable active safety systems. </a:t>
            </a:r>
            <a:endParaRPr lang="en-US" sz="40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4643323"/>
            <a:ext cx="10131464" cy="5882787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11323"/>
              </p:ext>
            </p:extLst>
          </p:nvPr>
        </p:nvGraphicFramePr>
        <p:xfrm>
          <a:off x="4394200" y="180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1803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936200" y="13968948"/>
                <a:ext cx="11468076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4000" dirty="0" smtClean="0"/>
                  <a:t>: Mass (inertia) of hand and wheel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000" dirty="0" smtClean="0"/>
                  <a:t>: Damping coefficient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000" dirty="0" smtClean="0"/>
                  <a:t>: Stiffness coefficient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4000" dirty="0" smtClean="0"/>
                  <a:t>: Position source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4000" dirty="0"/>
                  <a:t>: Position </a:t>
                </a:r>
                <a:r>
                  <a:rPr lang="en-US" sz="4000" dirty="0" smtClean="0"/>
                  <a:t>of the hand and wheel</a:t>
                </a:r>
                <a:endParaRPr lang="en-US" sz="40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 smtClean="0"/>
                  <a:t>Impedance values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4000" dirty="0" smtClean="0"/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000" dirty="0" smtClean="0"/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4000" dirty="0" smtClean="0"/>
                  <a:t>) </a:t>
                </a:r>
                <a:r>
                  <a:rPr lang="en-US" sz="4000" b="1" i="1" dirty="0" smtClean="0"/>
                  <a:t>change</a:t>
                </a:r>
                <a:r>
                  <a:rPr lang="en-US" sz="4000" dirty="0" smtClean="0"/>
                  <a:t> with grip forces</a:t>
                </a:r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200" y="13968948"/>
                <a:ext cx="11468076" cy="3785652"/>
              </a:xfrm>
              <a:prstGeom prst="rect">
                <a:avLst/>
              </a:prstGeom>
              <a:blipFill rotWithShape="1">
                <a:blip r:embed="rId11"/>
                <a:stretch>
                  <a:fillRect l="-1701" t="-2894" r="-851" b="-5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39800" y="18897600"/>
                <a:ext cx="9829800" cy="53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Identification of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200" b="1">
                                <a:latin typeface="Cambria Math" panose="02040503050406030204" pitchFamily="18" charset="0"/>
                              </a:rPr>
                              <m:t>grip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200" b="1">
                                <a:latin typeface="Cambria Math" panose="02040503050406030204" pitchFamily="18" charset="0"/>
                              </a:rPr>
                              <m:t>grip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1" dirty="0" smtClean="0"/>
                  <a:t>,</a:t>
                </a:r>
                <a:r>
                  <a:rPr lang="en-US" sz="3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3200" b="1">
                                <a:latin typeface="Cambria Math" panose="02040503050406030204" pitchFamily="18" charset="0"/>
                              </a:rPr>
                              <m:t>grip</m:t>
                            </m:r>
                          </m:sub>
                        </m:sSub>
                      </m:e>
                    </m:d>
                  </m:oMath>
                </a14:m>
                <a:endParaRPr lang="en-US" sz="3200" b="1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Participants grasp the wheel and slowly increase the grip force, and once the grip force reaches a threshold, a </a:t>
                </a:r>
                <a:r>
                  <a:rPr lang="en-US" sz="3200" dirty="0"/>
                  <a:t>70 </a:t>
                </a:r>
                <a:r>
                  <a:rPr lang="en-US" sz="3200" dirty="0" err="1" smtClean="0"/>
                  <a:t>ms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long pulse torque generated by the </a:t>
                </a:r>
                <a:r>
                  <a:rPr lang="en-US" sz="3200" dirty="0" smtClean="0"/>
                  <a:t>motor will perturb the participant’s hand. Both the pulse torque and position of the hand are recorded.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Apply least squares to obtain the impedance value for each grip force threshold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ⅆ</m:t>
                    </m:r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𝑙𝑜𝑎𝑑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18897600"/>
                <a:ext cx="9829800" cy="5347426"/>
              </a:xfrm>
              <a:prstGeom prst="rect">
                <a:avLst/>
              </a:prstGeom>
              <a:blipFill rotWithShape="1">
                <a:blip r:embed="rId12"/>
                <a:stretch>
                  <a:fillRect l="-1427" t="-114" r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469600" y="18973800"/>
                <a:ext cx="1075605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600" b="1" dirty="0" smtClean="0"/>
                  <a:t> </a:t>
                </a:r>
                <a:endParaRPr lang="en-US" sz="3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The </a:t>
                </a:r>
                <a:r>
                  <a:rPr lang="en-US" sz="3200" b="1" dirty="0" smtClean="0">
                    <a:solidFill>
                      <a:srgbClr val="2409C9"/>
                    </a:solidFill>
                  </a:rPr>
                  <a:t>Heavy</a:t>
                </a:r>
                <a:r>
                  <a:rPr lang="en-US" sz="3200" dirty="0" smtClean="0"/>
                  <a:t> and </a:t>
                </a:r>
                <a:r>
                  <a:rPr lang="en-US" sz="3200" b="1" dirty="0" smtClean="0"/>
                  <a:t>Light</a:t>
                </a:r>
                <a:r>
                  <a:rPr lang="en-US" sz="3200" dirty="0" smtClean="0"/>
                  <a:t> trial data are used to estimate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2409C9"/>
                        </a:solidFill>
                        <a:latin typeface="Cambria Math"/>
                      </a:rPr>
                      <m:t>_</m:t>
                    </m:r>
                  </m:oMath>
                </a14:m>
                <a:r>
                  <a:rPr lang="en-US" sz="3200" b="1" dirty="0" smtClean="0">
                    <a:solidFill>
                      <a:srgbClr val="2409C9"/>
                    </a:solidFill>
                  </a:rPr>
                  <a:t>Heavy</a:t>
                </a:r>
                <a:r>
                  <a:rPr lang="en-US" sz="3200" dirty="0" smtClean="0">
                    <a:solidFill>
                      <a:srgbClr val="2409C9"/>
                    </a:solidFill>
                  </a:rPr>
                  <a:t> </a:t>
                </a:r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_</m:t>
                    </m:r>
                  </m:oMath>
                </a14:m>
                <a:r>
                  <a:rPr lang="en-US" sz="3200" b="1" dirty="0" smtClean="0"/>
                  <a:t>Light</a:t>
                </a:r>
                <a:r>
                  <a:rPr lang="en-US" sz="3200" dirty="0" smtClean="0"/>
                  <a:t>. The catch trial data will be used to check our model.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We formulate the 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dirty="0" smtClean="0"/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 smtClean="0"/>
                  <a:t> and the time-varying impedance parameters as an input estimation problem.  We first calculate an auxiliary variable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𝑎𝑢𝑥</m:t>
                        </m:r>
                      </m:sup>
                    </m:sSubSup>
                  </m:oMath>
                </a14:m>
                <a:r>
                  <a:rPr lang="en-US" sz="3200" dirty="0" smtClean="0"/>
                  <a:t> and then use the Forward Euler rule to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600" y="18973800"/>
                <a:ext cx="10756050" cy="4093428"/>
              </a:xfrm>
              <a:prstGeom prst="rect">
                <a:avLst/>
              </a:prstGeom>
              <a:blipFill rotWithShape="1">
                <a:blip r:embed="rId13"/>
                <a:stretch>
                  <a:fillRect l="-1247" t="-2086" b="-4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74600" y="24384000"/>
            <a:ext cx="10172676" cy="52780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14349" y="9982200"/>
                <a:ext cx="12886819" cy="6129114"/>
              </a:xfrm>
              <a:prstGeom prst="rect">
                <a:avLst/>
              </a:prstGeom>
              <a:ln w="50800" cap="rnd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0" dirty="0" smtClean="0"/>
                  <a:t>Experiment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200" dirty="0" smtClean="0"/>
                  <a:t>Participants grasped a </a:t>
                </a:r>
                <a:r>
                  <a:rPr lang="en-US" sz="3200" dirty="0" smtClean="0"/>
                  <a:t>motorized </a:t>
                </a:r>
                <a:r>
                  <a:rPr lang="en-US" sz="3200" dirty="0" smtClean="0"/>
                  <a:t>wheel using thumb and middle finger, turned the wheel clockwise about 40 degrees against a load torque.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200" dirty="0" smtClean="0"/>
                  <a:t>In randomly ordered trials, two external load torque profiles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load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were generated by the motor;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 smtClean="0"/>
                  <a:t> is the position of the hand and wheel.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200" dirty="0" smtClean="0"/>
                  <a:t>The grasp and twist task for each participant lasted only 2 minutes, and the participants grasped and twisted about 50 times.</a:t>
                </a:r>
              </a:p>
              <a:p>
                <a:pPr marL="571500" indent="-571500">
                  <a:buFont typeface="Arial" pitchFamily="34" charset="0"/>
                  <a:buChar char="•"/>
                </a:pPr>
                <a:r>
                  <a:rPr lang="en-US" sz="3200" dirty="0" smtClean="0"/>
                  <a:t>One external load profile (Heavy or Light) appeared between 3 to 7 times before switching to the alternate profile, which repeated  3 to 7 times, and so on.  Thus participants could not anticipate changes in load torque profiles.</a:t>
                </a:r>
                <a:endParaRPr lang="en-US" sz="4000" dirty="0" smtClean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9" y="9982200"/>
                <a:ext cx="12886819" cy="6129114"/>
              </a:xfrm>
              <a:prstGeom prst="rect">
                <a:avLst/>
              </a:prstGeom>
              <a:blipFill rotWithShape="0">
                <a:blip r:embed="rId15"/>
                <a:stretch>
                  <a:fillRect l="-1088" t="-3682" r="-1419" b="-2289"/>
                </a:stretch>
              </a:blipFill>
              <a:ln w="50800" cap="rnd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25069800"/>
            <a:ext cx="12754161" cy="7130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1000" y="16611600"/>
                <a:ext cx="9544692" cy="440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We classify our data into four categories depending on the loads encountered in the current and previous trials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b="0" i="1">
                                  <a:effectLst/>
                                  <a:latin typeface="Cambria Math"/>
                                </a:rPr>
                                <m:t>𝐿𝐿𝐿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effectLst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US" sz="2800" i="0" smtClean="0">
                              <a:effectLst/>
                              <a:latin typeface="Cambria Math"/>
                            </a:rPr>
                            <m:t>Light</m:t>
                          </m:r>
                        </m:lim>
                      </m:limUpp>
                      <m:r>
                        <a:rPr lang="en-US" sz="2800" b="0" i="1" smtClean="0">
                          <a:effectLst/>
                          <a:latin typeface="Cambria Math"/>
                        </a:rPr>
                        <m:t>   </m:t>
                      </m:r>
                      <m:limUpp>
                        <m:limUp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b="0" i="1">
                                  <a:solidFill>
                                    <a:srgbClr val="00B050"/>
                                  </a:solidFill>
                                  <a:effectLst/>
                                  <a:latin typeface="Cambria Math"/>
                                </a:rPr>
                                <m:t>𝐻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</a:rPr>
                            <m:t>Light</m:t>
                          </m:r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</a:rPr>
                            <m:t>Heavy</m:t>
                          </m:r>
                        </m:lim>
                      </m:limUpp>
                      <m:r>
                        <a:rPr lang="en-US" sz="2800" b="0" i="1" smtClean="0">
                          <a:solidFill>
                            <a:srgbClr val="00B050"/>
                          </a:solidFill>
                          <a:effectLst/>
                          <a:latin typeface="Cambria Math"/>
                        </a:rPr>
                        <m:t>   </m:t>
                      </m:r>
                      <m:limUpp>
                        <m:limUppPr>
                          <m:ctrlPr>
                            <a:rPr lang="en-US" sz="2800" i="1" smtClean="0">
                              <a:solidFill>
                                <a:srgbClr val="2409C9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solidFill>
                                    <a:srgbClr val="2409C9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b="0" i="1">
                                  <a:solidFill>
                                    <a:srgbClr val="2409C9"/>
                                  </a:solidFill>
                                  <a:effectLst/>
                                  <a:latin typeface="Cambria Math"/>
                                </a:rPr>
                                <m:t>𝐻𝐻𝐻𝐻</m:t>
                              </m:r>
                            </m:e>
                          </m:groupChr>
                          <m:r>
                            <a:rPr lang="en-US" sz="2800" b="0" i="1" smtClean="0">
                              <a:solidFill>
                                <a:srgbClr val="2409C9"/>
                              </a:solidFill>
                              <a:effectLst/>
                              <a:latin typeface="Cambria Math"/>
                            </a:rPr>
                            <m:t>  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2409C9"/>
                              </a:solidFill>
                              <a:effectLst/>
                              <a:latin typeface="Cambria Math"/>
                            </a:rPr>
                            <m:t>Heavy</m:t>
                          </m:r>
                        </m:lim>
                      </m:limUpp>
                      <m:r>
                        <a:rPr lang="en-US" sz="2800" b="0" i="1" smtClean="0">
                          <a:solidFill>
                            <a:srgbClr val="2409C9"/>
                          </a:solidFill>
                          <a:effectLst/>
                          <a:latin typeface="Cambria Math"/>
                        </a:rPr>
                        <m:t>  </m:t>
                      </m:r>
                      <m:limUpp>
                        <m:limUp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  <m:t>𝐿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Heavy</m:t>
                          </m:r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  <m:t>Light</m:t>
                          </m:r>
                        </m:lim>
                      </m:limUpp>
                      <m:r>
                        <a:rPr lang="en-US" sz="28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</a:rPr>
                        <m:t>   </m:t>
                      </m:r>
                      <m:limUpp>
                        <m:limUp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𝐿𝐿𝐿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Light</m:t>
                          </m:r>
                        </m:lim>
                      </m:limUp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Light</a:t>
                </a:r>
                <a:r>
                  <a:rPr lang="en-US" sz="2800" dirty="0" smtClean="0"/>
                  <a:t>: Previous load is light and current load is light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solidFill>
                      <a:srgbClr val="2409C9"/>
                    </a:solidFill>
                  </a:rPr>
                  <a:t>Heavy</a:t>
                </a:r>
                <a:r>
                  <a:rPr lang="en-US" sz="2800" dirty="0" smtClean="0">
                    <a:solidFill>
                      <a:srgbClr val="2409C9"/>
                    </a:solidFill>
                  </a:rPr>
                  <a:t>: Previous load is heavy and current load is heavy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solidFill>
                      <a:srgbClr val="00B050"/>
                    </a:solidFill>
                  </a:rPr>
                  <a:t>Light-Heavy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: Previous load is light and current load is heavy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Heavy-Light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Previous load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heavy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and current load is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light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6611600"/>
                <a:ext cx="9544692" cy="4401846"/>
              </a:xfrm>
              <a:prstGeom prst="rect">
                <a:avLst/>
              </a:prstGeom>
              <a:blipFill rotWithShape="1">
                <a:blip r:embed="rId20"/>
                <a:stretch>
                  <a:fillRect l="-1150" t="-1247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76942" y="21488400"/>
            <a:ext cx="12886819" cy="2554545"/>
          </a:xfrm>
          <a:prstGeom prst="rect">
            <a:avLst/>
          </a:prstGeom>
          <a:ln w="50800"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In a </a:t>
            </a:r>
            <a:r>
              <a:rPr lang="en-US" sz="3200" b="1" dirty="0" smtClean="0"/>
              <a:t>Light</a:t>
            </a:r>
            <a:r>
              <a:rPr lang="en-US" sz="3200" dirty="0" smtClean="0"/>
              <a:t> trial, the participant adequately prepares for the light load as the current trial is based on the previous trial’s load.  A </a:t>
            </a:r>
            <a:r>
              <a:rPr lang="en-US" sz="3200" b="1" dirty="0" smtClean="0">
                <a:solidFill>
                  <a:srgbClr val="2409C9"/>
                </a:solidFill>
              </a:rPr>
              <a:t>Heavy</a:t>
            </a:r>
            <a:r>
              <a:rPr lang="en-US" sz="3200" dirty="0" smtClean="0">
                <a:solidFill>
                  <a:srgbClr val="2409C9"/>
                </a:solidFill>
              </a:rPr>
              <a:t> </a:t>
            </a:r>
            <a:r>
              <a:rPr lang="en-US" sz="3200" dirty="0" smtClean="0"/>
              <a:t>trial is also prepared for adequately. In a </a:t>
            </a:r>
            <a:r>
              <a:rPr lang="en-US" sz="3200" b="1" dirty="0" smtClean="0">
                <a:solidFill>
                  <a:srgbClr val="00B050"/>
                </a:solidFill>
              </a:rPr>
              <a:t>Light-Heavy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trial, the participant erroneously prepares for the light torque when in fact the load is heavy. Hence this is  a “catch trial”. The other catch trial is </a:t>
            </a:r>
            <a:r>
              <a:rPr lang="en-US" sz="3200" b="1" dirty="0" smtClean="0">
                <a:solidFill>
                  <a:srgbClr val="FF0000"/>
                </a:solidFill>
              </a:rPr>
              <a:t>Heavy-Light</a:t>
            </a:r>
            <a:r>
              <a:rPr lang="en-US" sz="3200" dirty="0" smtClean="0"/>
              <a:t>.</a:t>
            </a:r>
            <a:endParaRPr lang="en-US" sz="40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2763341" y="25755600"/>
            <a:ext cx="12077859" cy="6494085"/>
          </a:xfrm>
          <a:prstGeom prst="rect">
            <a:avLst/>
          </a:prstGeom>
          <a:ln w="50800" cap="rnd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left figure shows the averaged data of four categories for one  participant.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Grip Force: Two distinct grip force profiles for </a:t>
            </a:r>
            <a:r>
              <a:rPr lang="en-US" sz="3200" b="1" dirty="0">
                <a:solidFill>
                  <a:srgbClr val="2409C9"/>
                </a:solidFill>
              </a:rPr>
              <a:t>Heavy</a:t>
            </a:r>
            <a:r>
              <a:rPr lang="en-US" sz="3200" dirty="0" smtClean="0"/>
              <a:t> and </a:t>
            </a:r>
            <a:r>
              <a:rPr lang="en-US" sz="3200" b="1" dirty="0" smtClean="0"/>
              <a:t>Light</a:t>
            </a:r>
            <a:r>
              <a:rPr lang="en-US" sz="3200" dirty="0" smtClean="0"/>
              <a:t>; </a:t>
            </a:r>
            <a:r>
              <a:rPr lang="en-US" sz="3200" b="1" dirty="0" smtClean="0">
                <a:solidFill>
                  <a:srgbClr val="FF0000"/>
                </a:solidFill>
              </a:rPr>
              <a:t>Heavy-Light</a:t>
            </a:r>
            <a:r>
              <a:rPr lang="en-US" sz="3200" dirty="0" smtClean="0"/>
              <a:t> follows </a:t>
            </a:r>
            <a:r>
              <a:rPr lang="en-US" sz="3200" b="1" dirty="0" smtClean="0">
                <a:solidFill>
                  <a:srgbClr val="2409C9"/>
                </a:solidFill>
              </a:rPr>
              <a:t>Heavy</a:t>
            </a:r>
            <a:r>
              <a:rPr lang="en-US" sz="3200" dirty="0" smtClean="0"/>
              <a:t> in the beginning and then swaps to </a:t>
            </a:r>
            <a:r>
              <a:rPr lang="en-US" sz="3200" b="1" dirty="0" smtClean="0"/>
              <a:t>Light</a:t>
            </a:r>
            <a:r>
              <a:rPr lang="en-US" sz="3200" dirty="0" smtClean="0"/>
              <a:t> at about 0.12s due to sensory feedback; Similar trend for </a:t>
            </a:r>
            <a:r>
              <a:rPr lang="en-US" sz="3200" b="1" dirty="0" smtClean="0">
                <a:solidFill>
                  <a:srgbClr val="00B050"/>
                </a:solidFill>
              </a:rPr>
              <a:t>Light-Heavy</a:t>
            </a:r>
            <a:r>
              <a:rPr lang="en-US" sz="3200" dirty="0" smtClean="0">
                <a:solidFill>
                  <a:srgbClr val="00B050"/>
                </a:solidFill>
              </a:rPr>
              <a:t>. </a:t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This clearly shows participants use </a:t>
            </a:r>
            <a:r>
              <a:rPr lang="en-US" sz="3200" b="1" dirty="0" err="1" smtClean="0">
                <a:solidFill>
                  <a:schemeClr val="tx1"/>
                </a:solidFill>
              </a:rPr>
              <a:t>feedforward</a:t>
            </a:r>
            <a:r>
              <a:rPr lang="en-US" sz="3200" b="1" dirty="0" smtClean="0">
                <a:solidFill>
                  <a:schemeClr val="tx1"/>
                </a:solidFill>
              </a:rPr>
              <a:t> control to modulate grip force before 0.12s.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Position of Hand: </a:t>
            </a:r>
            <a:r>
              <a:rPr lang="en-US" sz="3200" dirty="0" smtClean="0"/>
              <a:t>four distinct hand position trajectories from top to bottom in the order of </a:t>
            </a:r>
            <a:r>
              <a:rPr lang="en-US" sz="3200" b="1" dirty="0" smtClean="0">
                <a:solidFill>
                  <a:srgbClr val="FF0000"/>
                </a:solidFill>
              </a:rPr>
              <a:t>Heavy-Light</a:t>
            </a:r>
            <a:r>
              <a:rPr lang="en-US" sz="3200" dirty="0" smtClean="0"/>
              <a:t>, </a:t>
            </a:r>
            <a:r>
              <a:rPr lang="en-US" sz="3200" b="1" dirty="0" smtClean="0"/>
              <a:t>Light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2409C9"/>
                </a:solidFill>
              </a:rPr>
              <a:t>Heavy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00B050"/>
                </a:solidFill>
              </a:rPr>
              <a:t>Light-Heavy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chemeClr val="tx1"/>
                </a:solidFill>
              </a:rPr>
              <a:t>Our Objective: Build model to identify the </a:t>
            </a:r>
            <a:r>
              <a:rPr lang="en-US" sz="3200" b="1" dirty="0" err="1" smtClean="0">
                <a:solidFill>
                  <a:schemeClr val="tx1"/>
                </a:solidFill>
              </a:rPr>
              <a:t>feedforward</a:t>
            </a:r>
            <a:r>
              <a:rPr lang="en-US" sz="3200" b="1" dirty="0" smtClean="0">
                <a:solidFill>
                  <a:schemeClr val="tx1"/>
                </a:solidFill>
              </a:rPr>
              <a:t> control in hand movement and explain the  four distinct hand position trajectories.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568212" y="29678013"/>
                <a:ext cx="11045864" cy="301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The figure above shows the results in identifying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grip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grip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/>
                  <a:t>,</a:t>
                </a:r>
                <a:r>
                  <a:rPr lang="en-US" sz="2800" b="1" dirty="0" smtClean="0"/>
                  <a:t> </a:t>
                </a:r>
                <a:r>
                  <a:rPr lang="en-US" sz="3200" b="1" dirty="0" smtClean="0"/>
                  <a:t>and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grip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. </a:t>
                </a:r>
                <a:r>
                  <a:rPr lang="en-US" sz="3200" b="1" dirty="0" smtClean="0"/>
                  <a:t>We then fit the data using the following models</a:t>
                </a:r>
                <a:endParaRPr lang="en-US" sz="2800" b="1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grip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0.00043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/>
                      <m:t>                                            </m:t>
                    </m:r>
                    <m:r>
                      <m:rPr>
                        <m:nor/>
                      </m:rPr>
                      <a:rPr lang="en-US" sz="2800" b="0" i="0" smtClean="0"/>
                      <m:t>kg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grip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=0.00087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grip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+0.022       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N</m:t>
                    </m:r>
                    <m:r>
                      <m:rPr>
                        <m:nor/>
                      </m:rPr>
                      <a:rPr lang="en-US" sz="2800" i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  <a:ea typeface="Cambria Math"/>
                      </a:rPr>
                      <m:t>rad</m:t>
                    </m:r>
                  </m:oMath>
                </a14:m>
                <a:endParaRPr lang="en-US" sz="3200" b="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grip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=0.035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grip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0.83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                 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</a:rPr>
                      <m:t>N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  <a:ea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nor/>
                      </m:rPr>
                      <a:rPr lang="en-US" sz="2800">
                        <a:latin typeface="Cambria Math"/>
                        <a:ea typeface="Cambria Math"/>
                      </a:rPr>
                      <m:t>rad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212" y="29678013"/>
                <a:ext cx="11045864" cy="3011787"/>
              </a:xfrm>
              <a:prstGeom prst="rect">
                <a:avLst/>
              </a:prstGeom>
              <a:blipFill rotWithShape="1">
                <a:blip r:embed="rId21"/>
                <a:stretch>
                  <a:fillRect l="-1214" t="-3636" r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926800" y="22976462"/>
                <a:ext cx="10646440" cy="1102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grip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limUpp>
                            <m:limUp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li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</m:lim>
                          </m:limUp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/>
                                </a:rPr>
                                <m:t>grip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  <m:limUpp>
                            <m:limUp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lim>
                              <m: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lim>
                          </m:limUpp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/>
                                </a:rPr>
                                <m:t>grip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load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/>
                                </a:rPr>
                                <m:t>grip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𝑎𝑢𝑥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/>
                                </a:rPr>
                                <m:t>grip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/>
                                </a:rPr>
                                <m:t>grip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den>
                      </m:f>
                      <m:limUpp>
                        <m:limUp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li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.</m:t>
                          </m:r>
                        </m:lim>
                      </m:limUp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6800" y="22976462"/>
                <a:ext cx="10646440" cy="110273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7104928" y="30739140"/>
                <a:ext cx="116630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The figure above shows the results in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b="1" dirty="0" smtClean="0"/>
                  <a:t>. We derived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b="1" dirty="0" smtClean="0"/>
                  <a:t>s for </a:t>
                </a:r>
                <a:r>
                  <a:rPr lang="en-US" sz="3200" b="1" dirty="0" smtClean="0">
                    <a:solidFill>
                      <a:srgbClr val="2409C9"/>
                    </a:solidFill>
                  </a:rPr>
                  <a:t>Heavy</a:t>
                </a:r>
                <a:r>
                  <a:rPr lang="en-US" sz="3200" b="1" dirty="0" smtClean="0"/>
                  <a:t> and Light trials shown in dashed lines. The two solid lines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b="1" dirty="0" smtClean="0"/>
                  <a:t>s that are used to derive the position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3200" b="1" dirty="0"/>
                  <a:t>s</a:t>
                </a:r>
                <a:r>
                  <a:rPr lang="en-US" sz="3200" b="1" dirty="0" smtClean="0"/>
                  <a:t> .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4928" y="30739140"/>
                <a:ext cx="11663072" cy="1569660"/>
              </a:xfrm>
              <a:prstGeom prst="rect">
                <a:avLst/>
              </a:prstGeom>
              <a:blipFill rotWithShape="1">
                <a:blip r:embed="rId23"/>
                <a:stretch>
                  <a:fillRect t="-4669" r="-157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433000" y="15973694"/>
                <a:ext cx="13411200" cy="5016758"/>
              </a:xfrm>
              <a:prstGeom prst="rect">
                <a:avLst/>
              </a:prstGeom>
              <a:ln w="50800" cap="rnd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itchFamily="34" charset="0"/>
                  <a:buChar char="•"/>
                </a:pPr>
                <a:r>
                  <a:rPr lang="en-US" sz="3200" dirty="0" smtClean="0"/>
                  <a:t>The </a:t>
                </a:r>
                <a:r>
                  <a:rPr lang="en-US" sz="3200" dirty="0"/>
                  <a:t>predicted trajectory of catch trial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/>
                      </a:rPr>
                      <m:t>_</m:t>
                    </m:r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</a:rPr>
                  <a:t>Light-Heavy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 smtClean="0"/>
                  <a:t>matches </a:t>
                </a:r>
                <a:r>
                  <a:rPr lang="en-US" sz="3200" dirty="0"/>
                  <a:t>the experimental data up to 0.11s, which is roughly the time when the </a:t>
                </a:r>
                <a:r>
                  <a:rPr lang="en-US" sz="3200" dirty="0" smtClean="0"/>
                  <a:t>participant </a:t>
                </a:r>
                <a:r>
                  <a:rPr lang="en-US" sz="3200" dirty="0"/>
                  <a:t>uses feedback information to change grip force and position source. As we </a:t>
                </a:r>
                <a:r>
                  <a:rPr lang="en-US" sz="3200" dirty="0" smtClean="0"/>
                  <a:t>only consider </a:t>
                </a:r>
                <a:r>
                  <a:rPr lang="en-US" sz="3200" dirty="0" err="1" smtClean="0"/>
                  <a:t>feedforward</a:t>
                </a:r>
                <a:r>
                  <a:rPr lang="en-US" sz="3200" dirty="0" smtClean="0"/>
                  <a:t> control and do </a:t>
                </a:r>
                <a:r>
                  <a:rPr lang="en-US" sz="3200" dirty="0"/>
                  <a:t>not consider the change of grip force and position source due to </a:t>
                </a:r>
                <a:r>
                  <a:rPr lang="en-US" sz="3200" dirty="0" smtClean="0"/>
                  <a:t>feedback, </a:t>
                </a:r>
                <a:r>
                  <a:rPr lang="en-US" sz="3200" dirty="0"/>
                  <a:t>it is not surprising that the two trajectories are not similar after 0.11s. Similar </a:t>
                </a:r>
                <a:r>
                  <a:rPr lang="en-US" sz="3200" dirty="0" smtClean="0"/>
                  <a:t>excursions can </a:t>
                </a:r>
                <a:r>
                  <a:rPr lang="en-US" sz="3200" dirty="0"/>
                  <a:t>be seen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200" i="1">
                            <a:solidFill>
                              <a:srgbClr val="2409C9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2409C9"/>
                    </a:solidFill>
                  </a:rPr>
                  <a:t>_</a:t>
                </a:r>
                <a:r>
                  <a:rPr lang="en-US" sz="3200" b="1" dirty="0" smtClean="0">
                    <a:solidFill>
                      <a:srgbClr val="2409C9"/>
                    </a:solidFill>
                  </a:rPr>
                  <a:t>Heavy-Light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trajectory. The predicted trajectory </a:t>
                </a:r>
                <a:r>
                  <a:rPr lang="en-US" sz="3200" dirty="0" smtClean="0"/>
                  <a:t>matches </a:t>
                </a:r>
                <a:r>
                  <a:rPr lang="en-US" sz="3200" dirty="0"/>
                  <a:t>the experimental result up to 0.18s and then these two </a:t>
                </a:r>
                <a:r>
                  <a:rPr lang="en-US" sz="3200" dirty="0" smtClean="0"/>
                  <a:t>traces separate.</a:t>
                </a:r>
              </a:p>
              <a:p>
                <a:pPr marL="571500" indent="-571500" algn="just">
                  <a:buFont typeface="Arial" pitchFamily="34" charset="0"/>
                  <a:buChar char="•"/>
                </a:pPr>
                <a:r>
                  <a:rPr lang="en-US" sz="3200" dirty="0"/>
                  <a:t>The errors </a:t>
                </a:r>
                <a:r>
                  <a:rPr lang="en-US" sz="3200" dirty="0" smtClean="0"/>
                  <a:t>before 0.11s </a:t>
                </a:r>
                <a:r>
                  <a:rPr lang="en-US" sz="3200" dirty="0"/>
                  <a:t>are due to the dynamics not captured by our model and the </a:t>
                </a:r>
                <a:r>
                  <a:rPr lang="en-US" sz="3200" dirty="0" smtClean="0"/>
                  <a:t>modeling </a:t>
                </a:r>
                <a:r>
                  <a:rPr lang="en-US" sz="3200" dirty="0"/>
                  <a:t>errors.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0" y="15973694"/>
                <a:ext cx="13411200" cy="5016758"/>
              </a:xfrm>
              <a:prstGeom prst="rect">
                <a:avLst/>
              </a:prstGeom>
              <a:blipFill rotWithShape="1">
                <a:blip r:embed="rId24"/>
                <a:stretch>
                  <a:fillRect l="-1045" t="-1458" r="-1136" b="-3038"/>
                </a:stretch>
              </a:blipFill>
              <a:ln w="50800" cap="rnd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76942" y="3847267"/>
            <a:ext cx="12886819" cy="5765162"/>
          </a:xfrm>
          <a:prstGeom prst="rect">
            <a:avLst/>
          </a:prstGeom>
          <a:noFill/>
          <a:ln w="50800" cap="rnd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6941" y="9829800"/>
            <a:ext cx="12886819" cy="14401800"/>
          </a:xfrm>
          <a:prstGeom prst="rect">
            <a:avLst/>
          </a:prstGeom>
          <a:noFill/>
          <a:ln w="50800" cap="rnd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3687240" y="10668001"/>
            <a:ext cx="21364760" cy="13577026"/>
          </a:xfrm>
          <a:prstGeom prst="rect">
            <a:avLst/>
          </a:prstGeom>
          <a:noFill/>
          <a:ln w="50800" cap="rnd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5280600" y="4003147"/>
            <a:ext cx="13563600" cy="17104253"/>
          </a:xfrm>
          <a:prstGeom prst="rect">
            <a:avLst/>
          </a:prstGeom>
          <a:noFill/>
          <a:ln w="50800" cap="rnd"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6942" y="24416993"/>
            <a:ext cx="48443458" cy="8283225"/>
          </a:xfrm>
          <a:prstGeom prst="rect">
            <a:avLst/>
          </a:prstGeom>
          <a:noFill/>
          <a:ln w="508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97670" y="24416993"/>
            <a:ext cx="34510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 smtClean="0"/>
              <a:t>Results</a:t>
            </a:r>
            <a:endParaRPr lang="en-US" sz="8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15074"/>
            <a:ext cx="3596038" cy="4539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403" y="4450841"/>
            <a:ext cx="9165397" cy="6136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7692" y="13639800"/>
            <a:ext cx="7752708" cy="411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433161" y="8580844"/>
            <a:ext cx="13715839" cy="71163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957000" y="24386453"/>
            <a:ext cx="12185106" cy="632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483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Office Theme</vt:lpstr>
      <vt:lpstr>Equation</vt:lpstr>
      <vt:lpstr>Identification of Human Feedforward Control in a Cyber Grasp and Twist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 Yu</dc:creator>
  <cp:lastModifiedBy>Bo Yu</cp:lastModifiedBy>
  <cp:revision>235</cp:revision>
  <dcterms:created xsi:type="dcterms:W3CDTF">2006-08-16T00:00:00Z</dcterms:created>
  <dcterms:modified xsi:type="dcterms:W3CDTF">2013-10-01T21:48:10Z</dcterms:modified>
</cp:coreProperties>
</file>