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1pPr>
    <a:lvl2pPr marL="1892087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2pPr>
    <a:lvl3pPr marL="3784174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3pPr>
    <a:lvl4pPr marL="5676262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4pPr>
    <a:lvl5pPr marL="7568350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5pPr>
    <a:lvl6pPr marL="9460436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6pPr>
    <a:lvl7pPr marL="11352523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7pPr>
    <a:lvl8pPr marL="13244610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8pPr>
    <a:lvl9pPr marL="15136698" algn="l" defTabSz="3784174" rtl="0" eaLnBrk="1" latinLnBrk="0" hangingPunct="1">
      <a:defRPr sz="74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ro Valdastri" initials="PV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32" autoAdjust="0"/>
    <p:restoredTop sz="94346" autoAdjust="0"/>
  </p:normalViewPr>
  <p:slideViewPr>
    <p:cSldViewPr>
      <p:cViewPr varScale="1">
        <p:scale>
          <a:sx n="28" d="100"/>
          <a:sy n="28" d="100"/>
        </p:scale>
        <p:origin x="24" y="1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F1E73-14C7-46A6-8297-8511FF92D7E1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91888-14C3-478D-8AC6-14C5ACB6347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4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1pPr>
    <a:lvl2pPr marL="1892087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2pPr>
    <a:lvl3pPr marL="3784174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3pPr>
    <a:lvl4pPr marL="5676262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4pPr>
    <a:lvl5pPr marL="7568350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5pPr>
    <a:lvl6pPr marL="9460436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6pPr>
    <a:lvl7pPr marL="11352523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7pPr>
    <a:lvl8pPr marL="13244610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8pPr>
    <a:lvl9pPr marL="15136698" algn="l" defTabSz="3784174" rtl="0" eaLnBrk="1" latinLnBrk="0" hangingPunct="1">
      <a:defRPr sz="49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1888-14C3-478D-8AC6-14C5ACB634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4"/>
            <a:ext cx="37307520" cy="7056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25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5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76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0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2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52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77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8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5266" y="6324602"/>
            <a:ext cx="23698200" cy="13482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5428" y="6324602"/>
            <a:ext cx="70378321" cy="13482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0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420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30"/>
            <a:ext cx="37307520" cy="7200897"/>
          </a:xfrm>
        </p:spPr>
        <p:txBody>
          <a:bodyPr anchor="b"/>
          <a:lstStyle>
            <a:lvl1pPr marL="0" indent="0">
              <a:buNone/>
              <a:defRPr sz="7154">
                <a:solidFill>
                  <a:schemeClr val="tx1">
                    <a:tint val="75000"/>
                  </a:schemeClr>
                </a:solidFill>
              </a:defRPr>
            </a:lvl1pPr>
            <a:lvl2pPr marL="1625396" indent="0">
              <a:buNone/>
              <a:defRPr sz="6429">
                <a:solidFill>
                  <a:schemeClr val="tx1">
                    <a:tint val="75000"/>
                  </a:schemeClr>
                </a:solidFill>
              </a:defRPr>
            </a:lvl2pPr>
            <a:lvl3pPr marL="3250791" indent="0">
              <a:buNone/>
              <a:defRPr sz="5704">
                <a:solidFill>
                  <a:schemeClr val="tx1">
                    <a:tint val="75000"/>
                  </a:schemeClr>
                </a:solidFill>
              </a:defRPr>
            </a:lvl3pPr>
            <a:lvl4pPr marL="4876187" indent="0">
              <a:buNone/>
              <a:defRPr sz="4977">
                <a:solidFill>
                  <a:schemeClr val="tx1">
                    <a:tint val="75000"/>
                  </a:schemeClr>
                </a:solidFill>
              </a:defRPr>
            </a:lvl4pPr>
            <a:lvl5pPr marL="6501583" indent="0">
              <a:buNone/>
              <a:defRPr sz="4977">
                <a:solidFill>
                  <a:schemeClr val="tx1">
                    <a:tint val="75000"/>
                  </a:schemeClr>
                </a:solidFill>
              </a:defRPr>
            </a:lvl5pPr>
            <a:lvl6pPr marL="8126977" indent="0">
              <a:buNone/>
              <a:defRPr sz="4977">
                <a:solidFill>
                  <a:schemeClr val="tx1">
                    <a:tint val="75000"/>
                  </a:schemeClr>
                </a:solidFill>
              </a:defRPr>
            </a:lvl6pPr>
            <a:lvl7pPr marL="9752373" indent="0">
              <a:buNone/>
              <a:defRPr sz="4977">
                <a:solidFill>
                  <a:schemeClr val="tx1">
                    <a:tint val="75000"/>
                  </a:schemeClr>
                </a:solidFill>
              </a:defRPr>
            </a:lvl7pPr>
            <a:lvl8pPr marL="11377767" indent="0">
              <a:buNone/>
              <a:defRPr sz="4977">
                <a:solidFill>
                  <a:schemeClr val="tx1">
                    <a:tint val="75000"/>
                  </a:schemeClr>
                </a:solidFill>
              </a:defRPr>
            </a:lvl8pPr>
            <a:lvl9pPr marL="13003164" indent="0">
              <a:buNone/>
              <a:defRPr sz="4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5424" y="36865562"/>
            <a:ext cx="47038258" cy="104279703"/>
          </a:xfrm>
        </p:spPr>
        <p:txBody>
          <a:bodyPr/>
          <a:lstStyle>
            <a:lvl1pPr>
              <a:defRPr sz="9955"/>
            </a:lvl1pPr>
            <a:lvl2pPr>
              <a:defRPr sz="8502"/>
            </a:lvl2pPr>
            <a:lvl3pPr>
              <a:defRPr sz="7154"/>
            </a:lvl3pPr>
            <a:lvl4pPr>
              <a:defRPr sz="6429"/>
            </a:lvl4pPr>
            <a:lvl5pPr>
              <a:defRPr sz="6429"/>
            </a:lvl5pPr>
            <a:lvl6pPr>
              <a:defRPr sz="6429"/>
            </a:lvl6pPr>
            <a:lvl7pPr>
              <a:defRPr sz="6429"/>
            </a:lvl7pPr>
            <a:lvl8pPr>
              <a:defRPr sz="6429"/>
            </a:lvl8pPr>
            <a:lvl9pPr>
              <a:defRPr sz="6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5205" y="36865562"/>
            <a:ext cx="47038263" cy="104279703"/>
          </a:xfrm>
        </p:spPr>
        <p:txBody>
          <a:bodyPr/>
          <a:lstStyle>
            <a:lvl1pPr>
              <a:defRPr sz="9955"/>
            </a:lvl1pPr>
            <a:lvl2pPr>
              <a:defRPr sz="8502"/>
            </a:lvl2pPr>
            <a:lvl3pPr>
              <a:defRPr sz="7154"/>
            </a:lvl3pPr>
            <a:lvl4pPr>
              <a:defRPr sz="6429"/>
            </a:lvl4pPr>
            <a:lvl5pPr>
              <a:defRPr sz="6429"/>
            </a:lvl5pPr>
            <a:lvl6pPr>
              <a:defRPr sz="6429"/>
            </a:lvl6pPr>
            <a:lvl7pPr>
              <a:defRPr sz="6429"/>
            </a:lvl7pPr>
            <a:lvl8pPr>
              <a:defRPr sz="6429"/>
            </a:lvl8pPr>
            <a:lvl9pPr>
              <a:defRPr sz="6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4" y="7368545"/>
            <a:ext cx="19392902" cy="3070857"/>
          </a:xfrm>
        </p:spPr>
        <p:txBody>
          <a:bodyPr anchor="b"/>
          <a:lstStyle>
            <a:lvl1pPr marL="0" indent="0">
              <a:buNone/>
              <a:defRPr sz="8502" b="1"/>
            </a:lvl1pPr>
            <a:lvl2pPr marL="1625396" indent="0">
              <a:buNone/>
              <a:defRPr sz="7154" b="1"/>
            </a:lvl2pPr>
            <a:lvl3pPr marL="3250791" indent="0">
              <a:buNone/>
              <a:defRPr sz="6429" b="1"/>
            </a:lvl3pPr>
            <a:lvl4pPr marL="4876187" indent="0">
              <a:buNone/>
              <a:defRPr sz="5704" b="1"/>
            </a:lvl4pPr>
            <a:lvl5pPr marL="6501583" indent="0">
              <a:buNone/>
              <a:defRPr sz="5704" b="1"/>
            </a:lvl5pPr>
            <a:lvl6pPr marL="8126977" indent="0">
              <a:buNone/>
              <a:defRPr sz="5704" b="1"/>
            </a:lvl6pPr>
            <a:lvl7pPr marL="9752373" indent="0">
              <a:buNone/>
              <a:defRPr sz="5704" b="1"/>
            </a:lvl7pPr>
            <a:lvl8pPr marL="11377767" indent="0">
              <a:buNone/>
              <a:defRPr sz="5704" b="1"/>
            </a:lvl8pPr>
            <a:lvl9pPr marL="13003164" indent="0">
              <a:buNone/>
              <a:defRPr sz="57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4" y="10439402"/>
            <a:ext cx="19392902" cy="18966183"/>
          </a:xfrm>
        </p:spPr>
        <p:txBody>
          <a:bodyPr/>
          <a:lstStyle>
            <a:lvl1pPr>
              <a:defRPr sz="8502"/>
            </a:lvl1pPr>
            <a:lvl2pPr>
              <a:defRPr sz="7154"/>
            </a:lvl2pPr>
            <a:lvl3pPr>
              <a:defRPr sz="6429"/>
            </a:lvl3pPr>
            <a:lvl4pPr>
              <a:defRPr sz="5704"/>
            </a:lvl4pPr>
            <a:lvl5pPr>
              <a:defRPr sz="5704"/>
            </a:lvl5pPr>
            <a:lvl6pPr>
              <a:defRPr sz="5704"/>
            </a:lvl6pPr>
            <a:lvl7pPr>
              <a:defRPr sz="5704"/>
            </a:lvl7pPr>
            <a:lvl8pPr>
              <a:defRPr sz="5704"/>
            </a:lvl8pPr>
            <a:lvl9pPr>
              <a:defRPr sz="57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lvl1pPr marL="0" indent="0">
              <a:buNone/>
              <a:defRPr sz="8502" b="1"/>
            </a:lvl1pPr>
            <a:lvl2pPr marL="1625396" indent="0">
              <a:buNone/>
              <a:defRPr sz="7154" b="1"/>
            </a:lvl2pPr>
            <a:lvl3pPr marL="3250791" indent="0">
              <a:buNone/>
              <a:defRPr sz="6429" b="1"/>
            </a:lvl3pPr>
            <a:lvl4pPr marL="4876187" indent="0">
              <a:buNone/>
              <a:defRPr sz="5704" b="1"/>
            </a:lvl4pPr>
            <a:lvl5pPr marL="6501583" indent="0">
              <a:buNone/>
              <a:defRPr sz="5704" b="1"/>
            </a:lvl5pPr>
            <a:lvl6pPr marL="8126977" indent="0">
              <a:buNone/>
              <a:defRPr sz="5704" b="1"/>
            </a:lvl6pPr>
            <a:lvl7pPr marL="9752373" indent="0">
              <a:buNone/>
              <a:defRPr sz="5704" b="1"/>
            </a:lvl7pPr>
            <a:lvl8pPr marL="11377767" indent="0">
              <a:buNone/>
              <a:defRPr sz="5704" b="1"/>
            </a:lvl8pPr>
            <a:lvl9pPr marL="13003164" indent="0">
              <a:buNone/>
              <a:defRPr sz="57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lvl1pPr>
              <a:defRPr sz="8502"/>
            </a:lvl1pPr>
            <a:lvl2pPr>
              <a:defRPr sz="7154"/>
            </a:lvl2pPr>
            <a:lvl3pPr>
              <a:defRPr sz="6429"/>
            </a:lvl3pPr>
            <a:lvl4pPr>
              <a:defRPr sz="5704"/>
            </a:lvl4pPr>
            <a:lvl5pPr>
              <a:defRPr sz="5704"/>
            </a:lvl5pPr>
            <a:lvl6pPr>
              <a:defRPr sz="5704"/>
            </a:lvl6pPr>
            <a:lvl7pPr>
              <a:defRPr sz="5704"/>
            </a:lvl7pPr>
            <a:lvl8pPr>
              <a:defRPr sz="5704"/>
            </a:lvl8pPr>
            <a:lvl9pPr>
              <a:defRPr sz="57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1"/>
            <a:ext cx="14439902" cy="5577840"/>
          </a:xfrm>
        </p:spPr>
        <p:txBody>
          <a:bodyPr anchor="b"/>
          <a:lstStyle>
            <a:lvl1pPr algn="l">
              <a:defRPr sz="715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5" y="1310647"/>
            <a:ext cx="24536401" cy="28094943"/>
          </a:xfrm>
        </p:spPr>
        <p:txBody>
          <a:bodyPr/>
          <a:lstStyle>
            <a:lvl1pPr>
              <a:defRPr sz="11406"/>
            </a:lvl1pPr>
            <a:lvl2pPr>
              <a:defRPr sz="9955"/>
            </a:lvl2pPr>
            <a:lvl3pPr>
              <a:defRPr sz="8502"/>
            </a:lvl3pPr>
            <a:lvl4pPr>
              <a:defRPr sz="7154"/>
            </a:lvl4pPr>
            <a:lvl5pPr>
              <a:defRPr sz="7154"/>
            </a:lvl5pPr>
            <a:lvl6pPr>
              <a:defRPr sz="7154"/>
            </a:lvl6pPr>
            <a:lvl7pPr>
              <a:defRPr sz="7154"/>
            </a:lvl7pPr>
            <a:lvl8pPr>
              <a:defRPr sz="7154"/>
            </a:lvl8pPr>
            <a:lvl9pPr>
              <a:defRPr sz="71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7"/>
            <a:ext cx="14439902" cy="22517103"/>
          </a:xfrm>
        </p:spPr>
        <p:txBody>
          <a:bodyPr/>
          <a:lstStyle>
            <a:lvl1pPr marL="0" indent="0">
              <a:buNone/>
              <a:defRPr sz="4977"/>
            </a:lvl1pPr>
            <a:lvl2pPr marL="1625396" indent="0">
              <a:buNone/>
              <a:defRPr sz="4252"/>
            </a:lvl2pPr>
            <a:lvl3pPr marL="3250791" indent="0">
              <a:buNone/>
              <a:defRPr sz="3526"/>
            </a:lvl3pPr>
            <a:lvl4pPr marL="4876187" indent="0">
              <a:buNone/>
              <a:defRPr sz="3215"/>
            </a:lvl4pPr>
            <a:lvl5pPr marL="6501583" indent="0">
              <a:buNone/>
              <a:defRPr sz="3215"/>
            </a:lvl5pPr>
            <a:lvl6pPr marL="8126977" indent="0">
              <a:buNone/>
              <a:defRPr sz="3215"/>
            </a:lvl6pPr>
            <a:lvl7pPr marL="9752373" indent="0">
              <a:buNone/>
              <a:defRPr sz="3215"/>
            </a:lvl7pPr>
            <a:lvl8pPr marL="11377767" indent="0">
              <a:buNone/>
              <a:defRPr sz="3215"/>
            </a:lvl8pPr>
            <a:lvl9pPr marL="13003164" indent="0">
              <a:buNone/>
              <a:defRPr sz="32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3"/>
            <a:ext cx="26334720" cy="2720343"/>
          </a:xfrm>
        </p:spPr>
        <p:txBody>
          <a:bodyPr anchor="b"/>
          <a:lstStyle>
            <a:lvl1pPr algn="l">
              <a:defRPr sz="715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19"/>
            <a:ext cx="26334720" cy="19751040"/>
          </a:xfrm>
        </p:spPr>
        <p:txBody>
          <a:bodyPr/>
          <a:lstStyle>
            <a:lvl1pPr marL="0" indent="0">
              <a:buNone/>
              <a:defRPr sz="11406"/>
            </a:lvl1pPr>
            <a:lvl2pPr marL="1625396" indent="0">
              <a:buNone/>
              <a:defRPr sz="9955"/>
            </a:lvl2pPr>
            <a:lvl3pPr marL="3250791" indent="0">
              <a:buNone/>
              <a:defRPr sz="8502"/>
            </a:lvl3pPr>
            <a:lvl4pPr marL="4876187" indent="0">
              <a:buNone/>
              <a:defRPr sz="7154"/>
            </a:lvl4pPr>
            <a:lvl5pPr marL="6501583" indent="0">
              <a:buNone/>
              <a:defRPr sz="7154"/>
            </a:lvl5pPr>
            <a:lvl6pPr marL="8126977" indent="0">
              <a:buNone/>
              <a:defRPr sz="7154"/>
            </a:lvl6pPr>
            <a:lvl7pPr marL="9752373" indent="0">
              <a:buNone/>
              <a:defRPr sz="7154"/>
            </a:lvl7pPr>
            <a:lvl8pPr marL="11377767" indent="0">
              <a:buNone/>
              <a:defRPr sz="7154"/>
            </a:lvl8pPr>
            <a:lvl9pPr marL="13003164" indent="0">
              <a:buNone/>
              <a:defRPr sz="71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6"/>
            <a:ext cx="26334720" cy="3863337"/>
          </a:xfrm>
        </p:spPr>
        <p:txBody>
          <a:bodyPr/>
          <a:lstStyle>
            <a:lvl1pPr marL="0" indent="0">
              <a:buNone/>
              <a:defRPr sz="4977"/>
            </a:lvl1pPr>
            <a:lvl2pPr marL="1625396" indent="0">
              <a:buNone/>
              <a:defRPr sz="4252"/>
            </a:lvl2pPr>
            <a:lvl3pPr marL="3250791" indent="0">
              <a:buNone/>
              <a:defRPr sz="3526"/>
            </a:lvl3pPr>
            <a:lvl4pPr marL="4876187" indent="0">
              <a:buNone/>
              <a:defRPr sz="3215"/>
            </a:lvl4pPr>
            <a:lvl5pPr marL="6501583" indent="0">
              <a:buNone/>
              <a:defRPr sz="3215"/>
            </a:lvl5pPr>
            <a:lvl6pPr marL="8126977" indent="0">
              <a:buNone/>
              <a:defRPr sz="3215"/>
            </a:lvl6pPr>
            <a:lvl7pPr marL="9752373" indent="0">
              <a:buNone/>
              <a:defRPr sz="3215"/>
            </a:lvl7pPr>
            <a:lvl8pPr marL="11377767" indent="0">
              <a:buNone/>
              <a:defRPr sz="3215"/>
            </a:lvl8pPr>
            <a:lvl9pPr marL="13003164" indent="0">
              <a:buNone/>
              <a:defRPr sz="32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6"/>
            <a:ext cx="3950208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6"/>
            <a:ext cx="1024128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0EE5-3B7E-4FFC-9B69-60E8D65A31F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6"/>
            <a:ext cx="1389888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6"/>
            <a:ext cx="1024128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19EF-CF57-483D-A00A-78C676B425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50791" rtl="0" eaLnBrk="1" latinLnBrk="0" hangingPunct="1">
        <a:spcBef>
          <a:spcPct val="0"/>
        </a:spcBef>
        <a:buNone/>
        <a:defRPr sz="15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046" indent="-1219046" algn="l" defTabSz="3250791" rtl="0" eaLnBrk="1" latinLnBrk="0" hangingPunct="1">
        <a:spcBef>
          <a:spcPct val="20000"/>
        </a:spcBef>
        <a:buFont typeface="Arial" pitchFamily="34" charset="0"/>
        <a:buChar char="•"/>
        <a:defRPr sz="11406" kern="1200">
          <a:solidFill>
            <a:schemeClr val="tx1"/>
          </a:solidFill>
          <a:latin typeface="+mn-lt"/>
          <a:ea typeface="+mn-ea"/>
          <a:cs typeface="+mn-cs"/>
        </a:defRPr>
      </a:lvl1pPr>
      <a:lvl2pPr marL="2641268" indent="-1015873" algn="l" defTabSz="3250791" rtl="0" eaLnBrk="1" latinLnBrk="0" hangingPunct="1">
        <a:spcBef>
          <a:spcPct val="20000"/>
        </a:spcBef>
        <a:buFont typeface="Arial" pitchFamily="34" charset="0"/>
        <a:buChar char="–"/>
        <a:defRPr sz="9955" kern="1200">
          <a:solidFill>
            <a:schemeClr val="tx1"/>
          </a:solidFill>
          <a:latin typeface="+mn-lt"/>
          <a:ea typeface="+mn-ea"/>
          <a:cs typeface="+mn-cs"/>
        </a:defRPr>
      </a:lvl2pPr>
      <a:lvl3pPr marL="4063489" indent="-812698" algn="l" defTabSz="3250791" rtl="0" eaLnBrk="1" latinLnBrk="0" hangingPunct="1">
        <a:spcBef>
          <a:spcPct val="20000"/>
        </a:spcBef>
        <a:buFont typeface="Arial" pitchFamily="34" charset="0"/>
        <a:buChar char="•"/>
        <a:defRPr sz="8502" kern="1200">
          <a:solidFill>
            <a:schemeClr val="tx1"/>
          </a:solidFill>
          <a:latin typeface="+mn-lt"/>
          <a:ea typeface="+mn-ea"/>
          <a:cs typeface="+mn-cs"/>
        </a:defRPr>
      </a:lvl3pPr>
      <a:lvl4pPr marL="5688885" indent="-812698" algn="l" defTabSz="3250791" rtl="0" eaLnBrk="1" latinLnBrk="0" hangingPunct="1">
        <a:spcBef>
          <a:spcPct val="20000"/>
        </a:spcBef>
        <a:buFont typeface="Arial" pitchFamily="34" charset="0"/>
        <a:buChar char="–"/>
        <a:defRPr sz="7154" kern="1200">
          <a:solidFill>
            <a:schemeClr val="tx1"/>
          </a:solidFill>
          <a:latin typeface="+mn-lt"/>
          <a:ea typeface="+mn-ea"/>
          <a:cs typeface="+mn-cs"/>
        </a:defRPr>
      </a:lvl4pPr>
      <a:lvl5pPr marL="7314279" indent="-812698" algn="l" defTabSz="3250791" rtl="0" eaLnBrk="1" latinLnBrk="0" hangingPunct="1">
        <a:spcBef>
          <a:spcPct val="20000"/>
        </a:spcBef>
        <a:buFont typeface="Arial" pitchFamily="34" charset="0"/>
        <a:buChar char="»"/>
        <a:defRPr sz="7154" kern="1200">
          <a:solidFill>
            <a:schemeClr val="tx1"/>
          </a:solidFill>
          <a:latin typeface="+mn-lt"/>
          <a:ea typeface="+mn-ea"/>
          <a:cs typeface="+mn-cs"/>
        </a:defRPr>
      </a:lvl5pPr>
      <a:lvl6pPr marL="8939675" indent="-812698" algn="l" defTabSz="3250791" rtl="0" eaLnBrk="1" latinLnBrk="0" hangingPunct="1">
        <a:spcBef>
          <a:spcPct val="20000"/>
        </a:spcBef>
        <a:buFont typeface="Arial" pitchFamily="34" charset="0"/>
        <a:buChar char="•"/>
        <a:defRPr sz="7154" kern="1200">
          <a:solidFill>
            <a:schemeClr val="tx1"/>
          </a:solidFill>
          <a:latin typeface="+mn-lt"/>
          <a:ea typeface="+mn-ea"/>
          <a:cs typeface="+mn-cs"/>
        </a:defRPr>
      </a:lvl6pPr>
      <a:lvl7pPr marL="10565070" indent="-812698" algn="l" defTabSz="3250791" rtl="0" eaLnBrk="1" latinLnBrk="0" hangingPunct="1">
        <a:spcBef>
          <a:spcPct val="20000"/>
        </a:spcBef>
        <a:buFont typeface="Arial" pitchFamily="34" charset="0"/>
        <a:buChar char="•"/>
        <a:defRPr sz="7154" kern="1200">
          <a:solidFill>
            <a:schemeClr val="tx1"/>
          </a:solidFill>
          <a:latin typeface="+mn-lt"/>
          <a:ea typeface="+mn-ea"/>
          <a:cs typeface="+mn-cs"/>
        </a:defRPr>
      </a:lvl7pPr>
      <a:lvl8pPr marL="12190466" indent="-812698" algn="l" defTabSz="3250791" rtl="0" eaLnBrk="1" latinLnBrk="0" hangingPunct="1">
        <a:spcBef>
          <a:spcPct val="20000"/>
        </a:spcBef>
        <a:buFont typeface="Arial" pitchFamily="34" charset="0"/>
        <a:buChar char="•"/>
        <a:defRPr sz="7154" kern="1200">
          <a:solidFill>
            <a:schemeClr val="tx1"/>
          </a:solidFill>
          <a:latin typeface="+mn-lt"/>
          <a:ea typeface="+mn-ea"/>
          <a:cs typeface="+mn-cs"/>
        </a:defRPr>
      </a:lvl8pPr>
      <a:lvl9pPr marL="13815862" indent="-812698" algn="l" defTabSz="3250791" rtl="0" eaLnBrk="1" latinLnBrk="0" hangingPunct="1">
        <a:spcBef>
          <a:spcPct val="20000"/>
        </a:spcBef>
        <a:buFont typeface="Arial" pitchFamily="34" charset="0"/>
        <a:buChar char="•"/>
        <a:defRPr sz="7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1pPr>
      <a:lvl2pPr marL="1625396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2pPr>
      <a:lvl3pPr marL="3250791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3pPr>
      <a:lvl4pPr marL="4876187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4pPr>
      <a:lvl5pPr marL="6501583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5pPr>
      <a:lvl6pPr marL="8126977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6pPr>
      <a:lvl7pPr marL="9752373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7pPr>
      <a:lvl8pPr marL="11377767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8pPr>
      <a:lvl9pPr marL="13003164" algn="l" defTabSz="3250791" rtl="0" eaLnBrk="1" latinLnBrk="0" hangingPunct="1">
        <a:defRPr sz="6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google.com/url?sa=i&amp;rct=j&amp;q=&amp;esrc=s&amp;frm=1&amp;source=images&amp;cd=&amp;cad=rja&amp;docid=oQOLPz7Z7976OM&amp;tbnid=aRhyQS41jZ-58M:&amp;ved=0CAUQjRw&amp;url=http://www.elron.com/Holding/11/Given-Imaging&amp;ei=Q-dZUa7tI4iq8ASRu4CYAg&amp;bvm=bv.44442042,d.eWU&amp;psig=AFQjCNGFFlXQufk6bFv26BKD1U53A_9TPQ&amp;ust=1364932797657762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jpeg"/><Relationship Id="rId7" Type="http://schemas.openxmlformats.org/officeDocument/2006/relationships/hyperlink" Target="http://www.google.com/url?sa=i&amp;rct=j&amp;q=fantastic+voyage&amp;source=images&amp;cd=&amp;cad=rja&amp;docid=5PzqGqpslwgygM&amp;tbnid=Dyah1cJRbccAZM:&amp;ved=0CAUQjRw&amp;url=http://fineartamerica.com/featured/fantastic-voyage-british-poster-art-everett.html&amp;ei=e-VZUYKOIJSm8AT-oIDoDA&amp;bvm=bv.44442042,d.eWU&amp;psig=AFQjCNHN26jWACLWrNYqNsmCKmk95Sb3ew&amp;ust=1364932329170764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20" Type="http://schemas.openxmlformats.org/officeDocument/2006/relationships/image" Target="../media/image16.png"/><Relationship Id="rId29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23" Type="http://schemas.openxmlformats.org/officeDocument/2006/relationships/image" Target="../media/image19.jpg"/><Relationship Id="rId28" Type="http://schemas.openxmlformats.org/officeDocument/2006/relationships/hyperlink" Target="http://e/" TargetMode="External"/><Relationship Id="rId10" Type="http://schemas.openxmlformats.org/officeDocument/2006/relationships/image" Target="../media/image7.jpe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Relationship Id="rId27" Type="http://schemas.openxmlformats.org/officeDocument/2006/relationships/hyperlink" Target="http://github.com/pillforge" TargetMode="Externa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532253" y="31440277"/>
            <a:ext cx="16320014" cy="1509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22212919" y="4063581"/>
            <a:ext cx="9804" cy="28854819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201400" y="16664884"/>
            <a:ext cx="23116827" cy="11193386"/>
          </a:xfrm>
          <a:prstGeom prst="rect">
            <a:avLst/>
          </a:prstGeom>
          <a:solidFill>
            <a:srgbClr val="92D050"/>
          </a:solidFill>
          <a:ln w="190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11589538" y="17024262"/>
            <a:ext cx="22679320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A versatile component model will provide the structural and semantic </a:t>
            </a:r>
            <a:r>
              <a:rPr lang="en-US" sz="4000" b="1" dirty="0" smtClean="0"/>
              <a:t>foundation for </a:t>
            </a:r>
            <a:r>
              <a:rPr lang="en-US" sz="4000" b="1" dirty="0"/>
              <a:t>the entire model-based design flow</a:t>
            </a:r>
            <a:endParaRPr lang="en-US" sz="4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1553424" y="18321225"/>
            <a:ext cx="22811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A pre-built </a:t>
            </a:r>
            <a:r>
              <a:rPr lang="en-US" sz="4000" b="1" dirty="0" smtClean="0"/>
              <a:t>component </a:t>
            </a:r>
            <a:r>
              <a:rPr lang="en-US" sz="4000" dirty="0" smtClean="0"/>
              <a:t>will </a:t>
            </a:r>
            <a:r>
              <a:rPr lang="en-US" sz="4000" dirty="0"/>
              <a:t>provide the </a:t>
            </a:r>
            <a:r>
              <a:rPr lang="en-US" sz="4000" dirty="0" smtClean="0"/>
              <a:t>building blocks </a:t>
            </a:r>
            <a:r>
              <a:rPr lang="en-US" sz="4000" dirty="0"/>
              <a:t>for design </a:t>
            </a:r>
            <a:r>
              <a:rPr lang="en-US" sz="4000" dirty="0" smtClean="0"/>
              <a:t>construction</a:t>
            </a:r>
            <a:endParaRPr lang="en-US" sz="4000" dirty="0"/>
          </a:p>
        </p:txBody>
      </p:sp>
      <p:sp>
        <p:nvSpPr>
          <p:cNvPr id="196" name="Rectangle 195"/>
          <p:cNvSpPr/>
          <p:nvPr/>
        </p:nvSpPr>
        <p:spPr>
          <a:xfrm>
            <a:off x="11553424" y="19211670"/>
            <a:ext cx="22775302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Static analysis tools </a:t>
            </a:r>
            <a:r>
              <a:rPr lang="en-US" sz="4000" dirty="0"/>
              <a:t>will provide performance and cost estimates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11589538" y="20353217"/>
            <a:ext cx="86726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To </a:t>
            </a:r>
            <a:r>
              <a:rPr lang="en-US" sz="4000" b="1" dirty="0" smtClean="0"/>
              <a:t>synthesize</a:t>
            </a:r>
            <a:r>
              <a:rPr lang="en-US" sz="4000" dirty="0" smtClean="0"/>
              <a:t> </a:t>
            </a:r>
            <a:r>
              <a:rPr lang="en-US" sz="4000" dirty="0"/>
              <a:t>application software, printed </a:t>
            </a:r>
            <a:r>
              <a:rPr lang="en-US" sz="4000" dirty="0" smtClean="0"/>
              <a:t>circuit board </a:t>
            </a:r>
            <a:r>
              <a:rPr lang="en-US" sz="4000" dirty="0"/>
              <a:t>(PCB), computer aided design (CAD) models, and bill of materials with cost estimates </a:t>
            </a:r>
            <a:r>
              <a:rPr lang="en-US" sz="4000" dirty="0" smtClean="0"/>
              <a:t>with minimal </a:t>
            </a:r>
            <a:r>
              <a:rPr lang="en-US" sz="4000" dirty="0"/>
              <a:t>manual </a:t>
            </a:r>
            <a:r>
              <a:rPr lang="en-US" sz="4000" dirty="0" smtClean="0"/>
              <a:t>guidance</a:t>
            </a:r>
            <a:endParaRPr lang="en-US" sz="4000" dirty="0"/>
          </a:p>
        </p:txBody>
      </p:sp>
      <p:sp>
        <p:nvSpPr>
          <p:cNvPr id="199" name="Rectangle 198"/>
          <p:cNvSpPr/>
          <p:nvPr/>
        </p:nvSpPr>
        <p:spPr>
          <a:xfrm>
            <a:off x="11589538" y="23873805"/>
            <a:ext cx="86726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An integrated </a:t>
            </a:r>
            <a:r>
              <a:rPr lang="en-US" sz="4000" b="1" dirty="0"/>
              <a:t>simulation framework </a:t>
            </a:r>
            <a:r>
              <a:rPr lang="en-US" sz="4000" dirty="0" smtClean="0"/>
              <a:t>would </a:t>
            </a:r>
            <a:r>
              <a:rPr lang="en-US" sz="4000" dirty="0"/>
              <a:t>provide insight </a:t>
            </a:r>
            <a:r>
              <a:rPr lang="en-US" sz="4000" dirty="0" smtClean="0"/>
              <a:t>into the </a:t>
            </a:r>
            <a:r>
              <a:rPr lang="en-US" sz="4000" dirty="0"/>
              <a:t>dynamic behavior of the design before manufacturing or physical </a:t>
            </a:r>
            <a:r>
              <a:rPr lang="en-US" sz="4000" dirty="0" smtClean="0"/>
              <a:t>prototyping</a:t>
            </a:r>
            <a:endParaRPr lang="en-US" sz="4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19038174"/>
            <a:ext cx="13898880" cy="8751277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22250851" y="15493871"/>
            <a:ext cx="21739206" cy="10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/>
              <a:t>PRELIMINARY RESULTS</a:t>
            </a:r>
            <a:endParaRPr lang="en-US" sz="5000" b="1" dirty="0"/>
          </a:p>
        </p:txBody>
      </p:sp>
      <p:sp>
        <p:nvSpPr>
          <p:cNvPr id="123" name="Rectangle 122"/>
          <p:cNvSpPr/>
          <p:nvPr/>
        </p:nvSpPr>
        <p:spPr>
          <a:xfrm>
            <a:off x="-44534" y="-19386"/>
            <a:ext cx="43943372" cy="3800725"/>
          </a:xfrm>
          <a:prstGeom prst="rect">
            <a:avLst/>
          </a:prstGeom>
          <a:solidFill>
            <a:srgbClr val="EDA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30" tIns="47327" rIns="94630" bIns="47327" spcCol="0" rtlCol="0" anchor="ctr"/>
          <a:lstStyle/>
          <a:p>
            <a:pPr algn="ctr"/>
            <a:endParaRPr lang="en-US" sz="6837" dirty="0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" y="838200"/>
            <a:ext cx="2743200" cy="2212707"/>
          </a:xfrm>
          <a:prstGeom prst="rect">
            <a:avLst/>
          </a:prstGeom>
          <a:noFill/>
        </p:spPr>
      </p:pic>
      <p:sp>
        <p:nvSpPr>
          <p:cNvPr id="127" name="Rectangle 126"/>
          <p:cNvSpPr/>
          <p:nvPr/>
        </p:nvSpPr>
        <p:spPr>
          <a:xfrm>
            <a:off x="152400" y="152400"/>
            <a:ext cx="43896804" cy="1326622"/>
          </a:xfrm>
          <a:prstGeom prst="rect">
            <a:avLst/>
          </a:prstGeom>
        </p:spPr>
        <p:txBody>
          <a:bodyPr wrap="square" lIns="94558" tIns="47296" rIns="94558" bIns="47296">
            <a:spAutoFit/>
          </a:bodyPr>
          <a:lstStyle/>
          <a:p>
            <a:pPr algn="ctr"/>
            <a:r>
              <a:rPr lang="en-US" sz="8000" b="1" dirty="0"/>
              <a:t>CPS: </a:t>
            </a:r>
            <a:r>
              <a:rPr lang="en-US" sz="8000" b="1" dirty="0" smtClean="0"/>
              <a:t>Synergy: </a:t>
            </a:r>
            <a:r>
              <a:rPr lang="en-US" sz="8000" b="1" dirty="0"/>
              <a:t>Integrated modeling, analysis and synthesis of miniature medical devices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590" y="8977939"/>
            <a:ext cx="2539682" cy="1523809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>
            <a:off x="2276465" y="1445629"/>
            <a:ext cx="38458025" cy="3050171"/>
          </a:xfrm>
          <a:prstGeom prst="rect">
            <a:avLst/>
          </a:prstGeom>
        </p:spPr>
        <p:txBody>
          <a:bodyPr wrap="square" lIns="94558" tIns="47296" rIns="94558" bIns="47296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u="sng" dirty="0" smtClean="0"/>
              <a:t>Pietro Valdastri </a:t>
            </a:r>
            <a:r>
              <a:rPr lang="en-US" sz="4800" baseline="30000" dirty="0"/>
              <a:t>1</a:t>
            </a:r>
            <a:r>
              <a:rPr lang="en-US" sz="4800" dirty="0" smtClean="0"/>
              <a:t>, Marco Beccani </a:t>
            </a:r>
            <a:r>
              <a:rPr lang="en-US" sz="4800" baseline="30000" dirty="0"/>
              <a:t>1</a:t>
            </a:r>
            <a:r>
              <a:rPr lang="en-US" sz="4800" dirty="0" smtClean="0"/>
              <a:t>, Addisu Taddese 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, </a:t>
            </a:r>
            <a:r>
              <a:rPr lang="en-US" sz="4800" dirty="0" smtClean="0"/>
              <a:t>Robert J. Webster III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, Peter </a:t>
            </a:r>
            <a:r>
              <a:rPr lang="en-US" sz="4800" dirty="0" smtClean="0"/>
              <a:t>Volgyesi 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, </a:t>
            </a:r>
            <a:r>
              <a:rPr lang="en-US" sz="4800" dirty="0" err="1" smtClean="0"/>
              <a:t>Ákos</a:t>
            </a:r>
            <a:r>
              <a:rPr lang="en-US" sz="4800" dirty="0" smtClean="0"/>
              <a:t> </a:t>
            </a:r>
            <a:r>
              <a:rPr lang="en-US" sz="4800" dirty="0" err="1" smtClean="0"/>
              <a:t>Lédeczi</a:t>
            </a:r>
            <a:r>
              <a:rPr lang="en-US" sz="4800" dirty="0" smtClean="0"/>
              <a:t> </a:t>
            </a:r>
            <a:r>
              <a:rPr lang="en-US" sz="4800" baseline="30000" dirty="0" smtClean="0"/>
              <a:t>2</a:t>
            </a:r>
          </a:p>
          <a:p>
            <a:pPr algn="ctr"/>
            <a:r>
              <a:rPr lang="en-US" sz="4800" dirty="0" smtClean="0"/>
              <a:t>Vanderbilt University</a:t>
            </a:r>
            <a:br>
              <a:rPr lang="en-US" sz="4800" dirty="0" smtClean="0"/>
            </a:br>
            <a:r>
              <a:rPr lang="en-US" sz="4800" dirty="0" smtClean="0"/>
              <a:t>Nashville, TN</a:t>
            </a:r>
            <a:endParaRPr lang="en-US" sz="4800" dirty="0"/>
          </a:p>
          <a:p>
            <a:pPr algn="ctr"/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584" y="575759"/>
            <a:ext cx="4041250" cy="3197080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65896" y="2340444"/>
            <a:ext cx="8786698" cy="1323209"/>
          </a:xfrm>
          <a:prstGeom prst="rect">
            <a:avLst/>
          </a:prstGeom>
        </p:spPr>
        <p:txBody>
          <a:bodyPr wrap="square" lIns="91181" tIns="45606" rIns="91181" bIns="45606">
            <a:spAutoFit/>
          </a:bodyPr>
          <a:lstStyle/>
          <a:p>
            <a:pPr algn="ctr"/>
            <a:r>
              <a:rPr lang="en-US" sz="4000" baseline="30000" dirty="0" smtClean="0"/>
              <a:t>1</a:t>
            </a:r>
            <a:r>
              <a:rPr lang="en-US" sz="4000" dirty="0" smtClean="0"/>
              <a:t> The </a:t>
            </a:r>
            <a:r>
              <a:rPr lang="en-US" sz="4000" dirty="0"/>
              <a:t>STORM Lab </a:t>
            </a:r>
          </a:p>
          <a:p>
            <a:pPr algn="ctr"/>
            <a:r>
              <a:rPr lang="en-US" sz="4000" dirty="0"/>
              <a:t>Vanderbilt University</a:t>
            </a:r>
          </a:p>
        </p:txBody>
      </p:sp>
      <p:pic>
        <p:nvPicPr>
          <p:cNvPr id="126" name="Picture 2" descr="http://images.fineartamerica.com/images-medium-large/fantastic-voyage-british-poster-art-everet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330" y="5383606"/>
            <a:ext cx="5315321" cy="3956286"/>
          </a:xfrm>
          <a:prstGeom prst="rect">
            <a:avLst/>
          </a:prstGeom>
          <a:noFill/>
        </p:spPr>
      </p:pic>
      <p:sp>
        <p:nvSpPr>
          <p:cNvPr id="128" name="Rectangle 127"/>
          <p:cNvSpPr/>
          <p:nvPr/>
        </p:nvSpPr>
        <p:spPr>
          <a:xfrm>
            <a:off x="6034975" y="5313045"/>
            <a:ext cx="161170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Technology available today is enabling what yesterday was a dream</a:t>
            </a:r>
            <a:endParaRPr lang="en-US" sz="4000" b="1" i="1" dirty="0"/>
          </a:p>
        </p:txBody>
      </p:sp>
      <p:pic>
        <p:nvPicPr>
          <p:cNvPr id="129" name="Picture 2" descr="http://www.puretalkusaphones.com/images/D/apple-iphone-4S-Wh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329" y="6162169"/>
            <a:ext cx="4581281" cy="3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 descr="Dr. Oz swallows the pill cam.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23949" y="6187401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133" descr="pillcam sensor array da j-bru.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034976" y="7243226"/>
            <a:ext cx="2787465" cy="20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134" descr="http://microsystem.re.kr/data/tech/Pillcam_ESO_Capsule_with_Logo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34976" y="6172650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35" descr="http://www.elron.com/SiteContent/BankImages/124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09656" y="8609288"/>
            <a:ext cx="994799" cy="857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roup 146"/>
          <p:cNvGrpSpPr/>
          <p:nvPr/>
        </p:nvGrpSpPr>
        <p:grpSpPr>
          <a:xfrm>
            <a:off x="11727412" y="11326766"/>
            <a:ext cx="9555592" cy="4317049"/>
            <a:chOff x="4568864" y="8431566"/>
            <a:chExt cx="8290170" cy="3276600"/>
          </a:xfrm>
        </p:grpSpPr>
        <p:sp>
          <p:nvSpPr>
            <p:cNvPr id="152" name="Rettangolo arrotondato 297"/>
            <p:cNvSpPr/>
            <p:nvPr/>
          </p:nvSpPr>
          <p:spPr>
            <a:xfrm>
              <a:off x="4568864" y="8431566"/>
              <a:ext cx="5334000" cy="3276600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38100" cap="flat" cmpd="sng" algn="ctr">
              <a:solidFill>
                <a:sysClr val="windowText" lastClr="000000"/>
              </a:solidFill>
              <a:prstDash val="sysDot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11" tIns="45705" rIns="91411" bIns="45705" rtlCol="0" anchor="ctr"/>
            <a:lstStyle/>
            <a:p>
              <a:pPr algn="ctr" defTabSz="914336">
                <a:defRPr/>
              </a:pPr>
              <a:endParaRPr lang="en-GB" sz="18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endParaRPr>
            </a:p>
          </p:txBody>
        </p:sp>
        <p:sp>
          <p:nvSpPr>
            <p:cNvPr id="155" name="Rettangolo arrotondato 297"/>
            <p:cNvSpPr/>
            <p:nvPr/>
          </p:nvSpPr>
          <p:spPr>
            <a:xfrm>
              <a:off x="5435639" y="8841141"/>
              <a:ext cx="4191000" cy="2333625"/>
            </a:xfrm>
            <a:prstGeom prst="roundRect">
              <a:avLst/>
            </a:prstGeom>
            <a:blipFill>
              <a:blip r:embed="rId15" cstate="print"/>
              <a:tile tx="0" ty="0" sx="100000" sy="100000" flip="none" algn="tl"/>
            </a:blipFill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11" tIns="45705" rIns="91411" bIns="45705" rtlCol="0" anchor="ctr"/>
            <a:lstStyle/>
            <a:p>
              <a:pPr algn="ctr" defTabSz="914336">
                <a:defRPr/>
              </a:pPr>
              <a:endParaRPr lang="en-GB" sz="18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endParaRPr>
            </a:p>
          </p:txBody>
        </p:sp>
        <p:sp>
          <p:nvSpPr>
            <p:cNvPr id="156" name="Rettangolo arrotondato 297"/>
            <p:cNvSpPr/>
            <p:nvPr/>
          </p:nvSpPr>
          <p:spPr>
            <a:xfrm>
              <a:off x="5549939" y="8964966"/>
              <a:ext cx="3962400" cy="5715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91411" tIns="45705" rIns="91411" bIns="45705" rtlCol="0" anchor="ctr"/>
            <a:lstStyle/>
            <a:p>
              <a:pPr algn="ctr" defTabSz="914336">
                <a:defRPr/>
              </a:pPr>
              <a:r>
                <a:rPr lang="en-GB" sz="2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Energy Source</a:t>
              </a:r>
            </a:p>
          </p:txBody>
        </p:sp>
        <p:sp>
          <p:nvSpPr>
            <p:cNvPr id="157" name="Rettangolo arrotondato 297"/>
            <p:cNvSpPr/>
            <p:nvPr/>
          </p:nvSpPr>
          <p:spPr>
            <a:xfrm>
              <a:off x="7997864" y="9616566"/>
              <a:ext cx="1524000" cy="720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91411" tIns="45705" rIns="91411" bIns="45705" rtlCol="0" anchor="ctr"/>
            <a:lstStyle/>
            <a:p>
              <a:pPr algn="ctr" defTabSz="914336">
                <a:defRPr/>
              </a:pPr>
              <a:r>
                <a:rPr lang="en-GB" sz="2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Wireless Comm.</a:t>
              </a:r>
            </a:p>
          </p:txBody>
        </p:sp>
        <p:sp>
          <p:nvSpPr>
            <p:cNvPr id="158" name="Rettangolo arrotondato 297"/>
            <p:cNvSpPr/>
            <p:nvPr/>
          </p:nvSpPr>
          <p:spPr>
            <a:xfrm>
              <a:off x="6931064" y="9616566"/>
              <a:ext cx="914400" cy="720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91411" tIns="45705" rIns="91411" bIns="45705" rtlCol="0" anchor="ctr"/>
            <a:lstStyle/>
            <a:p>
              <a:pPr algn="ctr" defTabSz="914336">
                <a:defRPr/>
              </a:pPr>
              <a:r>
                <a:rPr lang="en-GB" sz="2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CPU</a:t>
              </a:r>
            </a:p>
          </p:txBody>
        </p:sp>
        <p:sp>
          <p:nvSpPr>
            <p:cNvPr id="159" name="Rettangolo arrotondato 297"/>
            <p:cNvSpPr/>
            <p:nvPr/>
          </p:nvSpPr>
          <p:spPr>
            <a:xfrm>
              <a:off x="6550064" y="10412766"/>
              <a:ext cx="1828800" cy="720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91411" tIns="45705" rIns="91411" bIns="45705" rtlCol="0" anchor="ctr"/>
            <a:lstStyle/>
            <a:p>
              <a:pPr algn="ctr" defTabSz="914336">
                <a:defRPr/>
              </a:pPr>
              <a:r>
                <a:rPr lang="en-GB" sz="2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Actuators/</a:t>
              </a:r>
              <a:br>
                <a:rPr lang="en-GB" sz="2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</a:br>
              <a:r>
                <a:rPr lang="en-GB" sz="2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Mechanisms</a:t>
              </a:r>
            </a:p>
          </p:txBody>
        </p:sp>
        <p:sp>
          <p:nvSpPr>
            <p:cNvPr id="160" name="Rettangolo arrotondato 297"/>
            <p:cNvSpPr/>
            <p:nvPr/>
          </p:nvSpPr>
          <p:spPr>
            <a:xfrm>
              <a:off x="5559464" y="9616566"/>
              <a:ext cx="1211400" cy="720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91411" tIns="45705" rIns="91411" bIns="45705" rtlCol="0" anchor="ctr"/>
            <a:lstStyle/>
            <a:p>
              <a:pPr algn="ctr" defTabSz="914336">
                <a:defRPr/>
              </a:pPr>
              <a:r>
                <a:rPr lang="en-GB" sz="2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Sensors</a:t>
              </a:r>
              <a:endParaRPr lang="en-GB" sz="18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endParaRPr>
            </a:p>
          </p:txBody>
        </p:sp>
        <p:cxnSp>
          <p:nvCxnSpPr>
            <p:cNvPr id="161" name="Connettore 2 44"/>
            <p:cNvCxnSpPr>
              <a:stCxn id="157" idx="3"/>
              <a:endCxn id="162" idx="1"/>
            </p:cNvCxnSpPr>
            <p:nvPr/>
          </p:nvCxnSpPr>
          <p:spPr>
            <a:xfrm>
              <a:off x="9521864" y="9976566"/>
              <a:ext cx="703380" cy="3032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ysDot"/>
              <a:headEnd type="arrow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62" name="Parentesi graffa aperta 45"/>
            <p:cNvSpPr/>
            <p:nvPr/>
          </p:nvSpPr>
          <p:spPr>
            <a:xfrm>
              <a:off x="10225244" y="8874698"/>
              <a:ext cx="358953" cy="22098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336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3" name="CasellaDiTesto 46"/>
            <p:cNvSpPr txBox="1"/>
            <p:nvPr/>
          </p:nvSpPr>
          <p:spPr>
            <a:xfrm>
              <a:off x="10830470" y="8453072"/>
              <a:ext cx="2028564" cy="2914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787" indent="-177787" defTabSz="914336">
                <a:buFont typeface="Arial" pitchFamily="34" charset="0"/>
                <a:buChar char="•"/>
                <a:defRPr/>
              </a:pPr>
              <a:r>
                <a:rPr lang="en-US" sz="4000" b="1" kern="0" dirty="0">
                  <a:solidFill>
                    <a:sysClr val="windowText" lastClr="000000"/>
                  </a:solidFill>
                </a:rPr>
                <a:t>Human </a:t>
              </a:r>
              <a:br>
                <a:rPr lang="en-US" sz="4000" b="1" kern="0" dirty="0">
                  <a:solidFill>
                    <a:sysClr val="windowText" lastClr="000000"/>
                  </a:solidFill>
                </a:rPr>
              </a:br>
              <a:r>
                <a:rPr lang="en-US" sz="4000" b="1" kern="0" dirty="0">
                  <a:solidFill>
                    <a:sysClr val="windowText" lastClr="000000"/>
                  </a:solidFill>
                </a:rPr>
                <a:t>machine </a:t>
              </a:r>
              <a:br>
                <a:rPr lang="en-US" sz="4000" b="1" kern="0" dirty="0">
                  <a:solidFill>
                    <a:sysClr val="windowText" lastClr="000000"/>
                  </a:solidFill>
                </a:rPr>
              </a:br>
              <a:r>
                <a:rPr lang="en-US" sz="4000" b="1" kern="0" dirty="0">
                  <a:solidFill>
                    <a:sysClr val="windowText" lastClr="000000"/>
                  </a:solidFill>
                </a:rPr>
                <a:t>interface</a:t>
              </a:r>
            </a:p>
            <a:p>
              <a:pPr marL="177787" indent="-177787" defTabSz="914336">
                <a:buFont typeface="Arial" pitchFamily="34" charset="0"/>
                <a:buChar char="•"/>
                <a:defRPr/>
              </a:pPr>
              <a:r>
                <a:rPr lang="en-US" sz="4000" b="1" kern="0" dirty="0">
                  <a:solidFill>
                    <a:sysClr val="windowText" lastClr="000000"/>
                  </a:solidFill>
                </a:rPr>
                <a:t>Other </a:t>
              </a:r>
              <a:br>
                <a:rPr lang="en-US" sz="4000" b="1" kern="0" dirty="0">
                  <a:solidFill>
                    <a:sysClr val="windowText" lastClr="000000"/>
                  </a:solidFill>
                </a:rPr>
              </a:br>
              <a:r>
                <a:rPr lang="en-US" sz="4000" b="1" kern="0" dirty="0">
                  <a:solidFill>
                    <a:sysClr val="windowText" lastClr="000000"/>
                  </a:solidFill>
                </a:rPr>
                <a:t>miniature </a:t>
              </a:r>
              <a:br>
                <a:rPr lang="en-US" sz="4000" b="1" kern="0" dirty="0">
                  <a:solidFill>
                    <a:sysClr val="windowText" lastClr="000000"/>
                  </a:solidFill>
                </a:rPr>
              </a:br>
              <a:r>
                <a:rPr lang="en-US" sz="4000" b="1" kern="0" dirty="0">
                  <a:solidFill>
                    <a:sysClr val="windowText" lastClr="000000"/>
                  </a:solidFill>
                </a:rPr>
                <a:t>devices</a:t>
              </a:r>
            </a:p>
          </p:txBody>
        </p:sp>
        <p:sp>
          <p:nvSpPr>
            <p:cNvPr id="164" name="Rettangolo 47"/>
            <p:cNvSpPr/>
            <p:nvPr/>
          </p:nvSpPr>
          <p:spPr>
            <a:xfrm rot="16200000">
              <a:off x="3695829" y="10002187"/>
              <a:ext cx="2133600" cy="363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36">
                <a:defRPr/>
              </a:pPr>
              <a:r>
                <a:rPr lang="en-GB" sz="24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</a:rPr>
                <a:t>Environment</a:t>
              </a:r>
              <a:endParaRPr lang="en-US" sz="24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Rettangolo 48"/>
            <p:cNvSpPr/>
            <p:nvPr/>
          </p:nvSpPr>
          <p:spPr>
            <a:xfrm>
              <a:off x="5254664" y="8431566"/>
              <a:ext cx="4495800" cy="450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36">
                <a:defRPr/>
              </a:pPr>
              <a:r>
                <a:rPr lang="en-GB" sz="32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</a:rPr>
                <a:t>Miniature Medical Device</a:t>
              </a:r>
              <a:endParaRPr lang="en-US" sz="32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Freccia ad arco 49"/>
            <p:cNvSpPr/>
            <p:nvPr/>
          </p:nvSpPr>
          <p:spPr>
            <a:xfrm rot="10800000">
              <a:off x="4645064" y="10184166"/>
              <a:ext cx="2743199" cy="1524000"/>
            </a:xfrm>
            <a:prstGeom prst="circularArrow">
              <a:avLst>
                <a:gd name="adj1" fmla="val 6448"/>
                <a:gd name="adj2" fmla="val 643678"/>
                <a:gd name="adj3" fmla="val 20296056"/>
                <a:gd name="adj4" fmla="val 11507944"/>
                <a:gd name="adj5" fmla="val 14488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336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7" name="Freccia a destra 50"/>
            <p:cNvSpPr/>
            <p:nvPr/>
          </p:nvSpPr>
          <p:spPr>
            <a:xfrm>
              <a:off x="4945397" y="9898416"/>
              <a:ext cx="537867" cy="209550"/>
            </a:xfrm>
            <a:prstGeom prst="rightArrow">
              <a:avLst>
                <a:gd name="adj1" fmla="val 50000"/>
                <a:gd name="adj2" fmla="val 83566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336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240" y="6210214"/>
            <a:ext cx="5120640" cy="3118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211" y="8644581"/>
            <a:ext cx="1645920" cy="564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613" y="8764035"/>
            <a:ext cx="377851" cy="482503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289668" y="10831191"/>
            <a:ext cx="6516461" cy="3892339"/>
            <a:chOff x="46762277" y="11833275"/>
            <a:chExt cx="7044385" cy="4031593"/>
          </a:xfrm>
          <a:solidFill>
            <a:schemeClr val="bg1"/>
          </a:solidFill>
        </p:grpSpPr>
        <p:sp>
          <p:nvSpPr>
            <p:cNvPr id="180" name="TextBox 179"/>
            <p:cNvSpPr txBox="1"/>
            <p:nvPr/>
          </p:nvSpPr>
          <p:spPr>
            <a:xfrm>
              <a:off x="46762277" y="11833275"/>
              <a:ext cx="7044385" cy="124405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51490931" y="13141063"/>
              <a:ext cx="428172" cy="675936"/>
              <a:chOff x="4519247" y="2146075"/>
              <a:chExt cx="527538" cy="675936"/>
            </a:xfrm>
            <a:grpFill/>
          </p:grpSpPr>
          <p:sp>
            <p:nvSpPr>
              <p:cNvPr id="188" name="Cube 187"/>
              <p:cNvSpPr/>
              <p:nvPr/>
            </p:nvSpPr>
            <p:spPr>
              <a:xfrm>
                <a:off x="4519247" y="2608546"/>
                <a:ext cx="527538" cy="213465"/>
              </a:xfrm>
              <a:prstGeom prst="cube">
                <a:avLst>
                  <a:gd name="adj" fmla="val 58938"/>
                </a:avLst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Straight Connector 188"/>
              <p:cNvCxnSpPr/>
              <p:nvPr/>
            </p:nvCxnSpPr>
            <p:spPr>
              <a:xfrm flipV="1">
                <a:off x="4832800" y="2146075"/>
                <a:ext cx="0" cy="458908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Flowchart: Direct Access Storage 189"/>
              <p:cNvSpPr/>
              <p:nvPr/>
            </p:nvSpPr>
            <p:spPr>
              <a:xfrm rot="16200000">
                <a:off x="4779641" y="2576306"/>
                <a:ext cx="106732" cy="64478"/>
              </a:xfrm>
              <a:prstGeom prst="flowChartMagneticDru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3" name="Straight Connector 182"/>
            <p:cNvCxnSpPr/>
            <p:nvPr/>
          </p:nvCxnSpPr>
          <p:spPr>
            <a:xfrm flipV="1">
              <a:off x="49668764" y="13141063"/>
              <a:ext cx="2046997" cy="2723805"/>
            </a:xfrm>
            <a:prstGeom prst="line">
              <a:avLst/>
            </a:prstGeom>
            <a:grpFill/>
            <a:ln w="50800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6" name="Picture 5" descr="Vector_image"/>
          <p:cNvPicPr>
            <a:picLocks noChangeAspect="1" noChangeArrowheads="1"/>
          </p:cNvPicPr>
          <p:nvPr/>
        </p:nvPicPr>
        <p:blipFill>
          <a:blip r:embed="rId19" cstate="screen">
            <a:lum bright="-6000"/>
          </a:blip>
          <a:srcRect/>
          <a:stretch>
            <a:fillRect/>
          </a:stretch>
        </p:blipFill>
        <p:spPr bwMode="auto">
          <a:xfrm>
            <a:off x="5252016" y="13051009"/>
            <a:ext cx="4206240" cy="24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3" name="Group 22"/>
          <p:cNvGrpSpPr/>
          <p:nvPr/>
        </p:nvGrpSpPr>
        <p:grpSpPr>
          <a:xfrm>
            <a:off x="-44534" y="3763108"/>
            <a:ext cx="43943372" cy="1478070"/>
            <a:chOff x="-44694" y="3763108"/>
            <a:chExt cx="44076872" cy="1478070"/>
          </a:xfrm>
        </p:grpSpPr>
        <p:sp>
          <p:nvSpPr>
            <p:cNvPr id="8" name="Rectangle 7"/>
            <p:cNvSpPr/>
            <p:nvPr/>
          </p:nvSpPr>
          <p:spPr>
            <a:xfrm>
              <a:off x="-44694" y="3766367"/>
              <a:ext cx="22196686" cy="14748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 smtClean="0"/>
                <a:t>BACKGROUND</a:t>
              </a:r>
              <a:endParaRPr lang="en-US" sz="5000" b="1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151992" y="3763108"/>
              <a:ext cx="21880186" cy="1474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 smtClean="0"/>
                <a:t>AN EXAMPLE OF A CUSTOM APPROACH: WIRELESS TISSUE PALPATION </a:t>
              </a:r>
              <a:endParaRPr lang="en-US" sz="5000" b="1" dirty="0"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0" y="10712222"/>
            <a:ext cx="11156647" cy="4016393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27954483" y="5305485"/>
            <a:ext cx="15936717" cy="4509818"/>
            <a:chOff x="27600348" y="7058685"/>
            <a:chExt cx="15755505" cy="4509818"/>
          </a:xfrm>
        </p:grpSpPr>
        <p:grpSp>
          <p:nvGrpSpPr>
            <p:cNvPr id="73" name="Group 72"/>
            <p:cNvGrpSpPr>
              <a:grpSpLocks noChangeAspect="1"/>
            </p:cNvGrpSpPr>
            <p:nvPr/>
          </p:nvGrpSpPr>
          <p:grpSpPr>
            <a:xfrm>
              <a:off x="27600348" y="7267967"/>
              <a:ext cx="11536827" cy="4300536"/>
              <a:chOff x="89091" y="23949"/>
              <a:chExt cx="8867387" cy="3282598"/>
            </a:xfrm>
          </p:grpSpPr>
          <p:pic>
            <p:nvPicPr>
              <p:cNvPr id="75" name="Picture 2" descr="C:\Users\Christian\Desktop\papletor_v2\device_picture.jpg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01"/>
              <a:stretch/>
            </p:blipFill>
            <p:spPr bwMode="auto">
              <a:xfrm rot="16200000">
                <a:off x="5577356" y="-72575"/>
                <a:ext cx="2878773" cy="3879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" descr="C:\Users\Christian\Desktop\papletor_v2\palpetor_v2_2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95177" y="746156"/>
                <a:ext cx="3789275" cy="179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1752600" y="23949"/>
                <a:ext cx="3294650" cy="43325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Front End for the 3D Localization Unit </a:t>
                </a:r>
                <a:endParaRPr lang="en-US" sz="2000" b="1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107532" y="2534931"/>
                <a:ext cx="1726557" cy="46824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3D Localization Unit</a:t>
                </a:r>
                <a:endParaRPr lang="en-US" sz="2000" b="1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9498" y="2321675"/>
                <a:ext cx="1413449" cy="65012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Handle for the surgical tool</a:t>
                </a:r>
                <a:endParaRPr lang="en-US" sz="2000" b="1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60461" y="663417"/>
                <a:ext cx="911323" cy="24849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Battery</a:t>
                </a:r>
                <a:endParaRPr lang="en-US" sz="2000" b="1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856547" y="594552"/>
                <a:ext cx="1690597" cy="41349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3D Accelerometer</a:t>
                </a:r>
                <a:endParaRPr lang="en-US" sz="2000" b="1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091" y="281058"/>
                <a:ext cx="1511109" cy="6364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Wireless Microcontroller</a:t>
                </a:r>
                <a:endParaRPr lang="en-US" sz="2000" b="1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2400" y="1393924"/>
                <a:ext cx="1127406" cy="49500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Pressure Sensor</a:t>
                </a:r>
                <a:endParaRPr lang="en-US" sz="2000" b="1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620140" y="1886088"/>
                <a:ext cx="1612664" cy="43274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Power regulation</a:t>
                </a:r>
                <a:endParaRPr lang="en-US" sz="2000" b="1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83487" y="2293430"/>
                <a:ext cx="1289569" cy="44977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Silicon Rubber</a:t>
                </a:r>
                <a:endParaRPr lang="en-US" sz="2000" b="1" dirty="0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flipH="1">
                <a:off x="3198557" y="457200"/>
                <a:ext cx="775268" cy="11482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H="1">
                <a:off x="3973826" y="917518"/>
                <a:ext cx="542296" cy="49493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1" idx="2"/>
              </p:cNvCxnSpPr>
              <p:nvPr/>
            </p:nvCxnSpPr>
            <p:spPr>
              <a:xfrm flipH="1">
                <a:off x="2289092" y="1008047"/>
                <a:ext cx="412754" cy="5973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2" idx="3"/>
              </p:cNvCxnSpPr>
              <p:nvPr/>
            </p:nvCxnSpPr>
            <p:spPr>
              <a:xfrm>
                <a:off x="1600200" y="599288"/>
                <a:ext cx="533400" cy="109643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4" idx="0"/>
              </p:cNvCxnSpPr>
              <p:nvPr/>
            </p:nvCxnSpPr>
            <p:spPr>
              <a:xfrm flipH="1" flipV="1">
                <a:off x="3399925" y="1587494"/>
                <a:ext cx="1026547" cy="2985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78" idx="0"/>
              </p:cNvCxnSpPr>
              <p:nvPr/>
            </p:nvCxnSpPr>
            <p:spPr>
              <a:xfrm flipH="1" flipV="1">
                <a:off x="2352766" y="1672802"/>
                <a:ext cx="1618045" cy="8621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79" idx="0"/>
              </p:cNvCxnSpPr>
              <p:nvPr/>
            </p:nvCxnSpPr>
            <p:spPr>
              <a:xfrm flipV="1">
                <a:off x="2316223" y="1995240"/>
                <a:ext cx="350777" cy="3264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5" idx="0"/>
              </p:cNvCxnSpPr>
              <p:nvPr/>
            </p:nvCxnSpPr>
            <p:spPr>
              <a:xfrm flipV="1">
                <a:off x="828272" y="1995240"/>
                <a:ext cx="636893" cy="2981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83" idx="3"/>
              </p:cNvCxnSpPr>
              <p:nvPr/>
            </p:nvCxnSpPr>
            <p:spPr>
              <a:xfrm>
                <a:off x="1279806" y="1641427"/>
                <a:ext cx="370719" cy="108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>
                <a:off x="2781047" y="1306735"/>
                <a:ext cx="618878" cy="30308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139"/>
            <p:cNvSpPr/>
            <p:nvPr/>
          </p:nvSpPr>
          <p:spPr>
            <a:xfrm>
              <a:off x="39186755" y="7058685"/>
              <a:ext cx="4169098" cy="4154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176" indent="-285176"/>
              <a:r>
                <a:rPr lang="en-US" sz="24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CAPSULE FEATURES</a:t>
              </a: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Weight 9.5 g</a:t>
              </a: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Battery Life Time ~ 90 minutes </a:t>
              </a: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15 mm ø, 60 mm H</a:t>
              </a: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Refresh rate: 5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ms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Workspace: 30 cm</a:t>
              </a:r>
              <a:r>
                <a:rPr lang="en-US" sz="2400" b="1" baseline="30000" dirty="0">
                  <a:latin typeface="Calibri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Pressure accuracy: 34 Pa</a:t>
              </a: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Indentation depth accuracy: 0.68 mm (d = 75 mm)</a:t>
              </a:r>
            </a:p>
            <a:p>
              <a:pPr marL="285176" indent="-285176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Localization accuracy: </a:t>
              </a:r>
              <a:r>
                <a:rPr lang="en-US" sz="2400" b="1" dirty="0" smtClean="0">
                  <a:latin typeface="Calibri" pitchFamily="34" charset="0"/>
                  <a:cs typeface="Calibri" pitchFamily="34" charset="0"/>
                </a:rPr>
                <a:t>10 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mm</a:t>
              </a:r>
            </a:p>
          </p:txBody>
        </p:sp>
      </p:grpSp>
      <p:sp>
        <p:nvSpPr>
          <p:cNvPr id="97" name="CasellaDiTesto 3"/>
          <p:cNvSpPr txBox="1"/>
          <p:nvPr/>
        </p:nvSpPr>
        <p:spPr>
          <a:xfrm>
            <a:off x="22351135" y="9561016"/>
            <a:ext cx="93777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2400" b="1" dirty="0" smtClean="0">
                <a:solidFill>
                  <a:schemeClr val="tx1"/>
                </a:solidFill>
              </a:rPr>
              <a:t>TECHNICAL CHALLENGES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Provide ACTUATION for tissue indentation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The probe is controlled by the surgeon with a laparoscopic grasper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Acquire INDE5NTATION DEPTH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Onboard real-time </a:t>
            </a:r>
            <a:r>
              <a:rPr lang="en-US" sz="2400" b="1" u="sng" dirty="0">
                <a:solidFill>
                  <a:schemeClr val="tx1"/>
                </a:solidFill>
              </a:rPr>
              <a:t>5DoF</a:t>
            </a:r>
            <a:r>
              <a:rPr lang="en-US" sz="2400" b="1" dirty="0">
                <a:solidFill>
                  <a:schemeClr val="tx1"/>
                </a:solidFill>
              </a:rPr>
              <a:t> localization system measuring the magnetic field generated by an external permanent magnet [</a:t>
            </a:r>
            <a:r>
              <a:rPr lang="en-US" sz="2400" b="1" i="1" dirty="0">
                <a:solidFill>
                  <a:schemeClr val="tx1"/>
                </a:solidFill>
              </a:rPr>
              <a:t>Di Natali et al., IEEE TMAG 2013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Acquire INDENTATION PRESSURE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Directly measured at the head by a pressure sensor inspired by </a:t>
            </a:r>
            <a:r>
              <a:rPr lang="en-US" sz="2400" b="1" u="sng" dirty="0" smtClean="0">
                <a:solidFill>
                  <a:schemeClr val="tx1"/>
                </a:solidFill>
              </a:rPr>
              <a:t>www.takktile.com</a:t>
            </a:r>
            <a:endParaRPr lang="en-US" sz="2400" i="1" u="sng" dirty="0" smtClean="0">
              <a:solidFill>
                <a:schemeClr val="tx1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WIRELESS transmission of data - </a:t>
            </a:r>
            <a:r>
              <a:rPr lang="en-US" sz="2400" b="1" dirty="0" smtClean="0">
                <a:solidFill>
                  <a:schemeClr val="tx1"/>
                </a:solidFill>
              </a:rPr>
              <a:t>CC2530, TI  -- Carrier freq 2.4 GHz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4073917" y="10078329"/>
            <a:ext cx="6712011" cy="56518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/>
              <a:t>IN VIVO</a:t>
            </a:r>
            <a:r>
              <a:rPr lang="en-US" sz="4000" dirty="0" smtClean="0"/>
              <a:t> </a:t>
            </a:r>
            <a:r>
              <a:rPr lang="en-US" sz="4000" dirty="0" smtClean="0"/>
              <a:t>TRIALS</a:t>
            </a:r>
            <a:endParaRPr lang="en-US" sz="4000" dirty="0"/>
          </a:p>
        </p:txBody>
      </p:sp>
      <p:sp>
        <p:nvSpPr>
          <p:cNvPr id="99" name="Rounded Rectangle 98"/>
          <p:cNvSpPr/>
          <p:nvPr/>
        </p:nvSpPr>
        <p:spPr>
          <a:xfrm>
            <a:off x="22346432" y="13902514"/>
            <a:ext cx="8998164" cy="72664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DEVELOPMENT TIME  1 YR</a:t>
            </a:r>
            <a:endParaRPr lang="en-US" sz="4000" dirty="0"/>
          </a:p>
        </p:txBody>
      </p:sp>
      <p:sp>
        <p:nvSpPr>
          <p:cNvPr id="100" name="Rounded Rectangle 99"/>
          <p:cNvSpPr/>
          <p:nvPr/>
        </p:nvSpPr>
        <p:spPr>
          <a:xfrm>
            <a:off x="22332350" y="14679825"/>
            <a:ext cx="8998164" cy="7266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DEVELOPMENT COSTS $ 200k</a:t>
            </a:r>
            <a:endParaRPr lang="en-US" sz="4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194143" y="28101171"/>
            <a:ext cx="10612910" cy="4455447"/>
            <a:chOff x="27928964" y="18180930"/>
            <a:chExt cx="13453333" cy="5367993"/>
          </a:xfrm>
        </p:grpSpPr>
        <p:sp>
          <p:nvSpPr>
            <p:cNvPr id="168" name="Rounded Rectangle 167"/>
            <p:cNvSpPr/>
            <p:nvPr/>
          </p:nvSpPr>
          <p:spPr>
            <a:xfrm>
              <a:off x="29575029" y="18180930"/>
              <a:ext cx="11468060" cy="206982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</a:rPr>
                <a:t>Crosscutting </a:t>
              </a:r>
              <a:r>
                <a:rPr lang="en-US" sz="6600" b="1" dirty="0" smtClean="0">
                  <a:solidFill>
                    <a:schemeClr val="bg1"/>
                  </a:solidFill>
                </a:rPr>
                <a:t>Constraints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37123767" y="19979848"/>
              <a:ext cx="4258530" cy="22512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POWER CONSUMPTION</a:t>
              </a:r>
              <a:endParaRPr lang="en-US" sz="3600" dirty="0"/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32284814" y="20164281"/>
              <a:ext cx="5074082" cy="195733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WIRELESS COMMUNICATION</a:t>
              </a:r>
              <a:endParaRPr lang="en-US" sz="36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27928964" y="19811087"/>
              <a:ext cx="5638500" cy="81066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FAIL-SAFE OPERATION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32529054" y="21949319"/>
              <a:ext cx="8320137" cy="159960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INTERACTION WITH ENVIRONMENT</a:t>
              </a:r>
              <a:endParaRPr lang="en-US" sz="3600" dirty="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29575029" y="20543409"/>
              <a:ext cx="3046104" cy="11395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SIZE</a:t>
              </a:r>
              <a:endParaRPr lang="en-US" sz="3600" dirty="0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34582354" y="16564510"/>
            <a:ext cx="9308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An </a:t>
            </a:r>
            <a:r>
              <a:rPr lang="en-US" sz="4000" dirty="0" smtClean="0"/>
              <a:t>integrated open source on line </a:t>
            </a:r>
            <a:r>
              <a:rPr lang="en-US" sz="4000" b="1" dirty="0"/>
              <a:t>simulation framework </a:t>
            </a:r>
            <a:r>
              <a:rPr lang="en-US" sz="4000" dirty="0" smtClean="0"/>
              <a:t>would lower development time  and costs to implement miniature medical devices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35559275" y="19160191"/>
            <a:ext cx="7355004" cy="4111317"/>
            <a:chOff x="23163309" y="16051264"/>
            <a:chExt cx="9789509" cy="4974694"/>
          </a:xfrm>
        </p:grpSpPr>
        <p:sp>
          <p:nvSpPr>
            <p:cNvPr id="106" name="Striped Right Arrow 105"/>
            <p:cNvSpPr/>
            <p:nvPr/>
          </p:nvSpPr>
          <p:spPr>
            <a:xfrm rot="5400000">
              <a:off x="24193085" y="16983430"/>
              <a:ext cx="3227340" cy="1363008"/>
            </a:xfrm>
            <a:prstGeom prst="stripedRightArrow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663949" y="17102102"/>
              <a:ext cx="5531350" cy="94921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MODULAR HARDWARE</a:t>
              </a:r>
              <a:endParaRPr lang="en-US" sz="32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23163309" y="19358508"/>
              <a:ext cx="5476899" cy="158859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MODULAR SOFTWARE ABSTRACTION</a:t>
              </a:r>
              <a:endParaRPr lang="en-US" sz="3200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0224082" y="19555310"/>
              <a:ext cx="2728736" cy="110520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TinyOS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10" name="Striped Right Arrow 109"/>
            <p:cNvSpPr/>
            <p:nvPr/>
          </p:nvSpPr>
          <p:spPr>
            <a:xfrm rot="5400000">
              <a:off x="26763992" y="15973222"/>
              <a:ext cx="1102273" cy="1363008"/>
            </a:xfrm>
            <a:prstGeom prst="stripedRightArrow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Notched Right Arrow 110"/>
            <p:cNvSpPr/>
            <p:nvPr/>
          </p:nvSpPr>
          <p:spPr>
            <a:xfrm>
              <a:off x="28457805" y="19278603"/>
              <a:ext cx="1947247" cy="1747355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34690206" y="24040782"/>
            <a:ext cx="8936883" cy="755795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EXPERIMENTAL VALIDATION</a:t>
            </a:r>
            <a:endParaRPr lang="en-US" sz="4800" dirty="0"/>
          </a:p>
        </p:txBody>
      </p:sp>
      <p:sp>
        <p:nvSpPr>
          <p:cNvPr id="113" name="Rectangle 112"/>
          <p:cNvSpPr/>
          <p:nvPr/>
        </p:nvSpPr>
        <p:spPr>
          <a:xfrm>
            <a:off x="34671000" y="25012858"/>
            <a:ext cx="91675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/>
              <a:t>GOAL: </a:t>
            </a:r>
            <a:r>
              <a:rPr lang="en-US" sz="4000" dirty="0"/>
              <a:t>TinyOS application for a </a:t>
            </a:r>
            <a:r>
              <a:rPr lang="en-US" sz="4000" dirty="0" smtClean="0"/>
              <a:t>closed loop </a:t>
            </a:r>
            <a:r>
              <a:rPr lang="en-US" sz="4000" dirty="0"/>
              <a:t>control of an actuator from sensor </a:t>
            </a:r>
            <a:r>
              <a:rPr lang="en-US" sz="4000" dirty="0" smtClean="0"/>
              <a:t>readings is compared with a custom implementation of the same task on a 8051 MCU programmed in barebone C.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923" y="28136221"/>
            <a:ext cx="4975009" cy="4217947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27540222" y="28115354"/>
            <a:ext cx="36778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/>
              <a:t>PID </a:t>
            </a:r>
            <a:r>
              <a:rPr lang="en-US" sz="3400" dirty="0"/>
              <a:t>control </a:t>
            </a:r>
            <a:r>
              <a:rPr lang="en-US" sz="3400" dirty="0" smtClean="0"/>
              <a:t>algorithm of a brushed </a:t>
            </a:r>
            <a:r>
              <a:rPr lang="en-US" sz="3400" dirty="0"/>
              <a:t>DC </a:t>
            </a:r>
            <a:r>
              <a:rPr lang="en-US" sz="3400" dirty="0" smtClean="0"/>
              <a:t>motor based on an </a:t>
            </a:r>
            <a:r>
              <a:rPr lang="en-US" sz="3400" dirty="0"/>
              <a:t>accelerometer used as an </a:t>
            </a:r>
            <a:r>
              <a:rPr lang="en-US" sz="3400" dirty="0" smtClean="0"/>
              <a:t>inclinometer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005" y="28263103"/>
            <a:ext cx="4993292" cy="3075868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36359556" y="28400105"/>
            <a:ext cx="649064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dirty="0" smtClean="0"/>
              <a:t>Component based implementation of the closed loop experiment using TinyOS on the MSP430 MCU</a:t>
            </a:r>
            <a:endParaRPr lang="en-US" sz="3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" y="17592768"/>
            <a:ext cx="11536414" cy="13928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6518" y="31404580"/>
            <a:ext cx="959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Valdastri et </a:t>
            </a:r>
            <a:r>
              <a:rPr lang="en-US" sz="2800" b="1" i="1" dirty="0"/>
              <a:t>al., Annual Review of Biomedical </a:t>
            </a:r>
            <a:r>
              <a:rPr lang="en-US" sz="2800" b="1" i="1" dirty="0" smtClean="0"/>
              <a:t>Engineering, 2012</a:t>
            </a:r>
            <a:endParaRPr lang="en-US" sz="2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2080200" y="14869180"/>
            <a:ext cx="11579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Beccani </a:t>
            </a:r>
            <a:r>
              <a:rPr lang="en-US" sz="2800" b="1" i="1" dirty="0"/>
              <a:t>et al., </a:t>
            </a:r>
            <a:r>
              <a:rPr lang="en-US" sz="2800" b="1" i="1" dirty="0" smtClean="0"/>
              <a:t>IEEE Transactions on Biomedical Engineering, 2013</a:t>
            </a:r>
            <a:endParaRPr lang="en-US" sz="2800" i="1" dirty="0"/>
          </a:p>
        </p:txBody>
      </p:sp>
      <p:sp>
        <p:nvSpPr>
          <p:cNvPr id="120" name="Rectangle 119"/>
          <p:cNvSpPr/>
          <p:nvPr/>
        </p:nvSpPr>
        <p:spPr>
          <a:xfrm>
            <a:off x="22354272" y="32407689"/>
            <a:ext cx="11844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Taddese </a:t>
            </a:r>
            <a:r>
              <a:rPr lang="en-US" sz="2400" b="1" i="1" dirty="0"/>
              <a:t>et al., </a:t>
            </a:r>
            <a:r>
              <a:rPr lang="en-US" sz="2400" b="1" i="1" dirty="0" smtClean="0"/>
              <a:t>submitted to ICRA 2014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" y="10214440"/>
            <a:ext cx="8212024" cy="6809822"/>
          </a:xfrm>
          <a:prstGeom prst="rect">
            <a:avLst/>
          </a:prstGeom>
        </p:spPr>
      </p:pic>
      <p:sp>
        <p:nvSpPr>
          <p:cNvPr id="171" name="Striped Right Arrow 170"/>
          <p:cNvSpPr/>
          <p:nvPr/>
        </p:nvSpPr>
        <p:spPr>
          <a:xfrm>
            <a:off x="3379887" y="13902514"/>
            <a:ext cx="1827006" cy="730859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triped Right Arrow 129"/>
          <p:cNvSpPr/>
          <p:nvPr/>
        </p:nvSpPr>
        <p:spPr>
          <a:xfrm>
            <a:off x="9779131" y="13853797"/>
            <a:ext cx="1827006" cy="730859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7463451" y="31835413"/>
            <a:ext cx="2680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  CONTACT </a:t>
            </a:r>
            <a:endParaRPr lang="en-US" sz="5400" dirty="0"/>
          </a:p>
        </p:txBody>
      </p:sp>
      <p:sp>
        <p:nvSpPr>
          <p:cNvPr id="138" name="Rectangle 137"/>
          <p:cNvSpPr/>
          <p:nvPr/>
        </p:nvSpPr>
        <p:spPr>
          <a:xfrm>
            <a:off x="30290330" y="31521166"/>
            <a:ext cx="6971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</a:rPr>
              <a:t>Pietro Valdastri, PhD</a:t>
            </a:r>
          </a:p>
          <a:p>
            <a:r>
              <a:rPr lang="en-US" sz="2800" dirty="0">
                <a:ea typeface="Calibri" panose="020F0502020204030204" pitchFamily="34" charset="0"/>
              </a:rPr>
              <a:t>Assistant Professor of Mechanical Engineering</a:t>
            </a:r>
          </a:p>
          <a:p>
            <a:r>
              <a:rPr lang="en-US" sz="2800" dirty="0">
                <a:ea typeface="Calibri" panose="020F0502020204030204" pitchFamily="34" charset="0"/>
              </a:rPr>
              <a:t>Director of the STORM </a:t>
            </a:r>
            <a:r>
              <a:rPr lang="en-US" sz="2800" dirty="0" smtClean="0">
                <a:ea typeface="Calibri" panose="020F0502020204030204" pitchFamily="34" charset="0"/>
              </a:rPr>
              <a:t>Lab</a:t>
            </a:r>
            <a:endParaRPr lang="en-US" sz="28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50846" y="31564506"/>
            <a:ext cx="6487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Calibri" panose="020F0502020204030204" pitchFamily="34" charset="0"/>
              </a:rPr>
              <a:t>Email: </a:t>
            </a:r>
            <a:r>
              <a:rPr lang="en-US" sz="2800" u="sng" dirty="0" smtClean="0">
                <a:hlinkClick r:id="rId27"/>
              </a:rPr>
              <a:t>p.valdastri@vanderbilt.edu </a:t>
            </a:r>
            <a:endParaRPr lang="en-US" sz="2800" dirty="0" smtClean="0">
              <a:ea typeface="Calibri" panose="020F0502020204030204" pitchFamily="34" charset="0"/>
            </a:endParaRPr>
          </a:p>
          <a:p>
            <a:r>
              <a:rPr lang="en-US" sz="2800" dirty="0" smtClean="0">
                <a:ea typeface="Calibri" panose="020F0502020204030204" pitchFamily="34" charset="0"/>
              </a:rPr>
              <a:t>WEB: </a:t>
            </a:r>
            <a:r>
              <a:rPr lang="en-US" sz="2800" u="sng" dirty="0">
                <a:hlinkClick r:id="rId28"/>
              </a:rPr>
              <a:t>http</a:t>
            </a:r>
            <a:r>
              <a:rPr lang="en-US" sz="2800" u="sng" dirty="0" smtClean="0">
                <a:hlinkClick r:id="rId28"/>
              </a:rPr>
              <a:t>://my.vanderbilt.edu/stormlab </a:t>
            </a:r>
            <a:endParaRPr lang="en-US" sz="2800" u="sng" dirty="0"/>
          </a:p>
          <a:p>
            <a:r>
              <a:rPr lang="en-US" sz="2800" dirty="0" smtClean="0">
                <a:ea typeface="Calibri" panose="020F0502020204030204" pitchFamily="34" charset="0"/>
              </a:rPr>
              <a:t>Open source @ </a:t>
            </a:r>
            <a:r>
              <a:rPr lang="en-US" sz="2800" u="sng" dirty="0">
                <a:hlinkClick r:id="rId27"/>
              </a:rPr>
              <a:t>http://github.com/pillforge</a:t>
            </a:r>
            <a:endParaRPr lang="en-US" sz="28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76243" y="2815231"/>
            <a:ext cx="30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45036" y="9373006"/>
            <a:ext cx="1692240" cy="13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" name="Immagine 11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08" y="5316966"/>
            <a:ext cx="5576872" cy="41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429</Words>
  <Application>Microsoft Office PowerPoint</Application>
  <PresentationFormat>Personalizzato</PresentationFormat>
  <Paragraphs>76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</dc:creator>
  <cp:lastModifiedBy>Pietro Valdastri</cp:lastModifiedBy>
  <cp:revision>196</cp:revision>
  <dcterms:created xsi:type="dcterms:W3CDTF">2012-12-11T22:40:34Z</dcterms:created>
  <dcterms:modified xsi:type="dcterms:W3CDTF">2013-09-26T15:15:21Z</dcterms:modified>
</cp:coreProperties>
</file>