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918400" cy="43891200"/>
  <p:notesSz cx="6858000" cy="9296400"/>
  <p:defaultText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A0E"/>
    <a:srgbClr val="C12D0F"/>
    <a:srgbClr val="DC5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40" autoAdjust="0"/>
    <p:restoredTop sz="94716" autoAdjust="0"/>
  </p:normalViewPr>
  <p:slideViewPr>
    <p:cSldViewPr snapToObjects="1">
      <p:cViewPr>
        <p:scale>
          <a:sx n="33" d="100"/>
          <a:sy n="33" d="100"/>
        </p:scale>
        <p:origin x="130" y="-58"/>
      </p:cViewPr>
      <p:guideLst>
        <p:guide orient="horz" pos="13824"/>
        <p:guide pos="10368"/>
      </p:guideLst>
    </p:cSldViewPr>
  </p:slideViewPr>
  <p:notesTextViewPr>
    <p:cViewPr>
      <p:scale>
        <a:sx n="75" d="100"/>
        <a:sy n="75" d="100"/>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Sheet1!$B$12</c:f>
              <c:strCache>
                <c:ptCount val="1"/>
                <c:pt idx="0">
                  <c:v>RT Approach</c:v>
                </c:pt>
              </c:strCache>
            </c:strRef>
          </c:tx>
          <c:spPr>
            <a:ln w="28575">
              <a:noFill/>
            </a:ln>
          </c:spPr>
          <c:xVal>
            <c:numRef>
              <c:f>Sheet1!$A$13:$A$16</c:f>
              <c:numCache>
                <c:formatCode>General</c:formatCode>
                <c:ptCount val="4"/>
                <c:pt idx="0">
                  <c:v>10000</c:v>
                </c:pt>
                <c:pt idx="1">
                  <c:v>20000</c:v>
                </c:pt>
                <c:pt idx="2">
                  <c:v>30000</c:v>
                </c:pt>
                <c:pt idx="3">
                  <c:v>40000</c:v>
                </c:pt>
              </c:numCache>
            </c:numRef>
          </c:xVal>
          <c:yVal>
            <c:numRef>
              <c:f>Sheet1!$B$13:$B$16</c:f>
              <c:numCache>
                <c:formatCode>General</c:formatCode>
                <c:ptCount val="4"/>
                <c:pt idx="0">
                  <c:v>5.0251256281407031</c:v>
                </c:pt>
                <c:pt idx="1">
                  <c:v>5.430650591940914</c:v>
                </c:pt>
                <c:pt idx="2">
                  <c:v>4.7342880814297539</c:v>
                </c:pt>
                <c:pt idx="3">
                  <c:v>5.7780088981337032</c:v>
                </c:pt>
              </c:numCache>
            </c:numRef>
          </c:yVal>
          <c:smooth val="0"/>
        </c:ser>
        <c:ser>
          <c:idx val="1"/>
          <c:order val="1"/>
          <c:tx>
            <c:strRef>
              <c:f>Sheet1!$C$12</c:f>
              <c:strCache>
                <c:ptCount val="1"/>
                <c:pt idx="0">
                  <c:v>Best Avg approach</c:v>
                </c:pt>
              </c:strCache>
            </c:strRef>
          </c:tx>
          <c:spPr>
            <a:ln w="28575">
              <a:noFill/>
            </a:ln>
          </c:spPr>
          <c:xVal>
            <c:numRef>
              <c:f>Sheet1!$A$13:$A$16</c:f>
              <c:numCache>
                <c:formatCode>General</c:formatCode>
                <c:ptCount val="4"/>
                <c:pt idx="0">
                  <c:v>10000</c:v>
                </c:pt>
                <c:pt idx="1">
                  <c:v>20000</c:v>
                </c:pt>
                <c:pt idx="2">
                  <c:v>30000</c:v>
                </c:pt>
                <c:pt idx="3">
                  <c:v>40000</c:v>
                </c:pt>
              </c:numCache>
            </c:numRef>
          </c:xVal>
          <c:yVal>
            <c:numRef>
              <c:f>Sheet1!$C$13:$C$16</c:f>
              <c:numCache>
                <c:formatCode>General</c:formatCode>
                <c:ptCount val="4"/>
                <c:pt idx="0">
                  <c:v>3333.333333333333</c:v>
                </c:pt>
                <c:pt idx="1">
                  <c:v>5882.3529411764703</c:v>
                </c:pt>
                <c:pt idx="2">
                  <c:v>9671.1798839458406</c:v>
                </c:pt>
                <c:pt idx="3">
                  <c:v>11520.737327188939</c:v>
                </c:pt>
              </c:numCache>
            </c:numRef>
          </c:yVal>
          <c:smooth val="0"/>
        </c:ser>
        <c:dLbls>
          <c:showLegendKey val="0"/>
          <c:showVal val="0"/>
          <c:showCatName val="0"/>
          <c:showSerName val="0"/>
          <c:showPercent val="0"/>
          <c:showBubbleSize val="0"/>
        </c:dLbls>
        <c:axId val="37880576"/>
        <c:axId val="37882112"/>
      </c:scatterChart>
      <c:valAx>
        <c:axId val="37880576"/>
        <c:scaling>
          <c:orientation val="minMax"/>
        </c:scaling>
        <c:delete val="0"/>
        <c:axPos val="b"/>
        <c:numFmt formatCode="General" sourceLinked="1"/>
        <c:majorTickMark val="out"/>
        <c:minorTickMark val="none"/>
        <c:tickLblPos val="nextTo"/>
        <c:crossAx val="37882112"/>
        <c:crosses val="autoZero"/>
        <c:crossBetween val="midCat"/>
      </c:valAx>
      <c:valAx>
        <c:axId val="37882112"/>
        <c:scaling>
          <c:orientation val="minMax"/>
        </c:scaling>
        <c:delete val="0"/>
        <c:axPos val="l"/>
        <c:majorGridlines/>
        <c:numFmt formatCode="General" sourceLinked="1"/>
        <c:majorTickMark val="out"/>
        <c:minorTickMark val="none"/>
        <c:tickLblPos val="nextTo"/>
        <c:crossAx val="37880576"/>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4038" tIns="47019" rIns="94038" bIns="47019" rtlCol="0"/>
          <a:lstStyle>
            <a:lvl1pPr algn="l">
              <a:defRPr sz="13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4038" tIns="47019" rIns="94038" bIns="47019" rtlCol="0"/>
          <a:lstStyle>
            <a:lvl1pPr algn="r">
              <a:defRPr sz="1300"/>
            </a:lvl1pPr>
          </a:lstStyle>
          <a:p>
            <a:fld id="{FE4753EF-DADF-4E03-9C0E-16DD66A2F6C5}" type="datetimeFigureOut">
              <a:rPr lang="en-US" smtClean="0"/>
              <a:pPr/>
              <a:t>10/17/2013</a:t>
            </a:fld>
            <a:endParaRPr lang="en-US"/>
          </a:p>
        </p:txBody>
      </p:sp>
      <p:sp>
        <p:nvSpPr>
          <p:cNvPr id="4" name="Slide Image Placeholder 3"/>
          <p:cNvSpPr>
            <a:spLocks noGrp="1" noRot="1" noChangeAspect="1"/>
          </p:cNvSpPr>
          <p:nvPr>
            <p:ph type="sldImg" idx="2"/>
          </p:nvPr>
        </p:nvSpPr>
        <p:spPr>
          <a:xfrm>
            <a:off x="2122488" y="698500"/>
            <a:ext cx="2613025" cy="3486150"/>
          </a:xfrm>
          <a:prstGeom prst="rect">
            <a:avLst/>
          </a:prstGeom>
          <a:noFill/>
          <a:ln w="12700">
            <a:solidFill>
              <a:prstClr val="black"/>
            </a:solidFill>
          </a:ln>
        </p:spPr>
        <p:txBody>
          <a:bodyPr vert="horz" lIns="94038" tIns="47019" rIns="94038" bIns="4701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4038" tIns="47019" rIns="94038" bIns="470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4038" tIns="47019" rIns="94038" bIns="47019" rtlCol="0" anchor="b"/>
          <a:lstStyle>
            <a:lvl1pPr algn="l">
              <a:defRPr sz="13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4038" tIns="47019" rIns="94038" bIns="47019" rtlCol="0" anchor="b"/>
          <a:lstStyle>
            <a:lvl1pPr algn="r">
              <a:defRPr sz="1300"/>
            </a:lvl1pPr>
          </a:lstStyle>
          <a:p>
            <a:fld id="{E3CE65DA-A100-4ED5-9812-D9F20E8F4510}" type="slidenum">
              <a:rPr lang="en-US" smtClean="0"/>
              <a:pPr/>
              <a:t>‹#›</a:t>
            </a:fld>
            <a:endParaRPr lang="en-US"/>
          </a:p>
        </p:txBody>
      </p:sp>
    </p:spTree>
    <p:extLst>
      <p:ext uri="{BB962C8B-B14F-4D97-AF65-F5344CB8AC3E}">
        <p14:creationId xmlns:p14="http://schemas.microsoft.com/office/powerpoint/2010/main" val="4043026679"/>
      </p:ext>
    </p:extLst>
  </p:cSld>
  <p:clrMap bg1="lt1" tx1="dk1" bg2="lt2" tx2="dk2" accent1="accent1" accent2="accent2" accent3="accent3" accent4="accent4" accent5="accent5" accent6="accent6" hlink="hlink" folHlink="folHlink"/>
  <p:notesStyle>
    <a:lvl1pPr marL="0" algn="l" defTabSz="4388419" rtl="0" eaLnBrk="1" latinLnBrk="0" hangingPunct="1">
      <a:defRPr sz="5800" kern="1200">
        <a:solidFill>
          <a:schemeClr val="tx1"/>
        </a:solidFill>
        <a:latin typeface="+mn-lt"/>
        <a:ea typeface="+mn-ea"/>
        <a:cs typeface="+mn-cs"/>
      </a:defRPr>
    </a:lvl1pPr>
    <a:lvl2pPr marL="2194210" algn="l" defTabSz="4388419" rtl="0" eaLnBrk="1" latinLnBrk="0" hangingPunct="1">
      <a:defRPr sz="5800" kern="1200">
        <a:solidFill>
          <a:schemeClr val="tx1"/>
        </a:solidFill>
        <a:latin typeface="+mn-lt"/>
        <a:ea typeface="+mn-ea"/>
        <a:cs typeface="+mn-cs"/>
      </a:defRPr>
    </a:lvl2pPr>
    <a:lvl3pPr marL="4388419" algn="l" defTabSz="4388419" rtl="0" eaLnBrk="1" latinLnBrk="0" hangingPunct="1">
      <a:defRPr sz="5800" kern="1200">
        <a:solidFill>
          <a:schemeClr val="tx1"/>
        </a:solidFill>
        <a:latin typeface="+mn-lt"/>
        <a:ea typeface="+mn-ea"/>
        <a:cs typeface="+mn-cs"/>
      </a:defRPr>
    </a:lvl3pPr>
    <a:lvl4pPr marL="6582629" algn="l" defTabSz="4388419" rtl="0" eaLnBrk="1" latinLnBrk="0" hangingPunct="1">
      <a:defRPr sz="5800" kern="1200">
        <a:solidFill>
          <a:schemeClr val="tx1"/>
        </a:solidFill>
        <a:latin typeface="+mn-lt"/>
        <a:ea typeface="+mn-ea"/>
        <a:cs typeface="+mn-cs"/>
      </a:defRPr>
    </a:lvl4pPr>
    <a:lvl5pPr marL="8776834" algn="l" defTabSz="4388419" rtl="0" eaLnBrk="1" latinLnBrk="0" hangingPunct="1">
      <a:defRPr sz="5800" kern="1200">
        <a:solidFill>
          <a:schemeClr val="tx1"/>
        </a:solidFill>
        <a:latin typeface="+mn-lt"/>
        <a:ea typeface="+mn-ea"/>
        <a:cs typeface="+mn-cs"/>
      </a:defRPr>
    </a:lvl5pPr>
    <a:lvl6pPr marL="10971043" algn="l" defTabSz="4388419" rtl="0" eaLnBrk="1" latinLnBrk="0" hangingPunct="1">
      <a:defRPr sz="5800" kern="1200">
        <a:solidFill>
          <a:schemeClr val="tx1"/>
        </a:solidFill>
        <a:latin typeface="+mn-lt"/>
        <a:ea typeface="+mn-ea"/>
        <a:cs typeface="+mn-cs"/>
      </a:defRPr>
    </a:lvl6pPr>
    <a:lvl7pPr marL="13165253" algn="l" defTabSz="4388419" rtl="0" eaLnBrk="1" latinLnBrk="0" hangingPunct="1">
      <a:defRPr sz="5800" kern="1200">
        <a:solidFill>
          <a:schemeClr val="tx1"/>
        </a:solidFill>
        <a:latin typeface="+mn-lt"/>
        <a:ea typeface="+mn-ea"/>
        <a:cs typeface="+mn-cs"/>
      </a:defRPr>
    </a:lvl7pPr>
    <a:lvl8pPr marL="15359462" algn="l" defTabSz="4388419" rtl="0" eaLnBrk="1" latinLnBrk="0" hangingPunct="1">
      <a:defRPr sz="5800" kern="1200">
        <a:solidFill>
          <a:schemeClr val="tx1"/>
        </a:solidFill>
        <a:latin typeface="+mn-lt"/>
        <a:ea typeface="+mn-ea"/>
        <a:cs typeface="+mn-cs"/>
      </a:defRPr>
    </a:lvl8pPr>
    <a:lvl9pPr marL="17553672" algn="l" defTabSz="4388419"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65DA-A100-4ED5-9812-D9F20E8F4510}" type="slidenum">
              <a:rPr lang="en-US" smtClean="0"/>
              <a:pPr/>
              <a:t>1</a:t>
            </a:fld>
            <a:endParaRPr lang="en-US"/>
          </a:p>
        </p:txBody>
      </p:sp>
    </p:spTree>
    <p:extLst>
      <p:ext uri="{BB962C8B-B14F-4D97-AF65-F5344CB8AC3E}">
        <p14:creationId xmlns:p14="http://schemas.microsoft.com/office/powerpoint/2010/main" val="360738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9124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281470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124593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307747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126980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236268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215686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166986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150184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335236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65FF-9816-40E3-9670-0D28BE4EC2D6}" type="datetimeFigureOut">
              <a:rPr lang="en-US" smtClean="0"/>
              <a:pPr/>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73194-663C-4055-B5C3-B38C359D29B0}" type="slidenum">
              <a:rPr lang="en-US" smtClean="0"/>
              <a:pPr/>
              <a:t>‹#›</a:t>
            </a:fld>
            <a:endParaRPr lang="en-US"/>
          </a:p>
        </p:txBody>
      </p:sp>
    </p:spTree>
    <p:extLst>
      <p:ext uri="{BB962C8B-B14F-4D97-AF65-F5344CB8AC3E}">
        <p14:creationId xmlns:p14="http://schemas.microsoft.com/office/powerpoint/2010/main" val="374709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7C565FF-9816-40E3-9670-0D28BE4EC2D6}" type="datetimeFigureOut">
              <a:rPr lang="en-US" smtClean="0"/>
              <a:pPr/>
              <a:t>10/17/2013</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ED73194-663C-4055-B5C3-B38C359D29B0}" type="slidenum">
              <a:rPr lang="en-US" smtClean="0"/>
              <a:pPr/>
              <a:t>‹#›</a:t>
            </a:fld>
            <a:endParaRPr lang="en-US"/>
          </a:p>
        </p:txBody>
      </p:sp>
    </p:spTree>
    <p:extLst>
      <p:ext uri="{BB962C8B-B14F-4D97-AF65-F5344CB8AC3E}">
        <p14:creationId xmlns:p14="http://schemas.microsoft.com/office/powerpoint/2010/main" val="377966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1.xml"/><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ubtitle 4"/>
          <p:cNvSpPr txBox="1">
            <a:spLocks/>
          </p:cNvSpPr>
          <p:nvPr/>
        </p:nvSpPr>
        <p:spPr>
          <a:xfrm>
            <a:off x="927237" y="32395031"/>
            <a:ext cx="14068923" cy="2801946"/>
          </a:xfrm>
          <a:prstGeom prst="rect">
            <a:avLst/>
          </a:prstGeom>
          <a:solidFill>
            <a:schemeClr val="bg1"/>
          </a:solidFill>
          <a:effectLst/>
        </p:spPr>
        <p:txBody>
          <a:bodyPr vert="horz" lIns="0" tIns="219456" rIns="0" bIns="219456" rtlCol="0">
            <a:no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algn="l"/>
            <a:r>
              <a:rPr lang="en-US" sz="4400" u="sng" dirty="0">
                <a:solidFill>
                  <a:schemeClr val="tx1"/>
                </a:solidFill>
                <a:latin typeface="+mj-lt"/>
              </a:rPr>
              <a:t>3</a:t>
            </a:r>
            <a:r>
              <a:rPr lang="en-US" sz="4400" u="sng" dirty="0" smtClean="0">
                <a:solidFill>
                  <a:schemeClr val="tx1"/>
                </a:solidFill>
                <a:latin typeface="+mj-lt"/>
              </a:rPr>
              <a:t>) Integrating Systems Implementation with Control Theory</a:t>
            </a:r>
          </a:p>
          <a:p>
            <a:pPr indent="457200" algn="just"/>
            <a:r>
              <a:rPr lang="en-US" sz="2800" dirty="0" smtClean="0">
                <a:solidFill>
                  <a:schemeClr val="tx1"/>
                </a:solidFill>
              </a:rPr>
              <a:t>The design of high performance CPS must take into account implementation artifacts.  </a:t>
            </a:r>
            <a:r>
              <a:rPr lang="en-US" sz="2800" dirty="0">
                <a:solidFill>
                  <a:schemeClr val="tx1"/>
                </a:solidFill>
              </a:rPr>
              <a:t>O</a:t>
            </a:r>
            <a:r>
              <a:rPr lang="en-US" sz="2800" dirty="0" smtClean="0">
                <a:solidFill>
                  <a:schemeClr val="tx1"/>
                </a:solidFill>
              </a:rPr>
              <a:t>ur work aims to build upon existing tools such as </a:t>
            </a:r>
            <a:r>
              <a:rPr lang="en-US" sz="2800" dirty="0" err="1" smtClean="0">
                <a:solidFill>
                  <a:schemeClr val="tx1"/>
                </a:solidFill>
              </a:rPr>
              <a:t>JitterBug</a:t>
            </a:r>
            <a:r>
              <a:rPr lang="en-US" sz="2800" dirty="0" smtClean="0">
                <a:solidFill>
                  <a:schemeClr val="tx1"/>
                </a:solidFill>
              </a:rPr>
              <a:t> and </a:t>
            </a:r>
            <a:r>
              <a:rPr lang="en-US" sz="2800" dirty="0" err="1" smtClean="0">
                <a:solidFill>
                  <a:schemeClr val="tx1"/>
                </a:solidFill>
              </a:rPr>
              <a:t>TrueTime</a:t>
            </a:r>
            <a:r>
              <a:rPr lang="en-US" sz="2800" dirty="0" smtClean="0">
                <a:solidFill>
                  <a:schemeClr val="tx1"/>
                </a:solidFill>
              </a:rPr>
              <a:t> to incorporate artifacts from implementing scheduler and  control algorithms (e.g. delay variation) into system stability and performance analysis. </a:t>
            </a:r>
            <a:endParaRPr lang="en-US" sz="2800" b="1" dirty="0" smtClean="0">
              <a:solidFill>
                <a:schemeClr val="tx1"/>
              </a:solidFill>
            </a:endParaRPr>
          </a:p>
        </p:txBody>
      </p:sp>
      <p:sp>
        <p:nvSpPr>
          <p:cNvPr id="93" name="Subtitle 4"/>
          <p:cNvSpPr txBox="1">
            <a:spLocks/>
          </p:cNvSpPr>
          <p:nvPr/>
        </p:nvSpPr>
        <p:spPr>
          <a:xfrm>
            <a:off x="625644" y="18721137"/>
            <a:ext cx="12296275" cy="3657599"/>
          </a:xfrm>
          <a:prstGeom prst="rect">
            <a:avLst/>
          </a:prstGeom>
          <a:solidFill>
            <a:schemeClr val="bg1"/>
          </a:solidFill>
          <a:effectLst/>
        </p:spPr>
        <p:txBody>
          <a:bodyPr vert="horz" lIns="438912" tIns="219456" rIns="438912" bIns="219456" rtlCol="0">
            <a:norm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algn="l"/>
            <a:r>
              <a:rPr lang="en-US" sz="4400" u="sng" dirty="0" smtClean="0">
                <a:solidFill>
                  <a:schemeClr val="tx1"/>
                </a:solidFill>
                <a:latin typeface="+mj-lt"/>
              </a:rPr>
              <a:t>2) Tight Hardware/Software Resource Coupling</a:t>
            </a:r>
          </a:p>
          <a:p>
            <a:pPr indent="457200" algn="just"/>
            <a:r>
              <a:rPr lang="en-US" sz="2800" dirty="0" smtClean="0">
                <a:solidFill>
                  <a:schemeClr val="tx1"/>
                </a:solidFill>
              </a:rPr>
              <a:t>In support of plastic </a:t>
            </a:r>
            <a:r>
              <a:rPr lang="en-US" sz="2800" dirty="0">
                <a:solidFill>
                  <a:schemeClr val="tx1"/>
                </a:solidFill>
              </a:rPr>
              <a:t>d</a:t>
            </a:r>
            <a:r>
              <a:rPr lang="en-US" sz="2800" dirty="0" smtClean="0">
                <a:solidFill>
                  <a:schemeClr val="tx1"/>
                </a:solidFill>
              </a:rPr>
              <a:t>ata structures, approaches for developing hybrid HW/SW containers are being explored.</a:t>
            </a:r>
            <a:endParaRPr lang="en-US" sz="2800" b="1" dirty="0" smtClean="0">
              <a:solidFill>
                <a:schemeClr val="tx1"/>
              </a:solidFill>
            </a:endParaRPr>
          </a:p>
        </p:txBody>
      </p:sp>
      <p:sp>
        <p:nvSpPr>
          <p:cNvPr id="5" name="Subtitle 4"/>
          <p:cNvSpPr>
            <a:spLocks noGrp="1"/>
          </p:cNvSpPr>
          <p:nvPr>
            <p:ph type="subTitle" idx="1"/>
          </p:nvPr>
        </p:nvSpPr>
        <p:spPr>
          <a:xfrm>
            <a:off x="553454" y="3561349"/>
            <a:ext cx="16362949" cy="3657599"/>
          </a:xfrm>
          <a:solidFill>
            <a:schemeClr val="bg1"/>
          </a:solidFill>
          <a:effectLst/>
        </p:spPr>
        <p:txBody>
          <a:bodyPr>
            <a:noAutofit/>
          </a:bodyPr>
          <a:lstStyle/>
          <a:p>
            <a:pPr algn="l"/>
            <a:r>
              <a:rPr lang="en-US" sz="4400" u="sng" dirty="0" smtClean="0">
                <a:solidFill>
                  <a:schemeClr val="tx1"/>
                </a:solidFill>
                <a:latin typeface="+mj-lt"/>
              </a:rPr>
              <a:t>Introduction</a:t>
            </a:r>
          </a:p>
          <a:p>
            <a:pPr indent="457200" algn="just"/>
            <a:r>
              <a:rPr lang="en-US" sz="2800" dirty="0" smtClean="0">
                <a:solidFill>
                  <a:schemeClr val="tx1"/>
                </a:solidFill>
              </a:rPr>
              <a:t>Effective response and adaptation to the physical world, and rigorous management of such behaviors, are mandatory features of cyber-physical systems</a:t>
            </a:r>
            <a:r>
              <a:rPr lang="en-US" sz="2800" b="1" dirty="0" smtClean="0">
                <a:solidFill>
                  <a:schemeClr val="tx1"/>
                </a:solidFill>
              </a:rPr>
              <a:t>.  </a:t>
            </a:r>
            <a:r>
              <a:rPr lang="en-US" sz="2800" dirty="0" smtClean="0">
                <a:solidFill>
                  <a:schemeClr val="tx1"/>
                </a:solidFill>
              </a:rPr>
              <a:t>However, achieving such capabilities across diverse application requirements surpasses the current state of the art in system platforms and tools.  </a:t>
            </a:r>
            <a:r>
              <a:rPr lang="en-US" sz="2800" dirty="0">
                <a:solidFill>
                  <a:schemeClr val="tx1"/>
                </a:solidFill>
              </a:rPr>
              <a:t>E</a:t>
            </a:r>
            <a:r>
              <a:rPr lang="en-US" sz="2800" dirty="0" smtClean="0">
                <a:solidFill>
                  <a:schemeClr val="tx1"/>
                </a:solidFill>
              </a:rPr>
              <a:t>xisting systems do not support the expression, integration, and enforcement of such properties that span cyber and physical domains.  In this work we are examining mechanisms to enable conjoining of </a:t>
            </a:r>
            <a:r>
              <a:rPr lang="en-US" sz="2800" dirty="0" err="1" smtClean="0">
                <a:solidFill>
                  <a:schemeClr val="tx1"/>
                </a:solidFill>
              </a:rPr>
              <a:t>cyber-physical</a:t>
            </a:r>
            <a:r>
              <a:rPr lang="en-US" sz="2800" dirty="0" smtClean="0">
                <a:solidFill>
                  <a:schemeClr val="tx1"/>
                </a:solidFill>
              </a:rPr>
              <a:t> properties within a system through: </a:t>
            </a:r>
            <a:r>
              <a:rPr lang="en-US" sz="2800" b="1" dirty="0" smtClean="0">
                <a:solidFill>
                  <a:schemeClr val="tx1"/>
                </a:solidFill>
              </a:rPr>
              <a:t>1) plastic </a:t>
            </a:r>
            <a:r>
              <a:rPr lang="en-US" sz="2800" b="1" dirty="0">
                <a:solidFill>
                  <a:schemeClr val="tx1"/>
                </a:solidFill>
              </a:rPr>
              <a:t>d</a:t>
            </a:r>
            <a:r>
              <a:rPr lang="en-US" sz="2800" b="1" dirty="0" smtClean="0">
                <a:solidFill>
                  <a:schemeClr val="tx1"/>
                </a:solidFill>
              </a:rPr>
              <a:t>ata </a:t>
            </a:r>
            <a:r>
              <a:rPr lang="en-US" sz="2800" b="1" dirty="0">
                <a:solidFill>
                  <a:schemeClr val="tx1"/>
                </a:solidFill>
              </a:rPr>
              <a:t>s</a:t>
            </a:r>
            <a:r>
              <a:rPr lang="en-US" sz="2800" b="1" dirty="0" smtClean="0">
                <a:solidFill>
                  <a:schemeClr val="tx1"/>
                </a:solidFill>
              </a:rPr>
              <a:t>tructures, 2) tightly coupling SW/HW resources, and 3) integrating system implementation artifacts and control theory.</a:t>
            </a:r>
          </a:p>
        </p:txBody>
      </p:sp>
      <p:sp>
        <p:nvSpPr>
          <p:cNvPr id="4" name="Title 3"/>
          <p:cNvSpPr>
            <a:spLocks noGrp="1"/>
          </p:cNvSpPr>
          <p:nvPr>
            <p:ph type="ctrTitle"/>
          </p:nvPr>
        </p:nvSpPr>
        <p:spPr>
          <a:xfrm>
            <a:off x="914400" y="914400"/>
            <a:ext cx="31089600" cy="2743200"/>
          </a:xfrm>
          <a:ln w="38100">
            <a:solidFill>
              <a:schemeClr val="tx1"/>
            </a:solidFill>
          </a:ln>
        </p:spPr>
        <p:txBody>
          <a:bodyPr>
            <a:normAutofit fontScale="90000"/>
          </a:bodyPr>
          <a:lstStyle/>
          <a:p>
            <a:r>
              <a:rPr lang="en-US" sz="8400" dirty="0" smtClean="0"/>
              <a:t>Integration of Conjoined Cyber-Physical System Properties</a:t>
            </a:r>
            <a:br>
              <a:rPr lang="en-US" sz="8400" dirty="0" smtClean="0"/>
            </a:br>
            <a:r>
              <a:rPr lang="en-US" sz="6000" dirty="0" smtClean="0"/>
              <a:t>Phillip Jones   Joseph </a:t>
            </a:r>
            <a:r>
              <a:rPr lang="en-US" sz="6000" dirty="0" err="1" smtClean="0"/>
              <a:t>Zambreno</a:t>
            </a:r>
            <a:r>
              <a:rPr lang="en-US" sz="6000" dirty="0" smtClean="0"/>
              <a:t>                       Ron Cytron   Christopher Gill</a:t>
            </a:r>
            <a:r>
              <a:rPr lang="en-US" sz="6700" dirty="0" smtClean="0"/>
              <a:t/>
            </a:r>
            <a:br>
              <a:rPr lang="en-US" sz="6700" dirty="0" smtClean="0"/>
            </a:br>
            <a:r>
              <a:rPr lang="en-US" sz="4400" dirty="0" smtClean="0"/>
              <a:t>{</a:t>
            </a:r>
            <a:r>
              <a:rPr lang="en-US" sz="4400" dirty="0" err="1" smtClean="0"/>
              <a:t>phjones,zambreno</a:t>
            </a:r>
            <a:r>
              <a:rPr lang="en-US" sz="4400" dirty="0" smtClean="0"/>
              <a:t>}@</a:t>
            </a:r>
            <a:r>
              <a:rPr lang="en-US" sz="4400" dirty="0" err="1" smtClean="0"/>
              <a:t>iastate.edu</a:t>
            </a:r>
            <a:r>
              <a:rPr lang="en-US" sz="4400" dirty="0" smtClean="0"/>
              <a:t>                                                    {</a:t>
            </a:r>
            <a:r>
              <a:rPr lang="en-US" sz="4400" dirty="0" err="1" smtClean="0"/>
              <a:t>cytron,cdgill</a:t>
            </a:r>
            <a:r>
              <a:rPr lang="en-US" sz="4400" dirty="0" smtClean="0"/>
              <a:t>}@wustl.edu</a:t>
            </a:r>
            <a:endParaRPr lang="en-US" sz="4400" dirty="0"/>
          </a:p>
        </p:txBody>
      </p:sp>
      <p:sp>
        <p:nvSpPr>
          <p:cNvPr id="33" name="Subtitle 4"/>
          <p:cNvSpPr txBox="1">
            <a:spLocks/>
          </p:cNvSpPr>
          <p:nvPr/>
        </p:nvSpPr>
        <p:spPr>
          <a:xfrm>
            <a:off x="553454" y="7411449"/>
            <a:ext cx="16362946" cy="3604305"/>
          </a:xfrm>
          <a:prstGeom prst="rect">
            <a:avLst/>
          </a:prstGeom>
        </p:spPr>
        <p:txBody>
          <a:bodyPr vert="horz" lIns="438912" tIns="219456" rIns="438912" bIns="219456" rtlCol="0">
            <a:no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lvl="0" algn="just">
              <a:spcBef>
                <a:spcPts val="0"/>
              </a:spcBef>
              <a:defRPr/>
            </a:pPr>
            <a:r>
              <a:rPr lang="en-US" sz="4400" u="sng" dirty="0" smtClean="0">
                <a:solidFill>
                  <a:prstClr val="black"/>
                </a:solidFill>
                <a:latin typeface="+mj-lt"/>
              </a:rPr>
              <a:t>1) Plastic Data Structures</a:t>
            </a:r>
          </a:p>
          <a:p>
            <a:pPr indent="457200" algn="just">
              <a:spcBef>
                <a:spcPts val="0"/>
              </a:spcBef>
              <a:defRPr/>
            </a:pPr>
            <a:r>
              <a:rPr lang="en-US" sz="2800" dirty="0" smtClean="0">
                <a:solidFill>
                  <a:schemeClr val="tx1"/>
                </a:solidFill>
              </a:rPr>
              <a:t>While traditional systems often need data structures optimized for fastest average times for </a:t>
            </a:r>
            <a:r>
              <a:rPr lang="en-US" sz="2800" b="1" dirty="0" smtClean="0">
                <a:solidFill>
                  <a:schemeClr val="tx1"/>
                </a:solidFill>
              </a:rPr>
              <a:t>find</a:t>
            </a:r>
            <a:r>
              <a:rPr lang="en-US" sz="2800" dirty="0" smtClean="0">
                <a:solidFill>
                  <a:schemeClr val="tx1"/>
                </a:solidFill>
              </a:rPr>
              <a:t>, </a:t>
            </a:r>
            <a:r>
              <a:rPr lang="en-US" sz="2800" b="1" dirty="0" smtClean="0">
                <a:solidFill>
                  <a:schemeClr val="tx1"/>
                </a:solidFill>
              </a:rPr>
              <a:t>insert</a:t>
            </a:r>
            <a:r>
              <a:rPr lang="en-US" sz="2800" dirty="0" smtClean="0">
                <a:solidFill>
                  <a:schemeClr val="tx1"/>
                </a:solidFill>
              </a:rPr>
              <a:t>, and other operations, the more diverse semantics of CPS call for data structures whose optimization criteria can be adapted on the fly at run-time. We </a:t>
            </a:r>
            <a:r>
              <a:rPr lang="en-US" sz="2800" dirty="0">
                <a:solidFill>
                  <a:schemeClr val="tx1"/>
                </a:solidFill>
              </a:rPr>
              <a:t>have developed </a:t>
            </a:r>
            <a:r>
              <a:rPr lang="en-US" sz="2800" i="1" dirty="0">
                <a:solidFill>
                  <a:schemeClr val="tx1"/>
                </a:solidFill>
              </a:rPr>
              <a:t>plastic </a:t>
            </a:r>
            <a:r>
              <a:rPr lang="en-US" sz="2800" dirty="0">
                <a:solidFill>
                  <a:schemeClr val="tx1"/>
                </a:solidFill>
              </a:rPr>
              <a:t>data structures, which can switch between </a:t>
            </a:r>
            <a:r>
              <a:rPr lang="en-US" sz="2800" dirty="0" smtClean="0">
                <a:solidFill>
                  <a:schemeClr val="tx1"/>
                </a:solidFill>
              </a:rPr>
              <a:t>optimization modes </a:t>
            </a:r>
            <a:r>
              <a:rPr lang="en-US" sz="2800" dirty="0">
                <a:solidFill>
                  <a:schemeClr val="tx1"/>
                </a:solidFill>
              </a:rPr>
              <a:t>depending on the </a:t>
            </a:r>
            <a:r>
              <a:rPr lang="en-US" sz="2800" dirty="0" smtClean="0">
                <a:solidFill>
                  <a:schemeClr val="tx1"/>
                </a:solidFill>
              </a:rPr>
              <a:t>work </a:t>
            </a:r>
            <a:r>
              <a:rPr lang="en-US" sz="2800" dirty="0">
                <a:solidFill>
                  <a:schemeClr val="tx1"/>
                </a:solidFill>
              </a:rPr>
              <a:t>being </a:t>
            </a:r>
            <a:r>
              <a:rPr lang="en-US" sz="2800" dirty="0" smtClean="0">
                <a:solidFill>
                  <a:schemeClr val="tx1"/>
                </a:solidFill>
              </a:rPr>
              <a:t>done.</a:t>
            </a:r>
            <a:r>
              <a:rPr lang="en-US" sz="2800" b="1" dirty="0" smtClean="0">
                <a:solidFill>
                  <a:schemeClr val="tx1"/>
                </a:solidFill>
              </a:rPr>
              <a:t> </a:t>
            </a:r>
            <a:r>
              <a:rPr lang="en-US" sz="2800" dirty="0" smtClean="0">
                <a:solidFill>
                  <a:schemeClr val="tx1"/>
                </a:solidFill>
              </a:rPr>
              <a:t>The work presented here compares </a:t>
            </a:r>
            <a:r>
              <a:rPr lang="en-US" sz="2800" dirty="0">
                <a:solidFill>
                  <a:schemeClr val="tx1"/>
                </a:solidFill>
              </a:rPr>
              <a:t>the </a:t>
            </a:r>
            <a:r>
              <a:rPr lang="en-US" sz="2800" b="1" dirty="0" smtClean="0">
                <a:solidFill>
                  <a:schemeClr val="tx1"/>
                </a:solidFill>
              </a:rPr>
              <a:t>Real </a:t>
            </a:r>
            <a:r>
              <a:rPr lang="en-US" sz="2800" b="1" dirty="0">
                <a:solidFill>
                  <a:schemeClr val="tx1"/>
                </a:solidFill>
              </a:rPr>
              <a:t>T</a:t>
            </a:r>
            <a:r>
              <a:rPr lang="en-US" sz="2800" b="1" dirty="0" smtClean="0">
                <a:solidFill>
                  <a:schemeClr val="tx1"/>
                </a:solidFill>
              </a:rPr>
              <a:t>ime</a:t>
            </a:r>
            <a:r>
              <a:rPr lang="en-US" sz="2800" dirty="0" smtClean="0">
                <a:solidFill>
                  <a:schemeClr val="tx1"/>
                </a:solidFill>
              </a:rPr>
              <a:t> and </a:t>
            </a:r>
            <a:r>
              <a:rPr lang="en-US" sz="2800" b="1" dirty="0" smtClean="0">
                <a:solidFill>
                  <a:schemeClr val="tx1"/>
                </a:solidFill>
              </a:rPr>
              <a:t>Best </a:t>
            </a:r>
            <a:r>
              <a:rPr lang="en-US" sz="2800" b="1" dirty="0" err="1" smtClean="0">
                <a:solidFill>
                  <a:schemeClr val="tx1"/>
                </a:solidFill>
              </a:rPr>
              <a:t>Avg</a:t>
            </a:r>
            <a:r>
              <a:rPr lang="en-US" sz="2800" b="1" dirty="0" smtClean="0">
                <a:solidFill>
                  <a:schemeClr val="tx1"/>
                </a:solidFill>
              </a:rPr>
              <a:t> </a:t>
            </a:r>
            <a:r>
              <a:rPr lang="en-US" sz="2800" b="1" dirty="0">
                <a:solidFill>
                  <a:schemeClr val="tx1"/>
                </a:solidFill>
              </a:rPr>
              <a:t>C</a:t>
            </a:r>
            <a:r>
              <a:rPr lang="en-US" sz="2800" b="1" dirty="0" smtClean="0">
                <a:solidFill>
                  <a:schemeClr val="tx1"/>
                </a:solidFill>
              </a:rPr>
              <a:t>ase</a:t>
            </a:r>
            <a:r>
              <a:rPr lang="en-US" sz="2800" dirty="0" smtClean="0">
                <a:solidFill>
                  <a:schemeClr val="tx1"/>
                </a:solidFill>
              </a:rPr>
              <a:t> modes in terms of the ratio of the average to worst case performance.</a:t>
            </a:r>
            <a:endParaRPr lang="en-US" sz="2800" dirty="0">
              <a:solidFill>
                <a:schemeClr val="tx1"/>
              </a:solidFill>
            </a:endParaRPr>
          </a:p>
          <a:p>
            <a:pPr lvl="0" indent="457200" algn="just">
              <a:spcBef>
                <a:spcPts val="0"/>
              </a:spcBef>
              <a:defRPr/>
            </a:pPr>
            <a:endParaRPr lang="en-US" sz="28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0700" y="41436760"/>
            <a:ext cx="14973300" cy="157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208" descr="ENG1linerev(CMYK)LG.jpg"/>
          <p:cNvPicPr>
            <a:picLocks noChangeAspect="1"/>
          </p:cNvPicPr>
          <p:nvPr/>
        </p:nvPicPr>
        <p:blipFill>
          <a:blip r:embed="rId4"/>
          <a:stretch>
            <a:fillRect/>
          </a:stretch>
        </p:blipFill>
        <p:spPr>
          <a:xfrm>
            <a:off x="1268323" y="41436760"/>
            <a:ext cx="15743328" cy="1572696"/>
          </a:xfrm>
          <a:prstGeom prst="rect">
            <a:avLst/>
          </a:prstGeom>
        </p:spPr>
      </p:pic>
      <p:pic>
        <p:nvPicPr>
          <p:cNvPr id="52" name="Picture 51"/>
          <p:cNvPicPr/>
          <p:nvPr/>
        </p:nvPicPr>
        <p:blipFill rotWithShape="1">
          <a:blip r:embed="rId5" cstate="print"/>
          <a:srcRect l="62745" t="31707" r="13971" b="43886"/>
          <a:stretch/>
        </p:blipFill>
        <p:spPr bwMode="auto">
          <a:xfrm>
            <a:off x="898359" y="11472954"/>
            <a:ext cx="4419600" cy="2327136"/>
          </a:xfrm>
          <a:prstGeom prst="rect">
            <a:avLst/>
          </a:prstGeom>
          <a:ln>
            <a:noFill/>
          </a:ln>
          <a:extLst>
            <a:ext uri="{53640926-AAD7-44D8-BBD7-CCE9431645EC}">
              <a14:shadowObscured xmlns:a14="http://schemas.microsoft.com/office/drawing/2010/main"/>
            </a:ext>
          </a:extLst>
        </p:spPr>
      </p:pic>
      <p:pic>
        <p:nvPicPr>
          <p:cNvPr id="53" name="Picture 52"/>
          <p:cNvPicPr/>
          <p:nvPr/>
        </p:nvPicPr>
        <p:blipFill rotWithShape="1">
          <a:blip r:embed="rId5" cstate="print"/>
          <a:srcRect l="60176" t="59369" r="16540" b="15004"/>
          <a:stretch/>
        </p:blipFill>
        <p:spPr bwMode="auto">
          <a:xfrm>
            <a:off x="409074" y="14673354"/>
            <a:ext cx="4572000" cy="2234596"/>
          </a:xfrm>
          <a:prstGeom prst="rect">
            <a:avLst/>
          </a:prstGeom>
          <a:ln>
            <a:noFill/>
          </a:ln>
          <a:extLst>
            <a:ext uri="{53640926-AAD7-44D8-BBD7-CCE9431645EC}">
              <a14:shadowObscured xmlns:a14="http://schemas.microsoft.com/office/drawing/2010/main"/>
            </a:ext>
          </a:extLst>
        </p:spPr>
      </p:pic>
      <p:pic>
        <p:nvPicPr>
          <p:cNvPr id="54" name="Picture 53"/>
          <p:cNvPicPr/>
          <p:nvPr/>
        </p:nvPicPr>
        <p:blipFill rotWithShape="1">
          <a:blip r:embed="rId5" cstate="print"/>
          <a:srcRect l="62745" t="85809" r="13971" b="5649"/>
          <a:stretch/>
        </p:blipFill>
        <p:spPr bwMode="auto">
          <a:xfrm>
            <a:off x="914400" y="17774224"/>
            <a:ext cx="3963985" cy="788917"/>
          </a:xfrm>
          <a:prstGeom prst="rect">
            <a:avLst/>
          </a:prstGeom>
          <a:ln>
            <a:noFill/>
          </a:ln>
          <a:extLst>
            <a:ext uri="{53640926-AAD7-44D8-BBD7-CCE9431645EC}">
              <a14:shadowObscured xmlns:a14="http://schemas.microsoft.com/office/drawing/2010/main"/>
            </a:ext>
          </a:extLst>
        </p:spPr>
      </p:pic>
      <p:sp>
        <p:nvSpPr>
          <p:cNvPr id="55" name="TextBox 54"/>
          <p:cNvSpPr txBox="1"/>
          <p:nvPr/>
        </p:nvSpPr>
        <p:spPr>
          <a:xfrm>
            <a:off x="5606459" y="10492112"/>
            <a:ext cx="4657429" cy="677108"/>
          </a:xfrm>
          <a:prstGeom prst="rect">
            <a:avLst/>
          </a:prstGeom>
          <a:noFill/>
        </p:spPr>
        <p:txBody>
          <a:bodyPr wrap="none" rtlCol="0">
            <a:spAutoFit/>
          </a:bodyPr>
          <a:lstStyle/>
          <a:p>
            <a:r>
              <a:rPr lang="en-US" sz="3800" u="sng" dirty="0" smtClean="0"/>
              <a:t>Modes of a Hash Table</a:t>
            </a:r>
            <a:endParaRPr lang="en-US" sz="3800" u="sng" dirty="0"/>
          </a:p>
        </p:txBody>
      </p:sp>
      <p:sp>
        <p:nvSpPr>
          <p:cNvPr id="50" name="TextBox 49"/>
          <p:cNvSpPr txBox="1"/>
          <p:nvPr/>
        </p:nvSpPr>
        <p:spPr>
          <a:xfrm>
            <a:off x="917575" y="11000826"/>
            <a:ext cx="3197225" cy="7017306"/>
          </a:xfrm>
          <a:prstGeom prst="rect">
            <a:avLst/>
          </a:prstGeom>
          <a:noFill/>
        </p:spPr>
        <p:txBody>
          <a:bodyPr wrap="square" rtlCol="0">
            <a:spAutoFit/>
          </a:bodyPr>
          <a:lstStyle/>
          <a:p>
            <a:r>
              <a:rPr lang="en-US" sz="3000" dirty="0" smtClean="0"/>
              <a:t>Best </a:t>
            </a:r>
            <a:r>
              <a:rPr lang="en-US" sz="3000" dirty="0" err="1" smtClean="0"/>
              <a:t>Avg</a:t>
            </a:r>
            <a:r>
              <a:rPr lang="en-US" sz="3000" dirty="0" smtClean="0"/>
              <a:t> Case</a:t>
            </a:r>
            <a:endParaRPr lang="en-US" sz="3000" dirty="0"/>
          </a:p>
          <a:p>
            <a:endParaRPr lang="en-US" sz="3000" dirty="0"/>
          </a:p>
          <a:p>
            <a:endParaRPr lang="en-US" sz="3000" dirty="0"/>
          </a:p>
          <a:p>
            <a:endParaRPr lang="en-US" sz="3000" dirty="0" smtClean="0"/>
          </a:p>
          <a:p>
            <a:endParaRPr lang="en-US" sz="3000" dirty="0" smtClean="0"/>
          </a:p>
          <a:p>
            <a:endParaRPr lang="en-US" sz="3000" dirty="0" smtClean="0"/>
          </a:p>
          <a:p>
            <a:endParaRPr lang="en-US" sz="3000" dirty="0" smtClean="0"/>
          </a:p>
          <a:p>
            <a:r>
              <a:rPr lang="en-US" sz="3000" dirty="0" smtClean="0"/>
              <a:t>Real Time</a:t>
            </a:r>
          </a:p>
          <a:p>
            <a:endParaRPr lang="en-US" sz="3000" dirty="0"/>
          </a:p>
          <a:p>
            <a:endParaRPr lang="en-US" sz="3000" dirty="0" smtClean="0"/>
          </a:p>
          <a:p>
            <a:endParaRPr lang="en-US" sz="3000" dirty="0" smtClean="0"/>
          </a:p>
          <a:p>
            <a:endParaRPr lang="en-US" sz="3000" dirty="0"/>
          </a:p>
          <a:p>
            <a:endParaRPr lang="en-US" sz="3000" dirty="0" smtClean="0"/>
          </a:p>
          <a:p>
            <a:endParaRPr lang="en-US" sz="3000" dirty="0"/>
          </a:p>
          <a:p>
            <a:r>
              <a:rPr lang="en-US" sz="3000" dirty="0" smtClean="0"/>
              <a:t>Small Footprint</a:t>
            </a:r>
            <a:endParaRPr lang="en-US" sz="3000" dirty="0"/>
          </a:p>
        </p:txBody>
      </p:sp>
      <p:sp>
        <p:nvSpPr>
          <p:cNvPr id="51" name="TextBox 50"/>
          <p:cNvSpPr txBox="1"/>
          <p:nvPr/>
        </p:nvSpPr>
        <p:spPr>
          <a:xfrm>
            <a:off x="4114800" y="10515600"/>
            <a:ext cx="12193538" cy="6694141"/>
          </a:xfrm>
          <a:prstGeom prst="rect">
            <a:avLst/>
          </a:prstGeom>
          <a:noFill/>
        </p:spPr>
        <p:txBody>
          <a:bodyPr wrap="square" rtlCol="0">
            <a:spAutoFit/>
          </a:bodyPr>
          <a:lstStyle/>
          <a:p>
            <a:endParaRPr lang="en-US" sz="3700" dirty="0"/>
          </a:p>
          <a:p>
            <a:pPr algn="just"/>
            <a:r>
              <a:rPr lang="en-US" sz="2800" b="1" dirty="0" smtClean="0"/>
              <a:t>Best </a:t>
            </a:r>
            <a:r>
              <a:rPr lang="en-US" sz="2800" b="1" dirty="0" err="1" smtClean="0"/>
              <a:t>Avg</a:t>
            </a:r>
            <a:r>
              <a:rPr lang="en-US" sz="2800" b="1" dirty="0" smtClean="0"/>
              <a:t> Case</a:t>
            </a:r>
            <a:r>
              <a:rPr lang="en-US" sz="2800" dirty="0" smtClean="0"/>
              <a:t>: Designed </a:t>
            </a:r>
            <a:r>
              <a:rPr lang="en-US" sz="2800" dirty="0"/>
              <a:t>to optimize average </a:t>
            </a:r>
            <a:r>
              <a:rPr lang="en-US" sz="2800" dirty="0" smtClean="0"/>
              <a:t>performance, </a:t>
            </a:r>
            <a:r>
              <a:rPr lang="en-US" sz="2800" dirty="0"/>
              <a:t>this implementation disregards the length of any one chain. When the ratio of nodes to buckets reaches a certain </a:t>
            </a:r>
            <a:r>
              <a:rPr lang="en-US" sz="2800" dirty="0" smtClean="0"/>
              <a:t>limit, </a:t>
            </a:r>
            <a:r>
              <a:rPr lang="en-US" sz="2800" dirty="0"/>
              <a:t>a new table is created and all the nodes are rehashed into the new, larger table. This ratio is known as the load factor</a:t>
            </a:r>
            <a:r>
              <a:rPr lang="en-US" sz="2800" dirty="0" smtClean="0"/>
              <a:t>.</a:t>
            </a:r>
          </a:p>
          <a:p>
            <a:endParaRPr lang="en-US" sz="2800" dirty="0"/>
          </a:p>
          <a:p>
            <a:pPr algn="just"/>
            <a:r>
              <a:rPr lang="en-US" sz="2800" b="1" dirty="0" smtClean="0"/>
              <a:t>Real </a:t>
            </a:r>
            <a:r>
              <a:rPr lang="en-US" sz="2800" b="1" dirty="0"/>
              <a:t>Time</a:t>
            </a:r>
            <a:r>
              <a:rPr lang="en-US" sz="2800" dirty="0"/>
              <a:t>: This implementation of a hash table has the</a:t>
            </a:r>
            <a:r>
              <a:rPr lang="en-US" sz="2800" dirty="0" smtClean="0"/>
              <a:t> largest average- to worst-case-time </a:t>
            </a:r>
            <a:r>
              <a:rPr lang="en-US" sz="2800" dirty="0"/>
              <a:t>ratio. </a:t>
            </a:r>
            <a:r>
              <a:rPr lang="en-US" sz="2800" dirty="0" smtClean="0"/>
              <a:t>This implementation places a limit on the maximum number of elements in </a:t>
            </a:r>
            <a:r>
              <a:rPr lang="en-US" sz="2800" i="1" dirty="0" smtClean="0"/>
              <a:t>any </a:t>
            </a:r>
            <a:r>
              <a:rPr lang="en-US" sz="2800" dirty="0" smtClean="0"/>
              <a:t>bucket. In general, </a:t>
            </a:r>
            <a:r>
              <a:rPr lang="en-US" sz="2800" dirty="0"/>
              <a:t>real time implementations are slower </a:t>
            </a:r>
            <a:r>
              <a:rPr lang="en-US" sz="2800" dirty="0" smtClean="0"/>
              <a:t>in terms of average case performance, but better constrain the worst case.</a:t>
            </a:r>
          </a:p>
          <a:p>
            <a:pPr algn="just"/>
            <a:r>
              <a:rPr lang="en-US" sz="2800" dirty="0"/>
              <a:t/>
            </a:r>
            <a:br>
              <a:rPr lang="en-US" sz="2800" dirty="0"/>
            </a:br>
            <a:r>
              <a:rPr lang="en-US" sz="2800" b="1" dirty="0"/>
              <a:t>Small Footprint</a:t>
            </a:r>
            <a:r>
              <a:rPr lang="en-US" sz="2800" dirty="0"/>
              <a:t>: The small footprint implementation uses</a:t>
            </a:r>
            <a:r>
              <a:rPr lang="en-US" sz="2800" dirty="0" smtClean="0"/>
              <a:t> fewer buckets </a:t>
            </a:r>
            <a:r>
              <a:rPr lang="en-US" sz="2800" dirty="0"/>
              <a:t>than the other two implementations</a:t>
            </a:r>
            <a:r>
              <a:rPr lang="en-US" sz="2800" dirty="0" smtClean="0"/>
              <a:t> to </a:t>
            </a:r>
            <a:r>
              <a:rPr lang="en-US" sz="2800" dirty="0"/>
              <a:t>conserve </a:t>
            </a:r>
            <a:r>
              <a:rPr lang="en-US" sz="2800" dirty="0" smtClean="0"/>
              <a:t>memory. </a:t>
            </a:r>
            <a:r>
              <a:rPr lang="en-US" sz="2800" dirty="0"/>
              <a:t>A slower implementation in terms of both average case and worst case, this implementation of the hash table is used when</a:t>
            </a:r>
            <a:r>
              <a:rPr lang="en-US" sz="2800" dirty="0" smtClean="0"/>
              <a:t> memory must be conserved. </a:t>
            </a:r>
            <a:endParaRPr lang="en-US" sz="2800" dirty="0"/>
          </a:p>
        </p:txBody>
      </p:sp>
      <p:sp>
        <p:nvSpPr>
          <p:cNvPr id="57" name="TextBox 56"/>
          <p:cNvSpPr txBox="1"/>
          <p:nvPr/>
        </p:nvSpPr>
        <p:spPr>
          <a:xfrm>
            <a:off x="22402800" y="3801981"/>
            <a:ext cx="5419176" cy="677108"/>
          </a:xfrm>
          <a:prstGeom prst="rect">
            <a:avLst/>
          </a:prstGeom>
          <a:noFill/>
        </p:spPr>
        <p:txBody>
          <a:bodyPr wrap="none" rtlCol="0">
            <a:spAutoFit/>
          </a:bodyPr>
          <a:lstStyle/>
          <a:p>
            <a:r>
              <a:rPr lang="en-US" sz="3800" u="sng" dirty="0" smtClean="0"/>
              <a:t>Switching Between Modes</a:t>
            </a:r>
          </a:p>
        </p:txBody>
      </p:sp>
      <p:sp>
        <p:nvSpPr>
          <p:cNvPr id="58" name="Oval 57"/>
          <p:cNvSpPr/>
          <p:nvPr/>
        </p:nvSpPr>
        <p:spPr>
          <a:xfrm>
            <a:off x="17277348" y="4812633"/>
            <a:ext cx="2091940" cy="19416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dirty="0">
              <a:solidFill>
                <a:schemeClr val="tx1"/>
              </a:solidFill>
            </a:endParaRPr>
          </a:p>
        </p:txBody>
      </p:sp>
      <p:sp>
        <p:nvSpPr>
          <p:cNvPr id="59" name="Oval 58"/>
          <p:cNvSpPr/>
          <p:nvPr/>
        </p:nvSpPr>
        <p:spPr>
          <a:xfrm>
            <a:off x="18679865" y="6889484"/>
            <a:ext cx="2091940" cy="19416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rPr>
              <a:t>Small Footprint</a:t>
            </a:r>
          </a:p>
        </p:txBody>
      </p:sp>
      <p:sp>
        <p:nvSpPr>
          <p:cNvPr id="60" name="Oval 59"/>
          <p:cNvSpPr/>
          <p:nvPr/>
        </p:nvSpPr>
        <p:spPr>
          <a:xfrm>
            <a:off x="19882900" y="4820048"/>
            <a:ext cx="2091940" cy="19416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Real Time</a:t>
            </a:r>
            <a:endParaRPr lang="en-US" sz="2800" dirty="0">
              <a:solidFill>
                <a:schemeClr val="tx1"/>
              </a:solidFill>
            </a:endParaRPr>
          </a:p>
        </p:txBody>
      </p:sp>
      <p:sp>
        <p:nvSpPr>
          <p:cNvPr id="61" name="Down Arrow 60"/>
          <p:cNvSpPr/>
          <p:nvPr/>
        </p:nvSpPr>
        <p:spPr>
          <a:xfrm rot="12310435" flipH="1">
            <a:off x="20115053" y="6468707"/>
            <a:ext cx="286988" cy="597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9237036">
            <a:off x="19055643" y="6489475"/>
            <a:ext cx="196026" cy="52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rot="19708331">
            <a:off x="18732089" y="6645444"/>
            <a:ext cx="221600" cy="55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p:cNvSpPr/>
          <p:nvPr/>
        </p:nvSpPr>
        <p:spPr>
          <a:xfrm rot="1839140" flipH="1">
            <a:off x="20417753" y="6675529"/>
            <a:ext cx="283000" cy="544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rot="5053266">
            <a:off x="19469198" y="5416280"/>
            <a:ext cx="362471" cy="475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rot="16181971">
            <a:off x="19553629" y="5841160"/>
            <a:ext cx="268604" cy="526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2070424" y="4508915"/>
            <a:ext cx="9837325" cy="5693866"/>
          </a:xfrm>
          <a:prstGeom prst="rect">
            <a:avLst/>
          </a:prstGeom>
          <a:noFill/>
        </p:spPr>
        <p:txBody>
          <a:bodyPr wrap="square" rtlCol="0">
            <a:spAutoFit/>
          </a:bodyPr>
          <a:lstStyle/>
          <a:p>
            <a:pPr marL="457200" indent="-457200">
              <a:buFont typeface="Arial" pitchFamily="34" charset="0"/>
              <a:buChar char="•"/>
            </a:pPr>
            <a:r>
              <a:rPr lang="en-US" sz="2800" b="1" dirty="0"/>
              <a:t>Real Time-&gt;Best </a:t>
            </a:r>
            <a:r>
              <a:rPr lang="en-US" sz="2800" b="1" dirty="0" err="1" smtClean="0"/>
              <a:t>Avg</a:t>
            </a:r>
            <a:r>
              <a:rPr lang="en-US" sz="2800" b="1" dirty="0" smtClean="0"/>
              <a:t> Case</a:t>
            </a:r>
            <a:r>
              <a:rPr lang="en-US" sz="2800" dirty="0" smtClean="0"/>
              <a:t>: </a:t>
            </a:r>
            <a:r>
              <a:rPr lang="en-US" sz="2800" dirty="0"/>
              <a:t>Consolidate into one table; Requires N puts (N is the #nodes</a:t>
            </a:r>
            <a:r>
              <a:rPr lang="en-US" sz="2800" dirty="0" smtClean="0"/>
              <a:t>).</a:t>
            </a:r>
            <a:endParaRPr lang="en-US" sz="2800" dirty="0"/>
          </a:p>
          <a:p>
            <a:pPr marL="457200" indent="-457200">
              <a:buFont typeface="Arial" pitchFamily="34" charset="0"/>
              <a:buChar char="•"/>
            </a:pPr>
            <a:r>
              <a:rPr lang="en-US" sz="2800" b="1" dirty="0" smtClean="0"/>
              <a:t>Real </a:t>
            </a:r>
            <a:r>
              <a:rPr lang="en-US" sz="2800" b="1" dirty="0"/>
              <a:t>Time-&gt;Small Footprint</a:t>
            </a:r>
            <a:r>
              <a:rPr lang="en-US" sz="2800" dirty="0"/>
              <a:t>: Consolidate into a smaller table; Requires B pointer changes to combine all the chains into one or two buckets (B is the # of buckets). </a:t>
            </a:r>
            <a:endParaRPr lang="en-US" sz="2800" dirty="0" smtClean="0"/>
          </a:p>
          <a:p>
            <a:pPr marL="457200" indent="-457200">
              <a:buFont typeface="Arial" pitchFamily="34" charset="0"/>
              <a:buChar char="•"/>
            </a:pPr>
            <a:r>
              <a:rPr lang="en-US" sz="2800" b="1" dirty="0" smtClean="0"/>
              <a:t>Best </a:t>
            </a:r>
            <a:r>
              <a:rPr lang="en-US" sz="2800" b="1" dirty="0" err="1" smtClean="0"/>
              <a:t>Avg</a:t>
            </a:r>
            <a:r>
              <a:rPr lang="en-US" sz="2800" b="1" dirty="0" smtClean="0"/>
              <a:t> Case-</a:t>
            </a:r>
            <a:r>
              <a:rPr lang="en-US" sz="2800" b="1" dirty="0"/>
              <a:t>&gt;Small Footprint</a:t>
            </a:r>
            <a:r>
              <a:rPr lang="en-US" sz="2800" dirty="0"/>
              <a:t>: Consolidate into smaller table; Requires B </a:t>
            </a:r>
            <a:r>
              <a:rPr lang="en-US" sz="2800" dirty="0" smtClean="0"/>
              <a:t>time.</a:t>
            </a:r>
            <a:endParaRPr lang="en-US" sz="2800" dirty="0"/>
          </a:p>
          <a:p>
            <a:pPr marL="457200" indent="-457200">
              <a:buFont typeface="Arial" pitchFamily="34" charset="0"/>
              <a:buChar char="•"/>
            </a:pPr>
            <a:r>
              <a:rPr lang="en-US" sz="2800" b="1" dirty="0" smtClean="0"/>
              <a:t>Best </a:t>
            </a:r>
            <a:r>
              <a:rPr lang="en-US" sz="2800" b="1" dirty="0" err="1" smtClean="0"/>
              <a:t>Avg</a:t>
            </a:r>
            <a:r>
              <a:rPr lang="en-US" sz="2800" b="1" dirty="0" smtClean="0"/>
              <a:t> Case-</a:t>
            </a:r>
            <a:r>
              <a:rPr lang="en-US" sz="2800" b="1" dirty="0"/>
              <a:t>&gt;Real Time</a:t>
            </a:r>
            <a:r>
              <a:rPr lang="en-US" sz="2800" dirty="0"/>
              <a:t>: Clean buckets that need to be cleaned</a:t>
            </a:r>
            <a:r>
              <a:rPr lang="en-US" sz="2800" dirty="0" smtClean="0"/>
              <a:t>; Worst case N puts.*</a:t>
            </a:r>
            <a:endParaRPr lang="en-US" sz="2800" dirty="0"/>
          </a:p>
          <a:p>
            <a:pPr marL="457200" indent="-457200">
              <a:buFont typeface="Arial" pitchFamily="34" charset="0"/>
              <a:buChar char="•"/>
            </a:pPr>
            <a:r>
              <a:rPr lang="en-US" sz="2800" b="1" dirty="0" smtClean="0"/>
              <a:t>Small </a:t>
            </a:r>
            <a:r>
              <a:rPr lang="en-US" sz="2800" b="1" dirty="0"/>
              <a:t>Footprint-&gt; Best </a:t>
            </a:r>
            <a:r>
              <a:rPr lang="en-US" sz="2800" b="1" dirty="0" err="1" smtClean="0"/>
              <a:t>Avg</a:t>
            </a:r>
            <a:r>
              <a:rPr lang="en-US" sz="2800" b="1" dirty="0" smtClean="0"/>
              <a:t> Case: </a:t>
            </a:r>
            <a:r>
              <a:rPr lang="en-US" sz="2800" dirty="0"/>
              <a:t>Build new table and rehash all nodes; Requires N </a:t>
            </a:r>
            <a:r>
              <a:rPr lang="en-US" sz="2800" dirty="0" smtClean="0"/>
              <a:t>puts.</a:t>
            </a:r>
            <a:endParaRPr lang="en-US" sz="2800" dirty="0"/>
          </a:p>
          <a:p>
            <a:pPr marL="457200" indent="-457200">
              <a:buFont typeface="Arial" pitchFamily="34" charset="0"/>
              <a:buChar char="•"/>
            </a:pPr>
            <a:r>
              <a:rPr lang="en-US" sz="2800" b="1" dirty="0" smtClean="0"/>
              <a:t>Small </a:t>
            </a:r>
            <a:r>
              <a:rPr lang="en-US" sz="2800" b="1" dirty="0"/>
              <a:t>Footprint-&gt; Real Time:</a:t>
            </a:r>
            <a:r>
              <a:rPr lang="en-US" sz="2800" dirty="0"/>
              <a:t> Clean buckets that need to be cleaned</a:t>
            </a:r>
            <a:r>
              <a:rPr lang="en-US" sz="2800" dirty="0" smtClean="0"/>
              <a:t>; Worst case N puts. * </a:t>
            </a:r>
            <a:endParaRPr lang="en-US" sz="2800" dirty="0"/>
          </a:p>
        </p:txBody>
      </p:sp>
      <p:sp>
        <p:nvSpPr>
          <p:cNvPr id="13" name="TextBox 12"/>
          <p:cNvSpPr txBox="1"/>
          <p:nvPr/>
        </p:nvSpPr>
        <p:spPr>
          <a:xfrm>
            <a:off x="17919194" y="5276003"/>
            <a:ext cx="815416" cy="523220"/>
          </a:xfrm>
          <a:prstGeom prst="rect">
            <a:avLst/>
          </a:prstGeom>
          <a:noFill/>
        </p:spPr>
        <p:txBody>
          <a:bodyPr wrap="none" rtlCol="0">
            <a:spAutoFit/>
          </a:bodyPr>
          <a:lstStyle/>
          <a:p>
            <a:r>
              <a:rPr lang="en-US" sz="2800" dirty="0" smtClean="0"/>
              <a:t>Best</a:t>
            </a:r>
          </a:p>
        </p:txBody>
      </p:sp>
      <p:sp>
        <p:nvSpPr>
          <p:cNvPr id="70" name="TextBox 69"/>
          <p:cNvSpPr txBox="1"/>
          <p:nvPr/>
        </p:nvSpPr>
        <p:spPr>
          <a:xfrm>
            <a:off x="17715044" y="5685077"/>
            <a:ext cx="1487356" cy="523220"/>
          </a:xfrm>
          <a:prstGeom prst="rect">
            <a:avLst/>
          </a:prstGeom>
          <a:noFill/>
        </p:spPr>
        <p:txBody>
          <a:bodyPr wrap="none" rtlCol="0">
            <a:spAutoFit/>
          </a:bodyPr>
          <a:lstStyle/>
          <a:p>
            <a:r>
              <a:rPr lang="en-US" sz="2800" dirty="0" err="1" smtClean="0"/>
              <a:t>Avg</a:t>
            </a:r>
            <a:r>
              <a:rPr lang="en-US" sz="2800" dirty="0" smtClean="0"/>
              <a:t> Case</a:t>
            </a:r>
          </a:p>
        </p:txBody>
      </p:sp>
      <p:sp>
        <p:nvSpPr>
          <p:cNvPr id="75" name="TextBox 74"/>
          <p:cNvSpPr txBox="1"/>
          <p:nvPr/>
        </p:nvSpPr>
        <p:spPr>
          <a:xfrm>
            <a:off x="25450800" y="12649200"/>
            <a:ext cx="6426759" cy="1569660"/>
          </a:xfrm>
          <a:prstGeom prst="rect">
            <a:avLst/>
          </a:prstGeom>
          <a:noFill/>
        </p:spPr>
        <p:txBody>
          <a:bodyPr wrap="none" rtlCol="0">
            <a:spAutoFit/>
          </a:bodyPr>
          <a:lstStyle/>
          <a:p>
            <a:r>
              <a:rPr lang="en-US" sz="2400" dirty="0" smtClean="0"/>
              <a:t>*Numbers are averages taken from multiple trials.</a:t>
            </a:r>
          </a:p>
          <a:p>
            <a:r>
              <a:rPr lang="en-US" sz="2400" dirty="0" smtClean="0"/>
              <a:t>*Ratios for RT method between 4.7—5.2</a:t>
            </a:r>
          </a:p>
          <a:p>
            <a:r>
              <a:rPr lang="en-US" sz="2400" dirty="0" smtClean="0"/>
              <a:t>*Ratios for Best </a:t>
            </a:r>
            <a:r>
              <a:rPr lang="en-US" sz="2400" dirty="0" err="1" smtClean="0"/>
              <a:t>avg</a:t>
            </a:r>
            <a:r>
              <a:rPr lang="en-US" sz="2400" dirty="0" smtClean="0"/>
              <a:t> method are much higher</a:t>
            </a:r>
          </a:p>
          <a:p>
            <a:r>
              <a:rPr lang="en-US" sz="2400" dirty="0" smtClean="0"/>
              <a:t>   (visible in plot)</a:t>
            </a:r>
          </a:p>
        </p:txBody>
      </p:sp>
      <p:sp>
        <p:nvSpPr>
          <p:cNvPr id="77" name="Subtitle 4"/>
          <p:cNvSpPr txBox="1">
            <a:spLocks/>
          </p:cNvSpPr>
          <p:nvPr/>
        </p:nvSpPr>
        <p:spPr>
          <a:xfrm>
            <a:off x="16916400" y="9423131"/>
            <a:ext cx="15087600" cy="4681590"/>
          </a:xfrm>
          <a:prstGeom prst="rect">
            <a:avLst/>
          </a:prstGeom>
        </p:spPr>
        <p:txBody>
          <a:bodyPr vert="horz" lIns="438912" tIns="219456" rIns="438912" bIns="219456" rtlCol="0">
            <a:norm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lvl="0" algn="just">
              <a:spcBef>
                <a:spcPts val="0"/>
              </a:spcBef>
              <a:defRPr/>
            </a:pPr>
            <a:r>
              <a:rPr lang="en-US" sz="3800" u="sng" dirty="0" smtClean="0">
                <a:solidFill>
                  <a:schemeClr val="tx1"/>
                </a:solidFill>
                <a:latin typeface="+mj-lt"/>
              </a:rPr>
              <a:t>Results</a:t>
            </a:r>
          </a:p>
          <a:p>
            <a:pPr indent="457200" algn="just">
              <a:spcBef>
                <a:spcPts val="750"/>
              </a:spcBef>
            </a:pPr>
            <a:r>
              <a:rPr lang="en-US" sz="2800" dirty="0" smtClean="0">
                <a:solidFill>
                  <a:schemeClr val="tx1"/>
                </a:solidFill>
              </a:rPr>
              <a:t>The chart below plots the ratio of worst-case-time to average time against the size of a hash table.  For real</a:t>
            </a:r>
            <a:r>
              <a:rPr lang="en-US" sz="2800" smtClean="0">
                <a:solidFill>
                  <a:schemeClr val="tx1"/>
                </a:solidFill>
              </a:rPr>
              <a:t>-time (RT), </a:t>
            </a:r>
            <a:r>
              <a:rPr lang="en-US" sz="2800" dirty="0" smtClean="0">
                <a:solidFill>
                  <a:schemeClr val="tx1"/>
                </a:solidFill>
              </a:rPr>
              <a:t>that ratio is ideally 1.   Runtime factors beyond our control resulted in ratios closer to 5, but these held steady as the number of nodes increases.  However, the ratio is much higher for the best-average method, and becomes worse as the number of nodes increases.</a:t>
            </a:r>
          </a:p>
        </p:txBody>
      </p:sp>
      <p:pic>
        <p:nvPicPr>
          <p:cNvPr id="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4031" y="21378702"/>
            <a:ext cx="12049969" cy="41763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73010" y="25951634"/>
            <a:ext cx="14330990" cy="576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2431" y="21103392"/>
            <a:ext cx="8376904" cy="405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33352" y="25194123"/>
            <a:ext cx="5189287" cy="375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21112" y="25097871"/>
            <a:ext cx="5323847" cy="385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1745" y="28850353"/>
            <a:ext cx="5064564" cy="368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8189" y="28850353"/>
            <a:ext cx="5090866" cy="369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7" name="Straight Connector 126"/>
          <p:cNvCxnSpPr/>
          <p:nvPr/>
        </p:nvCxnSpPr>
        <p:spPr>
          <a:xfrm flipH="1">
            <a:off x="1066800" y="32605581"/>
            <a:ext cx="3095324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8215811" y="23870653"/>
            <a:ext cx="1735907" cy="168441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18279848" y="21319963"/>
            <a:ext cx="1636583" cy="108283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14400" y="29730918"/>
            <a:ext cx="5486400" cy="1815882"/>
          </a:xfrm>
          <a:prstGeom prst="rect">
            <a:avLst/>
          </a:prstGeom>
        </p:spPr>
        <p:txBody>
          <a:bodyPr wrap="square">
            <a:noAutofit/>
          </a:bodyPr>
          <a:lstStyle/>
          <a:p>
            <a:pPr marL="457200" indent="-457200">
              <a:spcBef>
                <a:spcPts val="0"/>
              </a:spcBef>
              <a:buFont typeface="Arial" pitchFamily="34" charset="0"/>
              <a:buChar char="•"/>
              <a:defRPr/>
            </a:pPr>
            <a:r>
              <a:rPr lang="en-US" sz="2800" b="1" dirty="0"/>
              <a:t>Improved Predictability</a:t>
            </a:r>
            <a:r>
              <a:rPr lang="en-US" sz="2800" dirty="0"/>
              <a:t>: u</a:t>
            </a:r>
            <a:r>
              <a:rPr lang="en-US" sz="2800" dirty="0" smtClean="0"/>
              <a:t>p to 2 </a:t>
            </a:r>
            <a:r>
              <a:rPr lang="en-US" sz="2800" dirty="0"/>
              <a:t>times less variability in scheduler execution </a:t>
            </a:r>
            <a:r>
              <a:rPr lang="en-US" sz="2800" dirty="0" smtClean="0"/>
              <a:t>times, </a:t>
            </a:r>
            <a:r>
              <a:rPr lang="en-US" sz="2800" dirty="0"/>
              <a:t>thus providing increased predictability.</a:t>
            </a:r>
          </a:p>
        </p:txBody>
      </p:sp>
      <p:sp>
        <p:nvSpPr>
          <p:cNvPr id="106" name="Subtitle 4"/>
          <p:cNvSpPr txBox="1">
            <a:spLocks/>
          </p:cNvSpPr>
          <p:nvPr/>
        </p:nvSpPr>
        <p:spPr>
          <a:xfrm>
            <a:off x="577519" y="23701386"/>
            <a:ext cx="7194881" cy="3899061"/>
          </a:xfrm>
          <a:prstGeom prst="rect">
            <a:avLst/>
          </a:prstGeom>
        </p:spPr>
        <p:txBody>
          <a:bodyPr vert="horz" lIns="438768" tIns="219389" rIns="438768" bIns="219389" rtlCol="0">
            <a:no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algn="l">
              <a:spcBef>
                <a:spcPts val="0"/>
              </a:spcBef>
              <a:defRPr/>
            </a:pPr>
            <a:r>
              <a:rPr lang="en-US" sz="3800" u="sng" dirty="0">
                <a:solidFill>
                  <a:prstClr val="black"/>
                </a:solidFill>
              </a:rPr>
              <a:t>Results and </a:t>
            </a:r>
            <a:r>
              <a:rPr lang="en-US" sz="3800" u="sng" dirty="0" smtClean="0">
                <a:solidFill>
                  <a:prstClr val="black"/>
                </a:solidFill>
              </a:rPr>
              <a:t>Analysis</a:t>
            </a:r>
          </a:p>
          <a:p>
            <a:pPr algn="l">
              <a:spcBef>
                <a:spcPts val="0"/>
              </a:spcBef>
              <a:defRPr/>
            </a:pPr>
            <a:r>
              <a:rPr lang="en-US" sz="2800" dirty="0" smtClean="0">
                <a:solidFill>
                  <a:prstClr val="black"/>
                </a:solidFill>
              </a:rPr>
              <a:t>Comparing our hybrid priority queue architecture to a software implementation.</a:t>
            </a:r>
            <a:endParaRPr lang="en-US" sz="2800" dirty="0" smtClean="0">
              <a:solidFill>
                <a:schemeClr val="tx1"/>
              </a:solidFill>
            </a:endParaRPr>
          </a:p>
          <a:p>
            <a:pPr indent="457056" algn="l">
              <a:spcBef>
                <a:spcPts val="0"/>
              </a:spcBef>
              <a:defRPr/>
            </a:pPr>
            <a:endParaRPr lang="en-US" sz="3400" dirty="0" smtClean="0">
              <a:solidFill>
                <a:schemeClr val="tx1"/>
              </a:solidFill>
            </a:endParaRPr>
          </a:p>
          <a:p>
            <a:pPr indent="457056" algn="l">
              <a:spcBef>
                <a:spcPts val="0"/>
              </a:spcBef>
              <a:defRPr/>
            </a:pPr>
            <a:endParaRPr lang="en-US" sz="3400" dirty="0">
              <a:solidFill>
                <a:schemeClr val="tx1"/>
              </a:solidFill>
            </a:endParaRPr>
          </a:p>
        </p:txBody>
      </p:sp>
      <p:sp>
        <p:nvSpPr>
          <p:cNvPr id="107" name="Rectangle 106"/>
          <p:cNvSpPr/>
          <p:nvPr/>
        </p:nvSpPr>
        <p:spPr>
          <a:xfrm>
            <a:off x="17828610" y="31650654"/>
            <a:ext cx="14175390" cy="954069"/>
          </a:xfrm>
          <a:prstGeom prst="rect">
            <a:avLst/>
          </a:prstGeom>
        </p:spPr>
        <p:txBody>
          <a:bodyPr wrap="square" lIns="91411" tIns="45701" rIns="91411" bIns="45701">
            <a:spAutoFit/>
          </a:bodyPr>
          <a:lstStyle/>
          <a:p>
            <a:r>
              <a:rPr lang="en-US" sz="2800" b="1" dirty="0" smtClean="0"/>
              <a:t> </a:t>
            </a:r>
            <a:r>
              <a:rPr lang="en-US" sz="2800" b="1" dirty="0" err="1"/>
              <a:t>Enqueue</a:t>
            </a:r>
            <a:r>
              <a:rPr lang="en-US" sz="2800" b="1" dirty="0"/>
              <a:t> </a:t>
            </a:r>
            <a:r>
              <a:rPr lang="en-US" sz="2800" b="1" dirty="0" smtClean="0"/>
              <a:t>procedure: </a:t>
            </a:r>
            <a:r>
              <a:rPr lang="en-US" sz="2800" dirty="0" smtClean="0"/>
              <a:t>a) ID insertion path, b) parallel element insertion into HW resident portion of heap, c) hand overflow element  off to SW, d) complete operation in SW.</a:t>
            </a:r>
            <a:endParaRPr lang="en-US" sz="2800" dirty="0"/>
          </a:p>
        </p:txBody>
      </p:sp>
      <p:sp>
        <p:nvSpPr>
          <p:cNvPr id="108" name="Rectangle 107"/>
          <p:cNvSpPr/>
          <p:nvPr/>
        </p:nvSpPr>
        <p:spPr>
          <a:xfrm>
            <a:off x="13451301" y="18865515"/>
            <a:ext cx="18985834" cy="2261935"/>
          </a:xfrm>
          <a:prstGeom prst="rect">
            <a:avLst/>
          </a:prstGeom>
          <a:noFill/>
          <a:effectLst/>
        </p:spPr>
        <p:txBody>
          <a:bodyPr vert="horz" lIns="438768" tIns="219389" rIns="182822" bIns="219389" rtlCol="0">
            <a:normAutofit lnSpcReduction="10000"/>
          </a:bodyPr>
          <a:lstStyle/>
          <a:p>
            <a:pPr defTabSz="4387718">
              <a:spcBef>
                <a:spcPct val="20000"/>
              </a:spcBef>
            </a:pPr>
            <a:r>
              <a:rPr lang="en-US" sz="3800" u="sng" dirty="0">
                <a:latin typeface="+mj-lt"/>
              </a:rPr>
              <a:t>Priority Queue </a:t>
            </a:r>
            <a:r>
              <a:rPr lang="en-US" sz="3800" u="sng" dirty="0" smtClean="0">
                <a:latin typeface="+mj-lt"/>
              </a:rPr>
              <a:t>Software/Hardware Hybrid Architecture</a:t>
            </a:r>
            <a:endParaRPr lang="en-US" sz="3800" dirty="0"/>
          </a:p>
          <a:p>
            <a:pPr marL="571315" indent="-571315" defTabSz="4387718">
              <a:spcBef>
                <a:spcPct val="20000"/>
              </a:spcBef>
              <a:buFont typeface="Arial" pitchFamily="34" charset="0"/>
              <a:buChar char="•"/>
            </a:pPr>
            <a:r>
              <a:rPr lang="en-US" sz="2800" b="1" dirty="0"/>
              <a:t>Data Structure: </a:t>
            </a:r>
            <a:r>
              <a:rPr lang="en-US" sz="2800" dirty="0"/>
              <a:t>a conventional binary heap organization is used to implement a priority queue in hardware.</a:t>
            </a:r>
          </a:p>
          <a:p>
            <a:pPr marL="571315" indent="-571315">
              <a:buFont typeface="Arial" pitchFamily="34" charset="0"/>
              <a:buChar char="•"/>
            </a:pPr>
            <a:r>
              <a:rPr lang="en-US" sz="2800" b="1" dirty="0"/>
              <a:t>Parallelism:</a:t>
            </a:r>
            <a:r>
              <a:rPr lang="en-US" sz="2800" dirty="0"/>
              <a:t> </a:t>
            </a:r>
            <a:r>
              <a:rPr lang="en-US" sz="2800" dirty="0" smtClean="0"/>
              <a:t>each heap level is </a:t>
            </a:r>
            <a:r>
              <a:rPr lang="en-US" sz="2800" dirty="0"/>
              <a:t>stored in separate on-chip </a:t>
            </a:r>
            <a:r>
              <a:rPr lang="en-US" sz="2800" dirty="0" smtClean="0"/>
              <a:t>memories, </a:t>
            </a:r>
            <a:r>
              <a:rPr lang="en-US" sz="2800" dirty="0"/>
              <a:t>Block Rams (BRAMs</a:t>
            </a:r>
            <a:r>
              <a:rPr lang="en-US" sz="2800" dirty="0" smtClean="0"/>
              <a:t>), for </a:t>
            </a:r>
            <a:r>
              <a:rPr lang="en-US" sz="2800" dirty="0"/>
              <a:t>parallel </a:t>
            </a:r>
            <a:r>
              <a:rPr lang="en-US" sz="2800" dirty="0" smtClean="0"/>
              <a:t>access to elements</a:t>
            </a:r>
            <a:r>
              <a:rPr lang="en-US" sz="2800" dirty="0"/>
              <a:t>.</a:t>
            </a:r>
          </a:p>
          <a:p>
            <a:pPr marL="571315" indent="-571315">
              <a:buFont typeface="Arial" pitchFamily="34" charset="0"/>
              <a:buChar char="•"/>
            </a:pPr>
            <a:r>
              <a:rPr lang="en-US" sz="2800" b="1" dirty="0"/>
              <a:t>Run time: </a:t>
            </a:r>
            <a:r>
              <a:rPr lang="en-US" sz="2800" dirty="0"/>
              <a:t>enqueue and peek operations take </a:t>
            </a:r>
            <a:r>
              <a:rPr lang="en-US" sz="2800" i="1" dirty="0"/>
              <a:t>O(1)</a:t>
            </a:r>
            <a:r>
              <a:rPr lang="en-US" sz="2800" dirty="0"/>
              <a:t> time </a:t>
            </a:r>
            <a:r>
              <a:rPr lang="en-US" sz="2800" dirty="0" smtClean="0"/>
              <a:t>(when in HW mode) and </a:t>
            </a:r>
            <a:r>
              <a:rPr lang="en-US" sz="2800" dirty="0"/>
              <a:t>dequeue operations take </a:t>
            </a:r>
            <a:r>
              <a:rPr lang="en-US" sz="2800" i="1" dirty="0"/>
              <a:t>O(log n) </a:t>
            </a:r>
            <a:r>
              <a:rPr lang="en-US" sz="2800" dirty="0"/>
              <a:t>time.</a:t>
            </a:r>
          </a:p>
        </p:txBody>
      </p:sp>
      <p:cxnSp>
        <p:nvCxnSpPr>
          <p:cNvPr id="114" name="Straight Connector 113"/>
          <p:cNvCxnSpPr/>
          <p:nvPr/>
        </p:nvCxnSpPr>
        <p:spPr>
          <a:xfrm flipH="1">
            <a:off x="962526" y="18648948"/>
            <a:ext cx="310655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1066800" y="25771644"/>
            <a:ext cx="5486400" cy="2743200"/>
          </a:xfrm>
          <a:prstGeom prst="rect">
            <a:avLst/>
          </a:prstGeom>
        </p:spPr>
        <p:txBody>
          <a:bodyPr wrap="square">
            <a:noAutofit/>
          </a:bodyPr>
          <a:lstStyle/>
          <a:p>
            <a:pPr marL="457200" indent="-457200">
              <a:buFont typeface="Arial" pitchFamily="34" charset="0"/>
              <a:buChar char="•"/>
              <a:defRPr/>
            </a:pPr>
            <a:r>
              <a:rPr lang="en-US" sz="2800" b="1" dirty="0" smtClean="0"/>
              <a:t>Scalability</a:t>
            </a:r>
            <a:r>
              <a:rPr lang="en-US" sz="2800" dirty="0"/>
              <a:t>: </a:t>
            </a:r>
            <a:r>
              <a:rPr lang="en-US" sz="2800" dirty="0" smtClean="0"/>
              <a:t>can support </a:t>
            </a:r>
            <a:r>
              <a:rPr lang="en-US" sz="2800" dirty="0"/>
              <a:t>up to </a:t>
            </a:r>
            <a:r>
              <a:rPr lang="en-US" sz="2800" b="1" dirty="0"/>
              <a:t>2048 tasks</a:t>
            </a:r>
            <a:r>
              <a:rPr lang="en-US" sz="2800" dirty="0"/>
              <a:t> with high timer tick resolution of </a:t>
            </a:r>
            <a:r>
              <a:rPr lang="en-US" sz="2800" b="1" dirty="0"/>
              <a:t>0.1ms</a:t>
            </a:r>
            <a:r>
              <a:rPr lang="en-US" sz="2800" dirty="0"/>
              <a:t>.</a:t>
            </a:r>
          </a:p>
          <a:p>
            <a:pPr marL="457200" indent="-457200">
              <a:buFont typeface="Arial" pitchFamily="34" charset="0"/>
              <a:buChar char="•"/>
              <a:defRPr/>
            </a:pPr>
            <a:r>
              <a:rPr lang="en-US" sz="2800" b="1" dirty="0"/>
              <a:t>Overhead</a:t>
            </a:r>
            <a:r>
              <a:rPr lang="en-US" sz="2800" dirty="0"/>
              <a:t>:</a:t>
            </a:r>
            <a:r>
              <a:rPr lang="en-US" sz="2800" b="1" dirty="0"/>
              <a:t> </a:t>
            </a:r>
            <a:r>
              <a:rPr lang="en-US" sz="2800" dirty="0"/>
              <a:t>u</a:t>
            </a:r>
            <a:r>
              <a:rPr lang="en-US" sz="2800" dirty="0" smtClean="0"/>
              <a:t>p </a:t>
            </a:r>
            <a:r>
              <a:rPr lang="en-US" sz="2800" dirty="0"/>
              <a:t>to a  50% reduction in scheduling overhead was obtained.</a:t>
            </a:r>
          </a:p>
          <a:p>
            <a:pPr marL="457200" indent="-457200">
              <a:spcBef>
                <a:spcPts val="0"/>
              </a:spcBef>
              <a:buFont typeface="Arial" pitchFamily="34" charset="0"/>
              <a:buChar char="•"/>
              <a:defRPr/>
            </a:pPr>
            <a:endParaRPr lang="en-US" sz="2800" dirty="0"/>
          </a:p>
        </p:txBody>
      </p:sp>
      <p:sp>
        <p:nvSpPr>
          <p:cNvPr id="91" name="Rectangle 90"/>
          <p:cNvSpPr/>
          <p:nvPr/>
        </p:nvSpPr>
        <p:spPr>
          <a:xfrm>
            <a:off x="1058777" y="20670252"/>
            <a:ext cx="9627115" cy="2743200"/>
          </a:xfrm>
          <a:prstGeom prst="rect">
            <a:avLst/>
          </a:prstGeom>
        </p:spPr>
        <p:txBody>
          <a:bodyPr wrap="square">
            <a:noAutofit/>
          </a:bodyPr>
          <a:lstStyle/>
          <a:p>
            <a:pPr marL="457200" indent="-457200">
              <a:buFont typeface="Arial" pitchFamily="34" charset="0"/>
              <a:buChar char="•"/>
              <a:defRPr/>
            </a:pPr>
            <a:r>
              <a:rPr lang="en-US" sz="2800" b="1" dirty="0" smtClean="0"/>
              <a:t>Performance trade-offs: </a:t>
            </a:r>
            <a:r>
              <a:rPr lang="en-US" sz="2800" dirty="0" smtClean="0"/>
              <a:t>provide greater flexible for plastic data structures to meet application requirements. </a:t>
            </a:r>
          </a:p>
          <a:p>
            <a:pPr marL="457200" indent="-457200">
              <a:buFont typeface="Arial" pitchFamily="34" charset="0"/>
              <a:buChar char="•"/>
              <a:defRPr/>
            </a:pPr>
            <a:r>
              <a:rPr lang="en-US" sz="2800" b="1" dirty="0" smtClean="0"/>
              <a:t>Property guarantees</a:t>
            </a:r>
            <a:r>
              <a:rPr lang="en-US" sz="2800" dirty="0" smtClean="0"/>
              <a:t>: make use of hardware mechanisms to help guarantee properties, such as  time determinism.</a:t>
            </a:r>
            <a:endParaRPr lang="en-US" sz="2800" dirty="0"/>
          </a:p>
          <a:p>
            <a:pPr>
              <a:defRPr/>
            </a:pPr>
            <a:endParaRPr lang="en-US" sz="2800" dirty="0"/>
          </a:p>
          <a:p>
            <a:pPr marL="457200" indent="-457200">
              <a:spcBef>
                <a:spcPts val="0"/>
              </a:spcBef>
              <a:buFont typeface="Arial" pitchFamily="34" charset="0"/>
              <a:buChar char="•"/>
              <a:defRPr/>
            </a:pPr>
            <a:endParaRPr lang="en-US" sz="2800" dirty="0"/>
          </a:p>
        </p:txBody>
      </p:sp>
      <p:graphicFrame>
        <p:nvGraphicFramePr>
          <p:cNvPr id="104" name="Chart 103"/>
          <p:cNvGraphicFramePr/>
          <p:nvPr/>
        </p:nvGraphicFramePr>
        <p:xfrm>
          <a:off x="18059400" y="12268200"/>
          <a:ext cx="8382000" cy="5715000"/>
        </p:xfrm>
        <a:graphic>
          <a:graphicData uri="http://schemas.openxmlformats.org/drawingml/2006/chart">
            <c:chart xmlns:c="http://schemas.openxmlformats.org/drawingml/2006/chart" xmlns:r="http://schemas.openxmlformats.org/officeDocument/2006/relationships" r:id="rId13"/>
          </a:graphicData>
        </a:graphic>
      </p:graphicFrame>
      <p:sp>
        <p:nvSpPr>
          <p:cNvPr id="105" name="TextBox 104"/>
          <p:cNvSpPr txBox="1"/>
          <p:nvPr/>
        </p:nvSpPr>
        <p:spPr>
          <a:xfrm>
            <a:off x="20624800" y="18059400"/>
            <a:ext cx="2159000" cy="369332"/>
          </a:xfrm>
          <a:prstGeom prst="rect">
            <a:avLst/>
          </a:prstGeom>
          <a:noFill/>
        </p:spPr>
        <p:txBody>
          <a:bodyPr wrap="square" rtlCol="0">
            <a:spAutoFit/>
          </a:bodyPr>
          <a:lstStyle/>
          <a:p>
            <a:pPr algn="ctr"/>
            <a:r>
              <a:rPr lang="en-US" sz="1800" dirty="0" smtClean="0"/>
              <a:t>Nodes</a:t>
            </a:r>
            <a:endParaRPr lang="en-US" sz="1800" dirty="0"/>
          </a:p>
        </p:txBody>
      </p:sp>
      <p:sp>
        <p:nvSpPr>
          <p:cNvPr id="109" name="TextBox 108"/>
          <p:cNvSpPr txBox="1"/>
          <p:nvPr/>
        </p:nvSpPr>
        <p:spPr>
          <a:xfrm>
            <a:off x="16535400" y="14706600"/>
            <a:ext cx="2159000" cy="923330"/>
          </a:xfrm>
          <a:prstGeom prst="rect">
            <a:avLst/>
          </a:prstGeom>
          <a:noFill/>
        </p:spPr>
        <p:txBody>
          <a:bodyPr wrap="square" rtlCol="0">
            <a:spAutoFit/>
          </a:bodyPr>
          <a:lstStyle/>
          <a:p>
            <a:pPr algn="ctr"/>
            <a:r>
              <a:rPr lang="en-US" sz="1800" dirty="0" smtClean="0"/>
              <a:t>Ratio of </a:t>
            </a:r>
          </a:p>
          <a:p>
            <a:pPr algn="ctr"/>
            <a:r>
              <a:rPr lang="en-US" sz="1800" dirty="0" smtClean="0"/>
              <a:t>worst/</a:t>
            </a:r>
            <a:r>
              <a:rPr lang="en-US" sz="1800" dirty="0" err="1" smtClean="0"/>
              <a:t>avg</a:t>
            </a:r>
            <a:r>
              <a:rPr lang="en-US" sz="1800" dirty="0" smtClean="0"/>
              <a:t> </a:t>
            </a:r>
          </a:p>
          <a:p>
            <a:pPr algn="ctr"/>
            <a:r>
              <a:rPr lang="en-US" sz="1800" dirty="0" smtClean="0"/>
              <a:t>time</a:t>
            </a:r>
            <a:endParaRPr lang="en-US" sz="1800" dirty="0"/>
          </a:p>
        </p:txBody>
      </p:sp>
      <p:pic>
        <p:nvPicPr>
          <p:cNvPr id="92" name="Picture 3" descr="C:\Documents and Settings\SudhanshuVyas\Local Settings\Temporary Internet Files\Content.IE5\QRSH94KU\MP900402149[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7425"/>
          <a:stretch/>
        </p:blipFill>
        <p:spPr bwMode="auto">
          <a:xfrm>
            <a:off x="21945600" y="36576000"/>
            <a:ext cx="3778536" cy="3060297"/>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15663" y="32644080"/>
            <a:ext cx="11364777" cy="384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Rectangle 110"/>
          <p:cNvSpPr/>
          <p:nvPr/>
        </p:nvSpPr>
        <p:spPr>
          <a:xfrm>
            <a:off x="1232033" y="35201391"/>
            <a:ext cx="14076948" cy="1539849"/>
          </a:xfrm>
          <a:prstGeom prst="rect">
            <a:avLst/>
          </a:prstGeom>
        </p:spPr>
        <p:txBody>
          <a:bodyPr wrap="square">
            <a:noAutofit/>
          </a:bodyPr>
          <a:lstStyle/>
          <a:p>
            <a:pPr marL="457200" indent="-457200">
              <a:buFont typeface="Arial" pitchFamily="34" charset="0"/>
              <a:buChar char="•"/>
              <a:defRPr/>
            </a:pPr>
            <a:r>
              <a:rPr lang="en-US" sz="2800" b="1" dirty="0" smtClean="0"/>
              <a:t>Experimentation development</a:t>
            </a:r>
            <a:r>
              <a:rPr lang="en-US" sz="2800" dirty="0" smtClean="0"/>
              <a:t>: </a:t>
            </a:r>
            <a:r>
              <a:rPr lang="en-US" sz="2800" dirty="0" err="1" smtClean="0"/>
              <a:t>Matlab</a:t>
            </a:r>
            <a:r>
              <a:rPr lang="en-US" sz="2800" dirty="0" smtClean="0"/>
              <a:t>-based and Plant-on-Chip (</a:t>
            </a:r>
            <a:r>
              <a:rPr lang="en-US" sz="2800" dirty="0" err="1" smtClean="0"/>
              <a:t>PoC</a:t>
            </a:r>
            <a:r>
              <a:rPr lang="en-US" sz="2800" dirty="0" smtClean="0"/>
              <a:t>) environments.</a:t>
            </a:r>
            <a:endParaRPr lang="en-US" sz="2800" dirty="0"/>
          </a:p>
          <a:p>
            <a:pPr marL="457200" indent="-457200">
              <a:buFont typeface="Arial" pitchFamily="34" charset="0"/>
              <a:buChar char="•"/>
              <a:defRPr/>
            </a:pPr>
            <a:r>
              <a:rPr lang="en-US" sz="2800" b="1" dirty="0" smtClean="0"/>
              <a:t>Characterization</a:t>
            </a:r>
            <a:r>
              <a:rPr lang="en-US" sz="2800" dirty="0" smtClean="0"/>
              <a:t>:</a:t>
            </a:r>
            <a:r>
              <a:rPr lang="en-US" sz="2800" b="1" dirty="0" smtClean="0"/>
              <a:t> </a:t>
            </a:r>
            <a:r>
              <a:rPr lang="en-US" sz="2800" dirty="0" smtClean="0"/>
              <a:t>Currently performing characterization of delay variation on system stability and performance.  Within dedicated processor and shared Operating System setups.</a:t>
            </a:r>
            <a:endParaRPr lang="en-US" sz="2800" dirty="0"/>
          </a:p>
          <a:p>
            <a:pPr marL="457200" indent="-457200">
              <a:spcBef>
                <a:spcPts val="0"/>
              </a:spcBef>
              <a:buFont typeface="Arial" pitchFamily="34" charset="0"/>
              <a:buChar char="•"/>
              <a:defRPr/>
            </a:pPr>
            <a:endParaRPr lang="en-US" sz="2800" dirty="0"/>
          </a:p>
        </p:txBody>
      </p:sp>
      <p:sp>
        <p:nvSpPr>
          <p:cNvPr id="112" name="Subtitle 4"/>
          <p:cNvSpPr txBox="1">
            <a:spLocks/>
          </p:cNvSpPr>
          <p:nvPr/>
        </p:nvSpPr>
        <p:spPr>
          <a:xfrm>
            <a:off x="777240" y="36344995"/>
            <a:ext cx="14183246" cy="2791326"/>
          </a:xfrm>
          <a:prstGeom prst="rect">
            <a:avLst/>
          </a:prstGeom>
        </p:spPr>
        <p:txBody>
          <a:bodyPr vert="horz" lIns="438912" tIns="219456" rIns="438912" bIns="219456" rtlCol="0">
            <a:no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lvl="0" algn="just">
              <a:spcBef>
                <a:spcPts val="0"/>
              </a:spcBef>
              <a:defRPr/>
            </a:pPr>
            <a:r>
              <a:rPr lang="en-US" sz="4400" u="sng" dirty="0" smtClean="0">
                <a:solidFill>
                  <a:schemeClr val="tx1"/>
                </a:solidFill>
                <a:latin typeface="+mj-lt"/>
              </a:rPr>
              <a:t>Platform</a:t>
            </a:r>
          </a:p>
          <a:p>
            <a:pPr indent="457200" algn="just">
              <a:spcBef>
                <a:spcPts val="750"/>
              </a:spcBef>
            </a:pPr>
            <a:r>
              <a:rPr lang="en-US" sz="2800" dirty="0" smtClean="0">
                <a:solidFill>
                  <a:schemeClr val="tx1"/>
                </a:solidFill>
              </a:rPr>
              <a:t>We have constructed a set of RAVI prototype boards, for experimentation and evaluation of our research.  Features on these boards include </a:t>
            </a:r>
            <a:r>
              <a:rPr lang="en-US" sz="2800" dirty="0">
                <a:solidFill>
                  <a:schemeClr val="tx1"/>
                </a:solidFill>
              </a:rPr>
              <a:t>: 1) an FPGA to support System-on-Chip </a:t>
            </a:r>
            <a:r>
              <a:rPr lang="en-US" sz="2800" dirty="0" smtClean="0">
                <a:solidFill>
                  <a:schemeClr val="tx1"/>
                </a:solidFill>
              </a:rPr>
              <a:t>applications, 2)</a:t>
            </a:r>
            <a:r>
              <a:rPr lang="en-US" sz="2800" dirty="0">
                <a:solidFill>
                  <a:schemeClr val="tx1"/>
                </a:solidFill>
              </a:rPr>
              <a:t> a high-end inertial measurement unit for integrating physical dynamics of the </a:t>
            </a:r>
            <a:r>
              <a:rPr lang="en-US" sz="2800" dirty="0" smtClean="0">
                <a:solidFill>
                  <a:schemeClr val="tx1"/>
                </a:solidFill>
              </a:rPr>
              <a:t>system, 3) </a:t>
            </a:r>
            <a:r>
              <a:rPr lang="en-US" sz="2800" dirty="0">
                <a:solidFill>
                  <a:schemeClr val="tx1"/>
                </a:solidFill>
              </a:rPr>
              <a:t>a wireless communications </a:t>
            </a:r>
            <a:r>
              <a:rPr lang="en-US" sz="2800" dirty="0" smtClean="0">
                <a:solidFill>
                  <a:schemeClr val="tx1"/>
                </a:solidFill>
              </a:rPr>
              <a:t>module</a:t>
            </a:r>
            <a:r>
              <a:rPr lang="en-US" sz="2800" dirty="0">
                <a:solidFill>
                  <a:schemeClr val="tx1"/>
                </a:solidFill>
              </a:rPr>
              <a:t>.</a:t>
            </a:r>
            <a:endParaRPr lang="en-US" sz="2800" dirty="0" smtClean="0">
              <a:solidFill>
                <a:schemeClr val="tx1"/>
              </a:solidFill>
            </a:endParaRPr>
          </a:p>
        </p:txBody>
      </p:sp>
      <p:sp>
        <p:nvSpPr>
          <p:cNvPr id="113" name="Subtitle 4"/>
          <p:cNvSpPr txBox="1">
            <a:spLocks/>
          </p:cNvSpPr>
          <p:nvPr/>
        </p:nvSpPr>
        <p:spPr>
          <a:xfrm>
            <a:off x="1143000" y="38862000"/>
            <a:ext cx="12308301" cy="2843855"/>
          </a:xfrm>
          <a:prstGeom prst="rect">
            <a:avLst/>
          </a:prstGeom>
        </p:spPr>
        <p:txBody>
          <a:bodyPr vert="horz" wrap="square" lIns="0" tIns="219456" rIns="0" bIns="219456" rtlCol="0">
            <a:sp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lvl="0" algn="l">
              <a:spcBef>
                <a:spcPts val="0"/>
              </a:spcBef>
              <a:defRPr/>
            </a:pPr>
            <a:r>
              <a:rPr lang="en-US" sz="4400" u="sng" dirty="0" smtClean="0">
                <a:solidFill>
                  <a:prstClr val="black"/>
                </a:solidFill>
              </a:rPr>
              <a:t>Future Plans</a:t>
            </a:r>
          </a:p>
          <a:p>
            <a:pPr marL="571500" lvl="0" indent="-571500" algn="l">
              <a:spcBef>
                <a:spcPts val="0"/>
              </a:spcBef>
              <a:buFont typeface="Arial" pitchFamily="34" charset="0"/>
              <a:buChar char="•"/>
              <a:defRPr/>
            </a:pPr>
            <a:r>
              <a:rPr lang="en-US" sz="2800" dirty="0" smtClean="0">
                <a:solidFill>
                  <a:prstClr val="black"/>
                </a:solidFill>
              </a:rPr>
              <a:t>Examine </a:t>
            </a:r>
            <a:r>
              <a:rPr lang="en-US" sz="2800" dirty="0" smtClean="0">
                <a:solidFill>
                  <a:prstClr val="black"/>
                </a:solidFill>
              </a:rPr>
              <a:t>plastic data </a:t>
            </a:r>
            <a:r>
              <a:rPr lang="en-US" sz="2800" dirty="0" smtClean="0">
                <a:solidFill>
                  <a:prstClr val="black"/>
                </a:solidFill>
              </a:rPr>
              <a:t>structure performance within </a:t>
            </a:r>
            <a:r>
              <a:rPr lang="en-US" sz="2800" dirty="0" smtClean="0">
                <a:solidFill>
                  <a:prstClr val="black"/>
                </a:solidFill>
              </a:rPr>
              <a:t>more realistic applications</a:t>
            </a:r>
            <a:r>
              <a:rPr lang="en-US" sz="2800" dirty="0" smtClean="0">
                <a:solidFill>
                  <a:prstClr val="black"/>
                </a:solidFill>
              </a:rPr>
              <a:t>.</a:t>
            </a:r>
            <a:endParaRPr lang="en-US" sz="2800" dirty="0" smtClean="0">
              <a:solidFill>
                <a:prstClr val="black"/>
              </a:solidFill>
            </a:endParaRPr>
          </a:p>
          <a:p>
            <a:pPr marL="571500" lvl="0" indent="-571500" algn="l">
              <a:spcBef>
                <a:spcPts val="0"/>
              </a:spcBef>
              <a:buFont typeface="Arial" pitchFamily="34" charset="0"/>
              <a:buChar char="•"/>
              <a:defRPr/>
            </a:pPr>
            <a:r>
              <a:rPr lang="en-US" sz="2800" dirty="0" smtClean="0">
                <a:solidFill>
                  <a:prstClr val="black"/>
                </a:solidFill>
              </a:rPr>
              <a:t>Examine </a:t>
            </a:r>
            <a:r>
              <a:rPr lang="en-US" sz="2800" dirty="0" smtClean="0">
                <a:solidFill>
                  <a:prstClr val="black"/>
                </a:solidFill>
              </a:rPr>
              <a:t>SW/HW hybrid </a:t>
            </a:r>
            <a:r>
              <a:rPr lang="en-US" sz="2800" dirty="0" smtClean="0">
                <a:solidFill>
                  <a:prstClr val="black"/>
                </a:solidFill>
              </a:rPr>
              <a:t>architectures </a:t>
            </a:r>
            <a:r>
              <a:rPr lang="en-US" sz="2800" dirty="0" smtClean="0">
                <a:solidFill>
                  <a:prstClr val="black"/>
                </a:solidFill>
              </a:rPr>
              <a:t>within Linux</a:t>
            </a:r>
            <a:r>
              <a:rPr lang="en-US" sz="2800" dirty="0" smtClean="0">
                <a:solidFill>
                  <a:prstClr val="black"/>
                </a:solidFill>
              </a:rPr>
              <a:t>.</a:t>
            </a:r>
            <a:endParaRPr lang="en-US" sz="2800" dirty="0" smtClean="0">
              <a:solidFill>
                <a:prstClr val="black"/>
              </a:solidFill>
            </a:endParaRPr>
          </a:p>
          <a:p>
            <a:pPr marL="571500" lvl="0" indent="-571500" algn="l">
              <a:spcBef>
                <a:spcPts val="0"/>
              </a:spcBef>
              <a:buFont typeface="Arial" pitchFamily="34" charset="0"/>
              <a:buChar char="•"/>
              <a:defRPr/>
            </a:pPr>
            <a:r>
              <a:rPr lang="en-US" sz="2800" dirty="0" smtClean="0">
                <a:solidFill>
                  <a:prstClr val="black"/>
                </a:solidFill>
              </a:rPr>
              <a:t>Further characterization of interaction </a:t>
            </a:r>
            <a:r>
              <a:rPr lang="en-US" sz="2800" dirty="0" smtClean="0">
                <a:solidFill>
                  <a:prstClr val="black"/>
                </a:solidFill>
              </a:rPr>
              <a:t>between </a:t>
            </a:r>
            <a:r>
              <a:rPr lang="en-US" sz="2800" dirty="0" smtClean="0">
                <a:solidFill>
                  <a:prstClr val="black"/>
                </a:solidFill>
              </a:rPr>
              <a:t>control theory and system </a:t>
            </a:r>
            <a:endParaRPr lang="en-US" sz="2800" dirty="0" smtClean="0">
              <a:solidFill>
                <a:prstClr val="black"/>
              </a:solidFill>
            </a:endParaRPr>
          </a:p>
          <a:p>
            <a:pPr lvl="0" algn="l">
              <a:spcBef>
                <a:spcPts val="0"/>
              </a:spcBef>
              <a:defRPr/>
            </a:pPr>
            <a:r>
              <a:rPr lang="en-US" sz="2800" dirty="0" smtClean="0">
                <a:solidFill>
                  <a:prstClr val="black"/>
                </a:solidFill>
              </a:rPr>
              <a:t>       implementation </a:t>
            </a:r>
            <a:r>
              <a:rPr lang="en-US" sz="2800" dirty="0" smtClean="0">
                <a:solidFill>
                  <a:prstClr val="black"/>
                </a:solidFill>
              </a:rPr>
              <a:t>artifacts. </a:t>
            </a:r>
          </a:p>
        </p:txBody>
      </p:sp>
      <p:pic>
        <p:nvPicPr>
          <p:cNvPr id="115" name="Picture 1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195998" y="36854303"/>
            <a:ext cx="6109940" cy="4582455"/>
          </a:xfrm>
          <a:prstGeom prst="rect">
            <a:avLst/>
          </a:prstGeom>
        </p:spPr>
      </p:pic>
      <p:sp>
        <p:nvSpPr>
          <p:cNvPr id="116" name="TextBox 115"/>
          <p:cNvSpPr txBox="1"/>
          <p:nvPr/>
        </p:nvSpPr>
        <p:spPr>
          <a:xfrm>
            <a:off x="19260571" y="36663777"/>
            <a:ext cx="1221809" cy="523220"/>
          </a:xfrm>
          <a:prstGeom prst="rect">
            <a:avLst/>
          </a:prstGeom>
          <a:noFill/>
        </p:spPr>
        <p:txBody>
          <a:bodyPr wrap="none" rtlCol="0">
            <a:spAutoFit/>
          </a:bodyPr>
          <a:lstStyle/>
          <a:p>
            <a:r>
              <a:rPr lang="en-US" sz="2800" dirty="0" smtClean="0"/>
              <a:t>Inertial</a:t>
            </a:r>
            <a:endParaRPr lang="en-US" sz="2800" dirty="0"/>
          </a:p>
        </p:txBody>
      </p:sp>
      <p:sp>
        <p:nvSpPr>
          <p:cNvPr id="117" name="TextBox 116"/>
          <p:cNvSpPr txBox="1"/>
          <p:nvPr/>
        </p:nvSpPr>
        <p:spPr>
          <a:xfrm>
            <a:off x="18388550" y="40522359"/>
            <a:ext cx="2584490" cy="523220"/>
          </a:xfrm>
          <a:prstGeom prst="rect">
            <a:avLst/>
          </a:prstGeom>
          <a:noFill/>
        </p:spPr>
        <p:txBody>
          <a:bodyPr wrap="none" rtlCol="0">
            <a:spAutoFit/>
          </a:bodyPr>
          <a:lstStyle/>
          <a:p>
            <a:r>
              <a:rPr lang="en-US" sz="2800" dirty="0" smtClean="0"/>
              <a:t>Analog to Digital</a:t>
            </a:r>
            <a:endParaRPr lang="en-US" sz="2800" dirty="0"/>
          </a:p>
        </p:txBody>
      </p:sp>
      <p:sp>
        <p:nvSpPr>
          <p:cNvPr id="119" name="TextBox 118"/>
          <p:cNvSpPr txBox="1"/>
          <p:nvPr/>
        </p:nvSpPr>
        <p:spPr>
          <a:xfrm>
            <a:off x="15097645" y="40714320"/>
            <a:ext cx="2271776" cy="523220"/>
          </a:xfrm>
          <a:prstGeom prst="rect">
            <a:avLst/>
          </a:prstGeom>
          <a:noFill/>
        </p:spPr>
        <p:txBody>
          <a:bodyPr wrap="none" rtlCol="0">
            <a:spAutoFit/>
          </a:bodyPr>
          <a:lstStyle/>
          <a:p>
            <a:r>
              <a:rPr lang="en-US" sz="2800" dirty="0" smtClean="0"/>
              <a:t>Servo Outputs</a:t>
            </a:r>
            <a:endParaRPr lang="en-US" sz="2800" dirty="0"/>
          </a:p>
        </p:txBody>
      </p:sp>
      <p:sp>
        <p:nvSpPr>
          <p:cNvPr id="121" name="TextBox 120"/>
          <p:cNvSpPr txBox="1"/>
          <p:nvPr/>
        </p:nvSpPr>
        <p:spPr>
          <a:xfrm>
            <a:off x="19906770" y="39733203"/>
            <a:ext cx="1353127" cy="523220"/>
          </a:xfrm>
          <a:prstGeom prst="rect">
            <a:avLst/>
          </a:prstGeom>
          <a:noFill/>
        </p:spPr>
        <p:txBody>
          <a:bodyPr wrap="none" rtlCol="0">
            <a:spAutoFit/>
          </a:bodyPr>
          <a:lstStyle/>
          <a:p>
            <a:r>
              <a:rPr lang="en-US" sz="2800" dirty="0" smtClean="0"/>
              <a:t>SD-Card</a:t>
            </a:r>
            <a:endParaRPr lang="en-US" sz="2800" dirty="0"/>
          </a:p>
        </p:txBody>
      </p:sp>
      <p:sp>
        <p:nvSpPr>
          <p:cNvPr id="124" name="TextBox 123"/>
          <p:cNvSpPr txBox="1"/>
          <p:nvPr/>
        </p:nvSpPr>
        <p:spPr>
          <a:xfrm>
            <a:off x="15094765" y="36769641"/>
            <a:ext cx="2634119" cy="954107"/>
          </a:xfrm>
          <a:prstGeom prst="rect">
            <a:avLst/>
          </a:prstGeom>
          <a:noFill/>
        </p:spPr>
        <p:txBody>
          <a:bodyPr wrap="none" rtlCol="0">
            <a:spAutoFit/>
          </a:bodyPr>
          <a:lstStyle/>
          <a:p>
            <a:r>
              <a:rPr lang="en-US" sz="2800" dirty="0" smtClean="0"/>
              <a:t>Wireless Comm.</a:t>
            </a:r>
            <a:r>
              <a:rPr lang="en-US" sz="2800" dirty="0"/>
              <a:t> </a:t>
            </a:r>
            <a:endParaRPr lang="en-US" sz="2800" dirty="0" smtClean="0"/>
          </a:p>
          <a:p>
            <a:r>
              <a:rPr lang="en-US" sz="2800" dirty="0" smtClean="0"/>
              <a:t>Link</a:t>
            </a:r>
          </a:p>
        </p:txBody>
      </p:sp>
      <p:sp>
        <p:nvSpPr>
          <p:cNvPr id="126" name="TextBox 125"/>
          <p:cNvSpPr txBox="1"/>
          <p:nvPr/>
        </p:nvSpPr>
        <p:spPr>
          <a:xfrm>
            <a:off x="20028804" y="37779159"/>
            <a:ext cx="2145396" cy="954107"/>
          </a:xfrm>
          <a:prstGeom prst="rect">
            <a:avLst/>
          </a:prstGeom>
          <a:noFill/>
        </p:spPr>
        <p:txBody>
          <a:bodyPr wrap="none" rtlCol="0">
            <a:spAutoFit/>
          </a:bodyPr>
          <a:lstStyle/>
          <a:p>
            <a:pPr algn="ctr"/>
            <a:r>
              <a:rPr lang="en-US" sz="2800" dirty="0" smtClean="0"/>
              <a:t>5MP </a:t>
            </a:r>
          </a:p>
          <a:p>
            <a:pPr algn="ctr"/>
            <a:r>
              <a:rPr lang="en-US" sz="2800" dirty="0" smtClean="0"/>
              <a:t>Image Sensor</a:t>
            </a:r>
          </a:p>
        </p:txBody>
      </p:sp>
      <p:cxnSp>
        <p:nvCxnSpPr>
          <p:cNvPr id="128" name="Straight Arrow Connector 127"/>
          <p:cNvCxnSpPr/>
          <p:nvPr/>
        </p:nvCxnSpPr>
        <p:spPr>
          <a:xfrm flipH="1">
            <a:off x="19466617" y="37273833"/>
            <a:ext cx="419597" cy="291328"/>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15963919" y="37352541"/>
            <a:ext cx="1617876" cy="161925"/>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6323365" y="40426106"/>
            <a:ext cx="1038066" cy="353428"/>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flipV="1">
            <a:off x="19212446" y="40137349"/>
            <a:ext cx="742450" cy="523874"/>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18837161" y="39733203"/>
            <a:ext cx="1086654" cy="331956"/>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8395299" y="38236359"/>
            <a:ext cx="2442916" cy="457201"/>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4" name="Subtitle 4"/>
          <p:cNvSpPr txBox="1">
            <a:spLocks/>
          </p:cNvSpPr>
          <p:nvPr/>
        </p:nvSpPr>
        <p:spPr>
          <a:xfrm>
            <a:off x="21412200" y="39319200"/>
            <a:ext cx="11024935" cy="1462419"/>
          </a:xfrm>
          <a:prstGeom prst="rect">
            <a:avLst/>
          </a:prstGeom>
        </p:spPr>
        <p:txBody>
          <a:bodyPr vert="horz" lIns="0" tIns="219456" rIns="0" bIns="219456" rtlCol="0">
            <a:no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lvl="0" algn="just">
              <a:spcBef>
                <a:spcPts val="0"/>
              </a:spcBef>
              <a:defRPr/>
            </a:pPr>
            <a:r>
              <a:rPr lang="en-US" sz="3500" b="1" u="sng" dirty="0" smtClean="0">
                <a:solidFill>
                  <a:schemeClr val="tx1"/>
                </a:solidFill>
                <a:latin typeface="+mj-lt"/>
              </a:rPr>
              <a:t>Contributing Students</a:t>
            </a:r>
          </a:p>
          <a:p>
            <a:pPr indent="457200" algn="just">
              <a:spcBef>
                <a:spcPts val="0"/>
              </a:spcBef>
            </a:pPr>
            <a:r>
              <a:rPr lang="en-US" sz="2600" dirty="0" smtClean="0">
                <a:solidFill>
                  <a:schemeClr val="tx1"/>
                </a:solidFill>
              </a:rPr>
              <a:t>Sudhanshu Vyas, Chetan Kumar N G, Matt Rich (Iowa State); Jonathan </a:t>
            </a:r>
            <a:r>
              <a:rPr lang="en-US" sz="2600" dirty="0" err="1" smtClean="0">
                <a:solidFill>
                  <a:schemeClr val="tx1"/>
                </a:solidFill>
              </a:rPr>
              <a:t>Shidal</a:t>
            </a:r>
            <a:r>
              <a:rPr lang="en-US" sz="2600" dirty="0" smtClean="0">
                <a:solidFill>
                  <a:schemeClr val="tx1"/>
                </a:solidFill>
              </a:rPr>
              <a:t> , </a:t>
            </a:r>
            <a:endParaRPr lang="en-US" sz="2600" dirty="0" smtClean="0">
              <a:solidFill>
                <a:schemeClr val="tx1"/>
              </a:solidFill>
            </a:endParaRPr>
          </a:p>
          <a:p>
            <a:pPr indent="457200" algn="just">
              <a:spcBef>
                <a:spcPts val="0"/>
              </a:spcBef>
            </a:pPr>
            <a:r>
              <a:rPr lang="en-US" sz="2600" dirty="0" smtClean="0">
                <a:solidFill>
                  <a:schemeClr val="tx1"/>
                </a:solidFill>
              </a:rPr>
              <a:t>Josh </a:t>
            </a:r>
            <a:r>
              <a:rPr lang="en-US" sz="2600" dirty="0" smtClean="0">
                <a:solidFill>
                  <a:schemeClr val="tx1"/>
                </a:solidFill>
              </a:rPr>
              <a:t>Levin  (Washington University)</a:t>
            </a:r>
            <a:endParaRPr lang="en-US" sz="2600" dirty="0">
              <a:solidFill>
                <a:schemeClr val="tx1"/>
              </a:solidFill>
            </a:endParaRPr>
          </a:p>
        </p:txBody>
      </p:sp>
      <p:sp>
        <p:nvSpPr>
          <p:cNvPr id="135" name="TextBox 134"/>
          <p:cNvSpPr txBox="1"/>
          <p:nvPr/>
        </p:nvSpPr>
        <p:spPr>
          <a:xfrm>
            <a:off x="18899179" y="40882761"/>
            <a:ext cx="1763368" cy="523220"/>
          </a:xfrm>
          <a:prstGeom prst="rect">
            <a:avLst/>
          </a:prstGeom>
          <a:noFill/>
        </p:spPr>
        <p:txBody>
          <a:bodyPr wrap="none" rtlCol="0">
            <a:spAutoFit/>
          </a:bodyPr>
          <a:lstStyle/>
          <a:p>
            <a:r>
              <a:rPr lang="en-US" sz="2800" dirty="0" smtClean="0"/>
              <a:t>Converters</a:t>
            </a:r>
            <a:endParaRPr lang="en-US" sz="2800" dirty="0"/>
          </a:p>
        </p:txBody>
      </p:sp>
      <p:sp>
        <p:nvSpPr>
          <p:cNvPr id="137" name="TextBox 136"/>
          <p:cNvSpPr txBox="1"/>
          <p:nvPr/>
        </p:nvSpPr>
        <p:spPr>
          <a:xfrm>
            <a:off x="18504463" y="36912339"/>
            <a:ext cx="2944973" cy="523220"/>
          </a:xfrm>
          <a:prstGeom prst="rect">
            <a:avLst/>
          </a:prstGeom>
          <a:noFill/>
        </p:spPr>
        <p:txBody>
          <a:bodyPr wrap="none" rtlCol="0">
            <a:spAutoFit/>
          </a:bodyPr>
          <a:lstStyle/>
          <a:p>
            <a:r>
              <a:rPr lang="en-US" sz="2800" dirty="0" smtClean="0"/>
              <a:t>Measurement Unit</a:t>
            </a:r>
            <a:endParaRPr lang="en-US" sz="2800" dirty="0"/>
          </a:p>
        </p:txBody>
      </p:sp>
      <p:sp>
        <p:nvSpPr>
          <p:cNvPr id="139" name="Freeform 138"/>
          <p:cNvSpPr/>
          <p:nvPr/>
        </p:nvSpPr>
        <p:spPr>
          <a:xfrm flipV="1">
            <a:off x="1069208" y="36527874"/>
            <a:ext cx="13561192" cy="100410"/>
          </a:xfrm>
          <a:custGeom>
            <a:avLst/>
            <a:gdLst>
              <a:gd name="connsiteX0" fmla="*/ 0 w 30199263"/>
              <a:gd name="connsiteY0" fmla="*/ 0 h 3392905"/>
              <a:gd name="connsiteX1" fmla="*/ 15785432 w 30199263"/>
              <a:gd name="connsiteY1" fmla="*/ 0 h 3392905"/>
              <a:gd name="connsiteX2" fmla="*/ 15833558 w 30199263"/>
              <a:gd name="connsiteY2" fmla="*/ 3392905 h 3392905"/>
              <a:gd name="connsiteX3" fmla="*/ 30199263 w 30199263"/>
              <a:gd name="connsiteY3" fmla="*/ 3392905 h 3392905"/>
              <a:gd name="connsiteX0" fmla="*/ 0 w 30945222"/>
              <a:gd name="connsiteY0" fmla="*/ 0 h 3392905"/>
              <a:gd name="connsiteX1" fmla="*/ 15785432 w 30945222"/>
              <a:gd name="connsiteY1" fmla="*/ 0 h 3392905"/>
              <a:gd name="connsiteX2" fmla="*/ 15833558 w 30945222"/>
              <a:gd name="connsiteY2" fmla="*/ 3392905 h 3392905"/>
              <a:gd name="connsiteX3" fmla="*/ 30945222 w 30945222"/>
              <a:gd name="connsiteY3" fmla="*/ 3392905 h 3392905"/>
              <a:gd name="connsiteX0" fmla="*/ 0 w 30945222"/>
              <a:gd name="connsiteY0" fmla="*/ 0 h 3392905"/>
              <a:gd name="connsiteX1" fmla="*/ 14221326 w 30945222"/>
              <a:gd name="connsiteY1" fmla="*/ 0 h 3392905"/>
              <a:gd name="connsiteX2" fmla="*/ 15833558 w 30945222"/>
              <a:gd name="connsiteY2" fmla="*/ 3392905 h 3392905"/>
              <a:gd name="connsiteX3" fmla="*/ 30945222 w 30945222"/>
              <a:gd name="connsiteY3" fmla="*/ 3392905 h 3392905"/>
              <a:gd name="connsiteX0" fmla="*/ 0 w 30945222"/>
              <a:gd name="connsiteY0" fmla="*/ 0 h 3392905"/>
              <a:gd name="connsiteX1" fmla="*/ 14221326 w 30945222"/>
              <a:gd name="connsiteY1" fmla="*/ 0 h 3392905"/>
              <a:gd name="connsiteX2" fmla="*/ 14269453 w 30945222"/>
              <a:gd name="connsiteY2" fmla="*/ 3293048 h 3392905"/>
              <a:gd name="connsiteX3" fmla="*/ 30945222 w 30945222"/>
              <a:gd name="connsiteY3" fmla="*/ 3392905 h 3392905"/>
              <a:gd name="connsiteX0" fmla="*/ 0 w 30945222"/>
              <a:gd name="connsiteY0" fmla="*/ 0 h 3392905"/>
              <a:gd name="connsiteX1" fmla="*/ 14149136 w 30945222"/>
              <a:gd name="connsiteY1" fmla="*/ 0 h 3392905"/>
              <a:gd name="connsiteX2" fmla="*/ 14269453 w 30945222"/>
              <a:gd name="connsiteY2" fmla="*/ 3293048 h 3392905"/>
              <a:gd name="connsiteX3" fmla="*/ 30945222 w 30945222"/>
              <a:gd name="connsiteY3" fmla="*/ 3392905 h 3392905"/>
              <a:gd name="connsiteX0" fmla="*/ 0 w 30945222"/>
              <a:gd name="connsiteY0" fmla="*/ 0 h 3392905"/>
              <a:gd name="connsiteX1" fmla="*/ 14149136 w 30945222"/>
              <a:gd name="connsiteY1" fmla="*/ 0 h 3392905"/>
              <a:gd name="connsiteX2" fmla="*/ 14125074 w 30945222"/>
              <a:gd name="connsiteY2" fmla="*/ 3293048 h 3392905"/>
              <a:gd name="connsiteX3" fmla="*/ 30945222 w 30945222"/>
              <a:gd name="connsiteY3" fmla="*/ 3392905 h 3392905"/>
              <a:gd name="connsiteX0" fmla="*/ 0 w 30945222"/>
              <a:gd name="connsiteY0" fmla="*/ 0 h 3392905"/>
              <a:gd name="connsiteX1" fmla="*/ 14149136 w 30945222"/>
              <a:gd name="connsiteY1" fmla="*/ 0 h 3392905"/>
              <a:gd name="connsiteX2" fmla="*/ 14149137 w 30945222"/>
              <a:gd name="connsiteY2" fmla="*/ 3392905 h 3392905"/>
              <a:gd name="connsiteX3" fmla="*/ 30945222 w 30945222"/>
              <a:gd name="connsiteY3" fmla="*/ 3392905 h 3392905"/>
              <a:gd name="connsiteX0" fmla="*/ 0 w 30945222"/>
              <a:gd name="connsiteY0" fmla="*/ 0 h 3392905"/>
              <a:gd name="connsiteX1" fmla="*/ 14149136 w 30945222"/>
              <a:gd name="connsiteY1" fmla="*/ 0 h 3392905"/>
              <a:gd name="connsiteX2" fmla="*/ 13812253 w 30945222"/>
              <a:gd name="connsiteY2" fmla="*/ 3392905 h 3392905"/>
              <a:gd name="connsiteX3" fmla="*/ 30945222 w 30945222"/>
              <a:gd name="connsiteY3" fmla="*/ 3392905 h 3392905"/>
              <a:gd name="connsiteX0" fmla="*/ 0 w 30945222"/>
              <a:gd name="connsiteY0" fmla="*/ 0 h 3392905"/>
              <a:gd name="connsiteX1" fmla="*/ 13860378 w 30945222"/>
              <a:gd name="connsiteY1" fmla="*/ 0 h 3392905"/>
              <a:gd name="connsiteX2" fmla="*/ 13812253 w 30945222"/>
              <a:gd name="connsiteY2" fmla="*/ 3392905 h 3392905"/>
              <a:gd name="connsiteX3" fmla="*/ 30945222 w 30945222"/>
              <a:gd name="connsiteY3" fmla="*/ 3392905 h 3392905"/>
              <a:gd name="connsiteX0" fmla="*/ 0 w 30945222"/>
              <a:gd name="connsiteY0" fmla="*/ 0 h 3392905"/>
              <a:gd name="connsiteX1" fmla="*/ 13788189 w 30945222"/>
              <a:gd name="connsiteY1" fmla="*/ 0 h 3392905"/>
              <a:gd name="connsiteX2" fmla="*/ 13812253 w 30945222"/>
              <a:gd name="connsiteY2" fmla="*/ 3392905 h 3392905"/>
              <a:gd name="connsiteX3" fmla="*/ 30945222 w 30945222"/>
              <a:gd name="connsiteY3" fmla="*/ 3392905 h 3392905"/>
              <a:gd name="connsiteX0" fmla="*/ 0 w 30945222"/>
              <a:gd name="connsiteY0" fmla="*/ 0 h 3392905"/>
              <a:gd name="connsiteX1" fmla="*/ 13836315 w 30945222"/>
              <a:gd name="connsiteY1" fmla="*/ 0 h 3392905"/>
              <a:gd name="connsiteX2" fmla="*/ 13812253 w 30945222"/>
              <a:gd name="connsiteY2" fmla="*/ 3392905 h 3392905"/>
              <a:gd name="connsiteX3" fmla="*/ 30945222 w 30945222"/>
              <a:gd name="connsiteY3" fmla="*/ 3392905 h 3392905"/>
              <a:gd name="connsiteX0" fmla="*/ 0 w 13836315"/>
              <a:gd name="connsiteY0" fmla="*/ 0 h 3392905"/>
              <a:gd name="connsiteX1" fmla="*/ 13836315 w 13836315"/>
              <a:gd name="connsiteY1" fmla="*/ 0 h 3392905"/>
              <a:gd name="connsiteX2" fmla="*/ 13812253 w 13836315"/>
              <a:gd name="connsiteY2" fmla="*/ 3392905 h 3392905"/>
              <a:gd name="connsiteX0" fmla="*/ 0 w 13836315"/>
              <a:gd name="connsiteY0" fmla="*/ 0 h 0"/>
              <a:gd name="connsiteX1" fmla="*/ 13836315 w 13836315"/>
              <a:gd name="connsiteY1" fmla="*/ 0 h 0"/>
            </a:gdLst>
            <a:ahLst/>
            <a:cxnLst>
              <a:cxn ang="0">
                <a:pos x="connsiteX0" y="connsiteY0"/>
              </a:cxn>
              <a:cxn ang="0">
                <a:pos x="connsiteX1" y="connsiteY1"/>
              </a:cxn>
            </a:cxnLst>
            <a:rect l="l" t="t" r="r" b="b"/>
            <a:pathLst>
              <a:path w="13836315">
                <a:moveTo>
                  <a:pt x="0" y="0"/>
                </a:moveTo>
                <a:lnTo>
                  <a:pt x="13836315" y="0"/>
                </a:lnTo>
              </a:path>
            </a:pathLst>
          </a:cu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2" descr="U:\research\papers\SVN_ISU\rcl-1.ece.iastate.edu\proposals\2010\EAGER_10a\Administrative\Progress_updates\2012\energy.jpg"/>
          <p:cNvPicPr>
            <a:picLocks noChangeAspect="1" noChangeArrowheads="1"/>
          </p:cNvPicPr>
          <p:nvPr/>
        </p:nvPicPr>
        <p:blipFill rotWithShape="1">
          <a:blip r:embed="rId17">
            <a:extLst>
              <a:ext uri="{28A0092B-C50C-407E-A947-70E740481C1C}">
                <a14:useLocalDpi xmlns:a14="http://schemas.microsoft.com/office/drawing/2010/main" val="0"/>
              </a:ext>
            </a:extLst>
          </a:blip>
          <a:srcRect l="2644" t="7106" r="3140" b="803"/>
          <a:stretch/>
        </p:blipFill>
        <p:spPr bwMode="auto">
          <a:xfrm>
            <a:off x="26697359" y="36225480"/>
            <a:ext cx="6038161" cy="3857714"/>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p:cNvSpPr txBox="1"/>
          <p:nvPr/>
        </p:nvSpPr>
        <p:spPr>
          <a:xfrm>
            <a:off x="16208048" y="36289297"/>
            <a:ext cx="4664854" cy="523220"/>
          </a:xfrm>
          <a:prstGeom prst="rect">
            <a:avLst/>
          </a:prstGeom>
          <a:noFill/>
        </p:spPr>
        <p:txBody>
          <a:bodyPr wrap="square" rtlCol="0">
            <a:spAutoFit/>
          </a:bodyPr>
          <a:lstStyle/>
          <a:p>
            <a:pPr algn="ctr"/>
            <a:r>
              <a:rPr lang="en-US" sz="2800" dirty="0" smtClean="0"/>
              <a:t>(a) RAVI </a:t>
            </a:r>
            <a:r>
              <a:rPr lang="en-US" sz="2800" dirty="0" smtClean="0"/>
              <a:t>Prototyping Platform</a:t>
            </a:r>
            <a:endParaRPr lang="en-US" sz="2800" dirty="0"/>
          </a:p>
        </p:txBody>
      </p:sp>
      <p:pic>
        <p:nvPicPr>
          <p:cNvPr id="14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65200" y="32861879"/>
            <a:ext cx="6522720" cy="292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3" name="Straight Arrow Connector 142"/>
          <p:cNvCxnSpPr/>
          <p:nvPr/>
        </p:nvCxnSpPr>
        <p:spPr>
          <a:xfrm flipV="1">
            <a:off x="26228040" y="32877314"/>
            <a:ext cx="358684" cy="1046926"/>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26210078" y="33874237"/>
            <a:ext cx="155121" cy="1787363"/>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5" name="Freeform 144"/>
          <p:cNvSpPr/>
          <p:nvPr/>
        </p:nvSpPr>
        <p:spPr>
          <a:xfrm rot="21022303">
            <a:off x="16032931" y="35702662"/>
            <a:ext cx="589670" cy="3335301"/>
          </a:xfrm>
          <a:custGeom>
            <a:avLst/>
            <a:gdLst>
              <a:gd name="connsiteX0" fmla="*/ 314606 w 362512"/>
              <a:gd name="connsiteY0" fmla="*/ 895350 h 895350"/>
              <a:gd name="connsiteX1" fmla="*/ 281 w 362512"/>
              <a:gd name="connsiteY1" fmla="*/ 419100 h 895350"/>
              <a:gd name="connsiteX2" fmla="*/ 362231 w 362512"/>
              <a:gd name="connsiteY2" fmla="*/ 552450 h 895350"/>
              <a:gd name="connsiteX3" fmla="*/ 47906 w 362512"/>
              <a:gd name="connsiteY3" fmla="*/ 0 h 895350"/>
            </a:gdLst>
            <a:ahLst/>
            <a:cxnLst>
              <a:cxn ang="0">
                <a:pos x="connsiteX0" y="connsiteY0"/>
              </a:cxn>
              <a:cxn ang="0">
                <a:pos x="connsiteX1" y="connsiteY1"/>
              </a:cxn>
              <a:cxn ang="0">
                <a:pos x="connsiteX2" y="connsiteY2"/>
              </a:cxn>
              <a:cxn ang="0">
                <a:pos x="connsiteX3" y="connsiteY3"/>
              </a:cxn>
            </a:cxnLst>
            <a:rect l="l" t="t" r="r" b="b"/>
            <a:pathLst>
              <a:path w="362512" h="895350">
                <a:moveTo>
                  <a:pt x="314606" y="895350"/>
                </a:moveTo>
                <a:cubicBezTo>
                  <a:pt x="153475" y="685800"/>
                  <a:pt x="-7656" y="476250"/>
                  <a:pt x="281" y="419100"/>
                </a:cubicBezTo>
                <a:cubicBezTo>
                  <a:pt x="8218" y="361950"/>
                  <a:pt x="354294" y="622300"/>
                  <a:pt x="362231" y="552450"/>
                </a:cubicBezTo>
                <a:cubicBezTo>
                  <a:pt x="370168" y="482600"/>
                  <a:pt x="209037" y="241300"/>
                  <a:pt x="47906" y="0"/>
                </a:cubicBezTo>
              </a:path>
            </a:pathLst>
          </a:custGeom>
          <a:noFill/>
          <a:ln w="38100">
            <a:solidFill>
              <a:schemeClr val="tx1"/>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46" name="Straight Arrow Connector 145"/>
          <p:cNvCxnSpPr/>
          <p:nvPr/>
        </p:nvCxnSpPr>
        <p:spPr>
          <a:xfrm>
            <a:off x="25359360" y="36057840"/>
            <a:ext cx="1565307" cy="693121"/>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19871475" y="36184920"/>
            <a:ext cx="3072743" cy="740467"/>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8" name="Freeform 147"/>
          <p:cNvSpPr/>
          <p:nvPr/>
        </p:nvSpPr>
        <p:spPr>
          <a:xfrm flipV="1">
            <a:off x="1015868" y="38990190"/>
            <a:ext cx="13561192" cy="100410"/>
          </a:xfrm>
          <a:custGeom>
            <a:avLst/>
            <a:gdLst>
              <a:gd name="connsiteX0" fmla="*/ 0 w 30199263"/>
              <a:gd name="connsiteY0" fmla="*/ 0 h 3392905"/>
              <a:gd name="connsiteX1" fmla="*/ 15785432 w 30199263"/>
              <a:gd name="connsiteY1" fmla="*/ 0 h 3392905"/>
              <a:gd name="connsiteX2" fmla="*/ 15833558 w 30199263"/>
              <a:gd name="connsiteY2" fmla="*/ 3392905 h 3392905"/>
              <a:gd name="connsiteX3" fmla="*/ 30199263 w 30199263"/>
              <a:gd name="connsiteY3" fmla="*/ 3392905 h 3392905"/>
              <a:gd name="connsiteX0" fmla="*/ 0 w 30945222"/>
              <a:gd name="connsiteY0" fmla="*/ 0 h 3392905"/>
              <a:gd name="connsiteX1" fmla="*/ 15785432 w 30945222"/>
              <a:gd name="connsiteY1" fmla="*/ 0 h 3392905"/>
              <a:gd name="connsiteX2" fmla="*/ 15833558 w 30945222"/>
              <a:gd name="connsiteY2" fmla="*/ 3392905 h 3392905"/>
              <a:gd name="connsiteX3" fmla="*/ 30945222 w 30945222"/>
              <a:gd name="connsiteY3" fmla="*/ 3392905 h 3392905"/>
              <a:gd name="connsiteX0" fmla="*/ 0 w 30945222"/>
              <a:gd name="connsiteY0" fmla="*/ 0 h 3392905"/>
              <a:gd name="connsiteX1" fmla="*/ 14221326 w 30945222"/>
              <a:gd name="connsiteY1" fmla="*/ 0 h 3392905"/>
              <a:gd name="connsiteX2" fmla="*/ 15833558 w 30945222"/>
              <a:gd name="connsiteY2" fmla="*/ 3392905 h 3392905"/>
              <a:gd name="connsiteX3" fmla="*/ 30945222 w 30945222"/>
              <a:gd name="connsiteY3" fmla="*/ 3392905 h 3392905"/>
              <a:gd name="connsiteX0" fmla="*/ 0 w 30945222"/>
              <a:gd name="connsiteY0" fmla="*/ 0 h 3392905"/>
              <a:gd name="connsiteX1" fmla="*/ 14221326 w 30945222"/>
              <a:gd name="connsiteY1" fmla="*/ 0 h 3392905"/>
              <a:gd name="connsiteX2" fmla="*/ 14269453 w 30945222"/>
              <a:gd name="connsiteY2" fmla="*/ 3293048 h 3392905"/>
              <a:gd name="connsiteX3" fmla="*/ 30945222 w 30945222"/>
              <a:gd name="connsiteY3" fmla="*/ 3392905 h 3392905"/>
              <a:gd name="connsiteX0" fmla="*/ 0 w 30945222"/>
              <a:gd name="connsiteY0" fmla="*/ 0 h 3392905"/>
              <a:gd name="connsiteX1" fmla="*/ 14149136 w 30945222"/>
              <a:gd name="connsiteY1" fmla="*/ 0 h 3392905"/>
              <a:gd name="connsiteX2" fmla="*/ 14269453 w 30945222"/>
              <a:gd name="connsiteY2" fmla="*/ 3293048 h 3392905"/>
              <a:gd name="connsiteX3" fmla="*/ 30945222 w 30945222"/>
              <a:gd name="connsiteY3" fmla="*/ 3392905 h 3392905"/>
              <a:gd name="connsiteX0" fmla="*/ 0 w 30945222"/>
              <a:gd name="connsiteY0" fmla="*/ 0 h 3392905"/>
              <a:gd name="connsiteX1" fmla="*/ 14149136 w 30945222"/>
              <a:gd name="connsiteY1" fmla="*/ 0 h 3392905"/>
              <a:gd name="connsiteX2" fmla="*/ 14125074 w 30945222"/>
              <a:gd name="connsiteY2" fmla="*/ 3293048 h 3392905"/>
              <a:gd name="connsiteX3" fmla="*/ 30945222 w 30945222"/>
              <a:gd name="connsiteY3" fmla="*/ 3392905 h 3392905"/>
              <a:gd name="connsiteX0" fmla="*/ 0 w 30945222"/>
              <a:gd name="connsiteY0" fmla="*/ 0 h 3392905"/>
              <a:gd name="connsiteX1" fmla="*/ 14149136 w 30945222"/>
              <a:gd name="connsiteY1" fmla="*/ 0 h 3392905"/>
              <a:gd name="connsiteX2" fmla="*/ 14149137 w 30945222"/>
              <a:gd name="connsiteY2" fmla="*/ 3392905 h 3392905"/>
              <a:gd name="connsiteX3" fmla="*/ 30945222 w 30945222"/>
              <a:gd name="connsiteY3" fmla="*/ 3392905 h 3392905"/>
              <a:gd name="connsiteX0" fmla="*/ 0 w 30945222"/>
              <a:gd name="connsiteY0" fmla="*/ 0 h 3392905"/>
              <a:gd name="connsiteX1" fmla="*/ 14149136 w 30945222"/>
              <a:gd name="connsiteY1" fmla="*/ 0 h 3392905"/>
              <a:gd name="connsiteX2" fmla="*/ 13812253 w 30945222"/>
              <a:gd name="connsiteY2" fmla="*/ 3392905 h 3392905"/>
              <a:gd name="connsiteX3" fmla="*/ 30945222 w 30945222"/>
              <a:gd name="connsiteY3" fmla="*/ 3392905 h 3392905"/>
              <a:gd name="connsiteX0" fmla="*/ 0 w 30945222"/>
              <a:gd name="connsiteY0" fmla="*/ 0 h 3392905"/>
              <a:gd name="connsiteX1" fmla="*/ 13860378 w 30945222"/>
              <a:gd name="connsiteY1" fmla="*/ 0 h 3392905"/>
              <a:gd name="connsiteX2" fmla="*/ 13812253 w 30945222"/>
              <a:gd name="connsiteY2" fmla="*/ 3392905 h 3392905"/>
              <a:gd name="connsiteX3" fmla="*/ 30945222 w 30945222"/>
              <a:gd name="connsiteY3" fmla="*/ 3392905 h 3392905"/>
              <a:gd name="connsiteX0" fmla="*/ 0 w 30945222"/>
              <a:gd name="connsiteY0" fmla="*/ 0 h 3392905"/>
              <a:gd name="connsiteX1" fmla="*/ 13788189 w 30945222"/>
              <a:gd name="connsiteY1" fmla="*/ 0 h 3392905"/>
              <a:gd name="connsiteX2" fmla="*/ 13812253 w 30945222"/>
              <a:gd name="connsiteY2" fmla="*/ 3392905 h 3392905"/>
              <a:gd name="connsiteX3" fmla="*/ 30945222 w 30945222"/>
              <a:gd name="connsiteY3" fmla="*/ 3392905 h 3392905"/>
              <a:gd name="connsiteX0" fmla="*/ 0 w 30945222"/>
              <a:gd name="connsiteY0" fmla="*/ 0 h 3392905"/>
              <a:gd name="connsiteX1" fmla="*/ 13836315 w 30945222"/>
              <a:gd name="connsiteY1" fmla="*/ 0 h 3392905"/>
              <a:gd name="connsiteX2" fmla="*/ 13812253 w 30945222"/>
              <a:gd name="connsiteY2" fmla="*/ 3392905 h 3392905"/>
              <a:gd name="connsiteX3" fmla="*/ 30945222 w 30945222"/>
              <a:gd name="connsiteY3" fmla="*/ 3392905 h 3392905"/>
              <a:gd name="connsiteX0" fmla="*/ 0 w 13836315"/>
              <a:gd name="connsiteY0" fmla="*/ 0 h 3392905"/>
              <a:gd name="connsiteX1" fmla="*/ 13836315 w 13836315"/>
              <a:gd name="connsiteY1" fmla="*/ 0 h 3392905"/>
              <a:gd name="connsiteX2" fmla="*/ 13812253 w 13836315"/>
              <a:gd name="connsiteY2" fmla="*/ 3392905 h 3392905"/>
              <a:gd name="connsiteX0" fmla="*/ 0 w 13836315"/>
              <a:gd name="connsiteY0" fmla="*/ 0 h 0"/>
              <a:gd name="connsiteX1" fmla="*/ 13836315 w 13836315"/>
              <a:gd name="connsiteY1" fmla="*/ 0 h 0"/>
            </a:gdLst>
            <a:ahLst/>
            <a:cxnLst>
              <a:cxn ang="0">
                <a:pos x="connsiteX0" y="connsiteY0"/>
              </a:cxn>
              <a:cxn ang="0">
                <a:pos x="connsiteX1" y="connsiteY1"/>
              </a:cxn>
            </a:cxnLst>
            <a:rect l="l" t="t" r="r" b="b"/>
            <a:pathLst>
              <a:path w="13836315">
                <a:moveTo>
                  <a:pt x="0" y="0"/>
                </a:moveTo>
                <a:lnTo>
                  <a:pt x="13836315" y="0"/>
                </a:lnTo>
              </a:path>
            </a:pathLst>
          </a:cu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Subtitle 4"/>
          <p:cNvSpPr txBox="1">
            <a:spLocks/>
          </p:cNvSpPr>
          <p:nvPr/>
        </p:nvSpPr>
        <p:spPr>
          <a:xfrm>
            <a:off x="21031200" y="40629840"/>
            <a:ext cx="6781800" cy="1371600"/>
          </a:xfrm>
          <a:prstGeom prst="rect">
            <a:avLst/>
          </a:prstGeom>
        </p:spPr>
        <p:txBody>
          <a:bodyPr vert="horz" wrap="none" lIns="438912" tIns="219456" rIns="438912" bIns="219456" rtlCol="0">
            <a:noAutofit/>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lvl="0" algn="just">
              <a:spcBef>
                <a:spcPts val="0"/>
              </a:spcBef>
              <a:defRPr/>
            </a:pPr>
            <a:r>
              <a:rPr lang="en-US" sz="3800" u="sng" dirty="0" smtClean="0">
                <a:solidFill>
                  <a:schemeClr val="tx1"/>
                </a:solidFill>
                <a:latin typeface="+mj-lt"/>
              </a:rPr>
              <a:t>Funded by: </a:t>
            </a:r>
            <a:r>
              <a:rPr lang="en-US" sz="3800" dirty="0" smtClean="0">
                <a:solidFill>
                  <a:schemeClr val="tx1"/>
                </a:solidFill>
                <a:latin typeface="+mj-lt"/>
              </a:rPr>
              <a:t>NSF Grant </a:t>
            </a:r>
            <a:r>
              <a:rPr lang="en-US" sz="3800" b="1" dirty="0" smtClean="0">
                <a:solidFill>
                  <a:schemeClr val="tx1"/>
                </a:solidFill>
                <a:latin typeface="+mj-lt"/>
              </a:rPr>
              <a:t>1060093</a:t>
            </a:r>
          </a:p>
        </p:txBody>
      </p:sp>
      <p:sp>
        <p:nvSpPr>
          <p:cNvPr id="150" name="TextBox 149"/>
          <p:cNvSpPr txBox="1"/>
          <p:nvPr/>
        </p:nvSpPr>
        <p:spPr>
          <a:xfrm>
            <a:off x="27909688" y="32708037"/>
            <a:ext cx="4690771" cy="523220"/>
          </a:xfrm>
          <a:prstGeom prst="rect">
            <a:avLst/>
          </a:prstGeom>
          <a:noFill/>
        </p:spPr>
        <p:txBody>
          <a:bodyPr wrap="none" rtlCol="0">
            <a:spAutoFit/>
          </a:bodyPr>
          <a:lstStyle/>
          <a:p>
            <a:r>
              <a:rPr lang="en-US" sz="2800" dirty="0" smtClean="0"/>
              <a:t>(c) </a:t>
            </a:r>
            <a:r>
              <a:rPr lang="en-US" sz="2800" dirty="0" err="1" smtClean="0"/>
              <a:t>PoC</a:t>
            </a:r>
            <a:r>
              <a:rPr lang="en-US" sz="2800" dirty="0" smtClean="0"/>
              <a:t> computing architecture</a:t>
            </a:r>
            <a:endParaRPr lang="en-US" sz="2800" dirty="0"/>
          </a:p>
        </p:txBody>
      </p:sp>
      <p:sp>
        <p:nvSpPr>
          <p:cNvPr id="151" name="TextBox 150"/>
          <p:cNvSpPr txBox="1"/>
          <p:nvPr/>
        </p:nvSpPr>
        <p:spPr>
          <a:xfrm>
            <a:off x="17263803" y="32793299"/>
            <a:ext cx="4636077" cy="523220"/>
          </a:xfrm>
          <a:prstGeom prst="rect">
            <a:avLst/>
          </a:prstGeom>
          <a:noFill/>
        </p:spPr>
        <p:txBody>
          <a:bodyPr wrap="none" rtlCol="0">
            <a:spAutoFit/>
          </a:bodyPr>
          <a:lstStyle/>
          <a:p>
            <a:r>
              <a:rPr lang="en-US" sz="2800" dirty="0" smtClean="0"/>
              <a:t>(b) </a:t>
            </a:r>
            <a:r>
              <a:rPr lang="en-US" sz="2800" dirty="0" err="1" smtClean="0"/>
              <a:t>PoC</a:t>
            </a:r>
            <a:r>
              <a:rPr lang="en-US" sz="2800" dirty="0" smtClean="0"/>
              <a:t> integrated with system</a:t>
            </a:r>
            <a:endParaRPr lang="en-US" sz="2800" dirty="0"/>
          </a:p>
        </p:txBody>
      </p:sp>
      <p:sp>
        <p:nvSpPr>
          <p:cNvPr id="152" name="TextBox 151"/>
          <p:cNvSpPr txBox="1"/>
          <p:nvPr/>
        </p:nvSpPr>
        <p:spPr>
          <a:xfrm>
            <a:off x="26143336" y="35774887"/>
            <a:ext cx="6594283" cy="861774"/>
          </a:xfrm>
          <a:prstGeom prst="rect">
            <a:avLst/>
          </a:prstGeom>
          <a:noFill/>
        </p:spPr>
        <p:txBody>
          <a:bodyPr wrap="square" lIns="0" tIns="0" rIns="0" bIns="0" rtlCol="0">
            <a:spAutoFit/>
          </a:bodyPr>
          <a:lstStyle/>
          <a:p>
            <a:r>
              <a:rPr lang="en-US" sz="2800" dirty="0" smtClean="0"/>
              <a:t>(d) Post-processed data from system stability </a:t>
            </a:r>
            <a:r>
              <a:rPr lang="en-US" sz="2800" dirty="0" smtClean="0"/>
              <a:t>   </a:t>
            </a:r>
          </a:p>
          <a:p>
            <a:r>
              <a:rPr lang="en-US" sz="2800" dirty="0" smtClean="0"/>
              <a:t>      evaluation </a:t>
            </a:r>
            <a:r>
              <a:rPr lang="en-US" sz="2800" dirty="0" smtClean="0"/>
              <a:t>experiments</a:t>
            </a:r>
            <a:endParaRPr lang="en-US" sz="2800" dirty="0"/>
          </a:p>
        </p:txBody>
      </p:sp>
    </p:spTree>
    <p:extLst>
      <p:ext uri="{BB962C8B-B14F-4D97-AF65-F5344CB8AC3E}">
        <p14:creationId xmlns:p14="http://schemas.microsoft.com/office/powerpoint/2010/main" val="82173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45"/>
                                        </p:tgtEl>
                                        <p:attrNameLst>
                                          <p:attrName>style.visibility</p:attrName>
                                        </p:attrNameLst>
                                      </p:cBhvr>
                                      <p:to>
                                        <p:strVal val="visible"/>
                                      </p:to>
                                    </p:set>
                                    <p:anim calcmode="lin" valueType="num">
                                      <p:cBhvr>
                                        <p:cTn id="10" dur="500" fill="hold"/>
                                        <p:tgtEl>
                                          <p:spTgt spid="145"/>
                                        </p:tgtEl>
                                        <p:attrNameLst>
                                          <p:attrName>ppt_w</p:attrName>
                                        </p:attrNameLst>
                                      </p:cBhvr>
                                      <p:tavLst>
                                        <p:tav tm="0">
                                          <p:val>
                                            <p:fltVal val="0"/>
                                          </p:val>
                                        </p:tav>
                                        <p:tav tm="100000">
                                          <p:val>
                                            <p:strVal val="#ppt_w"/>
                                          </p:val>
                                        </p:tav>
                                      </p:tavLst>
                                    </p:anim>
                                    <p:anim calcmode="lin" valueType="num">
                                      <p:cBhvr>
                                        <p:cTn id="11" dur="500" fill="hold"/>
                                        <p:tgtEl>
                                          <p:spTgt spid="145"/>
                                        </p:tgtEl>
                                        <p:attrNameLst>
                                          <p:attrName>ppt_h</p:attrName>
                                        </p:attrNameLst>
                                      </p:cBhvr>
                                      <p:tavLst>
                                        <p:tav tm="0">
                                          <p:val>
                                            <p:fltVal val="0"/>
                                          </p:val>
                                        </p:tav>
                                        <p:tav tm="100000">
                                          <p:val>
                                            <p:strVal val="#ppt_h"/>
                                          </p:val>
                                        </p:tav>
                                      </p:tavLst>
                                    </p:anim>
                                    <p:animEffect transition="in" filter="fade">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4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5" grpId="1" animBg="1"/>
      <p:bldP spid="145"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5155</TotalTime>
  <Words>1074</Words>
  <Application>Microsoft Office PowerPoint</Application>
  <PresentationFormat>Custom</PresentationFormat>
  <Paragraphs>92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Integration of Conjoined Cyber-Physical System Properties Phillip Jones   Joseph Zambreno                       Ron Cytron   Christopher Gill {phjones,zambreno}@iastate.edu                                                    {cytron,cdgill}@wustl.edu</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Sudhanshu Prasad Vyas</dc:creator>
  <cp:lastModifiedBy>phjones</cp:lastModifiedBy>
  <cp:revision>230</cp:revision>
  <cp:lastPrinted>2011-07-26T14:20:46Z</cp:lastPrinted>
  <dcterms:created xsi:type="dcterms:W3CDTF">2012-08-19T14:01:52Z</dcterms:created>
  <dcterms:modified xsi:type="dcterms:W3CDTF">2013-10-17T12:45:49Z</dcterms:modified>
</cp:coreProperties>
</file>