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36" y="-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oleObject" Target="Book1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Throuput per lightpole per day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Sheet3!$A$3</c:f>
              <c:strCache>
                <c:ptCount val="1"/>
                <c:pt idx="0">
                  <c:v>1K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Sheet3!$B$2:$G$2</c:f>
              <c:numCache>
                <c:formatCode>General</c:formatCode>
                <c:ptCount val="6"/>
                <c:pt idx="0">
                  <c:v>40.0</c:v>
                </c:pt>
                <c:pt idx="1">
                  <c:v>250.0</c:v>
                </c:pt>
                <c:pt idx="2">
                  <c:v>50.0</c:v>
                </c:pt>
                <c:pt idx="3">
                  <c:v>200.0</c:v>
                </c:pt>
                <c:pt idx="4">
                  <c:v>400.0</c:v>
                </c:pt>
                <c:pt idx="5">
                  <c:v>800.0</c:v>
                </c:pt>
              </c:numCache>
            </c:numRef>
          </c:cat>
          <c:val>
            <c:numRef>
              <c:f>Sheet3!$B$3:$G$3</c:f>
              <c:numCache>
                <c:formatCode>General</c:formatCode>
                <c:ptCount val="6"/>
                <c:pt idx="0">
                  <c:v>187.65</c:v>
                </c:pt>
                <c:pt idx="1">
                  <c:v>483.83</c:v>
                </c:pt>
                <c:pt idx="2">
                  <c:v>224.92</c:v>
                </c:pt>
                <c:pt idx="3">
                  <c:v>899.67</c:v>
                </c:pt>
                <c:pt idx="4">
                  <c:v>1778.7</c:v>
                </c:pt>
                <c:pt idx="5">
                  <c:v>3477.7</c:v>
                </c:pt>
              </c:numCache>
            </c:numRef>
          </c:val>
        </c:ser>
        <c:ser>
          <c:idx val="1"/>
          <c:order val="1"/>
          <c:tx>
            <c:strRef>
              <c:f>Sheet3!$A$4</c:f>
              <c:strCache>
                <c:ptCount val="1"/>
                <c:pt idx="0">
                  <c:v>5K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Sheet3!$B$2:$G$2</c:f>
              <c:numCache>
                <c:formatCode>General</c:formatCode>
                <c:ptCount val="6"/>
                <c:pt idx="0">
                  <c:v>40.0</c:v>
                </c:pt>
                <c:pt idx="1">
                  <c:v>250.0</c:v>
                </c:pt>
                <c:pt idx="2">
                  <c:v>50.0</c:v>
                </c:pt>
                <c:pt idx="3">
                  <c:v>200.0</c:v>
                </c:pt>
                <c:pt idx="4">
                  <c:v>400.0</c:v>
                </c:pt>
                <c:pt idx="5">
                  <c:v>800.0</c:v>
                </c:pt>
              </c:numCache>
            </c:numRef>
          </c:cat>
          <c:val>
            <c:numRef>
              <c:f>Sheet3!$B$4:$G$4</c:f>
              <c:numCache>
                <c:formatCode>General</c:formatCode>
                <c:ptCount val="6"/>
                <c:pt idx="0">
                  <c:v>35.89</c:v>
                </c:pt>
                <c:pt idx="1">
                  <c:v>82.43</c:v>
                </c:pt>
                <c:pt idx="2">
                  <c:v>37.86</c:v>
                </c:pt>
                <c:pt idx="3">
                  <c:v>124.03</c:v>
                </c:pt>
                <c:pt idx="4">
                  <c:v>210.34</c:v>
                </c:pt>
                <c:pt idx="5">
                  <c:v>411.25</c:v>
                </c:pt>
              </c:numCache>
            </c:numRef>
          </c:val>
        </c:ser>
        <c:ser>
          <c:idx val="2"/>
          <c:order val="2"/>
          <c:tx>
            <c:strRef>
              <c:f>Sheet3!$A$5</c:f>
              <c:strCache>
                <c:ptCount val="1"/>
                <c:pt idx="0">
                  <c:v>10K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Sheet3!$B$2:$G$2</c:f>
              <c:numCache>
                <c:formatCode>General</c:formatCode>
                <c:ptCount val="6"/>
                <c:pt idx="0">
                  <c:v>40.0</c:v>
                </c:pt>
                <c:pt idx="1">
                  <c:v>250.0</c:v>
                </c:pt>
                <c:pt idx="2">
                  <c:v>50.0</c:v>
                </c:pt>
                <c:pt idx="3">
                  <c:v>200.0</c:v>
                </c:pt>
                <c:pt idx="4">
                  <c:v>400.0</c:v>
                </c:pt>
                <c:pt idx="5">
                  <c:v>800.0</c:v>
                </c:pt>
              </c:numCache>
            </c:numRef>
          </c:cat>
          <c:val>
            <c:numRef>
              <c:f>Sheet3!$B$5:$G$5</c:f>
              <c:numCache>
                <c:formatCode>General</c:formatCode>
                <c:ptCount val="6"/>
                <c:pt idx="0">
                  <c:v>17.85</c:v>
                </c:pt>
                <c:pt idx="1">
                  <c:v>40.45</c:v>
                </c:pt>
                <c:pt idx="2">
                  <c:v>18.51000000000001</c:v>
                </c:pt>
                <c:pt idx="3">
                  <c:v>58.64</c:v>
                </c:pt>
                <c:pt idx="4">
                  <c:v>80.79</c:v>
                </c:pt>
                <c:pt idx="5">
                  <c:v>155.99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2705656"/>
        <c:axId val="-2128259480"/>
      </c:barChart>
      <c:catAx>
        <c:axId val="2132705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Data Rate (Kbps)</a:t>
                </a:r>
                <a:r>
                  <a:rPr lang="en-US" sz="1200" b="0" i="0" u="none" strike="noStrike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802.15.4 (40, 250) and 802.15.4g (50, 200, 400, 800)</a:t>
                </a:r>
                <a:endParaRPr 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171484908136483"/>
              <c:y val="0.7162726013414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28259480"/>
        <c:crosses val="autoZero"/>
        <c:auto val="1"/>
        <c:lblAlgn val="ctr"/>
        <c:lblOffset val="100"/>
        <c:noMultiLvlLbl val="0"/>
      </c:catAx>
      <c:valAx>
        <c:axId val="-2128259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Throughput (KB)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705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681102362205"/>
          <c:y val="0.894096675415573"/>
          <c:w val="0.300860017497813"/>
          <c:h val="0.07812554680664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0.1553</cdr:x>
      <cdr:y>0.89264</cdr:y>
    </cdr:from>
    <cdr:to>
      <cdr:x>0.4303</cdr:x>
      <cdr:y>0.97093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0046" y="2448690"/>
          <a:ext cx="1257300" cy="214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Light Poles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9D697-93AB-4CF9-817B-CDD29AEF2151}" type="datetimeFigureOut">
              <a:rPr lang="en-US" smtClean="0"/>
              <a:t>6/11/15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4AFF8-C912-46AD-906E-9931777CF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2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Please insert a characteristic</a:t>
            </a:r>
            <a:r>
              <a:rPr lang="en-US" baseline="0" dirty="0" smtClean="0"/>
              <a:t> picture for your topic and crop it to 140 mm x 240 mm to fit template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Check if topic title is appropriate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Insert a subtitle that inspires / triggers / hints the reader in the direction that you are aiming for, this can be visionary / high </a:t>
            </a:r>
            <a:r>
              <a:rPr lang="en-US" baseline="0" dirty="0" err="1" smtClean="0"/>
              <a:t>leve</a:t>
            </a:r>
            <a:r>
              <a:rPr lang="en-US" baseline="0" dirty="0" smtClean="0"/>
              <a:t> / long term oriented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86C4E-568D-4341-B8F1-B92A95AAC9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1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AFF8-C912-46AD-906E-9931777CFC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2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73BD-CE18-4E70-AED8-ABD0CE315761}" type="datetime1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AFB3-01B3-4470-AFB1-C4D0F009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7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DCA9-8E9D-42D0-9E2F-39B66FFAB56A}" type="datetime1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AFB3-01B3-4470-AFB1-C4D0F009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699F-BC9D-48CA-92C1-907EC36103E4}" type="datetime1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AFB3-01B3-4470-AFB1-C4D0F009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99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63" y="365129"/>
            <a:ext cx="11530664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2116667" y="6502400"/>
            <a:ext cx="5249333" cy="139700"/>
          </a:xfrm>
          <a:prstGeom prst="rect">
            <a:avLst/>
          </a:prstGeom>
        </p:spPr>
        <p:txBody>
          <a:bodyPr/>
          <a:lstStyle/>
          <a:p>
            <a:fld id="{C05927D2-6233-431A-8C1E-EDBBDD57C9ED}" type="datetime1">
              <a:rPr lang="en-US" smtClean="0"/>
              <a:t>6/11/15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5F4-BA95-4682-99E7-34B01859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3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64E4-6F00-4BE2-A683-272FFC465B5F}" type="datetime1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AFB3-01B3-4470-AFB1-C4D0F009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6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F9E5-5DBC-4BED-AD44-256217794543}" type="datetime1">
              <a:rPr lang="en-US" smtClean="0"/>
              <a:t>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AFB3-01B3-4470-AFB1-C4D0F009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0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D136-51D6-4363-B529-EFD127CAE316}" type="datetime1">
              <a:rPr lang="en-US" smtClean="0"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AFB3-01B3-4470-AFB1-C4D0F009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2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41D9-63BA-4CB5-90BB-5FA1A1441E74}" type="datetime1">
              <a:rPr lang="en-US" smtClean="0"/>
              <a:t>6/11/15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AFB3-01B3-4470-AFB1-C4D0F009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4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3232-2F90-4738-A860-F63F2E4E1D0D}" type="datetime1">
              <a:rPr lang="en-US" smtClean="0"/>
              <a:t>6/11/15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AFB3-01B3-4470-AFB1-C4D0F009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3BBF-00D7-4975-95F5-61D5C0F33B1B}" type="datetime1">
              <a:rPr lang="en-US" smtClean="0"/>
              <a:t>6/11/15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AFB3-01B3-4470-AFB1-C4D0F009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9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F154-DBE3-4F8D-80F5-68FC07C61F62}" type="datetime1">
              <a:rPr lang="en-US" smtClean="0"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AFB3-01B3-4470-AFB1-C4D0F009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8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F7A0-BEE0-402C-B8DC-98EBFD47B101}" type="datetime1">
              <a:rPr lang="en-US" smtClean="0"/>
              <a:t>6/11/15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AFB3-01B3-4470-AFB1-C4D0F009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9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tags" Target="../tags/tag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263" y="1825625"/>
            <a:ext cx="115306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263" y="64226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E08B-4D89-4C76-96B8-86C2DC7CC228}" type="datetime1">
              <a:rPr lang="en-US" smtClean="0"/>
              <a:t>6/11/15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226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3727" y="64226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AFB3-01B3-4470-AFB1-C4D0F009F3D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792" y="6505863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60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12.xml"/><Relationship Id="rId6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8" Type="http://schemas.microsoft.com/office/2007/relationships/hdphoto" Target="../media/hdphoto1.wdp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" Type="http://schemas.openxmlformats.org/officeDocument/2006/relationships/tags" Target="../tags/tag6.xml"/><Relationship Id="rId2" Type="http://schemas.openxmlformats.org/officeDocument/2006/relationships/tags" Target="../tags/tag7.xml"/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ceconnect.eletsonline.com/wp-content/uploads/2014/08/smart-cities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51620"/>
            <a:ext cx="6146800" cy="340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758951" y="6466080"/>
            <a:ext cx="503936" cy="184151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64007" y="6502401"/>
            <a:ext cx="4536479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December 2014      Philips Research      Confidential</a:t>
            </a:r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>
          <a:xfrm>
            <a:off x="1524003" y="6386949"/>
            <a:ext cx="3629891" cy="471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8768" y="3569769"/>
            <a:ext cx="11530664" cy="7572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Internet of Things Enables a Cyber-Physical</a:t>
            </a:r>
            <a:br>
              <a:rPr lang="en-US" sz="3600" b="1" dirty="0" smtClean="0"/>
            </a:br>
            <a:r>
              <a:rPr lang="en-US" sz="3600" b="1" dirty="0" smtClean="0"/>
              <a:t>Systems Approach to Lighting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609724" y="4608588"/>
            <a:ext cx="8845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Abhishek Murthy*, Yong Yang, Dan Jiang, Talmai Oliveira, and Dave Cavalcanti</a:t>
            </a:r>
          </a:p>
          <a:p>
            <a:pPr algn="ctr"/>
            <a:r>
              <a:rPr lang="en-US" dirty="0" smtClean="0"/>
              <a:t>Philips Research North America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*</a:t>
            </a:r>
            <a:r>
              <a:rPr lang="en-US" sz="1600" i="1" dirty="0" smtClean="0"/>
              <a:t>abhishek.murthy@philips.com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079498" y="5935141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NSF Workshop on Big Data Analytics in CPS: Enabling the Move from IoT to Real-Time Control</a:t>
            </a:r>
          </a:p>
          <a:p>
            <a:pPr algn="ctr"/>
            <a:r>
              <a:rPr lang="en-US" i="1" dirty="0" smtClean="0"/>
              <a:t>April 13, 2015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766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135" y="1855381"/>
            <a:ext cx="7390191" cy="425331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/>
              <a:t>Roadway lighting affects driving conditions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Federal Highway Administration: potential to decrease lighting levels by up to 50% </a:t>
            </a:r>
            <a:r>
              <a:rPr lang="en-US" sz="2600" dirty="0" smtClean="0">
                <a:solidFill>
                  <a:srgbClr val="FF0000"/>
                </a:solidFill>
              </a:rPr>
              <a:t>safely </a:t>
            </a:r>
            <a:r>
              <a:rPr lang="en-US" sz="2600" dirty="0" smtClean="0"/>
              <a:t>[4]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Traffic profile: either updated in real time or use historical trends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The two approaches are </a:t>
            </a:r>
            <a:r>
              <a:rPr lang="en-US" sz="2600" dirty="0" smtClean="0">
                <a:solidFill>
                  <a:srgbClr val="FF0000"/>
                </a:solidFill>
              </a:rPr>
              <a:t>not significantly different</a:t>
            </a:r>
            <a:r>
              <a:rPr lang="en-US" sz="2600" dirty="0" smtClean="0"/>
              <a:t> for most of the roadways</a:t>
            </a:r>
          </a:p>
          <a:p>
            <a:r>
              <a:rPr lang="en-US" sz="2600" dirty="0" smtClean="0"/>
              <a:t>10% - 40% energy savings possible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5F4-BA95-4682-99E7-34B01859F1F4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3135" y="167699"/>
            <a:ext cx="11530664" cy="829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Applications: Traffic-Adaptive Lighting </a:t>
            </a:r>
            <a:endParaRPr lang="en-US" dirty="0"/>
          </a:p>
        </p:txBody>
      </p:sp>
      <p:pic>
        <p:nvPicPr>
          <p:cNvPr id="3074" name="Picture 2" descr="http://www.pcb.its.dot.gov/StandardsTraining/mod26/ppt/m26ppt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499" y="3629156"/>
            <a:ext cx="2168628" cy="297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raffic-adaptive roadway ligh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26" y="1360667"/>
            <a:ext cx="3049962" cy="205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02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34" y="1095952"/>
            <a:ext cx="11928865" cy="569179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Connected</a:t>
            </a:r>
            <a:r>
              <a:rPr lang="en-US" dirty="0" smtClean="0"/>
              <a:t> outdoor lighting can help </a:t>
            </a:r>
            <a:r>
              <a:rPr lang="en-US" dirty="0" smtClean="0">
                <a:solidFill>
                  <a:srgbClr val="FF0000"/>
                </a:solidFill>
              </a:rPr>
              <a:t>save energy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reduce emissions</a:t>
            </a:r>
          </a:p>
          <a:p>
            <a:endParaRPr lang="en-US" dirty="0"/>
          </a:p>
          <a:p>
            <a:r>
              <a:rPr lang="en-US" dirty="0" smtClean="0"/>
              <a:t>CPS approaches to lighting: </a:t>
            </a:r>
            <a:r>
              <a:rPr lang="en-US" dirty="0" smtClean="0">
                <a:solidFill>
                  <a:srgbClr val="FF0000"/>
                </a:solidFill>
              </a:rPr>
              <a:t>Light-on-Demand</a:t>
            </a:r>
            <a:r>
              <a:rPr lang="en-US" dirty="0" smtClean="0"/>
              <a:t>, Traffic-Adaptive Lighting</a:t>
            </a:r>
          </a:p>
          <a:p>
            <a:endParaRPr lang="en-US" dirty="0"/>
          </a:p>
          <a:p>
            <a:r>
              <a:rPr lang="en-US" dirty="0" smtClean="0"/>
              <a:t>The resulting mesh network can be used for </a:t>
            </a:r>
            <a:r>
              <a:rPr lang="en-US" dirty="0" smtClean="0">
                <a:solidFill>
                  <a:srgbClr val="FF0000"/>
                </a:solidFill>
              </a:rPr>
              <a:t>data-enabled applications beyond lighting</a:t>
            </a:r>
            <a:r>
              <a:rPr lang="en-US" dirty="0" smtClean="0"/>
              <a:t>: environmental sensing, crowd monitoring, etc.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Networking issues</a:t>
            </a:r>
            <a:r>
              <a:rPr lang="en-US" dirty="0" smtClean="0"/>
              <a:t>: capacity analysis of mesh-based link layer technologies</a:t>
            </a:r>
          </a:p>
          <a:p>
            <a:endParaRPr lang="en-US" dirty="0"/>
          </a:p>
          <a:p>
            <a:r>
              <a:rPr lang="en-US" dirty="0" smtClean="0"/>
              <a:t>Other issues</a:t>
            </a:r>
          </a:p>
          <a:p>
            <a:pPr lvl="1"/>
            <a:r>
              <a:rPr lang="en-US" dirty="0" smtClean="0"/>
              <a:t>Interoperability</a:t>
            </a:r>
          </a:p>
          <a:p>
            <a:pPr lvl="1"/>
            <a:r>
              <a:rPr lang="en-US" dirty="0" smtClean="0"/>
              <a:t>Systems approaches for scalability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5F4-BA95-4682-99E7-34B01859F1F4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3135" y="167699"/>
            <a:ext cx="11530664" cy="829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4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NEEA Study: Technology and Market Assessment of Networked Outdoor Lighting Controls, Northwest Energy Efficiency Alliance, 2011.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Green Light, Sustainable Street Lighting for NYC, New York City Department of Transportation.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2010 U.S. Lighting Market Characterization, U.S. Department of Energy, 2012.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Design Criteria for Adaptive Roadway Lighting, U.S. Department of Transportation, Federal Highway Administration, 2014.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5F4-BA95-4682-99E7-34B01859F1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6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27" y="115744"/>
            <a:ext cx="11530664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527" y="1358035"/>
            <a:ext cx="11530664" cy="45232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Internet of Things (IoT): an Enabler for Smart Cities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Lighting has come a long way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Lighting-Enabled </a:t>
            </a:r>
            <a:r>
              <a:rPr lang="en-US" dirty="0" err="1" smtClean="0"/>
              <a:t>IoT</a:t>
            </a:r>
            <a:r>
              <a:rPr lang="en-US" dirty="0" smtClean="0"/>
              <a:t> Applications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Networking Issues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Applications: Light-on-Demand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Applications: Traffic-Adaptive Lighting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5F4-BA95-4682-99E7-34B01859F1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4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2" y="167699"/>
            <a:ext cx="12683730" cy="829829"/>
          </a:xfrm>
        </p:spPr>
        <p:txBody>
          <a:bodyPr>
            <a:normAutofit/>
          </a:bodyPr>
          <a:lstStyle/>
          <a:p>
            <a:r>
              <a:rPr lang="en-US" dirty="0" smtClean="0"/>
              <a:t>IoT</a:t>
            </a:r>
            <a:r>
              <a:rPr lang="en-US" dirty="0"/>
              <a:t>:</a:t>
            </a:r>
            <a:r>
              <a:rPr lang="en-US" dirty="0" smtClean="0"/>
              <a:t> an Enabler for Smart Cities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5F4-BA95-4682-99E7-34B01859F1F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1455516"/>
            <a:ext cx="7747000" cy="4446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302" y="1225689"/>
            <a:ext cx="47625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Cities are </a:t>
            </a:r>
            <a:r>
              <a:rPr lang="en-US" sz="2000" dirty="0" smtClean="0"/>
              <a:t>already using </a:t>
            </a:r>
            <a:r>
              <a:rPr lang="en-US" sz="2000" dirty="0"/>
              <a:t>IoT to solve various </a:t>
            </a:r>
            <a:r>
              <a:rPr lang="en-US" sz="2000" dirty="0" smtClean="0"/>
              <a:t>problems</a:t>
            </a:r>
          </a:p>
          <a:p>
            <a:endParaRPr lang="en-US" sz="2000" dirty="0"/>
          </a:p>
          <a:p>
            <a:pPr marL="285744" indent="-28574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Traffic </a:t>
            </a:r>
            <a:r>
              <a:rPr lang="en-US" sz="2000" dirty="0" smtClean="0"/>
              <a:t>congestion (NYC)</a:t>
            </a:r>
            <a:endParaRPr lang="en-US" sz="2000" dirty="0"/>
          </a:p>
          <a:p>
            <a:pPr marL="285744" indent="-28574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Crime </a:t>
            </a:r>
            <a:r>
              <a:rPr lang="en-US" sz="2000" dirty="0" smtClean="0"/>
              <a:t>prediction (</a:t>
            </a:r>
            <a:r>
              <a:rPr lang="en-US" sz="2000" dirty="0"/>
              <a:t>Chicago</a:t>
            </a:r>
            <a:r>
              <a:rPr lang="en-US" sz="2000" dirty="0" smtClean="0"/>
              <a:t>)</a:t>
            </a:r>
            <a:endParaRPr lang="en-US" sz="2000" dirty="0"/>
          </a:p>
          <a:p>
            <a:pPr marL="285744" indent="-28574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Smart g</a:t>
            </a:r>
            <a:r>
              <a:rPr lang="en-US" sz="2000" dirty="0" smtClean="0"/>
              <a:t>rids (Chattanooga)</a:t>
            </a:r>
          </a:p>
          <a:p>
            <a:pPr marL="285744" indent="-28574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Civic repairs (Boston)</a:t>
            </a:r>
          </a:p>
          <a:p>
            <a:pPr marL="285744" indent="-285744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dirty="0" smtClean="0"/>
              <a:t>Cities expected to spend around 12 Billion dollars over the next ten years</a:t>
            </a:r>
          </a:p>
          <a:p>
            <a:pPr>
              <a:spcAft>
                <a:spcPts val="1200"/>
              </a:spcAft>
            </a:pP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Incremental projects, not overly  ambitious, tend to yield results faster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284432" y="5894833"/>
            <a:ext cx="77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Source: Cities Get Smarter, MIT Technology Review, February 2015</a:t>
            </a:r>
          </a:p>
        </p:txBody>
      </p:sp>
    </p:spTree>
    <p:extLst>
      <p:ext uri="{BB962C8B-B14F-4D97-AF65-F5344CB8AC3E}">
        <p14:creationId xmlns:p14="http://schemas.microsoft.com/office/powerpoint/2010/main" val="93293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4692" y="1647130"/>
                <a:ext cx="8584712" cy="4869007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52.5 </a:t>
                </a:r>
                <a:r>
                  <a:rPr lang="en-US" dirty="0"/>
                  <a:t>m</a:t>
                </a:r>
                <a:r>
                  <a:rPr lang="en-US" dirty="0" smtClean="0"/>
                  <a:t>illion roadway fixtures in the US [1]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26.5 million streetlights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26.1 million highway fixtures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262,000 streetlights in NYC [2]</a:t>
                </a:r>
              </a:p>
              <a:p>
                <a:pPr lvl="1">
                  <a:spcAft>
                    <a:spcPts val="600"/>
                  </a:spcAft>
                </a:pPr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Indoor + Outdoor: 19% of total energy budget, 2014 [3]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52.8 TWh for roadway lighting, 51.1 TWh for parking and garage lights</a:t>
                </a:r>
              </a:p>
              <a:p>
                <a:pPr lvl="1">
                  <a:spcAft>
                    <a:spcPts val="600"/>
                  </a:spcAft>
                </a:pPr>
                <a:endParaRPr lang="en-US" dirty="0"/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dirty="0" smtClean="0"/>
                  <a:t>Combined energy usage equivalent of 167 million barrels of oil, 71.6 million metric tonnes of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[1]</a:t>
                </a:r>
              </a:p>
              <a:p>
                <a:pPr marL="457189" lvl="1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4692" y="1647130"/>
                <a:ext cx="8584712" cy="4869007"/>
              </a:xfrm>
              <a:blipFill rotWithShape="0">
                <a:blip r:embed="rId2"/>
                <a:stretch>
                  <a:fillRect l="-1065" t="-2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5F4-BA95-4682-99E7-34B01859F1F4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4692" y="323565"/>
            <a:ext cx="11949547" cy="829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Lighting: a widespread and dense urban infrastructure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379" y="1489076"/>
            <a:ext cx="2621933" cy="1949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74" y="3726584"/>
            <a:ext cx="3353895" cy="165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05417" y="5377584"/>
            <a:ext cx="3586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Conventional streetlights in NYC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86350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5F4-BA95-4682-99E7-34B01859F1F4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3135" y="167699"/>
            <a:ext cx="11530664" cy="829829"/>
          </a:xfrm>
        </p:spPr>
        <p:txBody>
          <a:bodyPr/>
          <a:lstStyle/>
          <a:p>
            <a:r>
              <a:rPr lang="en-US" dirty="0" smtClean="0"/>
              <a:t>Lighting has come a long way …</a:t>
            </a:r>
            <a:endParaRPr lang="en-US" dirty="0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457052" y="1435192"/>
            <a:ext cx="2198687" cy="1562100"/>
            <a:chOff x="628277" y="2012869"/>
            <a:chExt cx="2494935" cy="1836649"/>
          </a:xfrm>
        </p:grpSpPr>
        <p:pic>
          <p:nvPicPr>
            <p:cNvPr id="9" name="Picture 2" descr="lifeled_0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39" r="5627"/>
            <a:stretch>
              <a:fillRect/>
            </a:stretch>
          </p:blipFill>
          <p:spPr bwMode="auto">
            <a:xfrm>
              <a:off x="1888180" y="2012869"/>
              <a:ext cx="1235032" cy="1836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GPLS_DC8_1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90"/>
            <a:stretch>
              <a:fillRect/>
            </a:stretch>
          </p:blipFill>
          <p:spPr bwMode="auto">
            <a:xfrm>
              <a:off x="628277" y="2018807"/>
              <a:ext cx="1265837" cy="182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29859" y="1086359"/>
            <a:ext cx="4488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i="1" dirty="0" smtClean="0">
                <a:solidFill>
                  <a:srgbClr val="000000"/>
                </a:solidFill>
              </a:rPr>
              <a:t>Power-efficient Solid-State Technology</a:t>
            </a:r>
            <a:endParaRPr lang="en-US" sz="1800" b="1" i="1" dirty="0">
              <a:solidFill>
                <a:srgbClr val="4785D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562940" y="2499604"/>
            <a:ext cx="4279117" cy="2574230"/>
            <a:chOff x="3965797" y="2866390"/>
            <a:chExt cx="4279117" cy="257423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797" y="2866390"/>
              <a:ext cx="4279117" cy="2574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Isle_of_Wigh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221" y="2945606"/>
              <a:ext cx="1718455" cy="1112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210" y="4446187"/>
              <a:ext cx="1363024" cy="879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181673" y="2200658"/>
            <a:ext cx="3041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</a:rPr>
              <a:t>Remote monitoring &amp; </a:t>
            </a:r>
            <a:r>
              <a:rPr lang="en-US" sz="1600" b="1" i="1" dirty="0" smtClean="0">
                <a:solidFill>
                  <a:srgbClr val="000000"/>
                </a:solidFill>
              </a:rPr>
              <a:t>control</a:t>
            </a:r>
            <a:endParaRPr lang="en-US" sz="1600" b="1" i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956287" y="1038575"/>
            <a:ext cx="2973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rgbClr val="525759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i="1" dirty="0" smtClean="0">
                <a:solidFill>
                  <a:srgbClr val="000000"/>
                </a:solidFill>
              </a:rPr>
              <a:t>Connected</a:t>
            </a:r>
            <a:endParaRPr lang="en-US" sz="1800" b="1" i="1" dirty="0">
              <a:solidFill>
                <a:srgbClr val="000000"/>
              </a:solidFill>
            </a:endParaRP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381" y="1419525"/>
            <a:ext cx="2798763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122208" y="4511379"/>
            <a:ext cx="3289300" cy="1896867"/>
            <a:chOff x="9302268" y="4488010"/>
            <a:chExt cx="3289300" cy="1896867"/>
          </a:xfrm>
        </p:grpSpPr>
        <p:sp>
          <p:nvSpPr>
            <p:cNvPr id="20" name="TextBox 19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302268" y="4488010"/>
              <a:ext cx="32893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rgbClr val="525759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52575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525759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525759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52575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52575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52575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52575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52575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i="1" dirty="0" smtClean="0">
                  <a:solidFill>
                    <a:srgbClr val="000000"/>
                  </a:solidFill>
                </a:rPr>
                <a:t>Aware (sensor-enabled)</a:t>
              </a:r>
              <a:endParaRPr lang="en-US" sz="2000" i="1" dirty="0">
                <a:solidFill>
                  <a:srgbClr val="4785D1"/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9567907" y="4884690"/>
              <a:ext cx="2424113" cy="1500187"/>
              <a:chOff x="9358184" y="4885899"/>
              <a:chExt cx="2424113" cy="1500187"/>
            </a:xfrm>
          </p:grpSpPr>
          <p:pic>
            <p:nvPicPr>
              <p:cNvPr id="38" name="Picture 3__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58184" y="4885899"/>
                <a:ext cx="1981200" cy="150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6" descr="C:\My Program Files\CB\CB street\Products\Intelligent Lighting\Marcom\Pictures\Low res\Intelligent Lighting Module004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39384" y="5240823"/>
                <a:ext cx="442913" cy="717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47" name="Straight Arrow Connector 46"/>
          <p:cNvCxnSpPr/>
          <p:nvPr/>
        </p:nvCxnSpPr>
        <p:spPr>
          <a:xfrm>
            <a:off x="2871354" y="2539212"/>
            <a:ext cx="691586" cy="719041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739553" y="4555064"/>
            <a:ext cx="835676" cy="68753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870211" y="4511379"/>
            <a:ext cx="986086" cy="68316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908182" y="2683542"/>
            <a:ext cx="757262" cy="68007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394769" y="5978494"/>
            <a:ext cx="5123989" cy="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0059233" y="3363617"/>
            <a:ext cx="4096" cy="60853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00649" y="6335769"/>
            <a:ext cx="431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Existing Lighting-Related Technologies</a:t>
            </a:r>
            <a:endParaRPr lang="en-US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8884451" y="4114272"/>
            <a:ext cx="2889356" cy="2218652"/>
            <a:chOff x="8884451" y="4114272"/>
            <a:chExt cx="2889356" cy="2218652"/>
          </a:xfrm>
        </p:grpSpPr>
        <p:grpSp>
          <p:nvGrpSpPr>
            <p:cNvPr id="45" name="Group 44"/>
            <p:cNvGrpSpPr/>
            <p:nvPr/>
          </p:nvGrpSpPr>
          <p:grpSpPr>
            <a:xfrm>
              <a:off x="8884451" y="4114272"/>
              <a:ext cx="2491492" cy="2218652"/>
              <a:chOff x="123825" y="4468800"/>
              <a:chExt cx="2491492" cy="2218652"/>
            </a:xfrm>
          </p:grpSpPr>
          <p:sp>
            <p:nvSpPr>
              <p:cNvPr id="23" name="TextBox 22"/>
              <p:cNvSpPr txBox="1">
                <a:spLocks noChangeArrowheads="1"/>
              </p:cNvSpPr>
              <p:nvPr/>
            </p:nvSpPr>
            <p:spPr bwMode="auto">
              <a:xfrm>
                <a:off x="960653" y="4468800"/>
                <a:ext cx="12919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000">
                    <a:solidFill>
                      <a:srgbClr val="525759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000">
                    <a:solidFill>
                      <a:srgbClr val="525759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000">
                    <a:solidFill>
                      <a:srgbClr val="525759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000">
                    <a:solidFill>
                      <a:srgbClr val="525759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000">
                    <a:solidFill>
                      <a:srgbClr val="52575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rgbClr val="52575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rgbClr val="52575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rgbClr val="52575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rgbClr val="52575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i="1" dirty="0" smtClean="0">
                    <a:solidFill>
                      <a:srgbClr val="FF0000"/>
                    </a:solidFill>
                  </a:rPr>
                  <a:t>Adaptive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23825" y="4792321"/>
                <a:ext cx="2491492" cy="1895131"/>
                <a:chOff x="123826" y="5034757"/>
                <a:chExt cx="2329213" cy="1659530"/>
              </a:xfrm>
            </p:grpSpPr>
            <p:pic>
              <p:nvPicPr>
                <p:cNvPr id="24" name="Picture 3_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8734" y="5918578"/>
                  <a:ext cx="592138" cy="773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0064" y="5875137"/>
                  <a:ext cx="942975" cy="819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3826" y="5034757"/>
                  <a:ext cx="1321956" cy="804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6" name="TextBox 5"/>
            <p:cNvSpPr txBox="1"/>
            <p:nvPr/>
          </p:nvSpPr>
          <p:spPr>
            <a:xfrm>
              <a:off x="10211403" y="4602748"/>
              <a:ext cx="1562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Dimming Schedules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985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5F4-BA95-4682-99E7-34B01859F1F4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3135" y="167699"/>
            <a:ext cx="11530664" cy="829829"/>
          </a:xfrm>
        </p:spPr>
        <p:txBody>
          <a:bodyPr/>
          <a:lstStyle/>
          <a:p>
            <a:r>
              <a:rPr lang="en-US" dirty="0" smtClean="0"/>
              <a:t>Lighting-Enabled </a:t>
            </a:r>
            <a:r>
              <a:rPr lang="en-US" dirty="0" err="1" smtClean="0"/>
              <a:t>IoT</a:t>
            </a:r>
            <a:r>
              <a:rPr lang="en-US" dirty="0" smtClean="0"/>
              <a:t> Applications</a:t>
            </a:r>
            <a:endParaRPr lang="en-US" dirty="0"/>
          </a:p>
        </p:txBody>
      </p:sp>
      <p:sp>
        <p:nvSpPr>
          <p:cNvPr id="94" name="Cloud 93"/>
          <p:cNvSpPr/>
          <p:nvPr/>
        </p:nvSpPr>
        <p:spPr>
          <a:xfrm>
            <a:off x="4856658" y="3443440"/>
            <a:ext cx="1097519" cy="493899"/>
          </a:xfrm>
          <a:prstGeom prst="cloud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Network</a:t>
            </a:r>
          </a:p>
        </p:txBody>
      </p:sp>
      <p:cxnSp>
        <p:nvCxnSpPr>
          <p:cNvPr id="95" name="Straight Connector 94"/>
          <p:cNvCxnSpPr/>
          <p:nvPr/>
        </p:nvCxnSpPr>
        <p:spPr>
          <a:xfrm rot="795816" flipV="1">
            <a:off x="2769053" y="5123413"/>
            <a:ext cx="6475103" cy="15274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795816" flipV="1">
            <a:off x="2820595" y="5515889"/>
            <a:ext cx="6475103" cy="152749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795816" flipV="1">
            <a:off x="2849196" y="5837315"/>
            <a:ext cx="6475103" cy="1527496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loud 98"/>
          <p:cNvSpPr/>
          <p:nvPr/>
        </p:nvSpPr>
        <p:spPr>
          <a:xfrm>
            <a:off x="3623752" y="2492875"/>
            <a:ext cx="3441368" cy="71333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H="1" flipV="1">
            <a:off x="5356013" y="3252659"/>
            <a:ext cx="1" cy="1892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5360687" y="3941165"/>
            <a:ext cx="4613" cy="3434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2" descr="http://www.theledlight.com/img-rabAreaLights/aled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238" y="4961680"/>
            <a:ext cx="627576" cy="7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" name="Group 103"/>
          <p:cNvGrpSpPr/>
          <p:nvPr/>
        </p:nvGrpSpPr>
        <p:grpSpPr>
          <a:xfrm>
            <a:off x="8585698" y="4888611"/>
            <a:ext cx="238242" cy="157181"/>
            <a:chOff x="2657909" y="4990201"/>
            <a:chExt cx="253621" cy="206418"/>
          </a:xfrm>
        </p:grpSpPr>
        <p:grpSp>
          <p:nvGrpSpPr>
            <p:cNvPr id="105" name="Group 104"/>
            <p:cNvGrpSpPr/>
            <p:nvPr/>
          </p:nvGrpSpPr>
          <p:grpSpPr>
            <a:xfrm>
              <a:off x="2843703" y="4990201"/>
              <a:ext cx="67827" cy="200100"/>
              <a:chOff x="2844800" y="5007103"/>
              <a:chExt cx="67827" cy="200100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flipV="1">
                <a:off x="2844800" y="5071006"/>
                <a:ext cx="0" cy="136197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Freeform 107"/>
              <p:cNvSpPr/>
              <p:nvPr/>
            </p:nvSpPr>
            <p:spPr>
              <a:xfrm rot="3292129">
                <a:off x="2824060" y="5031000"/>
                <a:ext cx="112464" cy="64670"/>
              </a:xfrm>
              <a:custGeom>
                <a:avLst/>
                <a:gdLst>
                  <a:gd name="connsiteX0" fmla="*/ 0 w 241300"/>
                  <a:gd name="connsiteY0" fmla="*/ 0 h 60332"/>
                  <a:gd name="connsiteX1" fmla="*/ 107950 w 241300"/>
                  <a:gd name="connsiteY1" fmla="*/ 60325 h 60332"/>
                  <a:gd name="connsiteX2" fmla="*/ 241300 w 241300"/>
                  <a:gd name="connsiteY2" fmla="*/ 3175 h 6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300" h="60332">
                    <a:moveTo>
                      <a:pt x="0" y="0"/>
                    </a:moveTo>
                    <a:cubicBezTo>
                      <a:pt x="33866" y="29898"/>
                      <a:pt x="67733" y="59796"/>
                      <a:pt x="107950" y="60325"/>
                    </a:cubicBezTo>
                    <a:cubicBezTo>
                      <a:pt x="148167" y="60854"/>
                      <a:pt x="194733" y="32014"/>
                      <a:pt x="241300" y="3175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>
              <a:off x="2657909" y="5127596"/>
              <a:ext cx="219708" cy="6902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9" name="Picture 2" descr="http://www.theledlight.com/img-rabAreaLights/aled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929" y="4962734"/>
            <a:ext cx="627575" cy="7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http://www.theledlight.com/img-rabAreaLights/aled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549" y="4962734"/>
            <a:ext cx="670831" cy="7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http://www.theledlight.com/img-rabAreaLights/aled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871" y="4956440"/>
            <a:ext cx="627575" cy="7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http://www.theledlight.com/img-rabAreaLights/aled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65" y="4961680"/>
            <a:ext cx="627575" cy="7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" name="Group 112"/>
          <p:cNvGrpSpPr/>
          <p:nvPr/>
        </p:nvGrpSpPr>
        <p:grpSpPr>
          <a:xfrm>
            <a:off x="2964786" y="4901794"/>
            <a:ext cx="238243" cy="157181"/>
            <a:chOff x="2657909" y="4990201"/>
            <a:chExt cx="253621" cy="206418"/>
          </a:xfrm>
        </p:grpSpPr>
        <p:grpSp>
          <p:nvGrpSpPr>
            <p:cNvPr id="114" name="Group 113"/>
            <p:cNvGrpSpPr/>
            <p:nvPr/>
          </p:nvGrpSpPr>
          <p:grpSpPr>
            <a:xfrm>
              <a:off x="2843703" y="4990201"/>
              <a:ext cx="67827" cy="200100"/>
              <a:chOff x="2844800" y="5007103"/>
              <a:chExt cx="67827" cy="2001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 flipV="1">
                <a:off x="2844800" y="5071006"/>
                <a:ext cx="0" cy="136197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Freeform 116"/>
              <p:cNvSpPr/>
              <p:nvPr/>
            </p:nvSpPr>
            <p:spPr>
              <a:xfrm rot="3292129">
                <a:off x="2824060" y="5031000"/>
                <a:ext cx="112464" cy="64670"/>
              </a:xfrm>
              <a:custGeom>
                <a:avLst/>
                <a:gdLst>
                  <a:gd name="connsiteX0" fmla="*/ 0 w 241300"/>
                  <a:gd name="connsiteY0" fmla="*/ 0 h 60332"/>
                  <a:gd name="connsiteX1" fmla="*/ 107950 w 241300"/>
                  <a:gd name="connsiteY1" fmla="*/ 60325 h 60332"/>
                  <a:gd name="connsiteX2" fmla="*/ 241300 w 241300"/>
                  <a:gd name="connsiteY2" fmla="*/ 3175 h 6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300" h="60332">
                    <a:moveTo>
                      <a:pt x="0" y="0"/>
                    </a:moveTo>
                    <a:cubicBezTo>
                      <a:pt x="33866" y="29898"/>
                      <a:pt x="67733" y="59796"/>
                      <a:pt x="107950" y="60325"/>
                    </a:cubicBezTo>
                    <a:cubicBezTo>
                      <a:pt x="148167" y="60854"/>
                      <a:pt x="194733" y="32014"/>
                      <a:pt x="241300" y="3175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Rectangle 114"/>
            <p:cNvSpPr/>
            <p:nvPr/>
          </p:nvSpPr>
          <p:spPr>
            <a:xfrm>
              <a:off x="2657909" y="5127596"/>
              <a:ext cx="219708" cy="6902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393704" y="4895240"/>
            <a:ext cx="238243" cy="157181"/>
            <a:chOff x="2657909" y="4990201"/>
            <a:chExt cx="253621" cy="206418"/>
          </a:xfrm>
        </p:grpSpPr>
        <p:grpSp>
          <p:nvGrpSpPr>
            <p:cNvPr id="119" name="Group 118"/>
            <p:cNvGrpSpPr/>
            <p:nvPr/>
          </p:nvGrpSpPr>
          <p:grpSpPr>
            <a:xfrm>
              <a:off x="2843703" y="4990201"/>
              <a:ext cx="67827" cy="200100"/>
              <a:chOff x="2844800" y="5007103"/>
              <a:chExt cx="67827" cy="200100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 flipV="1">
                <a:off x="2844800" y="5071006"/>
                <a:ext cx="0" cy="136197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Freeform 121"/>
              <p:cNvSpPr/>
              <p:nvPr/>
            </p:nvSpPr>
            <p:spPr>
              <a:xfrm rot="3292129">
                <a:off x="2824060" y="5031000"/>
                <a:ext cx="112464" cy="64670"/>
              </a:xfrm>
              <a:custGeom>
                <a:avLst/>
                <a:gdLst>
                  <a:gd name="connsiteX0" fmla="*/ 0 w 241300"/>
                  <a:gd name="connsiteY0" fmla="*/ 0 h 60332"/>
                  <a:gd name="connsiteX1" fmla="*/ 107950 w 241300"/>
                  <a:gd name="connsiteY1" fmla="*/ 60325 h 60332"/>
                  <a:gd name="connsiteX2" fmla="*/ 241300 w 241300"/>
                  <a:gd name="connsiteY2" fmla="*/ 3175 h 6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300" h="60332">
                    <a:moveTo>
                      <a:pt x="0" y="0"/>
                    </a:moveTo>
                    <a:cubicBezTo>
                      <a:pt x="33866" y="29898"/>
                      <a:pt x="67733" y="59796"/>
                      <a:pt x="107950" y="60325"/>
                    </a:cubicBezTo>
                    <a:cubicBezTo>
                      <a:pt x="148167" y="60854"/>
                      <a:pt x="194733" y="32014"/>
                      <a:pt x="241300" y="3175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0" name="Rectangle 119"/>
            <p:cNvSpPr/>
            <p:nvPr/>
          </p:nvSpPr>
          <p:spPr>
            <a:xfrm>
              <a:off x="2657909" y="5127596"/>
              <a:ext cx="219708" cy="6902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845119" y="4887309"/>
            <a:ext cx="238243" cy="157181"/>
            <a:chOff x="2657909" y="4990201"/>
            <a:chExt cx="253621" cy="206418"/>
          </a:xfrm>
        </p:grpSpPr>
        <p:grpSp>
          <p:nvGrpSpPr>
            <p:cNvPr id="124" name="Group 123"/>
            <p:cNvGrpSpPr/>
            <p:nvPr/>
          </p:nvGrpSpPr>
          <p:grpSpPr>
            <a:xfrm>
              <a:off x="2843703" y="4990201"/>
              <a:ext cx="67827" cy="200100"/>
              <a:chOff x="2844800" y="5007103"/>
              <a:chExt cx="67827" cy="200100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 flipV="1">
                <a:off x="2844800" y="5071006"/>
                <a:ext cx="0" cy="136197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Freeform 126"/>
              <p:cNvSpPr/>
              <p:nvPr/>
            </p:nvSpPr>
            <p:spPr>
              <a:xfrm rot="3292129">
                <a:off x="2824060" y="5031000"/>
                <a:ext cx="112464" cy="64670"/>
              </a:xfrm>
              <a:custGeom>
                <a:avLst/>
                <a:gdLst>
                  <a:gd name="connsiteX0" fmla="*/ 0 w 241300"/>
                  <a:gd name="connsiteY0" fmla="*/ 0 h 60332"/>
                  <a:gd name="connsiteX1" fmla="*/ 107950 w 241300"/>
                  <a:gd name="connsiteY1" fmla="*/ 60325 h 60332"/>
                  <a:gd name="connsiteX2" fmla="*/ 241300 w 241300"/>
                  <a:gd name="connsiteY2" fmla="*/ 3175 h 6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300" h="60332">
                    <a:moveTo>
                      <a:pt x="0" y="0"/>
                    </a:moveTo>
                    <a:cubicBezTo>
                      <a:pt x="33866" y="29898"/>
                      <a:pt x="67733" y="59796"/>
                      <a:pt x="107950" y="60325"/>
                    </a:cubicBezTo>
                    <a:cubicBezTo>
                      <a:pt x="148167" y="60854"/>
                      <a:pt x="194733" y="32014"/>
                      <a:pt x="241300" y="3175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/>
            <p:cNvSpPr/>
            <p:nvPr/>
          </p:nvSpPr>
          <p:spPr>
            <a:xfrm>
              <a:off x="2657909" y="5127596"/>
              <a:ext cx="219708" cy="6902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7236741" y="4881376"/>
            <a:ext cx="238243" cy="157181"/>
            <a:chOff x="2657909" y="4990201"/>
            <a:chExt cx="253621" cy="206418"/>
          </a:xfrm>
        </p:grpSpPr>
        <p:grpSp>
          <p:nvGrpSpPr>
            <p:cNvPr id="129" name="Group 128"/>
            <p:cNvGrpSpPr/>
            <p:nvPr/>
          </p:nvGrpSpPr>
          <p:grpSpPr>
            <a:xfrm>
              <a:off x="2843703" y="4990201"/>
              <a:ext cx="67827" cy="200100"/>
              <a:chOff x="2844800" y="5007103"/>
              <a:chExt cx="67827" cy="200100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flipV="1">
                <a:off x="2844800" y="5071006"/>
                <a:ext cx="0" cy="136197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Freeform 131"/>
              <p:cNvSpPr/>
              <p:nvPr/>
            </p:nvSpPr>
            <p:spPr>
              <a:xfrm rot="3292129">
                <a:off x="2824060" y="5031000"/>
                <a:ext cx="112464" cy="64670"/>
              </a:xfrm>
              <a:custGeom>
                <a:avLst/>
                <a:gdLst>
                  <a:gd name="connsiteX0" fmla="*/ 0 w 241300"/>
                  <a:gd name="connsiteY0" fmla="*/ 0 h 60332"/>
                  <a:gd name="connsiteX1" fmla="*/ 107950 w 241300"/>
                  <a:gd name="connsiteY1" fmla="*/ 60325 h 60332"/>
                  <a:gd name="connsiteX2" fmla="*/ 241300 w 241300"/>
                  <a:gd name="connsiteY2" fmla="*/ 3175 h 6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1300" h="60332">
                    <a:moveTo>
                      <a:pt x="0" y="0"/>
                    </a:moveTo>
                    <a:cubicBezTo>
                      <a:pt x="33866" y="29898"/>
                      <a:pt x="67733" y="59796"/>
                      <a:pt x="107950" y="60325"/>
                    </a:cubicBezTo>
                    <a:cubicBezTo>
                      <a:pt x="148167" y="60854"/>
                      <a:pt x="194733" y="32014"/>
                      <a:pt x="241300" y="3175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2657909" y="5127596"/>
              <a:ext cx="219708" cy="6902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3" name="Straight Arrow Connector 132"/>
          <p:cNvCxnSpPr>
            <a:stCxn id="111" idx="0"/>
          </p:cNvCxnSpPr>
          <p:nvPr/>
        </p:nvCxnSpPr>
        <p:spPr>
          <a:xfrm flipV="1">
            <a:off x="4725659" y="4939936"/>
            <a:ext cx="1156829" cy="16504"/>
          </a:xfrm>
          <a:prstGeom prst="straightConnector1">
            <a:avLst/>
          </a:prstGeom>
          <a:ln w="19050">
            <a:solidFill>
              <a:srgbClr val="00B0F0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12" idx="0"/>
          </p:cNvCxnSpPr>
          <p:nvPr/>
        </p:nvCxnSpPr>
        <p:spPr>
          <a:xfrm flipV="1">
            <a:off x="6154054" y="4935258"/>
            <a:ext cx="1076481" cy="26425"/>
          </a:xfrm>
          <a:prstGeom prst="straightConnector1">
            <a:avLst/>
          </a:prstGeom>
          <a:ln w="19050">
            <a:solidFill>
              <a:srgbClr val="00B0F0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09" idx="0"/>
          </p:cNvCxnSpPr>
          <p:nvPr/>
        </p:nvCxnSpPr>
        <p:spPr>
          <a:xfrm flipV="1">
            <a:off x="7570717" y="4944613"/>
            <a:ext cx="1022967" cy="18121"/>
          </a:xfrm>
          <a:prstGeom prst="straightConnector1">
            <a:avLst/>
          </a:prstGeom>
          <a:ln w="19050">
            <a:solidFill>
              <a:srgbClr val="00B0F0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10" idx="0"/>
          </p:cNvCxnSpPr>
          <p:nvPr/>
        </p:nvCxnSpPr>
        <p:spPr>
          <a:xfrm flipV="1">
            <a:off x="3320965" y="4956527"/>
            <a:ext cx="1082231" cy="6207"/>
          </a:xfrm>
          <a:prstGeom prst="straightConnector1">
            <a:avLst/>
          </a:prstGeom>
          <a:ln w="19050">
            <a:solidFill>
              <a:srgbClr val="00B0F0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5915904" y="4438612"/>
            <a:ext cx="6956" cy="486769"/>
          </a:xfrm>
          <a:prstGeom prst="straightConnector1">
            <a:avLst/>
          </a:prstGeom>
          <a:ln w="19050">
            <a:solidFill>
              <a:srgbClr val="00B0F0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Picture 1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36" y="5901287"/>
            <a:ext cx="579263" cy="249456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61697">
            <a:off x="4820871" y="5884575"/>
            <a:ext cx="607899" cy="212715"/>
          </a:xfrm>
          <a:prstGeom prst="rect">
            <a:avLst/>
          </a:prstGeom>
        </p:spPr>
      </p:pic>
      <p:cxnSp>
        <p:nvCxnSpPr>
          <p:cNvPr id="140" name="Straight Arrow Connector 139"/>
          <p:cNvCxnSpPr/>
          <p:nvPr/>
        </p:nvCxnSpPr>
        <p:spPr>
          <a:xfrm rot="795816" flipV="1">
            <a:off x="5354069" y="5030789"/>
            <a:ext cx="267424" cy="759832"/>
          </a:xfrm>
          <a:prstGeom prst="straightConnector1">
            <a:avLst/>
          </a:prstGeom>
          <a:ln w="19050">
            <a:solidFill>
              <a:srgbClr val="00B0F0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3739952" y="6320546"/>
            <a:ext cx="3096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Intelligent Transportation Systems</a:t>
            </a:r>
          </a:p>
        </p:txBody>
      </p:sp>
      <p:sp>
        <p:nvSpPr>
          <p:cNvPr id="142" name="TextBox 141"/>
          <p:cNvSpPr txBox="1"/>
          <p:nvPr/>
        </p:nvSpPr>
        <p:spPr>
          <a:xfrm rot="21539439">
            <a:off x="1704611" y="4563879"/>
            <a:ext cx="3456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Wireless Mesh-Based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lighting network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609020" y="4031418"/>
            <a:ext cx="807259" cy="384895"/>
            <a:chOff x="5660421" y="4501429"/>
            <a:chExt cx="807258" cy="384895"/>
          </a:xfrm>
        </p:grpSpPr>
        <p:grpSp>
          <p:nvGrpSpPr>
            <p:cNvPr id="144" name="Group 143"/>
            <p:cNvGrpSpPr/>
            <p:nvPr/>
          </p:nvGrpSpPr>
          <p:grpSpPr>
            <a:xfrm rot="26174">
              <a:off x="5710674" y="4501429"/>
              <a:ext cx="0" cy="214312"/>
              <a:chOff x="5156200" y="6066061"/>
              <a:chExt cx="0" cy="214312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>
                <a:off x="5156200" y="6137498"/>
                <a:ext cx="0" cy="1428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156200" y="6066061"/>
                <a:ext cx="0" cy="14287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Cube 144"/>
            <p:cNvSpPr/>
            <p:nvPr/>
          </p:nvSpPr>
          <p:spPr>
            <a:xfrm rot="26174">
              <a:off x="5660421" y="4706950"/>
              <a:ext cx="807258" cy="179374"/>
            </a:xfrm>
            <a:prstGeom prst="cub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TextBox 147"/>
          <p:cNvSpPr txBox="1"/>
          <p:nvPr/>
        </p:nvSpPr>
        <p:spPr>
          <a:xfrm rot="26174">
            <a:off x="5621646" y="3982096"/>
            <a:ext cx="1086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975029" y="4592324"/>
            <a:ext cx="2322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Wireless Sensor Nodes</a:t>
            </a:r>
          </a:p>
        </p:txBody>
      </p:sp>
      <p:cxnSp>
        <p:nvCxnSpPr>
          <p:cNvPr id="150" name="Straight Connector 149"/>
          <p:cNvCxnSpPr/>
          <p:nvPr/>
        </p:nvCxnSpPr>
        <p:spPr>
          <a:xfrm flipH="1">
            <a:off x="5348495" y="4284402"/>
            <a:ext cx="271995" cy="3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oup 150"/>
          <p:cNvGrpSpPr/>
          <p:nvPr/>
        </p:nvGrpSpPr>
        <p:grpSpPr>
          <a:xfrm>
            <a:off x="6705050" y="1153394"/>
            <a:ext cx="4409199" cy="1584648"/>
            <a:chOff x="6622791" y="57301"/>
            <a:chExt cx="5136718" cy="1452553"/>
          </a:xfrm>
        </p:grpSpPr>
        <p:pic>
          <p:nvPicPr>
            <p:cNvPr id="152" name="Picture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2791" y="57301"/>
              <a:ext cx="4506243" cy="139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Rectangle 152"/>
            <p:cNvSpPr/>
            <p:nvPr/>
          </p:nvSpPr>
          <p:spPr>
            <a:xfrm>
              <a:off x="6954677" y="1227733"/>
              <a:ext cx="4804832" cy="282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Adaptive Energy-Efficient </a:t>
              </a:r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Light-on-Demand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4" name="Freeform 153"/>
          <p:cNvSpPr/>
          <p:nvPr/>
        </p:nvSpPr>
        <p:spPr>
          <a:xfrm>
            <a:off x="2903760" y="2057053"/>
            <a:ext cx="2087977" cy="401207"/>
          </a:xfrm>
          <a:custGeom>
            <a:avLst/>
            <a:gdLst>
              <a:gd name="connsiteX0" fmla="*/ 0 w 2920666"/>
              <a:gd name="connsiteY0" fmla="*/ 0 h 962492"/>
              <a:gd name="connsiteX1" fmla="*/ 2920666 w 2920666"/>
              <a:gd name="connsiteY1" fmla="*/ 0 h 962492"/>
              <a:gd name="connsiteX2" fmla="*/ 2920666 w 2920666"/>
              <a:gd name="connsiteY2" fmla="*/ 962492 h 962492"/>
              <a:gd name="connsiteX3" fmla="*/ 0 w 2920666"/>
              <a:gd name="connsiteY3" fmla="*/ 962492 h 962492"/>
              <a:gd name="connsiteX4" fmla="*/ 0 w 2920666"/>
              <a:gd name="connsiteY4" fmla="*/ 0 h 96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0666" h="962492">
                <a:moveTo>
                  <a:pt x="0" y="0"/>
                </a:moveTo>
                <a:lnTo>
                  <a:pt x="2920666" y="0"/>
                </a:lnTo>
                <a:lnTo>
                  <a:pt x="2920666" y="962492"/>
                </a:lnTo>
                <a:lnTo>
                  <a:pt x="0" y="9624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371" tIns="39371" rIns="39371" bIns="39371" numCol="1" spcCol="1270" anchor="ctr" anchorCtr="0">
            <a:noAutofit/>
          </a:bodyPr>
          <a:lstStyle/>
          <a:p>
            <a:pPr algn="ctr" defTabSz="137791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Heterogeneous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Spatio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-Temporal Data</a:t>
            </a:r>
          </a:p>
        </p:txBody>
      </p:sp>
      <p:sp>
        <p:nvSpPr>
          <p:cNvPr id="155" name="Oval 154"/>
          <p:cNvSpPr/>
          <p:nvPr/>
        </p:nvSpPr>
        <p:spPr>
          <a:xfrm>
            <a:off x="3241241" y="1448575"/>
            <a:ext cx="95089" cy="10238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6" name="Oval 155"/>
          <p:cNvSpPr/>
          <p:nvPr/>
        </p:nvSpPr>
        <p:spPr>
          <a:xfrm>
            <a:off x="3477620" y="1397551"/>
            <a:ext cx="95089" cy="10238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7" name="Oval 156"/>
          <p:cNvSpPr/>
          <p:nvPr/>
        </p:nvSpPr>
        <p:spPr>
          <a:xfrm>
            <a:off x="3432637" y="1498480"/>
            <a:ext cx="149427" cy="16089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8" name="Oval 157"/>
          <p:cNvSpPr/>
          <p:nvPr/>
        </p:nvSpPr>
        <p:spPr>
          <a:xfrm>
            <a:off x="3584700" y="1654858"/>
            <a:ext cx="95089" cy="10238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9" name="Oval 158"/>
          <p:cNvSpPr/>
          <p:nvPr/>
        </p:nvSpPr>
        <p:spPr>
          <a:xfrm>
            <a:off x="3715017" y="1398855"/>
            <a:ext cx="95089" cy="10238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0" name="Oval 159"/>
          <p:cNvSpPr/>
          <p:nvPr/>
        </p:nvSpPr>
        <p:spPr>
          <a:xfrm>
            <a:off x="3910597" y="1444949"/>
            <a:ext cx="95089" cy="10238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1" name="Oval 160"/>
          <p:cNvSpPr/>
          <p:nvPr/>
        </p:nvSpPr>
        <p:spPr>
          <a:xfrm>
            <a:off x="3998325" y="1500895"/>
            <a:ext cx="149427" cy="16089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2" name="Oval 161"/>
          <p:cNvSpPr/>
          <p:nvPr/>
        </p:nvSpPr>
        <p:spPr>
          <a:xfrm>
            <a:off x="4168013" y="1448575"/>
            <a:ext cx="95089" cy="10238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3" name="Oval 162"/>
          <p:cNvSpPr/>
          <p:nvPr/>
        </p:nvSpPr>
        <p:spPr>
          <a:xfrm>
            <a:off x="4271361" y="1603931"/>
            <a:ext cx="95089" cy="10238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4" name="Oval 163"/>
          <p:cNvSpPr/>
          <p:nvPr/>
        </p:nvSpPr>
        <p:spPr>
          <a:xfrm>
            <a:off x="3715017" y="1531185"/>
            <a:ext cx="244515" cy="2632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5" name="Oval 164"/>
          <p:cNvSpPr/>
          <p:nvPr/>
        </p:nvSpPr>
        <p:spPr>
          <a:xfrm>
            <a:off x="3203918" y="1606831"/>
            <a:ext cx="95089" cy="10238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6" name="Oval 165"/>
          <p:cNvSpPr/>
          <p:nvPr/>
        </p:nvSpPr>
        <p:spPr>
          <a:xfrm>
            <a:off x="3266373" y="1691063"/>
            <a:ext cx="149427" cy="16089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7" name="Oval 166"/>
          <p:cNvSpPr/>
          <p:nvPr/>
        </p:nvSpPr>
        <p:spPr>
          <a:xfrm>
            <a:off x="3402976" y="1831816"/>
            <a:ext cx="217347" cy="23403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8" name="Oval 167"/>
          <p:cNvSpPr/>
          <p:nvPr/>
        </p:nvSpPr>
        <p:spPr>
          <a:xfrm>
            <a:off x="3683948" y="1938047"/>
            <a:ext cx="95089" cy="1023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9" name="Oval 168"/>
          <p:cNvSpPr/>
          <p:nvPr/>
        </p:nvSpPr>
        <p:spPr>
          <a:xfrm>
            <a:off x="3704822" y="1784823"/>
            <a:ext cx="149427" cy="16089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0" name="Oval 169"/>
          <p:cNvSpPr/>
          <p:nvPr/>
        </p:nvSpPr>
        <p:spPr>
          <a:xfrm>
            <a:off x="3852660" y="1896951"/>
            <a:ext cx="95089" cy="1023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1" name="Oval 170"/>
          <p:cNvSpPr/>
          <p:nvPr/>
        </p:nvSpPr>
        <p:spPr>
          <a:xfrm>
            <a:off x="3991072" y="1699495"/>
            <a:ext cx="217347" cy="23403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2" name="Oval 171"/>
          <p:cNvSpPr/>
          <p:nvPr/>
        </p:nvSpPr>
        <p:spPr>
          <a:xfrm>
            <a:off x="4204729" y="1709780"/>
            <a:ext cx="149427" cy="16089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3" name="Freeform 172"/>
          <p:cNvSpPr/>
          <p:nvPr/>
        </p:nvSpPr>
        <p:spPr>
          <a:xfrm>
            <a:off x="772593" y="1496143"/>
            <a:ext cx="1267814" cy="550777"/>
          </a:xfrm>
          <a:custGeom>
            <a:avLst/>
            <a:gdLst>
              <a:gd name="connsiteX0" fmla="*/ 0 w 2920666"/>
              <a:gd name="connsiteY0" fmla="*/ 0 h 962492"/>
              <a:gd name="connsiteX1" fmla="*/ 2920666 w 2920666"/>
              <a:gd name="connsiteY1" fmla="*/ 0 h 962492"/>
              <a:gd name="connsiteX2" fmla="*/ 2920666 w 2920666"/>
              <a:gd name="connsiteY2" fmla="*/ 962492 h 962492"/>
              <a:gd name="connsiteX3" fmla="*/ 0 w 2920666"/>
              <a:gd name="connsiteY3" fmla="*/ 962492 h 962492"/>
              <a:gd name="connsiteX4" fmla="*/ 0 w 2920666"/>
              <a:gd name="connsiteY4" fmla="*/ 0 h 96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0666" h="962492">
                <a:moveTo>
                  <a:pt x="0" y="0"/>
                </a:moveTo>
                <a:lnTo>
                  <a:pt x="2920666" y="0"/>
                </a:lnTo>
                <a:lnTo>
                  <a:pt x="2920666" y="962492"/>
                </a:lnTo>
                <a:lnTo>
                  <a:pt x="0" y="9624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371" tIns="39371" rIns="39371" bIns="39371" numCol="1" spcCol="1270" anchor="ctr" anchorCtr="0">
            <a:noAutofit/>
          </a:bodyPr>
          <a:lstStyle/>
          <a:p>
            <a:pPr algn="ctr" defTabSz="137791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Value-Added Services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2101368" y="1401783"/>
            <a:ext cx="681441" cy="763500"/>
            <a:chOff x="1579400" y="49716"/>
            <a:chExt cx="853295" cy="773376"/>
          </a:xfrm>
        </p:grpSpPr>
        <p:sp>
          <p:nvSpPr>
            <p:cNvPr id="175" name="Chevron 174"/>
            <p:cNvSpPr/>
            <p:nvPr/>
          </p:nvSpPr>
          <p:spPr>
            <a:xfrm rot="10800000">
              <a:off x="1820409" y="49716"/>
              <a:ext cx="361723" cy="769838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6" name="Chevron 175"/>
            <p:cNvSpPr/>
            <p:nvPr/>
          </p:nvSpPr>
          <p:spPr>
            <a:xfrm rot="10800000">
              <a:off x="2070972" y="62173"/>
              <a:ext cx="361723" cy="720148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7" name="Chevron 176"/>
            <p:cNvSpPr/>
            <p:nvPr/>
          </p:nvSpPr>
          <p:spPr>
            <a:xfrm rot="10800000">
              <a:off x="1579400" y="53254"/>
              <a:ext cx="361723" cy="769838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78" name="Freeform 177"/>
          <p:cNvSpPr/>
          <p:nvPr/>
        </p:nvSpPr>
        <p:spPr>
          <a:xfrm>
            <a:off x="2029115" y="2161979"/>
            <a:ext cx="1020592" cy="424179"/>
          </a:xfrm>
          <a:custGeom>
            <a:avLst/>
            <a:gdLst>
              <a:gd name="connsiteX0" fmla="*/ 0 w 2920666"/>
              <a:gd name="connsiteY0" fmla="*/ 0 h 962492"/>
              <a:gd name="connsiteX1" fmla="*/ 2920666 w 2920666"/>
              <a:gd name="connsiteY1" fmla="*/ 0 h 962492"/>
              <a:gd name="connsiteX2" fmla="*/ 2920666 w 2920666"/>
              <a:gd name="connsiteY2" fmla="*/ 962492 h 962492"/>
              <a:gd name="connsiteX3" fmla="*/ 0 w 2920666"/>
              <a:gd name="connsiteY3" fmla="*/ 962492 h 962492"/>
              <a:gd name="connsiteX4" fmla="*/ 0 w 2920666"/>
              <a:gd name="connsiteY4" fmla="*/ 0 h 96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0666" h="962492">
                <a:moveTo>
                  <a:pt x="0" y="0"/>
                </a:moveTo>
                <a:lnTo>
                  <a:pt x="2920666" y="0"/>
                </a:lnTo>
                <a:lnTo>
                  <a:pt x="2920666" y="962492"/>
                </a:lnTo>
                <a:lnTo>
                  <a:pt x="0" y="9624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371" tIns="39371" rIns="39371" bIns="39371" numCol="1" spcCol="1270" anchor="ctr" anchorCtr="0">
            <a:noAutofit/>
          </a:bodyPr>
          <a:lstStyle/>
          <a:p>
            <a:pPr algn="ctr" defTabSz="137791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</a:p>
        </p:txBody>
      </p:sp>
      <p:cxnSp>
        <p:nvCxnSpPr>
          <p:cNvPr id="179" name="Straight Arrow Connector 178"/>
          <p:cNvCxnSpPr/>
          <p:nvPr/>
        </p:nvCxnSpPr>
        <p:spPr>
          <a:xfrm flipH="1">
            <a:off x="1397423" y="2053382"/>
            <a:ext cx="11465" cy="6571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503848" y="2585189"/>
            <a:ext cx="244775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Traffic Monitoring</a:t>
            </a:r>
          </a:p>
          <a:p>
            <a:pPr algn="just"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Road Surface Monitoring</a:t>
            </a:r>
          </a:p>
          <a:p>
            <a:pPr algn="just"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Pollution Monitoring</a:t>
            </a:r>
          </a:p>
        </p:txBody>
      </p:sp>
      <p:cxnSp>
        <p:nvCxnSpPr>
          <p:cNvPr id="181" name="Straight Connector 180"/>
          <p:cNvCxnSpPr/>
          <p:nvPr/>
        </p:nvCxnSpPr>
        <p:spPr>
          <a:xfrm>
            <a:off x="1397423" y="3553409"/>
            <a:ext cx="0" cy="27395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4151398" y="2596714"/>
            <a:ext cx="243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Cloud-Based Data Acquisition, Processing &amp; Actuation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52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584" y="5899973"/>
            <a:ext cx="11606343" cy="522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i="1" dirty="0" smtClean="0">
                <a:solidFill>
                  <a:srgbClr val="FF0000"/>
                </a:solidFill>
              </a:rPr>
              <a:t>Network capacity</a:t>
            </a:r>
            <a:r>
              <a:rPr lang="en-US" sz="2200" i="1" dirty="0" smtClean="0"/>
              <a:t> and quality-of-service crucial for </a:t>
            </a:r>
            <a:r>
              <a:rPr lang="en-US" sz="2200" i="1" dirty="0" smtClean="0">
                <a:solidFill>
                  <a:srgbClr val="FF0000"/>
                </a:solidFill>
              </a:rPr>
              <a:t>value-added services beyond lighting</a:t>
            </a:r>
            <a:endParaRPr lang="en-US" sz="2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5F4-BA95-4682-99E7-34B01859F1F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6209" y="167699"/>
            <a:ext cx="11530664" cy="829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Networking Issues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442415" y="4910256"/>
            <a:ext cx="5038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Heterogeneous Wireless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ighting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etworks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Cloud 96"/>
          <p:cNvSpPr/>
          <p:nvPr/>
        </p:nvSpPr>
        <p:spPr>
          <a:xfrm>
            <a:off x="5242630" y="2495912"/>
            <a:ext cx="1454425" cy="712713"/>
          </a:xfrm>
          <a:prstGeom prst="cloud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Network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4823056" y="1591596"/>
            <a:ext cx="2690038" cy="3095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Central Mgmt. Systems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 flipV="1">
            <a:off x="6168075" y="1894725"/>
            <a:ext cx="4613" cy="6398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775796" y="1826421"/>
            <a:ext cx="4471345" cy="1621090"/>
            <a:chOff x="6819109" y="1528547"/>
            <a:chExt cx="4471345" cy="1621090"/>
          </a:xfrm>
        </p:grpSpPr>
        <p:pic>
          <p:nvPicPr>
            <p:cNvPr id="54" name="Picture 2" descr="http://www.theledlight.com/img-rabAreaLights/aled7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99624" y="2007698"/>
              <a:ext cx="501370" cy="798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http://www.theledlight.com/img-rabAreaLights/aled7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10227" y="1986715"/>
              <a:ext cx="469041" cy="798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http://www.theledlight.com/img-rabAreaLights/aled7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16849" y="2021630"/>
              <a:ext cx="469041" cy="798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" name="Group 67"/>
            <p:cNvGrpSpPr/>
            <p:nvPr/>
          </p:nvGrpSpPr>
          <p:grpSpPr>
            <a:xfrm>
              <a:off x="7191816" y="1986715"/>
              <a:ext cx="238243" cy="157181"/>
              <a:chOff x="2657909" y="4990201"/>
              <a:chExt cx="253621" cy="206418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2843703" y="4990201"/>
                <a:ext cx="67827" cy="200100"/>
                <a:chOff x="2844800" y="5007103"/>
                <a:chExt cx="67827" cy="200100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 flipV="1">
                  <a:off x="2844800" y="5071006"/>
                  <a:ext cx="0" cy="136197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Freeform 71"/>
                <p:cNvSpPr/>
                <p:nvPr/>
              </p:nvSpPr>
              <p:spPr>
                <a:xfrm rot="3292129">
                  <a:off x="2824060" y="5031000"/>
                  <a:ext cx="112464" cy="64670"/>
                </a:xfrm>
                <a:custGeom>
                  <a:avLst/>
                  <a:gdLst>
                    <a:gd name="connsiteX0" fmla="*/ 0 w 241300"/>
                    <a:gd name="connsiteY0" fmla="*/ 0 h 60332"/>
                    <a:gd name="connsiteX1" fmla="*/ 107950 w 241300"/>
                    <a:gd name="connsiteY1" fmla="*/ 60325 h 60332"/>
                    <a:gd name="connsiteX2" fmla="*/ 241300 w 241300"/>
                    <a:gd name="connsiteY2" fmla="*/ 3175 h 60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1300" h="60332">
                      <a:moveTo>
                        <a:pt x="0" y="0"/>
                      </a:moveTo>
                      <a:cubicBezTo>
                        <a:pt x="33866" y="29898"/>
                        <a:pt x="67733" y="59796"/>
                        <a:pt x="107950" y="60325"/>
                      </a:cubicBezTo>
                      <a:cubicBezTo>
                        <a:pt x="148167" y="60854"/>
                        <a:pt x="194733" y="32014"/>
                        <a:pt x="241300" y="3175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0" name="Rectangle 69"/>
              <p:cNvSpPr/>
              <p:nvPr/>
            </p:nvSpPr>
            <p:spPr>
              <a:xfrm>
                <a:off x="2657909" y="5127596"/>
                <a:ext cx="219708" cy="6902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7958174" y="1943039"/>
              <a:ext cx="238243" cy="157181"/>
              <a:chOff x="2657909" y="4990201"/>
              <a:chExt cx="253621" cy="206418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2843703" y="4990201"/>
                <a:ext cx="67827" cy="200100"/>
                <a:chOff x="2844800" y="5007103"/>
                <a:chExt cx="67827" cy="200100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2844800" y="5071006"/>
                  <a:ext cx="0" cy="136197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Freeform 76"/>
                <p:cNvSpPr/>
                <p:nvPr/>
              </p:nvSpPr>
              <p:spPr>
                <a:xfrm rot="3292129">
                  <a:off x="2824060" y="5031000"/>
                  <a:ext cx="112464" cy="64670"/>
                </a:xfrm>
                <a:custGeom>
                  <a:avLst/>
                  <a:gdLst>
                    <a:gd name="connsiteX0" fmla="*/ 0 w 241300"/>
                    <a:gd name="connsiteY0" fmla="*/ 0 h 60332"/>
                    <a:gd name="connsiteX1" fmla="*/ 107950 w 241300"/>
                    <a:gd name="connsiteY1" fmla="*/ 60325 h 60332"/>
                    <a:gd name="connsiteX2" fmla="*/ 241300 w 241300"/>
                    <a:gd name="connsiteY2" fmla="*/ 3175 h 60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1300" h="60332">
                      <a:moveTo>
                        <a:pt x="0" y="0"/>
                      </a:moveTo>
                      <a:cubicBezTo>
                        <a:pt x="33866" y="29898"/>
                        <a:pt x="67733" y="59796"/>
                        <a:pt x="107950" y="60325"/>
                      </a:cubicBezTo>
                      <a:cubicBezTo>
                        <a:pt x="148167" y="60854"/>
                        <a:pt x="194733" y="32014"/>
                        <a:pt x="241300" y="3175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2657909" y="5127596"/>
                <a:ext cx="219708" cy="6902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8763797" y="1960435"/>
              <a:ext cx="238243" cy="157181"/>
              <a:chOff x="2657909" y="4990201"/>
              <a:chExt cx="253621" cy="206418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843703" y="4990201"/>
                <a:ext cx="67827" cy="200100"/>
                <a:chOff x="2844800" y="5007103"/>
                <a:chExt cx="67827" cy="200100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 flipV="1">
                  <a:off x="2844800" y="5071006"/>
                  <a:ext cx="0" cy="136197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Freeform 81"/>
                <p:cNvSpPr/>
                <p:nvPr/>
              </p:nvSpPr>
              <p:spPr>
                <a:xfrm rot="3292129">
                  <a:off x="2824060" y="5031000"/>
                  <a:ext cx="112464" cy="64670"/>
                </a:xfrm>
                <a:custGeom>
                  <a:avLst/>
                  <a:gdLst>
                    <a:gd name="connsiteX0" fmla="*/ 0 w 241300"/>
                    <a:gd name="connsiteY0" fmla="*/ 0 h 60332"/>
                    <a:gd name="connsiteX1" fmla="*/ 107950 w 241300"/>
                    <a:gd name="connsiteY1" fmla="*/ 60325 h 60332"/>
                    <a:gd name="connsiteX2" fmla="*/ 241300 w 241300"/>
                    <a:gd name="connsiteY2" fmla="*/ 3175 h 60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1300" h="60332">
                      <a:moveTo>
                        <a:pt x="0" y="0"/>
                      </a:moveTo>
                      <a:cubicBezTo>
                        <a:pt x="33866" y="29898"/>
                        <a:pt x="67733" y="59796"/>
                        <a:pt x="107950" y="60325"/>
                      </a:cubicBezTo>
                      <a:cubicBezTo>
                        <a:pt x="148167" y="60854"/>
                        <a:pt x="194733" y="32014"/>
                        <a:pt x="241300" y="3175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0" name="Rectangle 79"/>
              <p:cNvSpPr/>
              <p:nvPr/>
            </p:nvSpPr>
            <p:spPr>
              <a:xfrm>
                <a:off x="2657909" y="5127596"/>
                <a:ext cx="219708" cy="6902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3" name="Straight Arrow Connector 82"/>
            <p:cNvCxnSpPr/>
            <p:nvPr/>
          </p:nvCxnSpPr>
          <p:spPr>
            <a:xfrm flipV="1">
              <a:off x="7438417" y="2003254"/>
              <a:ext cx="654539" cy="8252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prstDash val="dash"/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8215525" y="1975048"/>
              <a:ext cx="654539" cy="8252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prstDash val="dash"/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9021148" y="1991699"/>
              <a:ext cx="306100" cy="262927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prstDash val="dash"/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7"/>
            <p:cNvGrpSpPr/>
            <p:nvPr/>
          </p:nvGrpSpPr>
          <p:grpSpPr>
            <a:xfrm>
              <a:off x="9351337" y="2256951"/>
              <a:ext cx="409018" cy="280738"/>
              <a:chOff x="5660421" y="4501429"/>
              <a:chExt cx="807258" cy="384895"/>
            </a:xfrm>
            <a:solidFill>
              <a:schemeClr val="accent2">
                <a:lumMod val="60000"/>
                <a:lumOff val="40000"/>
              </a:schemeClr>
            </a:solidFill>
          </p:grpSpPr>
          <p:grpSp>
            <p:nvGrpSpPr>
              <p:cNvPr id="89" name="Group 88"/>
              <p:cNvGrpSpPr/>
              <p:nvPr/>
            </p:nvGrpSpPr>
            <p:grpSpPr>
              <a:xfrm rot="26174">
                <a:off x="5710674" y="4501429"/>
                <a:ext cx="0" cy="214312"/>
                <a:chOff x="5156200" y="6066061"/>
                <a:chExt cx="0" cy="214312"/>
              </a:xfrm>
              <a:grpFill/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5156200" y="6137498"/>
                  <a:ext cx="0" cy="142875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5156200" y="6066061"/>
                  <a:ext cx="0" cy="142875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Cube 89"/>
              <p:cNvSpPr/>
              <p:nvPr/>
            </p:nvSpPr>
            <p:spPr>
              <a:xfrm rot="26174">
                <a:off x="5660421" y="4706950"/>
                <a:ext cx="807258" cy="179374"/>
              </a:xfrm>
              <a:prstGeom prst="cub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4" name="Straight Connector 93"/>
            <p:cNvCxnSpPr>
              <a:stCxn id="97" idx="2"/>
            </p:cNvCxnSpPr>
            <p:nvPr/>
          </p:nvCxnSpPr>
          <p:spPr>
            <a:xfrm flipH="1" flipV="1">
              <a:off x="9756635" y="2449742"/>
              <a:ext cx="1533819" cy="1046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 rot="26174">
              <a:off x="9116835" y="2512420"/>
              <a:ext cx="10867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Gateway</a:t>
              </a:r>
            </a:p>
          </p:txBody>
        </p:sp>
        <p:sp>
          <p:nvSpPr>
            <p:cNvPr id="109" name="Oval 108"/>
            <p:cNvSpPr/>
            <p:nvPr/>
          </p:nvSpPr>
          <p:spPr>
            <a:xfrm>
              <a:off x="6819109" y="1528547"/>
              <a:ext cx="3303795" cy="162109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081633" y="1521226"/>
            <a:ext cx="2932731" cy="2058939"/>
            <a:chOff x="9023014" y="3594869"/>
            <a:chExt cx="3067386" cy="2491391"/>
          </a:xfrm>
        </p:grpSpPr>
        <p:pic>
          <p:nvPicPr>
            <p:cNvPr id="15" name="Picture 2" descr="http://www.theledlight.com/img-rabAreaLights/aled7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4169" y="4985059"/>
              <a:ext cx="670831" cy="798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www.theledlight.com/img-rabAreaLights/aled7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585" y="4982571"/>
              <a:ext cx="627575" cy="798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www.theledlight.com/img-rabAreaLights/aled7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1803" y="4951444"/>
              <a:ext cx="627575" cy="798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photos.gograph.com/thumbs/CSP/CSP814/k8143018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5502" y="3594869"/>
              <a:ext cx="912103" cy="1062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>
              <a:endCxn id="1026" idx="1"/>
            </p:cNvCxnSpPr>
            <p:nvPr/>
          </p:nvCxnSpPr>
          <p:spPr>
            <a:xfrm flipV="1">
              <a:off x="9751129" y="4125888"/>
              <a:ext cx="544373" cy="6938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6" idx="0"/>
            </p:cNvCxnSpPr>
            <p:nvPr/>
          </p:nvCxnSpPr>
          <p:spPr>
            <a:xfrm>
              <a:off x="10775466" y="4598658"/>
              <a:ext cx="13907" cy="38391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1035016" y="4125888"/>
              <a:ext cx="425614" cy="6938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9023014" y="3594869"/>
              <a:ext cx="3067386" cy="249139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/>
          <p:cNvCxnSpPr>
            <a:stCxn id="97" idx="0"/>
          </p:cNvCxnSpPr>
          <p:nvPr/>
        </p:nvCxnSpPr>
        <p:spPr>
          <a:xfrm flipV="1">
            <a:off x="6695843" y="2680316"/>
            <a:ext cx="1385790" cy="1719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77047" y="3546369"/>
            <a:ext cx="3601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Mesh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Unlicensed spectrum, cheaper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Locally managed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994153" y="3569388"/>
            <a:ext cx="3717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Cellular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Highly </a:t>
            </a:r>
            <a:r>
              <a:rPr lang="en-US" dirty="0"/>
              <a:t>r</a:t>
            </a:r>
            <a:r>
              <a:rPr lang="en-US" dirty="0" smtClean="0"/>
              <a:t>eliable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Guaranteed quality of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39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463" y="1190625"/>
            <a:ext cx="6740337" cy="25194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Capacity Analysis Simulations</a:t>
            </a:r>
          </a:p>
          <a:p>
            <a:r>
              <a:rPr lang="en-US" sz="2400" dirty="0" smtClean="0"/>
              <a:t>Grid-based topology of light poles equipped with 802.15.4g radios</a:t>
            </a:r>
          </a:p>
          <a:p>
            <a:r>
              <a:rPr lang="en-US" sz="2400" dirty="0" smtClean="0"/>
              <a:t>Multiple sources send data to sink, a gateway at the center of hexagonal regions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5F4-BA95-4682-99E7-34B01859F1F4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3135" y="167699"/>
            <a:ext cx="11530664" cy="829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Networking Issues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575423"/>
              </p:ext>
            </p:extLst>
          </p:nvPr>
        </p:nvGraphicFramePr>
        <p:xfrm>
          <a:off x="6241613" y="4371402"/>
          <a:ext cx="5000364" cy="1389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153"/>
                <a:gridCol w="368534"/>
                <a:gridCol w="685997"/>
                <a:gridCol w="706872"/>
                <a:gridCol w="683568"/>
                <a:gridCol w="683568"/>
                <a:gridCol w="699104"/>
                <a:gridCol w="683568"/>
              </a:tblGrid>
              <a:tr h="0">
                <a:tc gridSpan="2"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x-none" sz="1200" spc="-5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x-none" sz="1200" spc="-5" dirty="0">
                          <a:solidFill>
                            <a:schemeClr val="tx1"/>
                          </a:solidFill>
                          <a:effectLst/>
                        </a:rPr>
                        <a:t>IEEE </a:t>
                      </a:r>
                      <a:r>
                        <a:rPr lang="en-US" sz="1200" spc="-5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x-none" sz="1200" spc="-5" dirty="0">
                          <a:solidFill>
                            <a:schemeClr val="tx1"/>
                          </a:solidFill>
                          <a:effectLst/>
                        </a:rPr>
                        <a:t>02.15.4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x-none" sz="1200" spc="-5" dirty="0">
                          <a:solidFill>
                            <a:schemeClr val="tx1"/>
                          </a:solidFill>
                          <a:effectLst/>
                        </a:rPr>
                        <a:t>IEEE 802.15.4g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x-none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Data </a:t>
                      </a:r>
                      <a:r>
                        <a:rPr lang="en-US" sz="1200" spc="-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x-none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ates</a:t>
                      </a: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 (Kbps)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x-none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x-none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x-none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x-none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x-none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x-none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x-none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x-none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SNR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x-none" sz="1200" spc="-5" dirty="0">
                          <a:solidFill>
                            <a:schemeClr val="tx1"/>
                          </a:solidFill>
                          <a:effectLst/>
                        </a:rPr>
                        <a:t>0dB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x-none" sz="1200" spc="-5" dirty="0">
                          <a:solidFill>
                            <a:schemeClr val="tx1"/>
                          </a:solidFill>
                          <a:effectLst/>
                        </a:rPr>
                        <a:t>9dB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x-none" sz="1200" spc="-5" dirty="0">
                          <a:solidFill>
                            <a:schemeClr val="tx1"/>
                          </a:solidFill>
                          <a:effectLst/>
                        </a:rPr>
                        <a:t>6dB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x-none" sz="1200" spc="-5" dirty="0">
                          <a:solidFill>
                            <a:schemeClr val="tx1"/>
                          </a:solidFill>
                          <a:effectLst/>
                        </a:rPr>
                        <a:t>9dB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x-none" sz="1200" spc="-5" dirty="0">
                          <a:solidFill>
                            <a:schemeClr val="tx1"/>
                          </a:solidFill>
                          <a:effectLst/>
                        </a:rPr>
                        <a:t>15dB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x-none" sz="1200" spc="-5" dirty="0">
                          <a:solidFill>
                            <a:schemeClr val="tx1"/>
                          </a:solidFill>
                          <a:effectLst/>
                        </a:rPr>
                        <a:t>21dB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 dirty="0">
                          <a:solidFill>
                            <a:schemeClr val="tx1"/>
                          </a:solidFill>
                          <a:effectLst/>
                        </a:rPr>
                        <a:t>light</a:t>
                      </a:r>
                    </a:p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Poles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x-none" sz="1200" spc="-5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200" spc="-5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n-US" sz="1200" spc="-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x-none" sz="1200" spc="-5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200" spc="-5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n-US" sz="1200" spc="-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x-none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190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58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x-none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x-none" sz="1200" spc="-5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1200" spc="-5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n-US" sz="1200" spc="-5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403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177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389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8288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200" spc="-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28189" y="6202969"/>
            <a:ext cx="468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Throughput (KB) per light pole per day: denser topologies give higher throughputs.</a:t>
            </a:r>
            <a:endParaRPr lang="en-US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38875" y="5791199"/>
            <a:ext cx="5554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Delay (Minutes) in delivering </a:t>
            </a:r>
            <a:r>
              <a:rPr lang="en-US" sz="1600" i="1" dirty="0"/>
              <a:t>5KB of load </a:t>
            </a:r>
            <a:r>
              <a:rPr lang="en-US" sz="1600" i="1" dirty="0" smtClean="0"/>
              <a:t>per light pole: </a:t>
            </a:r>
            <a:r>
              <a:rPr lang="en-US" sz="1600" i="1" dirty="0" smtClean="0">
                <a:solidFill>
                  <a:srgbClr val="FF0000"/>
                </a:solidFill>
              </a:rPr>
              <a:t>only delay-tolerant applications can be supported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934" y="769879"/>
            <a:ext cx="2715004" cy="249589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9240161" y="1244600"/>
            <a:ext cx="85205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092215" y="895928"/>
            <a:ext cx="2099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Gateways with hexagonal coverage (sinks)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06540" y="3345180"/>
            <a:ext cx="5052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Grid-based topology for lighting networks</a:t>
            </a:r>
            <a:endParaRPr lang="en-US" sz="1600" i="1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357795"/>
              </p:ext>
            </p:extLst>
          </p:nvPr>
        </p:nvGraphicFramePr>
        <p:xfrm>
          <a:off x="728189" y="34340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7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91439"/>
            <a:ext cx="7134614" cy="399887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 smtClean="0">
                <a:solidFill>
                  <a:srgbClr val="FF0000"/>
                </a:solidFill>
              </a:rPr>
              <a:t>Dim</a:t>
            </a:r>
            <a:r>
              <a:rPr lang="en-US" sz="2600" dirty="0" smtClean="0"/>
              <a:t> the LED-based lights by default, at say a parking lot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Camera-based sensors </a:t>
            </a:r>
            <a:r>
              <a:rPr lang="en-US" sz="2600" dirty="0" smtClean="0">
                <a:solidFill>
                  <a:srgbClr val="FF0000"/>
                </a:solidFill>
              </a:rPr>
              <a:t>detect motion</a:t>
            </a:r>
            <a:r>
              <a:rPr lang="en-US" sz="2600" dirty="0" smtClean="0"/>
              <a:t>, trigger light controllers to </a:t>
            </a:r>
            <a:r>
              <a:rPr lang="en-US" sz="2600" dirty="0" smtClean="0">
                <a:solidFill>
                  <a:srgbClr val="FF0000"/>
                </a:solidFill>
              </a:rPr>
              <a:t>maximize light </a:t>
            </a:r>
            <a:r>
              <a:rPr lang="en-US" sz="2600" dirty="0" smtClean="0"/>
              <a:t>levels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Triggers </a:t>
            </a:r>
            <a:r>
              <a:rPr lang="en-US" sz="2600" dirty="0" smtClean="0">
                <a:solidFill>
                  <a:srgbClr val="FF0000"/>
                </a:solidFill>
              </a:rPr>
              <a:t>flooded</a:t>
            </a:r>
            <a:r>
              <a:rPr lang="en-US" sz="2600" dirty="0" smtClean="0"/>
              <a:t> over a mesh network to all the lights</a:t>
            </a:r>
          </a:p>
          <a:p>
            <a:pPr>
              <a:spcAft>
                <a:spcPts val="1200"/>
              </a:spcAft>
            </a:pPr>
            <a:r>
              <a:rPr lang="en-US" sz="2600" dirty="0" smtClean="0"/>
              <a:t>Up to 87% energy savings over traditional lighting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5F4-BA95-4682-99E7-34B01859F1F4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3135" y="167699"/>
            <a:ext cx="11530664" cy="829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Applications: Light-on-Demand </a:t>
            </a:r>
            <a:endParaRPr lang="en-US" dirty="0"/>
          </a:p>
        </p:txBody>
      </p:sp>
      <p:pic>
        <p:nvPicPr>
          <p:cNvPr id="1026" name="Picture 11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180" y="1460636"/>
            <a:ext cx="4758747" cy="449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027" y="5591622"/>
            <a:ext cx="65324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Successful Dept. of Defense project </a:t>
            </a:r>
            <a:r>
              <a:rPr lang="en-US" sz="2400" dirty="0"/>
              <a:t>at Fort Sill, OK (project # EW201141)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7" y="3040647"/>
            <a:ext cx="4948500" cy="314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6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-1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3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8193</TotalTime>
  <Words>903</Words>
  <Application>Microsoft Macintosh PowerPoint</Application>
  <PresentationFormat>Custom</PresentationFormat>
  <Paragraphs>175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Internet of Things Enables a Cyber-Physical Systems Approach to Lighting</vt:lpstr>
      <vt:lpstr>Outline</vt:lpstr>
      <vt:lpstr>IoT: an Enabler for Smart Cities</vt:lpstr>
      <vt:lpstr>Lighting: a widespread and dense urban infrastructure</vt:lpstr>
      <vt:lpstr>Lighting has come a long way …</vt:lpstr>
      <vt:lpstr>Lighting-Enabled IoT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Philips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Murthy, Abhishek</dc:creator>
  <cp:lastModifiedBy>Emily Wehby</cp:lastModifiedBy>
  <cp:revision>186</cp:revision>
  <dcterms:created xsi:type="dcterms:W3CDTF">2015-03-11T14:16:14Z</dcterms:created>
  <dcterms:modified xsi:type="dcterms:W3CDTF">2015-06-11T14:32:46Z</dcterms:modified>
</cp:coreProperties>
</file>