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66CCFF"/>
    <a:srgbClr val="CC00FF"/>
    <a:srgbClr val="CC99FF"/>
    <a:srgbClr val="CCCCFF"/>
    <a:srgbClr val="99CCFF"/>
    <a:srgbClr val="808080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0236" autoAdjust="0"/>
    <p:restoredTop sz="91470" autoAdjust="0"/>
  </p:normalViewPr>
  <p:slideViewPr>
    <p:cSldViewPr snapToObjects="1">
      <p:cViewPr>
        <p:scale>
          <a:sx n="75" d="100"/>
          <a:sy n="75" d="100"/>
        </p:scale>
        <p:origin x="-84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500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1F4D89D-25A8-4293-B173-DA91F8C02B40}" type="datetimeFigureOut">
              <a:rPr lang="en-US"/>
              <a:pPr>
                <a:defRPr/>
              </a:pPr>
              <a:t>8/9/2010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0E4FD3-4A2F-4FF6-8FA7-DCE8CBD6C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CC94360-61C1-4906-8987-C543CA667242}" type="datetimeFigureOut">
              <a:rPr lang="en-US"/>
              <a:pPr>
                <a:defRPr/>
              </a:pPr>
              <a:t>8/9/2010</a:t>
            </a:fld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B84BC97-BE07-4C24-AC98-E66E1D237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257300" y="569913"/>
            <a:ext cx="4419600" cy="3316287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343400"/>
            <a:ext cx="5140325" cy="4256088"/>
          </a:xfrm>
          <a:ln/>
        </p:spPr>
        <p:txBody>
          <a:bodyPr lIns="91446" tIns="45722" rIns="91446" bIns="45722"/>
          <a:lstStyle/>
          <a:p>
            <a:pPr>
              <a:defRPr/>
            </a:pPr>
            <a:r>
              <a:rPr lang="en-US" b="1" dirty="0" smtClean="0"/>
              <a:t>Like the Internet, which provides information connectivity, </a:t>
            </a:r>
            <a:r>
              <a:rPr lang="en-US" b="1" dirty="0" err="1" smtClean="0"/>
              <a:t>IntelliDrive</a:t>
            </a:r>
            <a:r>
              <a:rPr lang="en-US" b="1" baseline="30000" dirty="0" err="1" smtClean="0"/>
              <a:t>SM</a:t>
            </a:r>
            <a:r>
              <a:rPr lang="en-US" b="1" dirty="0" smtClean="0"/>
              <a:t> provides a starting point for transportation connectivity that ultimately will enable countless applications and spawn new industries. Today we can see only the tip of the iceberg.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err="1" smtClean="0"/>
              <a:t>IntelliDrive</a:t>
            </a:r>
            <a:r>
              <a:rPr lang="en-US" b="1" cap="all" baseline="30000" dirty="0" err="1" smtClean="0"/>
              <a:t>SM</a:t>
            </a:r>
            <a:r>
              <a:rPr lang="en-US" b="1" dirty="0" smtClean="0"/>
              <a:t> will deliver networked connectivity that will truly transform travel. </a:t>
            </a:r>
            <a:r>
              <a:rPr lang="en-US" b="1" dirty="0" err="1" smtClean="0"/>
              <a:t>IntelliDrive</a:t>
            </a:r>
            <a:r>
              <a:rPr lang="en-US" b="1" baseline="30000" dirty="0" err="1" smtClean="0"/>
              <a:t>SM</a:t>
            </a:r>
            <a:r>
              <a:rPr lang="en-US" b="1" dirty="0" smtClean="0"/>
              <a:t> applications provide connectivity: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With and among vehicles;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Between vehicles and the roadway infrastructure;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Among vehicles, infrastructure, and wireless devices (consumer electronics, such as cell phones and PDAs) that are carried by drivers, pedestrians, and bicyclists.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smtClean="0"/>
              <a:t>Connectivity is already providing real-time traffic and travel information to inform travel decisions and help transportation managers mitigate congestion and the environmental impacts of transportation. Greatly enhanced capabilities will be available in the future – including the potential of preventing the majority of vehicle crashes. Researchers are already testing these possibilities. </a:t>
            </a:r>
          </a:p>
          <a:p>
            <a:pPr>
              <a:defRPr/>
            </a:pPr>
            <a:endParaRPr lang="en-US" sz="1400" b="1" dirty="0" smtClean="0"/>
          </a:p>
          <a:p>
            <a:pPr marL="228600" indent="-228600">
              <a:defRPr/>
            </a:pPr>
            <a:endParaRPr lang="en-US" sz="1000" dirty="0" smtClean="0"/>
          </a:p>
          <a:p>
            <a:pPr marL="228600" indent="-228600">
              <a:defRPr/>
            </a:pPr>
            <a:endParaRPr lang="en-US" sz="10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84DAE-71AC-4A4B-B78F-6165C59F7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DE410-0CE5-45ED-9DB6-75E4E8067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1C6B4-82B1-4B6A-B313-FD6D45F48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4C1D8-E589-4E81-97EA-A3D282EB1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7CDB0-0BCB-4921-85B2-C1A5375C6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3E129-75D9-48BC-932E-DE65D77D3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F4848-1794-42EA-B1D9-2CA17A7CA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8993C-852F-41B7-87AF-C87E85300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BA01-F49F-44F3-8005-B830C6235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55B46-B683-4F2D-B538-64B171C1C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35A5-6227-4F40-BE9C-0F8661E26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A7D9B-FA28-4024-B0B9-2BFEBD630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ontent Placeholder 5" descr="Intellidrive-PPT-DOT-Text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D142F70-2052-466C-9A91-FB606B0BAA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57" descr="Stop Sign Violation Alert on Cell Phone"/>
          <p:cNvPicPr>
            <a:picLocks noChangeAspect="1" noChangeArrowheads="1"/>
          </p:cNvPicPr>
          <p:nvPr/>
        </p:nvPicPr>
        <p:blipFill>
          <a:blip r:embed="rId3" cstate="print"/>
          <a:srcRect l="10353" r="17522"/>
          <a:stretch>
            <a:fillRect/>
          </a:stretch>
        </p:blipFill>
        <p:spPr bwMode="auto">
          <a:xfrm>
            <a:off x="136525" y="4768850"/>
            <a:ext cx="151765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8686800" y="5562600"/>
            <a:ext cx="18478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4114800" y="4832350"/>
            <a:ext cx="6985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/>
              <a:t>Probe Data</a:t>
            </a:r>
            <a:endParaRPr lang="en-US">
              <a:latin typeface="Times New Roman" pitchFamily="18" charset="0"/>
            </a:endParaRPr>
          </a:p>
        </p:txBody>
      </p:sp>
      <p:pic>
        <p:nvPicPr>
          <p:cNvPr id="4101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3800" y="1266825"/>
            <a:ext cx="1147763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1624013" y="2414588"/>
            <a:ext cx="12827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/>
              <a:t>E-payment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4103" name="Line 10"/>
          <p:cNvSpPr>
            <a:spLocks noChangeShapeType="1"/>
          </p:cNvSpPr>
          <p:nvPr/>
        </p:nvSpPr>
        <p:spPr bwMode="auto">
          <a:xfrm flipH="1" flipV="1">
            <a:off x="3657600" y="1928813"/>
            <a:ext cx="754063" cy="165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104" name="Group 12"/>
          <p:cNvGrpSpPr>
            <a:grpSpLocks/>
          </p:cNvGrpSpPr>
          <p:nvPr/>
        </p:nvGrpSpPr>
        <p:grpSpPr bwMode="auto">
          <a:xfrm>
            <a:off x="3402013" y="2746375"/>
            <a:ext cx="1065212" cy="1063625"/>
            <a:chOff x="2303" y="2307"/>
            <a:chExt cx="671" cy="670"/>
          </a:xfrm>
        </p:grpSpPr>
        <p:sp>
          <p:nvSpPr>
            <p:cNvPr id="4154" name="Freeform 13"/>
            <p:cNvSpPr>
              <a:spLocks/>
            </p:cNvSpPr>
            <p:nvPr/>
          </p:nvSpPr>
          <p:spPr bwMode="auto">
            <a:xfrm>
              <a:off x="2303" y="2307"/>
              <a:ext cx="671" cy="670"/>
            </a:xfrm>
            <a:custGeom>
              <a:avLst/>
              <a:gdLst>
                <a:gd name="T0" fmla="*/ 53 w 2013"/>
                <a:gd name="T1" fmla="*/ 39 h 2010"/>
                <a:gd name="T2" fmla="*/ 75 w 2013"/>
                <a:gd name="T3" fmla="*/ 33 h 2010"/>
                <a:gd name="T4" fmla="*/ 51 w 2013"/>
                <a:gd name="T5" fmla="*/ 32 h 2010"/>
                <a:gd name="T6" fmla="*/ 68 w 2013"/>
                <a:gd name="T7" fmla="*/ 16 h 2010"/>
                <a:gd name="T8" fmla="*/ 47 w 2013"/>
                <a:gd name="T9" fmla="*/ 26 h 2010"/>
                <a:gd name="T10" fmla="*/ 54 w 2013"/>
                <a:gd name="T11" fmla="*/ 4 h 2010"/>
                <a:gd name="T12" fmla="*/ 41 w 2013"/>
                <a:gd name="T13" fmla="*/ 23 h 2010"/>
                <a:gd name="T14" fmla="*/ 37 w 2013"/>
                <a:gd name="T15" fmla="*/ 0 h 2010"/>
                <a:gd name="T16" fmla="*/ 33 w 2013"/>
                <a:gd name="T17" fmla="*/ 23 h 2010"/>
                <a:gd name="T18" fmla="*/ 19 w 2013"/>
                <a:gd name="T19" fmla="*/ 5 h 2010"/>
                <a:gd name="T20" fmla="*/ 27 w 2013"/>
                <a:gd name="T21" fmla="*/ 27 h 2010"/>
                <a:gd name="T22" fmla="*/ 6 w 2013"/>
                <a:gd name="T23" fmla="*/ 17 h 2010"/>
                <a:gd name="T24" fmla="*/ 23 w 2013"/>
                <a:gd name="T25" fmla="*/ 33 h 2010"/>
                <a:gd name="T26" fmla="*/ 0 w 2013"/>
                <a:gd name="T27" fmla="*/ 34 h 2010"/>
                <a:gd name="T28" fmla="*/ 22 w 2013"/>
                <a:gd name="T29" fmla="*/ 40 h 2010"/>
                <a:gd name="T30" fmla="*/ 3 w 2013"/>
                <a:gd name="T31" fmla="*/ 52 h 2010"/>
                <a:gd name="T32" fmla="*/ 25 w 2013"/>
                <a:gd name="T33" fmla="*/ 47 h 2010"/>
                <a:gd name="T34" fmla="*/ 13 w 2013"/>
                <a:gd name="T35" fmla="*/ 66 h 2010"/>
                <a:gd name="T36" fmla="*/ 31 w 2013"/>
                <a:gd name="T37" fmla="*/ 52 h 2010"/>
                <a:gd name="T38" fmla="*/ 29 w 2013"/>
                <a:gd name="T39" fmla="*/ 74 h 2010"/>
                <a:gd name="T40" fmla="*/ 38 w 2013"/>
                <a:gd name="T41" fmla="*/ 53 h 2010"/>
                <a:gd name="T42" fmla="*/ 47 w 2013"/>
                <a:gd name="T43" fmla="*/ 74 h 2010"/>
                <a:gd name="T44" fmla="*/ 45 w 2013"/>
                <a:gd name="T45" fmla="*/ 51 h 2010"/>
                <a:gd name="T46" fmla="*/ 63 w 2013"/>
                <a:gd name="T47" fmla="*/ 66 h 2010"/>
                <a:gd name="T48" fmla="*/ 50 w 2013"/>
                <a:gd name="T49" fmla="*/ 46 h 2010"/>
                <a:gd name="T50" fmla="*/ 73 w 2013"/>
                <a:gd name="T51" fmla="*/ 51 h 2010"/>
                <a:gd name="T52" fmla="*/ 53 w 2013"/>
                <a:gd name="T53" fmla="*/ 39 h 201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013"/>
                <a:gd name="T82" fmla="*/ 0 h 2010"/>
                <a:gd name="T83" fmla="*/ 2013 w 2013"/>
                <a:gd name="T84" fmla="*/ 2010 h 201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013" h="2010">
                  <a:moveTo>
                    <a:pt x="1419" y="1055"/>
                  </a:moveTo>
                  <a:lnTo>
                    <a:pt x="2013" y="885"/>
                  </a:lnTo>
                  <a:lnTo>
                    <a:pt x="1388" y="859"/>
                  </a:lnTo>
                  <a:lnTo>
                    <a:pt x="1837" y="432"/>
                  </a:lnTo>
                  <a:lnTo>
                    <a:pt x="1271" y="700"/>
                  </a:lnTo>
                  <a:lnTo>
                    <a:pt x="1471" y="113"/>
                  </a:lnTo>
                  <a:lnTo>
                    <a:pt x="1095" y="614"/>
                  </a:lnTo>
                  <a:lnTo>
                    <a:pt x="1002" y="0"/>
                  </a:lnTo>
                  <a:lnTo>
                    <a:pt x="898" y="629"/>
                  </a:lnTo>
                  <a:lnTo>
                    <a:pt x="517" y="129"/>
                  </a:lnTo>
                  <a:lnTo>
                    <a:pt x="722" y="721"/>
                  </a:lnTo>
                  <a:lnTo>
                    <a:pt x="161" y="460"/>
                  </a:lnTo>
                  <a:lnTo>
                    <a:pt x="617" y="889"/>
                  </a:lnTo>
                  <a:lnTo>
                    <a:pt x="0" y="917"/>
                  </a:lnTo>
                  <a:lnTo>
                    <a:pt x="602" y="1085"/>
                  </a:lnTo>
                  <a:lnTo>
                    <a:pt x="68" y="1397"/>
                  </a:lnTo>
                  <a:lnTo>
                    <a:pt x="679" y="1267"/>
                  </a:lnTo>
                  <a:lnTo>
                    <a:pt x="350" y="1792"/>
                  </a:lnTo>
                  <a:lnTo>
                    <a:pt x="832" y="1392"/>
                  </a:lnTo>
                  <a:lnTo>
                    <a:pt x="782" y="2010"/>
                  </a:lnTo>
                  <a:lnTo>
                    <a:pt x="1025" y="1431"/>
                  </a:lnTo>
                  <a:lnTo>
                    <a:pt x="1265" y="2002"/>
                  </a:lnTo>
                  <a:lnTo>
                    <a:pt x="1213" y="1377"/>
                  </a:lnTo>
                  <a:lnTo>
                    <a:pt x="1690" y="1770"/>
                  </a:lnTo>
                  <a:lnTo>
                    <a:pt x="1355" y="1241"/>
                  </a:lnTo>
                  <a:lnTo>
                    <a:pt x="1960" y="1366"/>
                  </a:lnTo>
                  <a:lnTo>
                    <a:pt x="1419" y="1055"/>
                  </a:lnTo>
                  <a:close/>
                </a:path>
              </a:pathLst>
            </a:custGeom>
            <a:solidFill>
              <a:srgbClr val="FFD89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5" name="Freeform 14"/>
            <p:cNvSpPr>
              <a:spLocks/>
            </p:cNvSpPr>
            <p:nvPr/>
          </p:nvSpPr>
          <p:spPr bwMode="auto">
            <a:xfrm>
              <a:off x="2635" y="2641"/>
              <a:ext cx="10" cy="10"/>
            </a:xfrm>
            <a:custGeom>
              <a:avLst/>
              <a:gdLst>
                <a:gd name="T0" fmla="*/ 1 w 29"/>
                <a:gd name="T1" fmla="*/ 1 h 30"/>
                <a:gd name="T2" fmla="*/ 0 w 29"/>
                <a:gd name="T3" fmla="*/ 1 h 30"/>
                <a:gd name="T4" fmla="*/ 0 w 29"/>
                <a:gd name="T5" fmla="*/ 1 h 30"/>
                <a:gd name="T6" fmla="*/ 0 w 29"/>
                <a:gd name="T7" fmla="*/ 1 h 30"/>
                <a:gd name="T8" fmla="*/ 0 w 29"/>
                <a:gd name="T9" fmla="*/ 1 h 30"/>
                <a:gd name="T10" fmla="*/ 0 w 29"/>
                <a:gd name="T11" fmla="*/ 1 h 30"/>
                <a:gd name="T12" fmla="*/ 0 w 29"/>
                <a:gd name="T13" fmla="*/ 1 h 30"/>
                <a:gd name="T14" fmla="*/ 0 w 29"/>
                <a:gd name="T15" fmla="*/ 1 h 30"/>
                <a:gd name="T16" fmla="*/ 0 w 29"/>
                <a:gd name="T17" fmla="*/ 0 h 30"/>
                <a:gd name="T18" fmla="*/ 0 w 29"/>
                <a:gd name="T19" fmla="*/ 0 h 30"/>
                <a:gd name="T20" fmla="*/ 0 w 29"/>
                <a:gd name="T21" fmla="*/ 0 h 30"/>
                <a:gd name="T22" fmla="*/ 0 w 29"/>
                <a:gd name="T23" fmla="*/ 0 h 30"/>
                <a:gd name="T24" fmla="*/ 0 w 29"/>
                <a:gd name="T25" fmla="*/ 0 h 30"/>
                <a:gd name="T26" fmla="*/ 1 w 29"/>
                <a:gd name="T27" fmla="*/ 0 h 30"/>
                <a:gd name="T28" fmla="*/ 1 w 29"/>
                <a:gd name="T29" fmla="*/ 0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0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9"/>
                <a:gd name="T82" fmla="*/ 0 h 30"/>
                <a:gd name="T83" fmla="*/ 29 w 29"/>
                <a:gd name="T84" fmla="*/ 30 h 3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9" h="30">
                  <a:moveTo>
                    <a:pt x="15" y="30"/>
                  </a:moveTo>
                  <a:lnTo>
                    <a:pt x="12" y="22"/>
                  </a:lnTo>
                  <a:lnTo>
                    <a:pt x="8" y="28"/>
                  </a:lnTo>
                  <a:lnTo>
                    <a:pt x="9" y="21"/>
                  </a:lnTo>
                  <a:lnTo>
                    <a:pt x="2" y="24"/>
                  </a:lnTo>
                  <a:lnTo>
                    <a:pt x="7" y="18"/>
                  </a:lnTo>
                  <a:lnTo>
                    <a:pt x="0" y="18"/>
                  </a:lnTo>
                  <a:lnTo>
                    <a:pt x="7" y="1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4" y="4"/>
                  </a:lnTo>
                  <a:lnTo>
                    <a:pt x="11" y="9"/>
                  </a:lnTo>
                  <a:lnTo>
                    <a:pt x="10" y="0"/>
                  </a:lnTo>
                  <a:lnTo>
                    <a:pt x="14" y="7"/>
                  </a:lnTo>
                  <a:lnTo>
                    <a:pt x="17" y="0"/>
                  </a:lnTo>
                  <a:lnTo>
                    <a:pt x="17" y="9"/>
                  </a:lnTo>
                  <a:lnTo>
                    <a:pt x="23" y="3"/>
                  </a:lnTo>
                  <a:lnTo>
                    <a:pt x="20" y="11"/>
                  </a:lnTo>
                  <a:lnTo>
                    <a:pt x="28" y="9"/>
                  </a:lnTo>
                  <a:lnTo>
                    <a:pt x="21" y="14"/>
                  </a:lnTo>
                  <a:lnTo>
                    <a:pt x="29" y="16"/>
                  </a:lnTo>
                  <a:lnTo>
                    <a:pt x="21" y="18"/>
                  </a:lnTo>
                  <a:lnTo>
                    <a:pt x="26" y="23"/>
                  </a:lnTo>
                  <a:lnTo>
                    <a:pt x="19" y="20"/>
                  </a:lnTo>
                  <a:lnTo>
                    <a:pt x="21" y="28"/>
                  </a:lnTo>
                  <a:lnTo>
                    <a:pt x="16" y="22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BA7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15"/>
            <p:cNvSpPr>
              <a:spLocks/>
            </p:cNvSpPr>
            <p:nvPr/>
          </p:nvSpPr>
          <p:spPr bwMode="auto">
            <a:xfrm>
              <a:off x="2524" y="2463"/>
              <a:ext cx="217" cy="368"/>
            </a:xfrm>
            <a:custGeom>
              <a:avLst/>
              <a:gdLst>
                <a:gd name="T0" fmla="*/ 24 w 651"/>
                <a:gd name="T1" fmla="*/ 39 h 1103"/>
                <a:gd name="T2" fmla="*/ 24 w 651"/>
                <a:gd name="T3" fmla="*/ 8 h 1103"/>
                <a:gd name="T4" fmla="*/ 13 w 651"/>
                <a:gd name="T5" fmla="*/ 5 h 1103"/>
                <a:gd name="T6" fmla="*/ 13 w 651"/>
                <a:gd name="T7" fmla="*/ 5 h 1103"/>
                <a:gd name="T8" fmla="*/ 13 w 651"/>
                <a:gd name="T9" fmla="*/ 4 h 1103"/>
                <a:gd name="T10" fmla="*/ 13 w 651"/>
                <a:gd name="T11" fmla="*/ 4 h 1103"/>
                <a:gd name="T12" fmla="*/ 13 w 651"/>
                <a:gd name="T13" fmla="*/ 4 h 1103"/>
                <a:gd name="T14" fmla="*/ 13 w 651"/>
                <a:gd name="T15" fmla="*/ 4 h 1103"/>
                <a:gd name="T16" fmla="*/ 13 w 651"/>
                <a:gd name="T17" fmla="*/ 3 h 1103"/>
                <a:gd name="T18" fmla="*/ 12 w 651"/>
                <a:gd name="T19" fmla="*/ 3 h 1103"/>
                <a:gd name="T20" fmla="*/ 12 w 651"/>
                <a:gd name="T21" fmla="*/ 2 h 1103"/>
                <a:gd name="T22" fmla="*/ 12 w 651"/>
                <a:gd name="T23" fmla="*/ 2 h 1103"/>
                <a:gd name="T24" fmla="*/ 12 w 651"/>
                <a:gd name="T25" fmla="*/ 2 h 1103"/>
                <a:gd name="T26" fmla="*/ 12 w 651"/>
                <a:gd name="T27" fmla="*/ 1 h 1103"/>
                <a:gd name="T28" fmla="*/ 12 w 651"/>
                <a:gd name="T29" fmla="*/ 1 h 1103"/>
                <a:gd name="T30" fmla="*/ 12 w 651"/>
                <a:gd name="T31" fmla="*/ 1 h 1103"/>
                <a:gd name="T32" fmla="*/ 13 w 651"/>
                <a:gd name="T33" fmla="*/ 1 h 1103"/>
                <a:gd name="T34" fmla="*/ 13 w 651"/>
                <a:gd name="T35" fmla="*/ 1 h 1103"/>
                <a:gd name="T36" fmla="*/ 13 w 651"/>
                <a:gd name="T37" fmla="*/ 1 h 1103"/>
                <a:gd name="T38" fmla="*/ 13 w 651"/>
                <a:gd name="T39" fmla="*/ 1 h 1103"/>
                <a:gd name="T40" fmla="*/ 13 w 651"/>
                <a:gd name="T41" fmla="*/ 2 h 1103"/>
                <a:gd name="T42" fmla="*/ 13 w 651"/>
                <a:gd name="T43" fmla="*/ 2 h 1103"/>
                <a:gd name="T44" fmla="*/ 13 w 651"/>
                <a:gd name="T45" fmla="*/ 2 h 1103"/>
                <a:gd name="T46" fmla="*/ 13 w 651"/>
                <a:gd name="T47" fmla="*/ 2 h 1103"/>
                <a:gd name="T48" fmla="*/ 14 w 651"/>
                <a:gd name="T49" fmla="*/ 2 h 1103"/>
                <a:gd name="T50" fmla="*/ 14 w 651"/>
                <a:gd name="T51" fmla="*/ 1 h 1103"/>
                <a:gd name="T52" fmla="*/ 14 w 651"/>
                <a:gd name="T53" fmla="*/ 1 h 1103"/>
                <a:gd name="T54" fmla="*/ 14 w 651"/>
                <a:gd name="T55" fmla="*/ 1 h 1103"/>
                <a:gd name="T56" fmla="*/ 14 w 651"/>
                <a:gd name="T57" fmla="*/ 0 h 1103"/>
                <a:gd name="T58" fmla="*/ 13 w 651"/>
                <a:gd name="T59" fmla="*/ 0 h 1103"/>
                <a:gd name="T60" fmla="*/ 13 w 651"/>
                <a:gd name="T61" fmla="*/ 0 h 1103"/>
                <a:gd name="T62" fmla="*/ 13 w 651"/>
                <a:gd name="T63" fmla="*/ 0 h 1103"/>
                <a:gd name="T64" fmla="*/ 13 w 651"/>
                <a:gd name="T65" fmla="*/ 0 h 1103"/>
                <a:gd name="T66" fmla="*/ 12 w 651"/>
                <a:gd name="T67" fmla="*/ 0 h 1103"/>
                <a:gd name="T68" fmla="*/ 12 w 651"/>
                <a:gd name="T69" fmla="*/ 0 h 1103"/>
                <a:gd name="T70" fmla="*/ 11 w 651"/>
                <a:gd name="T71" fmla="*/ 0 h 1103"/>
                <a:gd name="T72" fmla="*/ 11 w 651"/>
                <a:gd name="T73" fmla="*/ 0 h 1103"/>
                <a:gd name="T74" fmla="*/ 11 w 651"/>
                <a:gd name="T75" fmla="*/ 1 h 1103"/>
                <a:gd name="T76" fmla="*/ 11 w 651"/>
                <a:gd name="T77" fmla="*/ 2 h 1103"/>
                <a:gd name="T78" fmla="*/ 11 w 651"/>
                <a:gd name="T79" fmla="*/ 3 h 1103"/>
                <a:gd name="T80" fmla="*/ 11 w 651"/>
                <a:gd name="T81" fmla="*/ 3 h 1103"/>
                <a:gd name="T82" fmla="*/ 12 w 651"/>
                <a:gd name="T83" fmla="*/ 4 h 1103"/>
                <a:gd name="T84" fmla="*/ 12 w 651"/>
                <a:gd name="T85" fmla="*/ 4 h 1103"/>
                <a:gd name="T86" fmla="*/ 12 w 651"/>
                <a:gd name="T87" fmla="*/ 5 h 1103"/>
                <a:gd name="T88" fmla="*/ 12 w 651"/>
                <a:gd name="T89" fmla="*/ 5 h 1103"/>
                <a:gd name="T90" fmla="*/ 11 w 651"/>
                <a:gd name="T91" fmla="*/ 4 h 1103"/>
                <a:gd name="T92" fmla="*/ 0 w 651"/>
                <a:gd name="T93" fmla="*/ 8 h 1103"/>
                <a:gd name="T94" fmla="*/ 2 w 651"/>
                <a:gd name="T95" fmla="*/ 39 h 1103"/>
                <a:gd name="T96" fmla="*/ 3 w 651"/>
                <a:gd name="T97" fmla="*/ 39 h 1103"/>
                <a:gd name="T98" fmla="*/ 13 w 651"/>
                <a:gd name="T99" fmla="*/ 41 h 1103"/>
                <a:gd name="T100" fmla="*/ 24 w 651"/>
                <a:gd name="T101" fmla="*/ 39 h 1103"/>
                <a:gd name="T102" fmla="*/ 23 w 651"/>
                <a:gd name="T103" fmla="*/ 39 h 1103"/>
                <a:gd name="T104" fmla="*/ 24 w 651"/>
                <a:gd name="T105" fmla="*/ 39 h 11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651"/>
                <a:gd name="T160" fmla="*/ 0 h 1103"/>
                <a:gd name="T161" fmla="*/ 651 w 651"/>
                <a:gd name="T162" fmla="*/ 1103 h 11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651" h="1103">
                  <a:moveTo>
                    <a:pt x="651" y="1052"/>
                  </a:moveTo>
                  <a:lnTo>
                    <a:pt x="645" y="220"/>
                  </a:lnTo>
                  <a:lnTo>
                    <a:pt x="354" y="124"/>
                  </a:lnTo>
                  <a:lnTo>
                    <a:pt x="350" y="125"/>
                  </a:lnTo>
                  <a:lnTo>
                    <a:pt x="349" y="119"/>
                  </a:lnTo>
                  <a:lnTo>
                    <a:pt x="348" y="111"/>
                  </a:lnTo>
                  <a:lnTo>
                    <a:pt x="346" y="103"/>
                  </a:lnTo>
                  <a:lnTo>
                    <a:pt x="344" y="96"/>
                  </a:lnTo>
                  <a:lnTo>
                    <a:pt x="340" y="85"/>
                  </a:lnTo>
                  <a:lnTo>
                    <a:pt x="336" y="76"/>
                  </a:lnTo>
                  <a:lnTo>
                    <a:pt x="329" y="67"/>
                  </a:lnTo>
                  <a:lnTo>
                    <a:pt x="322" y="57"/>
                  </a:lnTo>
                  <a:lnTo>
                    <a:pt x="318" y="47"/>
                  </a:lnTo>
                  <a:lnTo>
                    <a:pt x="319" y="34"/>
                  </a:lnTo>
                  <a:lnTo>
                    <a:pt x="324" y="25"/>
                  </a:lnTo>
                  <a:lnTo>
                    <a:pt x="335" y="20"/>
                  </a:lnTo>
                  <a:lnTo>
                    <a:pt x="344" y="22"/>
                  </a:lnTo>
                  <a:lnTo>
                    <a:pt x="347" y="29"/>
                  </a:lnTo>
                  <a:lnTo>
                    <a:pt x="347" y="36"/>
                  </a:lnTo>
                  <a:lnTo>
                    <a:pt x="346" y="39"/>
                  </a:lnTo>
                  <a:lnTo>
                    <a:pt x="352" y="58"/>
                  </a:lnTo>
                  <a:lnTo>
                    <a:pt x="354" y="57"/>
                  </a:lnTo>
                  <a:lnTo>
                    <a:pt x="358" y="55"/>
                  </a:lnTo>
                  <a:lnTo>
                    <a:pt x="363" y="52"/>
                  </a:lnTo>
                  <a:lnTo>
                    <a:pt x="368" y="47"/>
                  </a:lnTo>
                  <a:lnTo>
                    <a:pt x="373" y="40"/>
                  </a:lnTo>
                  <a:lnTo>
                    <a:pt x="375" y="32"/>
                  </a:lnTo>
                  <a:lnTo>
                    <a:pt x="374" y="22"/>
                  </a:lnTo>
                  <a:lnTo>
                    <a:pt x="369" y="11"/>
                  </a:lnTo>
                  <a:lnTo>
                    <a:pt x="364" y="6"/>
                  </a:lnTo>
                  <a:lnTo>
                    <a:pt x="358" y="3"/>
                  </a:lnTo>
                  <a:lnTo>
                    <a:pt x="349" y="1"/>
                  </a:lnTo>
                  <a:lnTo>
                    <a:pt x="340" y="0"/>
                  </a:lnTo>
                  <a:lnTo>
                    <a:pt x="329" y="1"/>
                  </a:lnTo>
                  <a:lnTo>
                    <a:pt x="319" y="3"/>
                  </a:lnTo>
                  <a:lnTo>
                    <a:pt x="310" y="6"/>
                  </a:lnTo>
                  <a:lnTo>
                    <a:pt x="302" y="11"/>
                  </a:lnTo>
                  <a:lnTo>
                    <a:pt x="291" y="27"/>
                  </a:lnTo>
                  <a:lnTo>
                    <a:pt x="288" y="48"/>
                  </a:lnTo>
                  <a:lnTo>
                    <a:pt x="293" y="71"/>
                  </a:lnTo>
                  <a:lnTo>
                    <a:pt x="307" y="91"/>
                  </a:lnTo>
                  <a:lnTo>
                    <a:pt x="316" y="102"/>
                  </a:lnTo>
                  <a:lnTo>
                    <a:pt x="321" y="115"/>
                  </a:lnTo>
                  <a:lnTo>
                    <a:pt x="323" y="126"/>
                  </a:lnTo>
                  <a:lnTo>
                    <a:pt x="324" y="133"/>
                  </a:lnTo>
                  <a:lnTo>
                    <a:pt x="299" y="117"/>
                  </a:lnTo>
                  <a:lnTo>
                    <a:pt x="0" y="213"/>
                  </a:lnTo>
                  <a:lnTo>
                    <a:pt x="62" y="1063"/>
                  </a:lnTo>
                  <a:lnTo>
                    <a:pt x="73" y="1059"/>
                  </a:lnTo>
                  <a:lnTo>
                    <a:pt x="354" y="1103"/>
                  </a:lnTo>
                  <a:lnTo>
                    <a:pt x="638" y="1049"/>
                  </a:lnTo>
                  <a:lnTo>
                    <a:pt x="629" y="1047"/>
                  </a:lnTo>
                  <a:lnTo>
                    <a:pt x="651" y="10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Freeform 16"/>
            <p:cNvSpPr>
              <a:spLocks/>
            </p:cNvSpPr>
            <p:nvPr/>
          </p:nvSpPr>
          <p:spPr bwMode="auto">
            <a:xfrm>
              <a:off x="2527" y="2507"/>
              <a:ext cx="103" cy="303"/>
            </a:xfrm>
            <a:custGeom>
              <a:avLst/>
              <a:gdLst>
                <a:gd name="T0" fmla="*/ 0 w 310"/>
                <a:gd name="T1" fmla="*/ 3 h 908"/>
                <a:gd name="T2" fmla="*/ 11 w 310"/>
                <a:gd name="T3" fmla="*/ 0 h 908"/>
                <a:gd name="T4" fmla="*/ 11 w 310"/>
                <a:gd name="T5" fmla="*/ 31 h 908"/>
                <a:gd name="T6" fmla="*/ 2 w 310"/>
                <a:gd name="T7" fmla="*/ 34 h 908"/>
                <a:gd name="T8" fmla="*/ 0 w 310"/>
                <a:gd name="T9" fmla="*/ 3 h 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0"/>
                <a:gd name="T16" fmla="*/ 0 h 908"/>
                <a:gd name="T17" fmla="*/ 310 w 310"/>
                <a:gd name="T18" fmla="*/ 908 h 9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0" h="908">
                  <a:moveTo>
                    <a:pt x="0" y="90"/>
                  </a:moveTo>
                  <a:lnTo>
                    <a:pt x="286" y="0"/>
                  </a:lnTo>
                  <a:lnTo>
                    <a:pt x="310" y="837"/>
                  </a:lnTo>
                  <a:lnTo>
                    <a:pt x="65" y="908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0087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8" name="Freeform 17"/>
            <p:cNvSpPr>
              <a:spLocks/>
            </p:cNvSpPr>
            <p:nvPr/>
          </p:nvSpPr>
          <p:spPr bwMode="auto">
            <a:xfrm>
              <a:off x="2507" y="2690"/>
              <a:ext cx="101" cy="98"/>
            </a:xfrm>
            <a:custGeom>
              <a:avLst/>
              <a:gdLst>
                <a:gd name="T0" fmla="*/ 11 w 305"/>
                <a:gd name="T1" fmla="*/ 7 h 295"/>
                <a:gd name="T2" fmla="*/ 11 w 305"/>
                <a:gd name="T3" fmla="*/ 7 h 295"/>
                <a:gd name="T4" fmla="*/ 11 w 305"/>
                <a:gd name="T5" fmla="*/ 6 h 295"/>
                <a:gd name="T6" fmla="*/ 11 w 305"/>
                <a:gd name="T7" fmla="*/ 6 h 295"/>
                <a:gd name="T8" fmla="*/ 11 w 305"/>
                <a:gd name="T9" fmla="*/ 5 h 295"/>
                <a:gd name="T10" fmla="*/ 11 w 305"/>
                <a:gd name="T11" fmla="*/ 5 h 295"/>
                <a:gd name="T12" fmla="*/ 11 w 305"/>
                <a:gd name="T13" fmla="*/ 5 h 295"/>
                <a:gd name="T14" fmla="*/ 11 w 305"/>
                <a:gd name="T15" fmla="*/ 4 h 295"/>
                <a:gd name="T16" fmla="*/ 11 w 305"/>
                <a:gd name="T17" fmla="*/ 3 h 295"/>
                <a:gd name="T18" fmla="*/ 10 w 305"/>
                <a:gd name="T19" fmla="*/ 2 h 295"/>
                <a:gd name="T20" fmla="*/ 10 w 305"/>
                <a:gd name="T21" fmla="*/ 2 h 295"/>
                <a:gd name="T22" fmla="*/ 10 w 305"/>
                <a:gd name="T23" fmla="*/ 1 h 295"/>
                <a:gd name="T24" fmla="*/ 9 w 305"/>
                <a:gd name="T25" fmla="*/ 1 h 295"/>
                <a:gd name="T26" fmla="*/ 8 w 305"/>
                <a:gd name="T27" fmla="*/ 1 h 295"/>
                <a:gd name="T28" fmla="*/ 8 w 305"/>
                <a:gd name="T29" fmla="*/ 1 h 295"/>
                <a:gd name="T30" fmla="*/ 3 w 305"/>
                <a:gd name="T31" fmla="*/ 0 h 295"/>
                <a:gd name="T32" fmla="*/ 2 w 305"/>
                <a:gd name="T33" fmla="*/ 0 h 295"/>
                <a:gd name="T34" fmla="*/ 2 w 305"/>
                <a:gd name="T35" fmla="*/ 0 h 295"/>
                <a:gd name="T36" fmla="*/ 1 w 305"/>
                <a:gd name="T37" fmla="*/ 1 h 295"/>
                <a:gd name="T38" fmla="*/ 1 w 305"/>
                <a:gd name="T39" fmla="*/ 1 h 295"/>
                <a:gd name="T40" fmla="*/ 0 w 305"/>
                <a:gd name="T41" fmla="*/ 2 h 295"/>
                <a:gd name="T42" fmla="*/ 0 w 305"/>
                <a:gd name="T43" fmla="*/ 3 h 295"/>
                <a:gd name="T44" fmla="*/ 0 w 305"/>
                <a:gd name="T45" fmla="*/ 3 h 295"/>
                <a:gd name="T46" fmla="*/ 0 w 305"/>
                <a:gd name="T47" fmla="*/ 4 h 295"/>
                <a:gd name="T48" fmla="*/ 0 w 305"/>
                <a:gd name="T49" fmla="*/ 5 h 295"/>
                <a:gd name="T50" fmla="*/ 0 w 305"/>
                <a:gd name="T51" fmla="*/ 6 h 295"/>
                <a:gd name="T52" fmla="*/ 0 w 305"/>
                <a:gd name="T53" fmla="*/ 6 h 295"/>
                <a:gd name="T54" fmla="*/ 1 w 305"/>
                <a:gd name="T55" fmla="*/ 7 h 295"/>
                <a:gd name="T56" fmla="*/ 1 w 305"/>
                <a:gd name="T57" fmla="*/ 7 h 295"/>
                <a:gd name="T58" fmla="*/ 2 w 305"/>
                <a:gd name="T59" fmla="*/ 8 h 295"/>
                <a:gd name="T60" fmla="*/ 2 w 305"/>
                <a:gd name="T61" fmla="*/ 8 h 295"/>
                <a:gd name="T62" fmla="*/ 3 w 305"/>
                <a:gd name="T63" fmla="*/ 8 h 295"/>
                <a:gd name="T64" fmla="*/ 7 w 305"/>
                <a:gd name="T65" fmla="*/ 9 h 295"/>
                <a:gd name="T66" fmla="*/ 8 w 305"/>
                <a:gd name="T67" fmla="*/ 10 h 295"/>
                <a:gd name="T68" fmla="*/ 8 w 305"/>
                <a:gd name="T69" fmla="*/ 9 h 295"/>
                <a:gd name="T70" fmla="*/ 9 w 305"/>
                <a:gd name="T71" fmla="*/ 11 h 295"/>
                <a:gd name="T72" fmla="*/ 9 w 305"/>
                <a:gd name="T73" fmla="*/ 10 h 295"/>
                <a:gd name="T74" fmla="*/ 10 w 305"/>
                <a:gd name="T75" fmla="*/ 11 h 295"/>
                <a:gd name="T76" fmla="*/ 10 w 305"/>
                <a:gd name="T77" fmla="*/ 9 h 295"/>
                <a:gd name="T78" fmla="*/ 11 w 305"/>
                <a:gd name="T79" fmla="*/ 10 h 295"/>
                <a:gd name="T80" fmla="*/ 10 w 305"/>
                <a:gd name="T81" fmla="*/ 8 h 295"/>
                <a:gd name="T82" fmla="*/ 11 w 305"/>
                <a:gd name="T83" fmla="*/ 8 h 295"/>
                <a:gd name="T84" fmla="*/ 11 w 305"/>
                <a:gd name="T85" fmla="*/ 7 h 2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05"/>
                <a:gd name="T130" fmla="*/ 0 h 295"/>
                <a:gd name="T131" fmla="*/ 305 w 305"/>
                <a:gd name="T132" fmla="*/ 295 h 2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05" h="295">
                  <a:moveTo>
                    <a:pt x="291" y="197"/>
                  </a:moveTo>
                  <a:lnTo>
                    <a:pt x="305" y="191"/>
                  </a:lnTo>
                  <a:lnTo>
                    <a:pt x="293" y="159"/>
                  </a:lnTo>
                  <a:lnTo>
                    <a:pt x="294" y="151"/>
                  </a:lnTo>
                  <a:lnTo>
                    <a:pt x="295" y="141"/>
                  </a:lnTo>
                  <a:lnTo>
                    <a:pt x="296" y="133"/>
                  </a:lnTo>
                  <a:lnTo>
                    <a:pt x="296" y="125"/>
                  </a:lnTo>
                  <a:lnTo>
                    <a:pt x="294" y="104"/>
                  </a:lnTo>
                  <a:lnTo>
                    <a:pt x="290" y="84"/>
                  </a:lnTo>
                  <a:lnTo>
                    <a:pt x="283" y="65"/>
                  </a:lnTo>
                  <a:lnTo>
                    <a:pt x="273" y="50"/>
                  </a:lnTo>
                  <a:lnTo>
                    <a:pt x="262" y="37"/>
                  </a:lnTo>
                  <a:lnTo>
                    <a:pt x="249" y="28"/>
                  </a:lnTo>
                  <a:lnTo>
                    <a:pt x="234" y="23"/>
                  </a:lnTo>
                  <a:lnTo>
                    <a:pt x="219" y="22"/>
                  </a:lnTo>
                  <a:lnTo>
                    <a:pt x="76" y="0"/>
                  </a:lnTo>
                  <a:lnTo>
                    <a:pt x="61" y="3"/>
                  </a:lnTo>
                  <a:lnTo>
                    <a:pt x="46" y="11"/>
                  </a:lnTo>
                  <a:lnTo>
                    <a:pt x="33" y="22"/>
                  </a:lnTo>
                  <a:lnTo>
                    <a:pt x="22" y="36"/>
                  </a:lnTo>
                  <a:lnTo>
                    <a:pt x="13" y="52"/>
                  </a:lnTo>
                  <a:lnTo>
                    <a:pt x="6" y="71"/>
                  </a:lnTo>
                  <a:lnTo>
                    <a:pt x="2" y="92"/>
                  </a:lnTo>
                  <a:lnTo>
                    <a:pt x="0" y="114"/>
                  </a:lnTo>
                  <a:lnTo>
                    <a:pt x="2" y="135"/>
                  </a:lnTo>
                  <a:lnTo>
                    <a:pt x="6" y="156"/>
                  </a:lnTo>
                  <a:lnTo>
                    <a:pt x="13" y="174"/>
                  </a:lnTo>
                  <a:lnTo>
                    <a:pt x="22" y="189"/>
                  </a:lnTo>
                  <a:lnTo>
                    <a:pt x="33" y="201"/>
                  </a:lnTo>
                  <a:lnTo>
                    <a:pt x="46" y="210"/>
                  </a:lnTo>
                  <a:lnTo>
                    <a:pt x="61" y="215"/>
                  </a:lnTo>
                  <a:lnTo>
                    <a:pt x="76" y="216"/>
                  </a:lnTo>
                  <a:lnTo>
                    <a:pt x="192" y="235"/>
                  </a:lnTo>
                  <a:lnTo>
                    <a:pt x="212" y="274"/>
                  </a:lnTo>
                  <a:lnTo>
                    <a:pt x="216" y="257"/>
                  </a:lnTo>
                  <a:lnTo>
                    <a:pt x="243" y="295"/>
                  </a:lnTo>
                  <a:lnTo>
                    <a:pt x="241" y="263"/>
                  </a:lnTo>
                  <a:lnTo>
                    <a:pt x="267" y="292"/>
                  </a:lnTo>
                  <a:lnTo>
                    <a:pt x="265" y="247"/>
                  </a:lnTo>
                  <a:lnTo>
                    <a:pt x="291" y="269"/>
                  </a:lnTo>
                  <a:lnTo>
                    <a:pt x="277" y="219"/>
                  </a:lnTo>
                  <a:lnTo>
                    <a:pt x="304" y="230"/>
                  </a:lnTo>
                  <a:lnTo>
                    <a:pt x="291" y="1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Freeform 18"/>
            <p:cNvSpPr>
              <a:spLocks/>
            </p:cNvSpPr>
            <p:nvPr/>
          </p:nvSpPr>
          <p:spPr bwMode="auto">
            <a:xfrm>
              <a:off x="2487" y="2594"/>
              <a:ext cx="117" cy="109"/>
            </a:xfrm>
            <a:custGeom>
              <a:avLst/>
              <a:gdLst>
                <a:gd name="T0" fmla="*/ 12 w 351"/>
                <a:gd name="T1" fmla="*/ 8 h 326"/>
                <a:gd name="T2" fmla="*/ 13 w 351"/>
                <a:gd name="T3" fmla="*/ 8 h 326"/>
                <a:gd name="T4" fmla="*/ 12 w 351"/>
                <a:gd name="T5" fmla="*/ 7 h 326"/>
                <a:gd name="T6" fmla="*/ 13 w 351"/>
                <a:gd name="T7" fmla="*/ 7 h 326"/>
                <a:gd name="T8" fmla="*/ 13 w 351"/>
                <a:gd name="T9" fmla="*/ 7 h 326"/>
                <a:gd name="T10" fmla="*/ 13 w 351"/>
                <a:gd name="T11" fmla="*/ 6 h 326"/>
                <a:gd name="T12" fmla="*/ 13 w 351"/>
                <a:gd name="T13" fmla="*/ 6 h 326"/>
                <a:gd name="T14" fmla="*/ 13 w 351"/>
                <a:gd name="T15" fmla="*/ 5 h 326"/>
                <a:gd name="T16" fmla="*/ 12 w 351"/>
                <a:gd name="T17" fmla="*/ 5 h 326"/>
                <a:gd name="T18" fmla="*/ 12 w 351"/>
                <a:gd name="T19" fmla="*/ 4 h 326"/>
                <a:gd name="T20" fmla="*/ 12 w 351"/>
                <a:gd name="T21" fmla="*/ 4 h 326"/>
                <a:gd name="T22" fmla="*/ 11 w 351"/>
                <a:gd name="T23" fmla="*/ 3 h 326"/>
                <a:gd name="T24" fmla="*/ 11 w 351"/>
                <a:gd name="T25" fmla="*/ 3 h 326"/>
                <a:gd name="T26" fmla="*/ 10 w 351"/>
                <a:gd name="T27" fmla="*/ 2 h 326"/>
                <a:gd name="T28" fmla="*/ 9 w 351"/>
                <a:gd name="T29" fmla="*/ 2 h 326"/>
                <a:gd name="T30" fmla="*/ 3 w 351"/>
                <a:gd name="T31" fmla="*/ 0 h 326"/>
                <a:gd name="T32" fmla="*/ 3 w 351"/>
                <a:gd name="T33" fmla="*/ 0 h 326"/>
                <a:gd name="T34" fmla="*/ 2 w 351"/>
                <a:gd name="T35" fmla="*/ 0 h 326"/>
                <a:gd name="T36" fmla="*/ 2 w 351"/>
                <a:gd name="T37" fmla="*/ 1 h 326"/>
                <a:gd name="T38" fmla="*/ 1 w 351"/>
                <a:gd name="T39" fmla="*/ 1 h 326"/>
                <a:gd name="T40" fmla="*/ 1 w 351"/>
                <a:gd name="T41" fmla="*/ 2 h 326"/>
                <a:gd name="T42" fmla="*/ 0 w 351"/>
                <a:gd name="T43" fmla="*/ 3 h 326"/>
                <a:gd name="T44" fmla="*/ 0 w 351"/>
                <a:gd name="T45" fmla="*/ 4 h 326"/>
                <a:gd name="T46" fmla="*/ 0 w 351"/>
                <a:gd name="T47" fmla="*/ 5 h 326"/>
                <a:gd name="T48" fmla="*/ 0 w 351"/>
                <a:gd name="T49" fmla="*/ 6 h 326"/>
                <a:gd name="T50" fmla="*/ 0 w 351"/>
                <a:gd name="T51" fmla="*/ 7 h 326"/>
                <a:gd name="T52" fmla="*/ 0 w 351"/>
                <a:gd name="T53" fmla="*/ 8 h 326"/>
                <a:gd name="T54" fmla="*/ 1 w 351"/>
                <a:gd name="T55" fmla="*/ 9 h 326"/>
                <a:gd name="T56" fmla="*/ 1 w 351"/>
                <a:gd name="T57" fmla="*/ 9 h 326"/>
                <a:gd name="T58" fmla="*/ 2 w 351"/>
                <a:gd name="T59" fmla="*/ 10 h 326"/>
                <a:gd name="T60" fmla="*/ 3 w 351"/>
                <a:gd name="T61" fmla="*/ 10 h 326"/>
                <a:gd name="T62" fmla="*/ 3 w 351"/>
                <a:gd name="T63" fmla="*/ 10 h 326"/>
                <a:gd name="T64" fmla="*/ 8 w 351"/>
                <a:gd name="T65" fmla="*/ 10 h 326"/>
                <a:gd name="T66" fmla="*/ 8 w 351"/>
                <a:gd name="T67" fmla="*/ 10 h 326"/>
                <a:gd name="T68" fmla="*/ 9 w 351"/>
                <a:gd name="T69" fmla="*/ 12 h 326"/>
                <a:gd name="T70" fmla="*/ 9 w 351"/>
                <a:gd name="T71" fmla="*/ 11 h 326"/>
                <a:gd name="T72" fmla="*/ 10 w 351"/>
                <a:gd name="T73" fmla="*/ 12 h 326"/>
                <a:gd name="T74" fmla="*/ 10 w 351"/>
                <a:gd name="T75" fmla="*/ 11 h 326"/>
                <a:gd name="T76" fmla="*/ 11 w 351"/>
                <a:gd name="T77" fmla="*/ 12 h 326"/>
                <a:gd name="T78" fmla="*/ 11 w 351"/>
                <a:gd name="T79" fmla="*/ 10 h 326"/>
                <a:gd name="T80" fmla="*/ 12 w 351"/>
                <a:gd name="T81" fmla="*/ 11 h 326"/>
                <a:gd name="T82" fmla="*/ 12 w 351"/>
                <a:gd name="T83" fmla="*/ 9 h 326"/>
                <a:gd name="T84" fmla="*/ 13 w 351"/>
                <a:gd name="T85" fmla="*/ 9 h 326"/>
                <a:gd name="T86" fmla="*/ 12 w 351"/>
                <a:gd name="T87" fmla="*/ 8 h 32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51"/>
                <a:gd name="T133" fmla="*/ 0 h 326"/>
                <a:gd name="T134" fmla="*/ 351 w 351"/>
                <a:gd name="T135" fmla="*/ 326 h 32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51" h="326">
                  <a:moveTo>
                    <a:pt x="335" y="224"/>
                  </a:moveTo>
                  <a:lnTo>
                    <a:pt x="351" y="216"/>
                  </a:lnTo>
                  <a:lnTo>
                    <a:pt x="337" y="191"/>
                  </a:lnTo>
                  <a:lnTo>
                    <a:pt x="338" y="185"/>
                  </a:lnTo>
                  <a:lnTo>
                    <a:pt x="340" y="179"/>
                  </a:lnTo>
                  <a:lnTo>
                    <a:pt x="341" y="173"/>
                  </a:lnTo>
                  <a:lnTo>
                    <a:pt x="341" y="166"/>
                  </a:lnTo>
                  <a:lnTo>
                    <a:pt x="338" y="146"/>
                  </a:lnTo>
                  <a:lnTo>
                    <a:pt x="333" y="128"/>
                  </a:lnTo>
                  <a:lnTo>
                    <a:pt x="325" y="111"/>
                  </a:lnTo>
                  <a:lnTo>
                    <a:pt x="315" y="96"/>
                  </a:lnTo>
                  <a:lnTo>
                    <a:pt x="302" y="83"/>
                  </a:lnTo>
                  <a:lnTo>
                    <a:pt x="287" y="72"/>
                  </a:lnTo>
                  <a:lnTo>
                    <a:pt x="271" y="64"/>
                  </a:lnTo>
                  <a:lnTo>
                    <a:pt x="253" y="60"/>
                  </a:lnTo>
                  <a:lnTo>
                    <a:pt x="91" y="0"/>
                  </a:lnTo>
                  <a:lnTo>
                    <a:pt x="74" y="0"/>
                  </a:lnTo>
                  <a:lnTo>
                    <a:pt x="57" y="5"/>
                  </a:lnTo>
                  <a:lnTo>
                    <a:pt x="42" y="17"/>
                  </a:lnTo>
                  <a:lnTo>
                    <a:pt x="28" y="33"/>
                  </a:lnTo>
                  <a:lnTo>
                    <a:pt x="17" y="53"/>
                  </a:lnTo>
                  <a:lnTo>
                    <a:pt x="8" y="77"/>
                  </a:lnTo>
                  <a:lnTo>
                    <a:pt x="3" y="105"/>
                  </a:lnTo>
                  <a:lnTo>
                    <a:pt x="0" y="134"/>
                  </a:lnTo>
                  <a:lnTo>
                    <a:pt x="1" y="164"/>
                  </a:lnTo>
                  <a:lnTo>
                    <a:pt x="6" y="191"/>
                  </a:lnTo>
                  <a:lnTo>
                    <a:pt x="13" y="215"/>
                  </a:lnTo>
                  <a:lnTo>
                    <a:pt x="23" y="236"/>
                  </a:lnTo>
                  <a:lnTo>
                    <a:pt x="36" y="252"/>
                  </a:lnTo>
                  <a:lnTo>
                    <a:pt x="52" y="263"/>
                  </a:lnTo>
                  <a:lnTo>
                    <a:pt x="68" y="270"/>
                  </a:lnTo>
                  <a:lnTo>
                    <a:pt x="86" y="270"/>
                  </a:lnTo>
                  <a:lnTo>
                    <a:pt x="220" y="276"/>
                  </a:lnTo>
                  <a:lnTo>
                    <a:pt x="220" y="277"/>
                  </a:lnTo>
                  <a:lnTo>
                    <a:pt x="245" y="315"/>
                  </a:lnTo>
                  <a:lnTo>
                    <a:pt x="249" y="297"/>
                  </a:lnTo>
                  <a:lnTo>
                    <a:pt x="280" y="326"/>
                  </a:lnTo>
                  <a:lnTo>
                    <a:pt x="277" y="296"/>
                  </a:lnTo>
                  <a:lnTo>
                    <a:pt x="308" y="316"/>
                  </a:lnTo>
                  <a:lnTo>
                    <a:pt x="305" y="273"/>
                  </a:lnTo>
                  <a:lnTo>
                    <a:pt x="334" y="287"/>
                  </a:lnTo>
                  <a:lnTo>
                    <a:pt x="320" y="246"/>
                  </a:lnTo>
                  <a:lnTo>
                    <a:pt x="350" y="250"/>
                  </a:lnTo>
                  <a:lnTo>
                    <a:pt x="335" y="2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0" name="Freeform 19"/>
            <p:cNvSpPr>
              <a:spLocks/>
            </p:cNvSpPr>
            <p:nvPr/>
          </p:nvSpPr>
          <p:spPr bwMode="auto">
            <a:xfrm>
              <a:off x="2499" y="2509"/>
              <a:ext cx="106" cy="99"/>
            </a:xfrm>
            <a:custGeom>
              <a:avLst/>
              <a:gdLst>
                <a:gd name="T0" fmla="*/ 11 w 318"/>
                <a:gd name="T1" fmla="*/ 7 h 298"/>
                <a:gd name="T2" fmla="*/ 12 w 318"/>
                <a:gd name="T3" fmla="*/ 7 h 298"/>
                <a:gd name="T4" fmla="*/ 11 w 318"/>
                <a:gd name="T5" fmla="*/ 5 h 298"/>
                <a:gd name="T6" fmla="*/ 11 w 318"/>
                <a:gd name="T7" fmla="*/ 6 h 298"/>
                <a:gd name="T8" fmla="*/ 11 w 318"/>
                <a:gd name="T9" fmla="*/ 5 h 298"/>
                <a:gd name="T10" fmla="*/ 11 w 318"/>
                <a:gd name="T11" fmla="*/ 5 h 298"/>
                <a:gd name="T12" fmla="*/ 11 w 318"/>
                <a:gd name="T13" fmla="*/ 5 h 298"/>
                <a:gd name="T14" fmla="*/ 11 w 318"/>
                <a:gd name="T15" fmla="*/ 5 h 298"/>
                <a:gd name="T16" fmla="*/ 11 w 318"/>
                <a:gd name="T17" fmla="*/ 4 h 298"/>
                <a:gd name="T18" fmla="*/ 11 w 318"/>
                <a:gd name="T19" fmla="*/ 4 h 298"/>
                <a:gd name="T20" fmla="*/ 11 w 318"/>
                <a:gd name="T21" fmla="*/ 3 h 298"/>
                <a:gd name="T22" fmla="*/ 10 w 318"/>
                <a:gd name="T23" fmla="*/ 2 h 298"/>
                <a:gd name="T24" fmla="*/ 10 w 318"/>
                <a:gd name="T25" fmla="*/ 2 h 298"/>
                <a:gd name="T26" fmla="*/ 9 w 318"/>
                <a:gd name="T27" fmla="*/ 1 h 298"/>
                <a:gd name="T28" fmla="*/ 9 w 318"/>
                <a:gd name="T29" fmla="*/ 1 h 298"/>
                <a:gd name="T30" fmla="*/ 8 w 318"/>
                <a:gd name="T31" fmla="*/ 1 h 298"/>
                <a:gd name="T32" fmla="*/ 3 w 318"/>
                <a:gd name="T33" fmla="*/ 0 h 298"/>
                <a:gd name="T34" fmla="*/ 2 w 318"/>
                <a:gd name="T35" fmla="*/ 0 h 298"/>
                <a:gd name="T36" fmla="*/ 2 w 318"/>
                <a:gd name="T37" fmla="*/ 0 h 298"/>
                <a:gd name="T38" fmla="*/ 1 w 318"/>
                <a:gd name="T39" fmla="*/ 1 h 298"/>
                <a:gd name="T40" fmla="*/ 1 w 318"/>
                <a:gd name="T41" fmla="*/ 1 h 298"/>
                <a:gd name="T42" fmla="*/ 1 w 318"/>
                <a:gd name="T43" fmla="*/ 2 h 298"/>
                <a:gd name="T44" fmla="*/ 0 w 318"/>
                <a:gd name="T45" fmla="*/ 2 h 298"/>
                <a:gd name="T46" fmla="*/ 0 w 318"/>
                <a:gd name="T47" fmla="*/ 3 h 298"/>
                <a:gd name="T48" fmla="*/ 0 w 318"/>
                <a:gd name="T49" fmla="*/ 4 h 298"/>
                <a:gd name="T50" fmla="*/ 0 w 318"/>
                <a:gd name="T51" fmla="*/ 5 h 298"/>
                <a:gd name="T52" fmla="*/ 0 w 318"/>
                <a:gd name="T53" fmla="*/ 5 h 298"/>
                <a:gd name="T54" fmla="*/ 1 w 318"/>
                <a:gd name="T55" fmla="*/ 6 h 298"/>
                <a:gd name="T56" fmla="*/ 1 w 318"/>
                <a:gd name="T57" fmla="*/ 7 h 298"/>
                <a:gd name="T58" fmla="*/ 1 w 318"/>
                <a:gd name="T59" fmla="*/ 7 h 298"/>
                <a:gd name="T60" fmla="*/ 2 w 318"/>
                <a:gd name="T61" fmla="*/ 8 h 298"/>
                <a:gd name="T62" fmla="*/ 2 w 318"/>
                <a:gd name="T63" fmla="*/ 8 h 298"/>
                <a:gd name="T64" fmla="*/ 3 w 318"/>
                <a:gd name="T65" fmla="*/ 8 h 298"/>
                <a:gd name="T66" fmla="*/ 8 w 318"/>
                <a:gd name="T67" fmla="*/ 9 h 298"/>
                <a:gd name="T68" fmla="*/ 8 w 318"/>
                <a:gd name="T69" fmla="*/ 10 h 298"/>
                <a:gd name="T70" fmla="*/ 8 w 318"/>
                <a:gd name="T71" fmla="*/ 10 h 298"/>
                <a:gd name="T72" fmla="*/ 9 w 318"/>
                <a:gd name="T73" fmla="*/ 11 h 298"/>
                <a:gd name="T74" fmla="*/ 9 w 318"/>
                <a:gd name="T75" fmla="*/ 10 h 298"/>
                <a:gd name="T76" fmla="*/ 10 w 318"/>
                <a:gd name="T77" fmla="*/ 11 h 298"/>
                <a:gd name="T78" fmla="*/ 10 w 318"/>
                <a:gd name="T79" fmla="*/ 9 h 298"/>
                <a:gd name="T80" fmla="*/ 11 w 318"/>
                <a:gd name="T81" fmla="*/ 10 h 298"/>
                <a:gd name="T82" fmla="*/ 11 w 318"/>
                <a:gd name="T83" fmla="*/ 8 h 298"/>
                <a:gd name="T84" fmla="*/ 12 w 318"/>
                <a:gd name="T85" fmla="*/ 9 h 298"/>
                <a:gd name="T86" fmla="*/ 11 w 318"/>
                <a:gd name="T87" fmla="*/ 7 h 2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18"/>
                <a:gd name="T133" fmla="*/ 0 h 298"/>
                <a:gd name="T134" fmla="*/ 318 w 318"/>
                <a:gd name="T135" fmla="*/ 298 h 29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18" h="298">
                  <a:moveTo>
                    <a:pt x="304" y="201"/>
                  </a:moveTo>
                  <a:lnTo>
                    <a:pt x="318" y="195"/>
                  </a:lnTo>
                  <a:lnTo>
                    <a:pt x="300" y="149"/>
                  </a:lnTo>
                  <a:lnTo>
                    <a:pt x="299" y="150"/>
                  </a:lnTo>
                  <a:lnTo>
                    <a:pt x="299" y="147"/>
                  </a:lnTo>
                  <a:lnTo>
                    <a:pt x="299" y="144"/>
                  </a:lnTo>
                  <a:lnTo>
                    <a:pt x="299" y="141"/>
                  </a:lnTo>
                  <a:lnTo>
                    <a:pt x="299" y="138"/>
                  </a:lnTo>
                  <a:lnTo>
                    <a:pt x="297" y="116"/>
                  </a:lnTo>
                  <a:lnTo>
                    <a:pt x="293" y="96"/>
                  </a:lnTo>
                  <a:lnTo>
                    <a:pt x="286" y="78"/>
                  </a:lnTo>
                  <a:lnTo>
                    <a:pt x="277" y="63"/>
                  </a:lnTo>
                  <a:lnTo>
                    <a:pt x="265" y="50"/>
                  </a:lnTo>
                  <a:lnTo>
                    <a:pt x="252" y="39"/>
                  </a:lnTo>
                  <a:lnTo>
                    <a:pt x="238" y="33"/>
                  </a:lnTo>
                  <a:lnTo>
                    <a:pt x="222" y="31"/>
                  </a:lnTo>
                  <a:lnTo>
                    <a:pt x="78" y="0"/>
                  </a:lnTo>
                  <a:lnTo>
                    <a:pt x="62" y="2"/>
                  </a:lnTo>
                  <a:lnTo>
                    <a:pt x="48" y="8"/>
                  </a:lnTo>
                  <a:lnTo>
                    <a:pt x="35" y="18"/>
                  </a:lnTo>
                  <a:lnTo>
                    <a:pt x="23" y="31"/>
                  </a:lnTo>
                  <a:lnTo>
                    <a:pt x="14" y="48"/>
                  </a:lnTo>
                  <a:lnTo>
                    <a:pt x="7" y="66"/>
                  </a:lnTo>
                  <a:lnTo>
                    <a:pt x="3" y="86"/>
                  </a:lnTo>
                  <a:lnTo>
                    <a:pt x="0" y="107"/>
                  </a:lnTo>
                  <a:lnTo>
                    <a:pt x="3" y="129"/>
                  </a:lnTo>
                  <a:lnTo>
                    <a:pt x="7" y="149"/>
                  </a:lnTo>
                  <a:lnTo>
                    <a:pt x="14" y="167"/>
                  </a:lnTo>
                  <a:lnTo>
                    <a:pt x="23" y="182"/>
                  </a:lnTo>
                  <a:lnTo>
                    <a:pt x="35" y="196"/>
                  </a:lnTo>
                  <a:lnTo>
                    <a:pt x="48" y="206"/>
                  </a:lnTo>
                  <a:lnTo>
                    <a:pt x="62" y="212"/>
                  </a:lnTo>
                  <a:lnTo>
                    <a:pt x="78" y="214"/>
                  </a:lnTo>
                  <a:lnTo>
                    <a:pt x="207" y="241"/>
                  </a:lnTo>
                  <a:lnTo>
                    <a:pt x="225" y="278"/>
                  </a:lnTo>
                  <a:lnTo>
                    <a:pt x="229" y="260"/>
                  </a:lnTo>
                  <a:lnTo>
                    <a:pt x="256" y="298"/>
                  </a:lnTo>
                  <a:lnTo>
                    <a:pt x="254" y="267"/>
                  </a:lnTo>
                  <a:lnTo>
                    <a:pt x="280" y="296"/>
                  </a:lnTo>
                  <a:lnTo>
                    <a:pt x="278" y="250"/>
                  </a:lnTo>
                  <a:lnTo>
                    <a:pt x="302" y="273"/>
                  </a:lnTo>
                  <a:lnTo>
                    <a:pt x="290" y="223"/>
                  </a:lnTo>
                  <a:lnTo>
                    <a:pt x="317" y="233"/>
                  </a:lnTo>
                  <a:lnTo>
                    <a:pt x="304" y="2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1" name="Freeform 20"/>
            <p:cNvSpPr>
              <a:spLocks/>
            </p:cNvSpPr>
            <p:nvPr/>
          </p:nvSpPr>
          <p:spPr bwMode="auto">
            <a:xfrm>
              <a:off x="2642" y="2508"/>
              <a:ext cx="94" cy="300"/>
            </a:xfrm>
            <a:custGeom>
              <a:avLst/>
              <a:gdLst>
                <a:gd name="T0" fmla="*/ 1 w 280"/>
                <a:gd name="T1" fmla="*/ 31 h 900"/>
                <a:gd name="T2" fmla="*/ 11 w 280"/>
                <a:gd name="T3" fmla="*/ 33 h 900"/>
                <a:gd name="T4" fmla="*/ 10 w 280"/>
                <a:gd name="T5" fmla="*/ 4 h 900"/>
                <a:gd name="T6" fmla="*/ 0 w 280"/>
                <a:gd name="T7" fmla="*/ 0 h 900"/>
                <a:gd name="T8" fmla="*/ 1 w 280"/>
                <a:gd name="T9" fmla="*/ 31 h 9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0"/>
                <a:gd name="T16" fmla="*/ 0 h 900"/>
                <a:gd name="T17" fmla="*/ 280 w 280"/>
                <a:gd name="T18" fmla="*/ 900 h 9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0" h="900">
                  <a:moveTo>
                    <a:pt x="20" y="825"/>
                  </a:moveTo>
                  <a:lnTo>
                    <a:pt x="280" y="900"/>
                  </a:lnTo>
                  <a:lnTo>
                    <a:pt x="271" y="96"/>
                  </a:lnTo>
                  <a:lnTo>
                    <a:pt x="0" y="0"/>
                  </a:lnTo>
                  <a:lnTo>
                    <a:pt x="20" y="825"/>
                  </a:lnTo>
                  <a:close/>
                </a:path>
              </a:pathLst>
            </a:custGeom>
            <a:solidFill>
              <a:srgbClr val="00872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Freeform 21"/>
            <p:cNvSpPr>
              <a:spLocks/>
            </p:cNvSpPr>
            <p:nvPr/>
          </p:nvSpPr>
          <p:spPr bwMode="auto">
            <a:xfrm>
              <a:off x="2511" y="2513"/>
              <a:ext cx="34" cy="60"/>
            </a:xfrm>
            <a:custGeom>
              <a:avLst/>
              <a:gdLst>
                <a:gd name="T0" fmla="*/ 2 w 102"/>
                <a:gd name="T1" fmla="*/ 0 h 181"/>
                <a:gd name="T2" fmla="*/ 2 w 102"/>
                <a:gd name="T3" fmla="*/ 0 h 181"/>
                <a:gd name="T4" fmla="*/ 1 w 102"/>
                <a:gd name="T5" fmla="*/ 0 h 181"/>
                <a:gd name="T6" fmla="*/ 1 w 102"/>
                <a:gd name="T7" fmla="*/ 1 h 181"/>
                <a:gd name="T8" fmla="*/ 1 w 102"/>
                <a:gd name="T9" fmla="*/ 1 h 181"/>
                <a:gd name="T10" fmla="*/ 0 w 102"/>
                <a:gd name="T11" fmla="*/ 1 h 181"/>
                <a:gd name="T12" fmla="*/ 0 w 102"/>
                <a:gd name="T13" fmla="*/ 2 h 181"/>
                <a:gd name="T14" fmla="*/ 0 w 102"/>
                <a:gd name="T15" fmla="*/ 3 h 181"/>
                <a:gd name="T16" fmla="*/ 0 w 102"/>
                <a:gd name="T17" fmla="*/ 3 h 181"/>
                <a:gd name="T18" fmla="*/ 0 w 102"/>
                <a:gd name="T19" fmla="*/ 4 h 181"/>
                <a:gd name="T20" fmla="*/ 0 w 102"/>
                <a:gd name="T21" fmla="*/ 5 h 181"/>
                <a:gd name="T22" fmla="*/ 0 w 102"/>
                <a:gd name="T23" fmla="*/ 5 h 181"/>
                <a:gd name="T24" fmla="*/ 1 w 102"/>
                <a:gd name="T25" fmla="*/ 6 h 181"/>
                <a:gd name="T26" fmla="*/ 1 w 102"/>
                <a:gd name="T27" fmla="*/ 6 h 181"/>
                <a:gd name="T28" fmla="*/ 1 w 102"/>
                <a:gd name="T29" fmla="*/ 6 h 181"/>
                <a:gd name="T30" fmla="*/ 2 w 102"/>
                <a:gd name="T31" fmla="*/ 7 h 181"/>
                <a:gd name="T32" fmla="*/ 2 w 102"/>
                <a:gd name="T33" fmla="*/ 7 h 181"/>
                <a:gd name="T34" fmla="*/ 2 w 102"/>
                <a:gd name="T35" fmla="*/ 7 h 181"/>
                <a:gd name="T36" fmla="*/ 3 w 102"/>
                <a:gd name="T37" fmla="*/ 6 h 181"/>
                <a:gd name="T38" fmla="*/ 3 w 102"/>
                <a:gd name="T39" fmla="*/ 6 h 181"/>
                <a:gd name="T40" fmla="*/ 3 w 102"/>
                <a:gd name="T41" fmla="*/ 6 h 181"/>
                <a:gd name="T42" fmla="*/ 3 w 102"/>
                <a:gd name="T43" fmla="*/ 5 h 181"/>
                <a:gd name="T44" fmla="*/ 4 w 102"/>
                <a:gd name="T45" fmla="*/ 5 h 181"/>
                <a:gd name="T46" fmla="*/ 4 w 102"/>
                <a:gd name="T47" fmla="*/ 4 h 181"/>
                <a:gd name="T48" fmla="*/ 4 w 102"/>
                <a:gd name="T49" fmla="*/ 3 h 181"/>
                <a:gd name="T50" fmla="*/ 4 w 102"/>
                <a:gd name="T51" fmla="*/ 3 h 181"/>
                <a:gd name="T52" fmla="*/ 4 w 102"/>
                <a:gd name="T53" fmla="*/ 2 h 181"/>
                <a:gd name="T54" fmla="*/ 3 w 102"/>
                <a:gd name="T55" fmla="*/ 1 h 181"/>
                <a:gd name="T56" fmla="*/ 3 w 102"/>
                <a:gd name="T57" fmla="*/ 1 h 181"/>
                <a:gd name="T58" fmla="*/ 3 w 102"/>
                <a:gd name="T59" fmla="*/ 1 h 181"/>
                <a:gd name="T60" fmla="*/ 3 w 102"/>
                <a:gd name="T61" fmla="*/ 0 h 181"/>
                <a:gd name="T62" fmla="*/ 2 w 102"/>
                <a:gd name="T63" fmla="*/ 0 h 181"/>
                <a:gd name="T64" fmla="*/ 2 w 102"/>
                <a:gd name="T65" fmla="*/ 0 h 18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2"/>
                <a:gd name="T100" fmla="*/ 0 h 181"/>
                <a:gd name="T101" fmla="*/ 102 w 102"/>
                <a:gd name="T102" fmla="*/ 181 h 18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2" h="181">
                  <a:moveTo>
                    <a:pt x="51" y="0"/>
                  </a:moveTo>
                  <a:lnTo>
                    <a:pt x="41" y="2"/>
                  </a:lnTo>
                  <a:lnTo>
                    <a:pt x="31" y="7"/>
                  </a:lnTo>
                  <a:lnTo>
                    <a:pt x="23" y="15"/>
                  </a:lnTo>
                  <a:lnTo>
                    <a:pt x="15" y="26"/>
                  </a:lnTo>
                  <a:lnTo>
                    <a:pt x="9" y="40"/>
                  </a:lnTo>
                  <a:lnTo>
                    <a:pt x="4" y="55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9"/>
                  </a:lnTo>
                  <a:lnTo>
                    <a:pt x="4" y="126"/>
                  </a:lnTo>
                  <a:lnTo>
                    <a:pt x="9" y="141"/>
                  </a:lnTo>
                  <a:lnTo>
                    <a:pt x="15" y="154"/>
                  </a:lnTo>
                  <a:lnTo>
                    <a:pt x="23" y="165"/>
                  </a:lnTo>
                  <a:lnTo>
                    <a:pt x="31" y="173"/>
                  </a:lnTo>
                  <a:lnTo>
                    <a:pt x="41" y="179"/>
                  </a:lnTo>
                  <a:lnTo>
                    <a:pt x="51" y="181"/>
                  </a:lnTo>
                  <a:lnTo>
                    <a:pt x="61" y="179"/>
                  </a:lnTo>
                  <a:lnTo>
                    <a:pt x="72" y="173"/>
                  </a:lnTo>
                  <a:lnTo>
                    <a:pt x="80" y="165"/>
                  </a:lnTo>
                  <a:lnTo>
                    <a:pt x="88" y="154"/>
                  </a:lnTo>
                  <a:lnTo>
                    <a:pt x="94" y="141"/>
                  </a:lnTo>
                  <a:lnTo>
                    <a:pt x="98" y="126"/>
                  </a:lnTo>
                  <a:lnTo>
                    <a:pt x="101" y="109"/>
                  </a:lnTo>
                  <a:lnTo>
                    <a:pt x="102" y="90"/>
                  </a:lnTo>
                  <a:lnTo>
                    <a:pt x="101" y="72"/>
                  </a:lnTo>
                  <a:lnTo>
                    <a:pt x="98" y="55"/>
                  </a:lnTo>
                  <a:lnTo>
                    <a:pt x="94" y="40"/>
                  </a:lnTo>
                  <a:lnTo>
                    <a:pt x="88" y="26"/>
                  </a:lnTo>
                  <a:lnTo>
                    <a:pt x="80" y="15"/>
                  </a:lnTo>
                  <a:lnTo>
                    <a:pt x="72" y="7"/>
                  </a:lnTo>
                  <a:lnTo>
                    <a:pt x="61" y="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Freeform 22"/>
            <p:cNvSpPr>
              <a:spLocks/>
            </p:cNvSpPr>
            <p:nvPr/>
          </p:nvSpPr>
          <p:spPr bwMode="auto">
            <a:xfrm>
              <a:off x="2501" y="2603"/>
              <a:ext cx="39" cy="75"/>
            </a:xfrm>
            <a:custGeom>
              <a:avLst/>
              <a:gdLst>
                <a:gd name="T0" fmla="*/ 2 w 115"/>
                <a:gd name="T1" fmla="*/ 0 h 223"/>
                <a:gd name="T2" fmla="*/ 2 w 115"/>
                <a:gd name="T3" fmla="*/ 0 h 223"/>
                <a:gd name="T4" fmla="*/ 1 w 115"/>
                <a:gd name="T5" fmla="*/ 0 h 223"/>
                <a:gd name="T6" fmla="*/ 1 w 115"/>
                <a:gd name="T7" fmla="*/ 1 h 223"/>
                <a:gd name="T8" fmla="*/ 1 w 115"/>
                <a:gd name="T9" fmla="*/ 1 h 223"/>
                <a:gd name="T10" fmla="*/ 0 w 115"/>
                <a:gd name="T11" fmla="*/ 2 h 223"/>
                <a:gd name="T12" fmla="*/ 0 w 115"/>
                <a:gd name="T13" fmla="*/ 2 h 223"/>
                <a:gd name="T14" fmla="*/ 0 w 115"/>
                <a:gd name="T15" fmla="*/ 3 h 223"/>
                <a:gd name="T16" fmla="*/ 0 w 115"/>
                <a:gd name="T17" fmla="*/ 4 h 223"/>
                <a:gd name="T18" fmla="*/ 0 w 115"/>
                <a:gd name="T19" fmla="*/ 5 h 223"/>
                <a:gd name="T20" fmla="*/ 0 w 115"/>
                <a:gd name="T21" fmla="*/ 6 h 223"/>
                <a:gd name="T22" fmla="*/ 0 w 115"/>
                <a:gd name="T23" fmla="*/ 7 h 223"/>
                <a:gd name="T24" fmla="*/ 1 w 115"/>
                <a:gd name="T25" fmla="*/ 7 h 223"/>
                <a:gd name="T26" fmla="*/ 1 w 115"/>
                <a:gd name="T27" fmla="*/ 8 h 223"/>
                <a:gd name="T28" fmla="*/ 1 w 115"/>
                <a:gd name="T29" fmla="*/ 8 h 223"/>
                <a:gd name="T30" fmla="*/ 2 w 115"/>
                <a:gd name="T31" fmla="*/ 8 h 223"/>
                <a:gd name="T32" fmla="*/ 2 w 115"/>
                <a:gd name="T33" fmla="*/ 8 h 223"/>
                <a:gd name="T34" fmla="*/ 3 w 115"/>
                <a:gd name="T35" fmla="*/ 8 h 223"/>
                <a:gd name="T36" fmla="*/ 3 w 115"/>
                <a:gd name="T37" fmla="*/ 8 h 223"/>
                <a:gd name="T38" fmla="*/ 3 w 115"/>
                <a:gd name="T39" fmla="*/ 8 h 223"/>
                <a:gd name="T40" fmla="*/ 4 w 115"/>
                <a:gd name="T41" fmla="*/ 7 h 223"/>
                <a:gd name="T42" fmla="*/ 4 w 115"/>
                <a:gd name="T43" fmla="*/ 7 h 223"/>
                <a:gd name="T44" fmla="*/ 4 w 115"/>
                <a:gd name="T45" fmla="*/ 6 h 223"/>
                <a:gd name="T46" fmla="*/ 4 w 115"/>
                <a:gd name="T47" fmla="*/ 5 h 223"/>
                <a:gd name="T48" fmla="*/ 4 w 115"/>
                <a:gd name="T49" fmla="*/ 4 h 223"/>
                <a:gd name="T50" fmla="*/ 4 w 115"/>
                <a:gd name="T51" fmla="*/ 3 h 223"/>
                <a:gd name="T52" fmla="*/ 4 w 115"/>
                <a:gd name="T53" fmla="*/ 3 h 223"/>
                <a:gd name="T54" fmla="*/ 4 w 115"/>
                <a:gd name="T55" fmla="*/ 2 h 223"/>
                <a:gd name="T56" fmla="*/ 4 w 115"/>
                <a:gd name="T57" fmla="*/ 1 h 223"/>
                <a:gd name="T58" fmla="*/ 4 w 115"/>
                <a:gd name="T59" fmla="*/ 1 h 223"/>
                <a:gd name="T60" fmla="*/ 3 w 115"/>
                <a:gd name="T61" fmla="*/ 0 h 223"/>
                <a:gd name="T62" fmla="*/ 3 w 115"/>
                <a:gd name="T63" fmla="*/ 0 h 223"/>
                <a:gd name="T64" fmla="*/ 2 w 115"/>
                <a:gd name="T65" fmla="*/ 0 h 22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5"/>
                <a:gd name="T100" fmla="*/ 0 h 223"/>
                <a:gd name="T101" fmla="*/ 115 w 115"/>
                <a:gd name="T102" fmla="*/ 223 h 22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5" h="223">
                  <a:moveTo>
                    <a:pt x="59" y="0"/>
                  </a:moveTo>
                  <a:lnTo>
                    <a:pt x="48" y="1"/>
                  </a:lnTo>
                  <a:lnTo>
                    <a:pt x="37" y="6"/>
                  </a:lnTo>
                  <a:lnTo>
                    <a:pt x="27" y="15"/>
                  </a:lnTo>
                  <a:lnTo>
                    <a:pt x="18" y="29"/>
                  </a:lnTo>
                  <a:lnTo>
                    <a:pt x="11" y="45"/>
                  </a:lnTo>
                  <a:lnTo>
                    <a:pt x="5" y="66"/>
                  </a:lnTo>
                  <a:lnTo>
                    <a:pt x="2" y="87"/>
                  </a:lnTo>
                  <a:lnTo>
                    <a:pt x="0" y="111"/>
                  </a:lnTo>
                  <a:lnTo>
                    <a:pt x="0" y="136"/>
                  </a:lnTo>
                  <a:lnTo>
                    <a:pt x="3" y="158"/>
                  </a:lnTo>
                  <a:lnTo>
                    <a:pt x="8" y="177"/>
                  </a:lnTo>
                  <a:lnTo>
                    <a:pt x="15" y="195"/>
                  </a:lnTo>
                  <a:lnTo>
                    <a:pt x="23" y="208"/>
                  </a:lnTo>
                  <a:lnTo>
                    <a:pt x="33" y="217"/>
                  </a:lnTo>
                  <a:lnTo>
                    <a:pt x="43" y="222"/>
                  </a:lnTo>
                  <a:lnTo>
                    <a:pt x="55" y="223"/>
                  </a:lnTo>
                  <a:lnTo>
                    <a:pt x="67" y="220"/>
                  </a:lnTo>
                  <a:lnTo>
                    <a:pt x="78" y="212"/>
                  </a:lnTo>
                  <a:lnTo>
                    <a:pt x="88" y="202"/>
                  </a:lnTo>
                  <a:lnTo>
                    <a:pt x="98" y="187"/>
                  </a:lnTo>
                  <a:lnTo>
                    <a:pt x="105" y="171"/>
                  </a:lnTo>
                  <a:lnTo>
                    <a:pt x="110" y="154"/>
                  </a:lnTo>
                  <a:lnTo>
                    <a:pt x="114" y="134"/>
                  </a:lnTo>
                  <a:lnTo>
                    <a:pt x="115" y="112"/>
                  </a:lnTo>
                  <a:lnTo>
                    <a:pt x="114" y="91"/>
                  </a:lnTo>
                  <a:lnTo>
                    <a:pt x="111" y="71"/>
                  </a:lnTo>
                  <a:lnTo>
                    <a:pt x="106" y="53"/>
                  </a:lnTo>
                  <a:lnTo>
                    <a:pt x="100" y="36"/>
                  </a:lnTo>
                  <a:lnTo>
                    <a:pt x="91" y="22"/>
                  </a:lnTo>
                  <a:lnTo>
                    <a:pt x="81" y="11"/>
                  </a:lnTo>
                  <a:lnTo>
                    <a:pt x="71" y="4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A81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Freeform 23"/>
            <p:cNvSpPr>
              <a:spLocks/>
            </p:cNvSpPr>
            <p:nvPr/>
          </p:nvSpPr>
          <p:spPr bwMode="auto">
            <a:xfrm>
              <a:off x="2519" y="2697"/>
              <a:ext cx="34" cy="60"/>
            </a:xfrm>
            <a:custGeom>
              <a:avLst/>
              <a:gdLst>
                <a:gd name="T0" fmla="*/ 2 w 102"/>
                <a:gd name="T1" fmla="*/ 0 h 180"/>
                <a:gd name="T2" fmla="*/ 2 w 102"/>
                <a:gd name="T3" fmla="*/ 0 h 180"/>
                <a:gd name="T4" fmla="*/ 1 w 102"/>
                <a:gd name="T5" fmla="*/ 0 h 180"/>
                <a:gd name="T6" fmla="*/ 1 w 102"/>
                <a:gd name="T7" fmla="*/ 1 h 180"/>
                <a:gd name="T8" fmla="*/ 1 w 102"/>
                <a:gd name="T9" fmla="*/ 1 h 180"/>
                <a:gd name="T10" fmla="*/ 0 w 102"/>
                <a:gd name="T11" fmla="*/ 1 h 180"/>
                <a:gd name="T12" fmla="*/ 0 w 102"/>
                <a:gd name="T13" fmla="*/ 2 h 180"/>
                <a:gd name="T14" fmla="*/ 0 w 102"/>
                <a:gd name="T15" fmla="*/ 3 h 180"/>
                <a:gd name="T16" fmla="*/ 0 w 102"/>
                <a:gd name="T17" fmla="*/ 3 h 180"/>
                <a:gd name="T18" fmla="*/ 0 w 102"/>
                <a:gd name="T19" fmla="*/ 4 h 180"/>
                <a:gd name="T20" fmla="*/ 0 w 102"/>
                <a:gd name="T21" fmla="*/ 5 h 180"/>
                <a:gd name="T22" fmla="*/ 0 w 102"/>
                <a:gd name="T23" fmla="*/ 5 h 180"/>
                <a:gd name="T24" fmla="*/ 1 w 102"/>
                <a:gd name="T25" fmla="*/ 6 h 180"/>
                <a:gd name="T26" fmla="*/ 1 w 102"/>
                <a:gd name="T27" fmla="*/ 6 h 180"/>
                <a:gd name="T28" fmla="*/ 1 w 102"/>
                <a:gd name="T29" fmla="*/ 6 h 180"/>
                <a:gd name="T30" fmla="*/ 2 w 102"/>
                <a:gd name="T31" fmla="*/ 7 h 180"/>
                <a:gd name="T32" fmla="*/ 2 w 102"/>
                <a:gd name="T33" fmla="*/ 7 h 180"/>
                <a:gd name="T34" fmla="*/ 2 w 102"/>
                <a:gd name="T35" fmla="*/ 7 h 180"/>
                <a:gd name="T36" fmla="*/ 3 w 102"/>
                <a:gd name="T37" fmla="*/ 6 h 180"/>
                <a:gd name="T38" fmla="*/ 3 w 102"/>
                <a:gd name="T39" fmla="*/ 6 h 180"/>
                <a:gd name="T40" fmla="*/ 3 w 102"/>
                <a:gd name="T41" fmla="*/ 6 h 180"/>
                <a:gd name="T42" fmla="*/ 3 w 102"/>
                <a:gd name="T43" fmla="*/ 5 h 180"/>
                <a:gd name="T44" fmla="*/ 4 w 102"/>
                <a:gd name="T45" fmla="*/ 5 h 180"/>
                <a:gd name="T46" fmla="*/ 4 w 102"/>
                <a:gd name="T47" fmla="*/ 4 h 180"/>
                <a:gd name="T48" fmla="*/ 4 w 102"/>
                <a:gd name="T49" fmla="*/ 3 h 180"/>
                <a:gd name="T50" fmla="*/ 4 w 102"/>
                <a:gd name="T51" fmla="*/ 3 h 180"/>
                <a:gd name="T52" fmla="*/ 4 w 102"/>
                <a:gd name="T53" fmla="*/ 2 h 180"/>
                <a:gd name="T54" fmla="*/ 3 w 102"/>
                <a:gd name="T55" fmla="*/ 1 h 180"/>
                <a:gd name="T56" fmla="*/ 3 w 102"/>
                <a:gd name="T57" fmla="*/ 1 h 180"/>
                <a:gd name="T58" fmla="*/ 3 w 102"/>
                <a:gd name="T59" fmla="*/ 1 h 180"/>
                <a:gd name="T60" fmla="*/ 3 w 102"/>
                <a:gd name="T61" fmla="*/ 0 h 180"/>
                <a:gd name="T62" fmla="*/ 2 w 102"/>
                <a:gd name="T63" fmla="*/ 0 h 180"/>
                <a:gd name="T64" fmla="*/ 2 w 102"/>
                <a:gd name="T65" fmla="*/ 0 h 1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2"/>
                <a:gd name="T100" fmla="*/ 0 h 180"/>
                <a:gd name="T101" fmla="*/ 102 w 102"/>
                <a:gd name="T102" fmla="*/ 180 h 1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2" h="180">
                  <a:moveTo>
                    <a:pt x="52" y="0"/>
                  </a:moveTo>
                  <a:lnTo>
                    <a:pt x="42" y="2"/>
                  </a:lnTo>
                  <a:lnTo>
                    <a:pt x="31" y="7"/>
                  </a:lnTo>
                  <a:lnTo>
                    <a:pt x="23" y="15"/>
                  </a:lnTo>
                  <a:lnTo>
                    <a:pt x="15" y="26"/>
                  </a:lnTo>
                  <a:lnTo>
                    <a:pt x="9" y="39"/>
                  </a:lnTo>
                  <a:lnTo>
                    <a:pt x="4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1" y="108"/>
                  </a:lnTo>
                  <a:lnTo>
                    <a:pt x="4" y="125"/>
                  </a:lnTo>
                  <a:lnTo>
                    <a:pt x="9" y="141"/>
                  </a:lnTo>
                  <a:lnTo>
                    <a:pt x="15" y="154"/>
                  </a:lnTo>
                  <a:lnTo>
                    <a:pt x="23" y="165"/>
                  </a:lnTo>
                  <a:lnTo>
                    <a:pt x="31" y="173"/>
                  </a:lnTo>
                  <a:lnTo>
                    <a:pt x="42" y="178"/>
                  </a:lnTo>
                  <a:lnTo>
                    <a:pt x="52" y="180"/>
                  </a:lnTo>
                  <a:lnTo>
                    <a:pt x="62" y="178"/>
                  </a:lnTo>
                  <a:lnTo>
                    <a:pt x="72" y="173"/>
                  </a:lnTo>
                  <a:lnTo>
                    <a:pt x="80" y="165"/>
                  </a:lnTo>
                  <a:lnTo>
                    <a:pt x="88" y="154"/>
                  </a:lnTo>
                  <a:lnTo>
                    <a:pt x="94" y="141"/>
                  </a:lnTo>
                  <a:lnTo>
                    <a:pt x="98" y="125"/>
                  </a:lnTo>
                  <a:lnTo>
                    <a:pt x="101" y="108"/>
                  </a:lnTo>
                  <a:lnTo>
                    <a:pt x="102" y="90"/>
                  </a:lnTo>
                  <a:lnTo>
                    <a:pt x="101" y="72"/>
                  </a:lnTo>
                  <a:lnTo>
                    <a:pt x="98" y="54"/>
                  </a:lnTo>
                  <a:lnTo>
                    <a:pt x="94" y="39"/>
                  </a:lnTo>
                  <a:lnTo>
                    <a:pt x="88" y="26"/>
                  </a:lnTo>
                  <a:lnTo>
                    <a:pt x="80" y="15"/>
                  </a:lnTo>
                  <a:lnTo>
                    <a:pt x="72" y="7"/>
                  </a:lnTo>
                  <a:lnTo>
                    <a:pt x="6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Freeform 24"/>
            <p:cNvSpPr>
              <a:spLocks/>
            </p:cNvSpPr>
            <p:nvPr/>
          </p:nvSpPr>
          <p:spPr bwMode="auto">
            <a:xfrm>
              <a:off x="2673" y="2525"/>
              <a:ext cx="100" cy="98"/>
            </a:xfrm>
            <a:custGeom>
              <a:avLst/>
              <a:gdLst>
                <a:gd name="T0" fmla="*/ 8 w 299"/>
                <a:gd name="T1" fmla="*/ 0 h 295"/>
                <a:gd name="T2" fmla="*/ 3 w 299"/>
                <a:gd name="T3" fmla="*/ 1 h 295"/>
                <a:gd name="T4" fmla="*/ 2 w 299"/>
                <a:gd name="T5" fmla="*/ 1 h 295"/>
                <a:gd name="T6" fmla="*/ 2 w 299"/>
                <a:gd name="T7" fmla="*/ 1 h 295"/>
                <a:gd name="T8" fmla="*/ 1 w 299"/>
                <a:gd name="T9" fmla="*/ 2 h 295"/>
                <a:gd name="T10" fmla="*/ 1 w 299"/>
                <a:gd name="T11" fmla="*/ 2 h 295"/>
                <a:gd name="T12" fmla="*/ 0 w 299"/>
                <a:gd name="T13" fmla="*/ 3 h 295"/>
                <a:gd name="T14" fmla="*/ 0 w 299"/>
                <a:gd name="T15" fmla="*/ 4 h 295"/>
                <a:gd name="T16" fmla="*/ 0 w 299"/>
                <a:gd name="T17" fmla="*/ 4 h 295"/>
                <a:gd name="T18" fmla="*/ 0 w 299"/>
                <a:gd name="T19" fmla="*/ 5 h 295"/>
                <a:gd name="T20" fmla="*/ 0 w 299"/>
                <a:gd name="T21" fmla="*/ 6 h 295"/>
                <a:gd name="T22" fmla="*/ 0 w 299"/>
                <a:gd name="T23" fmla="*/ 6 h 295"/>
                <a:gd name="T24" fmla="*/ 0 w 299"/>
                <a:gd name="T25" fmla="*/ 7 h 295"/>
                <a:gd name="T26" fmla="*/ 0 w 299"/>
                <a:gd name="T27" fmla="*/ 7 h 295"/>
                <a:gd name="T28" fmla="*/ 1 w 299"/>
                <a:gd name="T29" fmla="*/ 8 h 295"/>
                <a:gd name="T30" fmla="*/ 1 w 299"/>
                <a:gd name="T31" fmla="*/ 8 h 295"/>
                <a:gd name="T32" fmla="*/ 1 w 299"/>
                <a:gd name="T33" fmla="*/ 8 h 295"/>
                <a:gd name="T34" fmla="*/ 1 w 299"/>
                <a:gd name="T35" fmla="*/ 9 h 295"/>
                <a:gd name="T36" fmla="*/ 1 w 299"/>
                <a:gd name="T37" fmla="*/ 9 h 295"/>
                <a:gd name="T38" fmla="*/ 2 w 299"/>
                <a:gd name="T39" fmla="*/ 10 h 295"/>
                <a:gd name="T40" fmla="*/ 2 w 299"/>
                <a:gd name="T41" fmla="*/ 10 h 295"/>
                <a:gd name="T42" fmla="*/ 3 w 299"/>
                <a:gd name="T43" fmla="*/ 11 h 295"/>
                <a:gd name="T44" fmla="*/ 3 w 299"/>
                <a:gd name="T45" fmla="*/ 10 h 295"/>
                <a:gd name="T46" fmla="*/ 4 w 299"/>
                <a:gd name="T47" fmla="*/ 11 h 295"/>
                <a:gd name="T48" fmla="*/ 4 w 299"/>
                <a:gd name="T49" fmla="*/ 9 h 295"/>
                <a:gd name="T50" fmla="*/ 5 w 299"/>
                <a:gd name="T51" fmla="*/ 10 h 295"/>
                <a:gd name="T52" fmla="*/ 5 w 299"/>
                <a:gd name="T53" fmla="*/ 9 h 295"/>
                <a:gd name="T54" fmla="*/ 6 w 299"/>
                <a:gd name="T55" fmla="*/ 8 h 295"/>
                <a:gd name="T56" fmla="*/ 6 w 299"/>
                <a:gd name="T57" fmla="*/ 8 h 295"/>
                <a:gd name="T58" fmla="*/ 6 w 299"/>
                <a:gd name="T59" fmla="*/ 8 h 295"/>
                <a:gd name="T60" fmla="*/ 8 w 299"/>
                <a:gd name="T61" fmla="*/ 8 h 295"/>
                <a:gd name="T62" fmla="*/ 9 w 299"/>
                <a:gd name="T63" fmla="*/ 8 h 295"/>
                <a:gd name="T64" fmla="*/ 9 w 299"/>
                <a:gd name="T65" fmla="*/ 8 h 295"/>
                <a:gd name="T66" fmla="*/ 10 w 299"/>
                <a:gd name="T67" fmla="*/ 7 h 295"/>
                <a:gd name="T68" fmla="*/ 10 w 299"/>
                <a:gd name="T69" fmla="*/ 7 h 295"/>
                <a:gd name="T70" fmla="*/ 11 w 299"/>
                <a:gd name="T71" fmla="*/ 6 h 295"/>
                <a:gd name="T72" fmla="*/ 11 w 299"/>
                <a:gd name="T73" fmla="*/ 5 h 295"/>
                <a:gd name="T74" fmla="*/ 11 w 299"/>
                <a:gd name="T75" fmla="*/ 5 h 295"/>
                <a:gd name="T76" fmla="*/ 11 w 299"/>
                <a:gd name="T77" fmla="*/ 4 h 295"/>
                <a:gd name="T78" fmla="*/ 11 w 299"/>
                <a:gd name="T79" fmla="*/ 3 h 295"/>
                <a:gd name="T80" fmla="*/ 11 w 299"/>
                <a:gd name="T81" fmla="*/ 2 h 295"/>
                <a:gd name="T82" fmla="*/ 11 w 299"/>
                <a:gd name="T83" fmla="*/ 2 h 295"/>
                <a:gd name="T84" fmla="*/ 10 w 299"/>
                <a:gd name="T85" fmla="*/ 1 h 295"/>
                <a:gd name="T86" fmla="*/ 10 w 299"/>
                <a:gd name="T87" fmla="*/ 1 h 295"/>
                <a:gd name="T88" fmla="*/ 9 w 299"/>
                <a:gd name="T89" fmla="*/ 0 h 295"/>
                <a:gd name="T90" fmla="*/ 9 w 299"/>
                <a:gd name="T91" fmla="*/ 0 h 295"/>
                <a:gd name="T92" fmla="*/ 8 w 299"/>
                <a:gd name="T93" fmla="*/ 0 h 2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9"/>
                <a:gd name="T142" fmla="*/ 0 h 295"/>
                <a:gd name="T143" fmla="*/ 299 w 299"/>
                <a:gd name="T144" fmla="*/ 295 h 29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9" h="295">
                  <a:moveTo>
                    <a:pt x="221" y="0"/>
                  </a:moveTo>
                  <a:lnTo>
                    <a:pt x="76" y="31"/>
                  </a:lnTo>
                  <a:lnTo>
                    <a:pt x="61" y="33"/>
                  </a:lnTo>
                  <a:lnTo>
                    <a:pt x="46" y="39"/>
                  </a:lnTo>
                  <a:lnTo>
                    <a:pt x="33" y="49"/>
                  </a:lnTo>
                  <a:lnTo>
                    <a:pt x="22" y="62"/>
                  </a:lnTo>
                  <a:lnTo>
                    <a:pt x="13" y="79"/>
                  </a:lnTo>
                  <a:lnTo>
                    <a:pt x="6" y="97"/>
                  </a:lnTo>
                  <a:lnTo>
                    <a:pt x="2" y="117"/>
                  </a:lnTo>
                  <a:lnTo>
                    <a:pt x="0" y="138"/>
                  </a:lnTo>
                  <a:lnTo>
                    <a:pt x="1" y="154"/>
                  </a:lnTo>
                  <a:lnTo>
                    <a:pt x="3" y="168"/>
                  </a:lnTo>
                  <a:lnTo>
                    <a:pt x="6" y="181"/>
                  </a:lnTo>
                  <a:lnTo>
                    <a:pt x="11" y="194"/>
                  </a:lnTo>
                  <a:lnTo>
                    <a:pt x="17" y="205"/>
                  </a:lnTo>
                  <a:lnTo>
                    <a:pt x="24" y="216"/>
                  </a:lnTo>
                  <a:lnTo>
                    <a:pt x="31" y="225"/>
                  </a:lnTo>
                  <a:lnTo>
                    <a:pt x="40" y="233"/>
                  </a:lnTo>
                  <a:lnTo>
                    <a:pt x="61" y="274"/>
                  </a:lnTo>
                  <a:lnTo>
                    <a:pt x="64" y="258"/>
                  </a:lnTo>
                  <a:lnTo>
                    <a:pt x="92" y="295"/>
                  </a:lnTo>
                  <a:lnTo>
                    <a:pt x="90" y="263"/>
                  </a:lnTo>
                  <a:lnTo>
                    <a:pt x="117" y="293"/>
                  </a:lnTo>
                  <a:lnTo>
                    <a:pt x="114" y="247"/>
                  </a:lnTo>
                  <a:lnTo>
                    <a:pt x="139" y="269"/>
                  </a:lnTo>
                  <a:lnTo>
                    <a:pt x="130" y="234"/>
                  </a:lnTo>
                  <a:lnTo>
                    <a:pt x="150" y="230"/>
                  </a:lnTo>
                  <a:lnTo>
                    <a:pt x="152" y="230"/>
                  </a:lnTo>
                  <a:lnTo>
                    <a:pt x="152" y="229"/>
                  </a:lnTo>
                  <a:lnTo>
                    <a:pt x="221" y="214"/>
                  </a:lnTo>
                  <a:lnTo>
                    <a:pt x="236" y="212"/>
                  </a:lnTo>
                  <a:lnTo>
                    <a:pt x="251" y="206"/>
                  </a:lnTo>
                  <a:lnTo>
                    <a:pt x="264" y="196"/>
                  </a:lnTo>
                  <a:lnTo>
                    <a:pt x="275" y="183"/>
                  </a:lnTo>
                  <a:lnTo>
                    <a:pt x="286" y="167"/>
                  </a:lnTo>
                  <a:lnTo>
                    <a:pt x="293" y="149"/>
                  </a:lnTo>
                  <a:lnTo>
                    <a:pt x="297" y="128"/>
                  </a:lnTo>
                  <a:lnTo>
                    <a:pt x="299" y="107"/>
                  </a:lnTo>
                  <a:lnTo>
                    <a:pt x="297" y="86"/>
                  </a:lnTo>
                  <a:lnTo>
                    <a:pt x="293" y="65"/>
                  </a:lnTo>
                  <a:lnTo>
                    <a:pt x="286" y="47"/>
                  </a:lnTo>
                  <a:lnTo>
                    <a:pt x="275" y="31"/>
                  </a:lnTo>
                  <a:lnTo>
                    <a:pt x="264" y="18"/>
                  </a:lnTo>
                  <a:lnTo>
                    <a:pt x="251" y="8"/>
                  </a:lnTo>
                  <a:lnTo>
                    <a:pt x="236" y="2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6" name="Freeform 25"/>
            <p:cNvSpPr>
              <a:spLocks/>
            </p:cNvSpPr>
            <p:nvPr/>
          </p:nvSpPr>
          <p:spPr bwMode="auto">
            <a:xfrm>
              <a:off x="2670" y="2614"/>
              <a:ext cx="100" cy="97"/>
            </a:xfrm>
            <a:custGeom>
              <a:avLst/>
              <a:gdLst>
                <a:gd name="T0" fmla="*/ 8 w 300"/>
                <a:gd name="T1" fmla="*/ 0 h 292"/>
                <a:gd name="T2" fmla="*/ 3 w 300"/>
                <a:gd name="T3" fmla="*/ 1 h 292"/>
                <a:gd name="T4" fmla="*/ 2 w 300"/>
                <a:gd name="T5" fmla="*/ 1 h 292"/>
                <a:gd name="T6" fmla="*/ 2 w 300"/>
                <a:gd name="T7" fmla="*/ 1 h 292"/>
                <a:gd name="T8" fmla="*/ 1 w 300"/>
                <a:gd name="T9" fmla="*/ 2 h 292"/>
                <a:gd name="T10" fmla="*/ 1 w 300"/>
                <a:gd name="T11" fmla="*/ 2 h 292"/>
                <a:gd name="T12" fmla="*/ 0 w 300"/>
                <a:gd name="T13" fmla="*/ 3 h 292"/>
                <a:gd name="T14" fmla="*/ 0 w 300"/>
                <a:gd name="T15" fmla="*/ 4 h 292"/>
                <a:gd name="T16" fmla="*/ 0 w 300"/>
                <a:gd name="T17" fmla="*/ 4 h 292"/>
                <a:gd name="T18" fmla="*/ 0 w 300"/>
                <a:gd name="T19" fmla="*/ 5 h 292"/>
                <a:gd name="T20" fmla="*/ 0 w 300"/>
                <a:gd name="T21" fmla="*/ 6 h 292"/>
                <a:gd name="T22" fmla="*/ 0 w 300"/>
                <a:gd name="T23" fmla="*/ 6 h 292"/>
                <a:gd name="T24" fmla="*/ 0 w 300"/>
                <a:gd name="T25" fmla="*/ 7 h 292"/>
                <a:gd name="T26" fmla="*/ 0 w 300"/>
                <a:gd name="T27" fmla="*/ 7 h 292"/>
                <a:gd name="T28" fmla="*/ 1 w 300"/>
                <a:gd name="T29" fmla="*/ 8 h 292"/>
                <a:gd name="T30" fmla="*/ 1 w 300"/>
                <a:gd name="T31" fmla="*/ 8 h 292"/>
                <a:gd name="T32" fmla="*/ 1 w 300"/>
                <a:gd name="T33" fmla="*/ 8 h 292"/>
                <a:gd name="T34" fmla="*/ 1 w 300"/>
                <a:gd name="T35" fmla="*/ 8 h 292"/>
                <a:gd name="T36" fmla="*/ 1 w 300"/>
                <a:gd name="T37" fmla="*/ 8 h 292"/>
                <a:gd name="T38" fmla="*/ 2 w 300"/>
                <a:gd name="T39" fmla="*/ 10 h 292"/>
                <a:gd name="T40" fmla="*/ 2 w 300"/>
                <a:gd name="T41" fmla="*/ 9 h 292"/>
                <a:gd name="T42" fmla="*/ 3 w 300"/>
                <a:gd name="T43" fmla="*/ 11 h 292"/>
                <a:gd name="T44" fmla="*/ 3 w 300"/>
                <a:gd name="T45" fmla="*/ 10 h 292"/>
                <a:gd name="T46" fmla="*/ 4 w 300"/>
                <a:gd name="T47" fmla="*/ 11 h 292"/>
                <a:gd name="T48" fmla="*/ 4 w 300"/>
                <a:gd name="T49" fmla="*/ 9 h 292"/>
                <a:gd name="T50" fmla="*/ 5 w 300"/>
                <a:gd name="T51" fmla="*/ 10 h 292"/>
                <a:gd name="T52" fmla="*/ 5 w 300"/>
                <a:gd name="T53" fmla="*/ 9 h 292"/>
                <a:gd name="T54" fmla="*/ 8 w 300"/>
                <a:gd name="T55" fmla="*/ 8 h 292"/>
                <a:gd name="T56" fmla="*/ 9 w 300"/>
                <a:gd name="T57" fmla="*/ 8 h 292"/>
                <a:gd name="T58" fmla="*/ 9 w 300"/>
                <a:gd name="T59" fmla="*/ 8 h 292"/>
                <a:gd name="T60" fmla="*/ 10 w 300"/>
                <a:gd name="T61" fmla="*/ 7 h 292"/>
                <a:gd name="T62" fmla="*/ 10 w 300"/>
                <a:gd name="T63" fmla="*/ 7 h 292"/>
                <a:gd name="T64" fmla="*/ 11 w 300"/>
                <a:gd name="T65" fmla="*/ 6 h 292"/>
                <a:gd name="T66" fmla="*/ 11 w 300"/>
                <a:gd name="T67" fmla="*/ 5 h 292"/>
                <a:gd name="T68" fmla="*/ 11 w 300"/>
                <a:gd name="T69" fmla="*/ 5 h 292"/>
                <a:gd name="T70" fmla="*/ 11 w 300"/>
                <a:gd name="T71" fmla="*/ 4 h 292"/>
                <a:gd name="T72" fmla="*/ 11 w 300"/>
                <a:gd name="T73" fmla="*/ 3 h 292"/>
                <a:gd name="T74" fmla="*/ 11 w 300"/>
                <a:gd name="T75" fmla="*/ 2 h 292"/>
                <a:gd name="T76" fmla="*/ 11 w 300"/>
                <a:gd name="T77" fmla="*/ 2 h 292"/>
                <a:gd name="T78" fmla="*/ 10 w 300"/>
                <a:gd name="T79" fmla="*/ 1 h 292"/>
                <a:gd name="T80" fmla="*/ 10 w 300"/>
                <a:gd name="T81" fmla="*/ 1 h 292"/>
                <a:gd name="T82" fmla="*/ 9 w 300"/>
                <a:gd name="T83" fmla="*/ 0 h 292"/>
                <a:gd name="T84" fmla="*/ 9 w 300"/>
                <a:gd name="T85" fmla="*/ 0 h 292"/>
                <a:gd name="T86" fmla="*/ 8 w 300"/>
                <a:gd name="T87" fmla="*/ 0 h 29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00"/>
                <a:gd name="T133" fmla="*/ 0 h 292"/>
                <a:gd name="T134" fmla="*/ 300 w 300"/>
                <a:gd name="T135" fmla="*/ 292 h 29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00" h="292">
                  <a:moveTo>
                    <a:pt x="222" y="0"/>
                  </a:moveTo>
                  <a:lnTo>
                    <a:pt x="77" y="32"/>
                  </a:lnTo>
                  <a:lnTo>
                    <a:pt x="62" y="34"/>
                  </a:lnTo>
                  <a:lnTo>
                    <a:pt x="47" y="40"/>
                  </a:lnTo>
                  <a:lnTo>
                    <a:pt x="34" y="50"/>
                  </a:lnTo>
                  <a:lnTo>
                    <a:pt x="23" y="63"/>
                  </a:lnTo>
                  <a:lnTo>
                    <a:pt x="13" y="78"/>
                  </a:lnTo>
                  <a:lnTo>
                    <a:pt x="6" y="97"/>
                  </a:lnTo>
                  <a:lnTo>
                    <a:pt x="2" y="117"/>
                  </a:lnTo>
                  <a:lnTo>
                    <a:pt x="0" y="138"/>
                  </a:lnTo>
                  <a:lnTo>
                    <a:pt x="1" y="152"/>
                  </a:lnTo>
                  <a:lnTo>
                    <a:pt x="3" y="167"/>
                  </a:lnTo>
                  <a:lnTo>
                    <a:pt x="6" y="180"/>
                  </a:lnTo>
                  <a:lnTo>
                    <a:pt x="11" y="192"/>
                  </a:lnTo>
                  <a:lnTo>
                    <a:pt x="17" y="204"/>
                  </a:lnTo>
                  <a:lnTo>
                    <a:pt x="23" y="214"/>
                  </a:lnTo>
                  <a:lnTo>
                    <a:pt x="31" y="223"/>
                  </a:lnTo>
                  <a:lnTo>
                    <a:pt x="39" y="230"/>
                  </a:lnTo>
                  <a:lnTo>
                    <a:pt x="60" y="272"/>
                  </a:lnTo>
                  <a:lnTo>
                    <a:pt x="63" y="256"/>
                  </a:lnTo>
                  <a:lnTo>
                    <a:pt x="90" y="292"/>
                  </a:lnTo>
                  <a:lnTo>
                    <a:pt x="88" y="261"/>
                  </a:lnTo>
                  <a:lnTo>
                    <a:pt x="116" y="291"/>
                  </a:lnTo>
                  <a:lnTo>
                    <a:pt x="113" y="245"/>
                  </a:lnTo>
                  <a:lnTo>
                    <a:pt x="138" y="267"/>
                  </a:lnTo>
                  <a:lnTo>
                    <a:pt x="130" y="233"/>
                  </a:lnTo>
                  <a:lnTo>
                    <a:pt x="222" y="214"/>
                  </a:lnTo>
                  <a:lnTo>
                    <a:pt x="237" y="212"/>
                  </a:lnTo>
                  <a:lnTo>
                    <a:pt x="252" y="206"/>
                  </a:lnTo>
                  <a:lnTo>
                    <a:pt x="265" y="196"/>
                  </a:lnTo>
                  <a:lnTo>
                    <a:pt x="276" y="183"/>
                  </a:lnTo>
                  <a:lnTo>
                    <a:pt x="286" y="167"/>
                  </a:lnTo>
                  <a:lnTo>
                    <a:pt x="293" y="148"/>
                  </a:lnTo>
                  <a:lnTo>
                    <a:pt x="298" y="129"/>
                  </a:lnTo>
                  <a:lnTo>
                    <a:pt x="300" y="108"/>
                  </a:lnTo>
                  <a:lnTo>
                    <a:pt x="298" y="86"/>
                  </a:lnTo>
                  <a:lnTo>
                    <a:pt x="293" y="66"/>
                  </a:lnTo>
                  <a:lnTo>
                    <a:pt x="286" y="48"/>
                  </a:lnTo>
                  <a:lnTo>
                    <a:pt x="276" y="32"/>
                  </a:lnTo>
                  <a:lnTo>
                    <a:pt x="265" y="18"/>
                  </a:lnTo>
                  <a:lnTo>
                    <a:pt x="252" y="8"/>
                  </a:lnTo>
                  <a:lnTo>
                    <a:pt x="237" y="2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7" name="Freeform 26"/>
            <p:cNvSpPr>
              <a:spLocks/>
            </p:cNvSpPr>
            <p:nvPr/>
          </p:nvSpPr>
          <p:spPr bwMode="auto">
            <a:xfrm>
              <a:off x="2667" y="2706"/>
              <a:ext cx="98" cy="98"/>
            </a:xfrm>
            <a:custGeom>
              <a:avLst/>
              <a:gdLst>
                <a:gd name="T0" fmla="*/ 8 w 296"/>
                <a:gd name="T1" fmla="*/ 0 h 295"/>
                <a:gd name="T2" fmla="*/ 3 w 296"/>
                <a:gd name="T3" fmla="*/ 1 h 295"/>
                <a:gd name="T4" fmla="*/ 2 w 296"/>
                <a:gd name="T5" fmla="*/ 1 h 295"/>
                <a:gd name="T6" fmla="*/ 2 w 296"/>
                <a:gd name="T7" fmla="*/ 1 h 295"/>
                <a:gd name="T8" fmla="*/ 1 w 296"/>
                <a:gd name="T9" fmla="*/ 1 h 295"/>
                <a:gd name="T10" fmla="*/ 1 w 296"/>
                <a:gd name="T11" fmla="*/ 2 h 295"/>
                <a:gd name="T12" fmla="*/ 1 w 296"/>
                <a:gd name="T13" fmla="*/ 2 h 295"/>
                <a:gd name="T14" fmla="*/ 0 w 296"/>
                <a:gd name="T15" fmla="*/ 3 h 295"/>
                <a:gd name="T16" fmla="*/ 0 w 296"/>
                <a:gd name="T17" fmla="*/ 4 h 295"/>
                <a:gd name="T18" fmla="*/ 0 w 296"/>
                <a:gd name="T19" fmla="*/ 5 h 295"/>
                <a:gd name="T20" fmla="*/ 0 w 296"/>
                <a:gd name="T21" fmla="*/ 5 h 295"/>
                <a:gd name="T22" fmla="*/ 0 w 296"/>
                <a:gd name="T23" fmla="*/ 6 h 295"/>
                <a:gd name="T24" fmla="*/ 0 w 296"/>
                <a:gd name="T25" fmla="*/ 6 h 295"/>
                <a:gd name="T26" fmla="*/ 1 w 296"/>
                <a:gd name="T27" fmla="*/ 7 h 295"/>
                <a:gd name="T28" fmla="*/ 1 w 296"/>
                <a:gd name="T29" fmla="*/ 7 h 295"/>
                <a:gd name="T30" fmla="*/ 1 w 296"/>
                <a:gd name="T31" fmla="*/ 8 h 295"/>
                <a:gd name="T32" fmla="*/ 2 w 296"/>
                <a:gd name="T33" fmla="*/ 8 h 295"/>
                <a:gd name="T34" fmla="*/ 2 w 296"/>
                <a:gd name="T35" fmla="*/ 9 h 295"/>
                <a:gd name="T36" fmla="*/ 2 w 296"/>
                <a:gd name="T37" fmla="*/ 9 h 295"/>
                <a:gd name="T38" fmla="*/ 3 w 296"/>
                <a:gd name="T39" fmla="*/ 10 h 295"/>
                <a:gd name="T40" fmla="*/ 3 w 296"/>
                <a:gd name="T41" fmla="*/ 10 h 295"/>
                <a:gd name="T42" fmla="*/ 4 w 296"/>
                <a:gd name="T43" fmla="*/ 11 h 295"/>
                <a:gd name="T44" fmla="*/ 4 w 296"/>
                <a:gd name="T45" fmla="*/ 10 h 295"/>
                <a:gd name="T46" fmla="*/ 5 w 296"/>
                <a:gd name="T47" fmla="*/ 11 h 295"/>
                <a:gd name="T48" fmla="*/ 5 w 296"/>
                <a:gd name="T49" fmla="*/ 9 h 295"/>
                <a:gd name="T50" fmla="*/ 5 w 296"/>
                <a:gd name="T51" fmla="*/ 10 h 295"/>
                <a:gd name="T52" fmla="*/ 5 w 296"/>
                <a:gd name="T53" fmla="*/ 8 h 295"/>
                <a:gd name="T54" fmla="*/ 6 w 296"/>
                <a:gd name="T55" fmla="*/ 8 h 295"/>
                <a:gd name="T56" fmla="*/ 6 w 296"/>
                <a:gd name="T57" fmla="*/ 8 h 295"/>
                <a:gd name="T58" fmla="*/ 6 w 296"/>
                <a:gd name="T59" fmla="*/ 8 h 295"/>
                <a:gd name="T60" fmla="*/ 8 w 296"/>
                <a:gd name="T61" fmla="*/ 8 h 295"/>
                <a:gd name="T62" fmla="*/ 9 w 296"/>
                <a:gd name="T63" fmla="*/ 8 h 295"/>
                <a:gd name="T64" fmla="*/ 9 w 296"/>
                <a:gd name="T65" fmla="*/ 8 h 295"/>
                <a:gd name="T66" fmla="*/ 10 w 296"/>
                <a:gd name="T67" fmla="*/ 7 h 295"/>
                <a:gd name="T68" fmla="*/ 10 w 296"/>
                <a:gd name="T69" fmla="*/ 7 h 295"/>
                <a:gd name="T70" fmla="*/ 10 w 296"/>
                <a:gd name="T71" fmla="*/ 6 h 295"/>
                <a:gd name="T72" fmla="*/ 11 w 296"/>
                <a:gd name="T73" fmla="*/ 6 h 295"/>
                <a:gd name="T74" fmla="*/ 11 w 296"/>
                <a:gd name="T75" fmla="*/ 5 h 295"/>
                <a:gd name="T76" fmla="*/ 11 w 296"/>
                <a:gd name="T77" fmla="*/ 4 h 295"/>
                <a:gd name="T78" fmla="*/ 11 w 296"/>
                <a:gd name="T79" fmla="*/ 3 h 295"/>
                <a:gd name="T80" fmla="*/ 11 w 296"/>
                <a:gd name="T81" fmla="*/ 3 h 295"/>
                <a:gd name="T82" fmla="*/ 10 w 296"/>
                <a:gd name="T83" fmla="*/ 2 h 295"/>
                <a:gd name="T84" fmla="*/ 10 w 296"/>
                <a:gd name="T85" fmla="*/ 1 h 295"/>
                <a:gd name="T86" fmla="*/ 10 w 296"/>
                <a:gd name="T87" fmla="*/ 1 h 295"/>
                <a:gd name="T88" fmla="*/ 9 w 296"/>
                <a:gd name="T89" fmla="*/ 0 h 295"/>
                <a:gd name="T90" fmla="*/ 9 w 296"/>
                <a:gd name="T91" fmla="*/ 0 h 295"/>
                <a:gd name="T92" fmla="*/ 8 w 296"/>
                <a:gd name="T93" fmla="*/ 0 h 29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6"/>
                <a:gd name="T142" fmla="*/ 0 h 295"/>
                <a:gd name="T143" fmla="*/ 296 w 296"/>
                <a:gd name="T144" fmla="*/ 295 h 29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6" h="295">
                  <a:moveTo>
                    <a:pt x="220" y="0"/>
                  </a:moveTo>
                  <a:lnTo>
                    <a:pt x="77" y="22"/>
                  </a:lnTo>
                  <a:lnTo>
                    <a:pt x="62" y="23"/>
                  </a:lnTo>
                  <a:lnTo>
                    <a:pt x="47" y="28"/>
                  </a:lnTo>
                  <a:lnTo>
                    <a:pt x="34" y="38"/>
                  </a:lnTo>
                  <a:lnTo>
                    <a:pt x="23" y="50"/>
                  </a:lnTo>
                  <a:lnTo>
                    <a:pt x="14" y="65"/>
                  </a:lnTo>
                  <a:lnTo>
                    <a:pt x="7" y="83"/>
                  </a:lnTo>
                  <a:lnTo>
                    <a:pt x="3" y="104"/>
                  </a:lnTo>
                  <a:lnTo>
                    <a:pt x="0" y="125"/>
                  </a:lnTo>
                  <a:lnTo>
                    <a:pt x="1" y="142"/>
                  </a:lnTo>
                  <a:lnTo>
                    <a:pt x="5" y="159"/>
                  </a:lnTo>
                  <a:lnTo>
                    <a:pt x="9" y="175"/>
                  </a:lnTo>
                  <a:lnTo>
                    <a:pt x="15" y="190"/>
                  </a:lnTo>
                  <a:lnTo>
                    <a:pt x="23" y="203"/>
                  </a:lnTo>
                  <a:lnTo>
                    <a:pt x="31" y="214"/>
                  </a:lnTo>
                  <a:lnTo>
                    <a:pt x="41" y="224"/>
                  </a:lnTo>
                  <a:lnTo>
                    <a:pt x="52" y="231"/>
                  </a:lnTo>
                  <a:lnTo>
                    <a:pt x="49" y="233"/>
                  </a:lnTo>
                  <a:lnTo>
                    <a:pt x="70" y="275"/>
                  </a:lnTo>
                  <a:lnTo>
                    <a:pt x="74" y="258"/>
                  </a:lnTo>
                  <a:lnTo>
                    <a:pt x="101" y="295"/>
                  </a:lnTo>
                  <a:lnTo>
                    <a:pt x="99" y="263"/>
                  </a:lnTo>
                  <a:lnTo>
                    <a:pt x="127" y="293"/>
                  </a:lnTo>
                  <a:lnTo>
                    <a:pt x="124" y="247"/>
                  </a:lnTo>
                  <a:lnTo>
                    <a:pt x="149" y="270"/>
                  </a:lnTo>
                  <a:lnTo>
                    <a:pt x="139" y="229"/>
                  </a:lnTo>
                  <a:lnTo>
                    <a:pt x="154" y="227"/>
                  </a:lnTo>
                  <a:lnTo>
                    <a:pt x="162" y="230"/>
                  </a:lnTo>
                  <a:lnTo>
                    <a:pt x="160" y="226"/>
                  </a:lnTo>
                  <a:lnTo>
                    <a:pt x="220" y="217"/>
                  </a:lnTo>
                  <a:lnTo>
                    <a:pt x="235" y="216"/>
                  </a:lnTo>
                  <a:lnTo>
                    <a:pt x="250" y="211"/>
                  </a:lnTo>
                  <a:lnTo>
                    <a:pt x="263" y="202"/>
                  </a:lnTo>
                  <a:lnTo>
                    <a:pt x="274" y="189"/>
                  </a:lnTo>
                  <a:lnTo>
                    <a:pt x="283" y="173"/>
                  </a:lnTo>
                  <a:lnTo>
                    <a:pt x="290" y="155"/>
                  </a:lnTo>
                  <a:lnTo>
                    <a:pt x="294" y="135"/>
                  </a:lnTo>
                  <a:lnTo>
                    <a:pt x="296" y="114"/>
                  </a:lnTo>
                  <a:lnTo>
                    <a:pt x="294" y="91"/>
                  </a:lnTo>
                  <a:lnTo>
                    <a:pt x="290" y="71"/>
                  </a:lnTo>
                  <a:lnTo>
                    <a:pt x="283" y="52"/>
                  </a:lnTo>
                  <a:lnTo>
                    <a:pt x="274" y="36"/>
                  </a:lnTo>
                  <a:lnTo>
                    <a:pt x="263" y="21"/>
                  </a:lnTo>
                  <a:lnTo>
                    <a:pt x="250" y="10"/>
                  </a:lnTo>
                  <a:lnTo>
                    <a:pt x="235" y="3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8" name="Freeform 27"/>
            <p:cNvSpPr>
              <a:spLocks/>
            </p:cNvSpPr>
            <p:nvPr/>
          </p:nvSpPr>
          <p:spPr bwMode="auto">
            <a:xfrm>
              <a:off x="2726" y="2529"/>
              <a:ext cx="34" cy="60"/>
            </a:xfrm>
            <a:custGeom>
              <a:avLst/>
              <a:gdLst>
                <a:gd name="T0" fmla="*/ 2 w 102"/>
                <a:gd name="T1" fmla="*/ 0 h 180"/>
                <a:gd name="T2" fmla="*/ 2 w 102"/>
                <a:gd name="T3" fmla="*/ 0 h 180"/>
                <a:gd name="T4" fmla="*/ 3 w 102"/>
                <a:gd name="T5" fmla="*/ 0 h 180"/>
                <a:gd name="T6" fmla="*/ 3 w 102"/>
                <a:gd name="T7" fmla="*/ 1 h 180"/>
                <a:gd name="T8" fmla="*/ 3 w 102"/>
                <a:gd name="T9" fmla="*/ 1 h 180"/>
                <a:gd name="T10" fmla="*/ 3 w 102"/>
                <a:gd name="T11" fmla="*/ 1 h 180"/>
                <a:gd name="T12" fmla="*/ 4 w 102"/>
                <a:gd name="T13" fmla="*/ 2 h 180"/>
                <a:gd name="T14" fmla="*/ 4 w 102"/>
                <a:gd name="T15" fmla="*/ 3 h 180"/>
                <a:gd name="T16" fmla="*/ 4 w 102"/>
                <a:gd name="T17" fmla="*/ 3 h 180"/>
                <a:gd name="T18" fmla="*/ 4 w 102"/>
                <a:gd name="T19" fmla="*/ 4 h 180"/>
                <a:gd name="T20" fmla="*/ 4 w 102"/>
                <a:gd name="T21" fmla="*/ 5 h 180"/>
                <a:gd name="T22" fmla="*/ 3 w 102"/>
                <a:gd name="T23" fmla="*/ 5 h 180"/>
                <a:gd name="T24" fmla="*/ 3 w 102"/>
                <a:gd name="T25" fmla="*/ 6 h 180"/>
                <a:gd name="T26" fmla="*/ 3 w 102"/>
                <a:gd name="T27" fmla="*/ 6 h 180"/>
                <a:gd name="T28" fmla="*/ 3 w 102"/>
                <a:gd name="T29" fmla="*/ 6 h 180"/>
                <a:gd name="T30" fmla="*/ 2 w 102"/>
                <a:gd name="T31" fmla="*/ 7 h 180"/>
                <a:gd name="T32" fmla="*/ 2 w 102"/>
                <a:gd name="T33" fmla="*/ 7 h 180"/>
                <a:gd name="T34" fmla="*/ 2 w 102"/>
                <a:gd name="T35" fmla="*/ 7 h 180"/>
                <a:gd name="T36" fmla="*/ 1 w 102"/>
                <a:gd name="T37" fmla="*/ 6 h 180"/>
                <a:gd name="T38" fmla="*/ 1 w 102"/>
                <a:gd name="T39" fmla="*/ 6 h 180"/>
                <a:gd name="T40" fmla="*/ 1 w 102"/>
                <a:gd name="T41" fmla="*/ 6 h 180"/>
                <a:gd name="T42" fmla="*/ 0 w 102"/>
                <a:gd name="T43" fmla="*/ 5 h 180"/>
                <a:gd name="T44" fmla="*/ 0 w 102"/>
                <a:gd name="T45" fmla="*/ 5 h 180"/>
                <a:gd name="T46" fmla="*/ 0 w 102"/>
                <a:gd name="T47" fmla="*/ 4 h 180"/>
                <a:gd name="T48" fmla="*/ 0 w 102"/>
                <a:gd name="T49" fmla="*/ 3 h 180"/>
                <a:gd name="T50" fmla="*/ 0 w 102"/>
                <a:gd name="T51" fmla="*/ 3 h 180"/>
                <a:gd name="T52" fmla="*/ 0 w 102"/>
                <a:gd name="T53" fmla="*/ 2 h 180"/>
                <a:gd name="T54" fmla="*/ 0 w 102"/>
                <a:gd name="T55" fmla="*/ 1 h 180"/>
                <a:gd name="T56" fmla="*/ 1 w 102"/>
                <a:gd name="T57" fmla="*/ 1 h 180"/>
                <a:gd name="T58" fmla="*/ 1 w 102"/>
                <a:gd name="T59" fmla="*/ 1 h 180"/>
                <a:gd name="T60" fmla="*/ 1 w 102"/>
                <a:gd name="T61" fmla="*/ 0 h 180"/>
                <a:gd name="T62" fmla="*/ 2 w 102"/>
                <a:gd name="T63" fmla="*/ 0 h 180"/>
                <a:gd name="T64" fmla="*/ 2 w 102"/>
                <a:gd name="T65" fmla="*/ 0 h 1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2"/>
                <a:gd name="T100" fmla="*/ 0 h 180"/>
                <a:gd name="T101" fmla="*/ 102 w 102"/>
                <a:gd name="T102" fmla="*/ 180 h 1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2" h="180">
                  <a:moveTo>
                    <a:pt x="52" y="0"/>
                  </a:moveTo>
                  <a:lnTo>
                    <a:pt x="62" y="2"/>
                  </a:lnTo>
                  <a:lnTo>
                    <a:pt x="72" y="7"/>
                  </a:lnTo>
                  <a:lnTo>
                    <a:pt x="80" y="15"/>
                  </a:lnTo>
                  <a:lnTo>
                    <a:pt x="88" y="26"/>
                  </a:lnTo>
                  <a:lnTo>
                    <a:pt x="94" y="39"/>
                  </a:lnTo>
                  <a:lnTo>
                    <a:pt x="98" y="54"/>
                  </a:lnTo>
                  <a:lnTo>
                    <a:pt x="101" y="72"/>
                  </a:lnTo>
                  <a:lnTo>
                    <a:pt x="102" y="90"/>
                  </a:lnTo>
                  <a:lnTo>
                    <a:pt x="101" y="108"/>
                  </a:lnTo>
                  <a:lnTo>
                    <a:pt x="98" y="125"/>
                  </a:lnTo>
                  <a:lnTo>
                    <a:pt x="94" y="141"/>
                  </a:lnTo>
                  <a:lnTo>
                    <a:pt x="88" y="154"/>
                  </a:lnTo>
                  <a:lnTo>
                    <a:pt x="80" y="165"/>
                  </a:lnTo>
                  <a:lnTo>
                    <a:pt x="72" y="173"/>
                  </a:lnTo>
                  <a:lnTo>
                    <a:pt x="62" y="178"/>
                  </a:lnTo>
                  <a:lnTo>
                    <a:pt x="52" y="180"/>
                  </a:lnTo>
                  <a:lnTo>
                    <a:pt x="42" y="178"/>
                  </a:lnTo>
                  <a:lnTo>
                    <a:pt x="32" y="173"/>
                  </a:lnTo>
                  <a:lnTo>
                    <a:pt x="23" y="165"/>
                  </a:lnTo>
                  <a:lnTo>
                    <a:pt x="15" y="154"/>
                  </a:lnTo>
                  <a:lnTo>
                    <a:pt x="9" y="141"/>
                  </a:lnTo>
                  <a:lnTo>
                    <a:pt x="4" y="125"/>
                  </a:lnTo>
                  <a:lnTo>
                    <a:pt x="1" y="108"/>
                  </a:lnTo>
                  <a:lnTo>
                    <a:pt x="0" y="90"/>
                  </a:lnTo>
                  <a:lnTo>
                    <a:pt x="1" y="72"/>
                  </a:lnTo>
                  <a:lnTo>
                    <a:pt x="4" y="54"/>
                  </a:lnTo>
                  <a:lnTo>
                    <a:pt x="9" y="39"/>
                  </a:lnTo>
                  <a:lnTo>
                    <a:pt x="15" y="26"/>
                  </a:lnTo>
                  <a:lnTo>
                    <a:pt x="23" y="15"/>
                  </a:lnTo>
                  <a:lnTo>
                    <a:pt x="32" y="7"/>
                  </a:lnTo>
                  <a:lnTo>
                    <a:pt x="4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A000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9" name="Freeform 28"/>
            <p:cNvSpPr>
              <a:spLocks/>
            </p:cNvSpPr>
            <p:nvPr/>
          </p:nvSpPr>
          <p:spPr bwMode="auto">
            <a:xfrm>
              <a:off x="2723" y="2621"/>
              <a:ext cx="34" cy="60"/>
            </a:xfrm>
            <a:custGeom>
              <a:avLst/>
              <a:gdLst>
                <a:gd name="T0" fmla="*/ 2 w 102"/>
                <a:gd name="T1" fmla="*/ 0 h 178"/>
                <a:gd name="T2" fmla="*/ 2 w 102"/>
                <a:gd name="T3" fmla="*/ 0 h 178"/>
                <a:gd name="T4" fmla="*/ 3 w 102"/>
                <a:gd name="T5" fmla="*/ 0 h 178"/>
                <a:gd name="T6" fmla="*/ 3 w 102"/>
                <a:gd name="T7" fmla="*/ 1 h 178"/>
                <a:gd name="T8" fmla="*/ 3 w 102"/>
                <a:gd name="T9" fmla="*/ 1 h 178"/>
                <a:gd name="T10" fmla="*/ 3 w 102"/>
                <a:gd name="T11" fmla="*/ 1 h 178"/>
                <a:gd name="T12" fmla="*/ 4 w 102"/>
                <a:gd name="T13" fmla="*/ 2 h 178"/>
                <a:gd name="T14" fmla="*/ 4 w 102"/>
                <a:gd name="T15" fmla="*/ 3 h 178"/>
                <a:gd name="T16" fmla="*/ 4 w 102"/>
                <a:gd name="T17" fmla="*/ 3 h 178"/>
                <a:gd name="T18" fmla="*/ 4 w 102"/>
                <a:gd name="T19" fmla="*/ 4 h 178"/>
                <a:gd name="T20" fmla="*/ 4 w 102"/>
                <a:gd name="T21" fmla="*/ 5 h 178"/>
                <a:gd name="T22" fmla="*/ 3 w 102"/>
                <a:gd name="T23" fmla="*/ 5 h 178"/>
                <a:gd name="T24" fmla="*/ 3 w 102"/>
                <a:gd name="T25" fmla="*/ 6 h 178"/>
                <a:gd name="T26" fmla="*/ 3 w 102"/>
                <a:gd name="T27" fmla="*/ 6 h 178"/>
                <a:gd name="T28" fmla="*/ 3 w 102"/>
                <a:gd name="T29" fmla="*/ 7 h 178"/>
                <a:gd name="T30" fmla="*/ 2 w 102"/>
                <a:gd name="T31" fmla="*/ 7 h 178"/>
                <a:gd name="T32" fmla="*/ 2 w 102"/>
                <a:gd name="T33" fmla="*/ 7 h 178"/>
                <a:gd name="T34" fmla="*/ 2 w 102"/>
                <a:gd name="T35" fmla="*/ 7 h 178"/>
                <a:gd name="T36" fmla="*/ 1 w 102"/>
                <a:gd name="T37" fmla="*/ 7 h 178"/>
                <a:gd name="T38" fmla="*/ 1 w 102"/>
                <a:gd name="T39" fmla="*/ 6 h 178"/>
                <a:gd name="T40" fmla="*/ 1 w 102"/>
                <a:gd name="T41" fmla="*/ 6 h 178"/>
                <a:gd name="T42" fmla="*/ 0 w 102"/>
                <a:gd name="T43" fmla="*/ 5 h 178"/>
                <a:gd name="T44" fmla="*/ 0 w 102"/>
                <a:gd name="T45" fmla="*/ 5 h 178"/>
                <a:gd name="T46" fmla="*/ 0 w 102"/>
                <a:gd name="T47" fmla="*/ 4 h 178"/>
                <a:gd name="T48" fmla="*/ 0 w 102"/>
                <a:gd name="T49" fmla="*/ 3 h 178"/>
                <a:gd name="T50" fmla="*/ 0 w 102"/>
                <a:gd name="T51" fmla="*/ 3 h 178"/>
                <a:gd name="T52" fmla="*/ 0 w 102"/>
                <a:gd name="T53" fmla="*/ 2 h 178"/>
                <a:gd name="T54" fmla="*/ 0 w 102"/>
                <a:gd name="T55" fmla="*/ 1 h 178"/>
                <a:gd name="T56" fmla="*/ 1 w 102"/>
                <a:gd name="T57" fmla="*/ 1 h 178"/>
                <a:gd name="T58" fmla="*/ 1 w 102"/>
                <a:gd name="T59" fmla="*/ 1 h 178"/>
                <a:gd name="T60" fmla="*/ 1 w 102"/>
                <a:gd name="T61" fmla="*/ 0 h 178"/>
                <a:gd name="T62" fmla="*/ 2 w 102"/>
                <a:gd name="T63" fmla="*/ 0 h 178"/>
                <a:gd name="T64" fmla="*/ 2 w 102"/>
                <a:gd name="T65" fmla="*/ 0 h 1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2"/>
                <a:gd name="T100" fmla="*/ 0 h 178"/>
                <a:gd name="T101" fmla="*/ 102 w 102"/>
                <a:gd name="T102" fmla="*/ 178 h 1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2" h="178">
                  <a:moveTo>
                    <a:pt x="52" y="0"/>
                  </a:moveTo>
                  <a:lnTo>
                    <a:pt x="62" y="2"/>
                  </a:lnTo>
                  <a:lnTo>
                    <a:pt x="72" y="7"/>
                  </a:lnTo>
                  <a:lnTo>
                    <a:pt x="80" y="15"/>
                  </a:lnTo>
                  <a:lnTo>
                    <a:pt x="88" y="26"/>
                  </a:lnTo>
                  <a:lnTo>
                    <a:pt x="94" y="39"/>
                  </a:lnTo>
                  <a:lnTo>
                    <a:pt x="98" y="54"/>
                  </a:lnTo>
                  <a:lnTo>
                    <a:pt x="101" y="71"/>
                  </a:lnTo>
                  <a:lnTo>
                    <a:pt x="102" y="89"/>
                  </a:lnTo>
                  <a:lnTo>
                    <a:pt x="101" y="107"/>
                  </a:lnTo>
                  <a:lnTo>
                    <a:pt x="98" y="123"/>
                  </a:lnTo>
                  <a:lnTo>
                    <a:pt x="94" y="138"/>
                  </a:lnTo>
                  <a:lnTo>
                    <a:pt x="88" y="152"/>
                  </a:lnTo>
                  <a:lnTo>
                    <a:pt x="80" y="163"/>
                  </a:lnTo>
                  <a:lnTo>
                    <a:pt x="72" y="171"/>
                  </a:lnTo>
                  <a:lnTo>
                    <a:pt x="62" y="176"/>
                  </a:lnTo>
                  <a:lnTo>
                    <a:pt x="52" y="178"/>
                  </a:lnTo>
                  <a:lnTo>
                    <a:pt x="42" y="176"/>
                  </a:lnTo>
                  <a:lnTo>
                    <a:pt x="31" y="171"/>
                  </a:lnTo>
                  <a:lnTo>
                    <a:pt x="23" y="163"/>
                  </a:lnTo>
                  <a:lnTo>
                    <a:pt x="15" y="152"/>
                  </a:lnTo>
                  <a:lnTo>
                    <a:pt x="9" y="138"/>
                  </a:lnTo>
                  <a:lnTo>
                    <a:pt x="4" y="123"/>
                  </a:lnTo>
                  <a:lnTo>
                    <a:pt x="1" y="107"/>
                  </a:lnTo>
                  <a:lnTo>
                    <a:pt x="0" y="89"/>
                  </a:lnTo>
                  <a:lnTo>
                    <a:pt x="1" y="71"/>
                  </a:lnTo>
                  <a:lnTo>
                    <a:pt x="4" y="54"/>
                  </a:lnTo>
                  <a:lnTo>
                    <a:pt x="9" y="39"/>
                  </a:lnTo>
                  <a:lnTo>
                    <a:pt x="15" y="26"/>
                  </a:lnTo>
                  <a:lnTo>
                    <a:pt x="23" y="15"/>
                  </a:lnTo>
                  <a:lnTo>
                    <a:pt x="31" y="7"/>
                  </a:lnTo>
                  <a:lnTo>
                    <a:pt x="42" y="2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0" name="Freeform 29"/>
            <p:cNvSpPr>
              <a:spLocks/>
            </p:cNvSpPr>
            <p:nvPr/>
          </p:nvSpPr>
          <p:spPr bwMode="auto">
            <a:xfrm>
              <a:off x="2719" y="2713"/>
              <a:ext cx="33" cy="60"/>
            </a:xfrm>
            <a:custGeom>
              <a:avLst/>
              <a:gdLst>
                <a:gd name="T0" fmla="*/ 2 w 101"/>
                <a:gd name="T1" fmla="*/ 0 h 180"/>
                <a:gd name="T2" fmla="*/ 2 w 101"/>
                <a:gd name="T3" fmla="*/ 0 h 180"/>
                <a:gd name="T4" fmla="*/ 3 w 101"/>
                <a:gd name="T5" fmla="*/ 0 h 180"/>
                <a:gd name="T6" fmla="*/ 3 w 101"/>
                <a:gd name="T7" fmla="*/ 1 h 180"/>
                <a:gd name="T8" fmla="*/ 3 w 101"/>
                <a:gd name="T9" fmla="*/ 1 h 180"/>
                <a:gd name="T10" fmla="*/ 3 w 101"/>
                <a:gd name="T11" fmla="*/ 1 h 180"/>
                <a:gd name="T12" fmla="*/ 3 w 101"/>
                <a:gd name="T13" fmla="*/ 2 h 180"/>
                <a:gd name="T14" fmla="*/ 4 w 101"/>
                <a:gd name="T15" fmla="*/ 3 h 180"/>
                <a:gd name="T16" fmla="*/ 4 w 101"/>
                <a:gd name="T17" fmla="*/ 3 h 180"/>
                <a:gd name="T18" fmla="*/ 4 w 101"/>
                <a:gd name="T19" fmla="*/ 4 h 180"/>
                <a:gd name="T20" fmla="*/ 3 w 101"/>
                <a:gd name="T21" fmla="*/ 5 h 180"/>
                <a:gd name="T22" fmla="*/ 3 w 101"/>
                <a:gd name="T23" fmla="*/ 5 h 180"/>
                <a:gd name="T24" fmla="*/ 3 w 101"/>
                <a:gd name="T25" fmla="*/ 6 h 180"/>
                <a:gd name="T26" fmla="*/ 3 w 101"/>
                <a:gd name="T27" fmla="*/ 6 h 180"/>
                <a:gd name="T28" fmla="*/ 3 w 101"/>
                <a:gd name="T29" fmla="*/ 6 h 180"/>
                <a:gd name="T30" fmla="*/ 2 w 101"/>
                <a:gd name="T31" fmla="*/ 7 h 180"/>
                <a:gd name="T32" fmla="*/ 2 w 101"/>
                <a:gd name="T33" fmla="*/ 7 h 180"/>
                <a:gd name="T34" fmla="*/ 1 w 101"/>
                <a:gd name="T35" fmla="*/ 7 h 180"/>
                <a:gd name="T36" fmla="*/ 1 w 101"/>
                <a:gd name="T37" fmla="*/ 6 h 180"/>
                <a:gd name="T38" fmla="*/ 1 w 101"/>
                <a:gd name="T39" fmla="*/ 6 h 180"/>
                <a:gd name="T40" fmla="*/ 1 w 101"/>
                <a:gd name="T41" fmla="*/ 6 h 180"/>
                <a:gd name="T42" fmla="*/ 0 w 101"/>
                <a:gd name="T43" fmla="*/ 5 h 180"/>
                <a:gd name="T44" fmla="*/ 0 w 101"/>
                <a:gd name="T45" fmla="*/ 5 h 180"/>
                <a:gd name="T46" fmla="*/ 0 w 101"/>
                <a:gd name="T47" fmla="*/ 4 h 180"/>
                <a:gd name="T48" fmla="*/ 0 w 101"/>
                <a:gd name="T49" fmla="*/ 3 h 180"/>
                <a:gd name="T50" fmla="*/ 0 w 101"/>
                <a:gd name="T51" fmla="*/ 3 h 180"/>
                <a:gd name="T52" fmla="*/ 0 w 101"/>
                <a:gd name="T53" fmla="*/ 2 h 180"/>
                <a:gd name="T54" fmla="*/ 0 w 101"/>
                <a:gd name="T55" fmla="*/ 1 h 180"/>
                <a:gd name="T56" fmla="*/ 1 w 101"/>
                <a:gd name="T57" fmla="*/ 1 h 180"/>
                <a:gd name="T58" fmla="*/ 1 w 101"/>
                <a:gd name="T59" fmla="*/ 1 h 180"/>
                <a:gd name="T60" fmla="*/ 1 w 101"/>
                <a:gd name="T61" fmla="*/ 0 h 180"/>
                <a:gd name="T62" fmla="*/ 1 w 101"/>
                <a:gd name="T63" fmla="*/ 0 h 180"/>
                <a:gd name="T64" fmla="*/ 2 w 101"/>
                <a:gd name="T65" fmla="*/ 0 h 1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1"/>
                <a:gd name="T100" fmla="*/ 0 h 180"/>
                <a:gd name="T101" fmla="*/ 101 w 101"/>
                <a:gd name="T102" fmla="*/ 180 h 1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1" h="180">
                  <a:moveTo>
                    <a:pt x="51" y="0"/>
                  </a:moveTo>
                  <a:lnTo>
                    <a:pt x="61" y="2"/>
                  </a:lnTo>
                  <a:lnTo>
                    <a:pt x="71" y="7"/>
                  </a:lnTo>
                  <a:lnTo>
                    <a:pt x="79" y="16"/>
                  </a:lnTo>
                  <a:lnTo>
                    <a:pt x="87" y="27"/>
                  </a:lnTo>
                  <a:lnTo>
                    <a:pt x="93" y="40"/>
                  </a:lnTo>
                  <a:lnTo>
                    <a:pt x="97" y="55"/>
                  </a:lnTo>
                  <a:lnTo>
                    <a:pt x="100" y="72"/>
                  </a:lnTo>
                  <a:lnTo>
                    <a:pt x="101" y="91"/>
                  </a:lnTo>
                  <a:lnTo>
                    <a:pt x="100" y="109"/>
                  </a:lnTo>
                  <a:lnTo>
                    <a:pt x="97" y="125"/>
                  </a:lnTo>
                  <a:lnTo>
                    <a:pt x="93" y="140"/>
                  </a:lnTo>
                  <a:lnTo>
                    <a:pt x="87" y="154"/>
                  </a:lnTo>
                  <a:lnTo>
                    <a:pt x="79" y="165"/>
                  </a:lnTo>
                  <a:lnTo>
                    <a:pt x="71" y="173"/>
                  </a:lnTo>
                  <a:lnTo>
                    <a:pt x="61" y="178"/>
                  </a:lnTo>
                  <a:lnTo>
                    <a:pt x="51" y="180"/>
                  </a:lnTo>
                  <a:lnTo>
                    <a:pt x="40" y="178"/>
                  </a:lnTo>
                  <a:lnTo>
                    <a:pt x="30" y="173"/>
                  </a:lnTo>
                  <a:lnTo>
                    <a:pt x="22" y="165"/>
                  </a:lnTo>
                  <a:lnTo>
                    <a:pt x="15" y="154"/>
                  </a:lnTo>
                  <a:lnTo>
                    <a:pt x="8" y="140"/>
                  </a:lnTo>
                  <a:lnTo>
                    <a:pt x="4" y="125"/>
                  </a:lnTo>
                  <a:lnTo>
                    <a:pt x="1" y="109"/>
                  </a:lnTo>
                  <a:lnTo>
                    <a:pt x="0" y="91"/>
                  </a:lnTo>
                  <a:lnTo>
                    <a:pt x="1" y="72"/>
                  </a:lnTo>
                  <a:lnTo>
                    <a:pt x="4" y="55"/>
                  </a:lnTo>
                  <a:lnTo>
                    <a:pt x="8" y="40"/>
                  </a:lnTo>
                  <a:lnTo>
                    <a:pt x="15" y="27"/>
                  </a:lnTo>
                  <a:lnTo>
                    <a:pt x="22" y="16"/>
                  </a:lnTo>
                  <a:lnTo>
                    <a:pt x="30" y="7"/>
                  </a:lnTo>
                  <a:lnTo>
                    <a:pt x="40" y="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1" name="Freeform 30"/>
            <p:cNvSpPr>
              <a:spLocks/>
            </p:cNvSpPr>
            <p:nvPr/>
          </p:nvSpPr>
          <p:spPr bwMode="auto">
            <a:xfrm>
              <a:off x="2547" y="2519"/>
              <a:ext cx="45" cy="30"/>
            </a:xfrm>
            <a:custGeom>
              <a:avLst/>
              <a:gdLst>
                <a:gd name="T0" fmla="*/ 0 w 135"/>
                <a:gd name="T1" fmla="*/ 0 h 90"/>
                <a:gd name="T2" fmla="*/ 4 w 135"/>
                <a:gd name="T3" fmla="*/ 1 h 90"/>
                <a:gd name="T4" fmla="*/ 4 w 135"/>
                <a:gd name="T5" fmla="*/ 1 h 90"/>
                <a:gd name="T6" fmla="*/ 4 w 135"/>
                <a:gd name="T7" fmla="*/ 1 h 90"/>
                <a:gd name="T8" fmla="*/ 4 w 135"/>
                <a:gd name="T9" fmla="*/ 1 h 90"/>
                <a:gd name="T10" fmla="*/ 5 w 135"/>
                <a:gd name="T11" fmla="*/ 2 h 90"/>
                <a:gd name="T12" fmla="*/ 5 w 135"/>
                <a:gd name="T13" fmla="*/ 3 h 90"/>
                <a:gd name="T14" fmla="*/ 5 w 135"/>
                <a:gd name="T15" fmla="*/ 3 h 90"/>
                <a:gd name="T16" fmla="*/ 5 w 135"/>
                <a:gd name="T17" fmla="*/ 3 h 90"/>
                <a:gd name="T18" fmla="*/ 5 w 135"/>
                <a:gd name="T19" fmla="*/ 3 h 90"/>
                <a:gd name="T20" fmla="*/ 4 w 135"/>
                <a:gd name="T21" fmla="*/ 1 h 90"/>
                <a:gd name="T22" fmla="*/ 4 w 135"/>
                <a:gd name="T23" fmla="*/ 3 h 90"/>
                <a:gd name="T24" fmla="*/ 3 w 135"/>
                <a:gd name="T25" fmla="*/ 1 h 90"/>
                <a:gd name="T26" fmla="*/ 3 w 135"/>
                <a:gd name="T27" fmla="*/ 3 h 90"/>
                <a:gd name="T28" fmla="*/ 2 w 135"/>
                <a:gd name="T29" fmla="*/ 1 h 90"/>
                <a:gd name="T30" fmla="*/ 2 w 135"/>
                <a:gd name="T31" fmla="*/ 2 h 90"/>
                <a:gd name="T32" fmla="*/ 1 w 135"/>
                <a:gd name="T33" fmla="*/ 1 h 90"/>
                <a:gd name="T34" fmla="*/ 1 w 135"/>
                <a:gd name="T35" fmla="*/ 2 h 90"/>
                <a:gd name="T36" fmla="*/ 1 w 135"/>
                <a:gd name="T37" fmla="*/ 2 h 90"/>
                <a:gd name="T38" fmla="*/ 1 w 135"/>
                <a:gd name="T39" fmla="*/ 2 h 90"/>
                <a:gd name="T40" fmla="*/ 0 w 135"/>
                <a:gd name="T41" fmla="*/ 1 h 90"/>
                <a:gd name="T42" fmla="*/ 0 w 135"/>
                <a:gd name="T43" fmla="*/ 1 h 90"/>
                <a:gd name="T44" fmla="*/ 0 w 135"/>
                <a:gd name="T45" fmla="*/ 1 h 90"/>
                <a:gd name="T46" fmla="*/ 0 w 135"/>
                <a:gd name="T47" fmla="*/ 0 h 90"/>
                <a:gd name="T48" fmla="*/ 0 w 135"/>
                <a:gd name="T49" fmla="*/ 0 h 90"/>
                <a:gd name="T50" fmla="*/ 0 w 135"/>
                <a:gd name="T51" fmla="*/ 0 h 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5"/>
                <a:gd name="T79" fmla="*/ 0 h 90"/>
                <a:gd name="T80" fmla="*/ 135 w 135"/>
                <a:gd name="T81" fmla="*/ 90 h 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5" h="90">
                  <a:moveTo>
                    <a:pt x="0" y="0"/>
                  </a:moveTo>
                  <a:lnTo>
                    <a:pt x="99" y="18"/>
                  </a:lnTo>
                  <a:lnTo>
                    <a:pt x="102" y="20"/>
                  </a:lnTo>
                  <a:lnTo>
                    <a:pt x="109" y="27"/>
                  </a:lnTo>
                  <a:lnTo>
                    <a:pt x="118" y="38"/>
                  </a:lnTo>
                  <a:lnTo>
                    <a:pt x="128" y="54"/>
                  </a:lnTo>
                  <a:lnTo>
                    <a:pt x="134" y="69"/>
                  </a:lnTo>
                  <a:lnTo>
                    <a:pt x="135" y="80"/>
                  </a:lnTo>
                  <a:lnTo>
                    <a:pt x="134" y="87"/>
                  </a:lnTo>
                  <a:lnTo>
                    <a:pt x="133" y="90"/>
                  </a:lnTo>
                  <a:lnTo>
                    <a:pt x="99" y="38"/>
                  </a:lnTo>
                  <a:lnTo>
                    <a:pt x="104" y="81"/>
                  </a:lnTo>
                  <a:lnTo>
                    <a:pt x="74" y="31"/>
                  </a:lnTo>
                  <a:lnTo>
                    <a:pt x="71" y="69"/>
                  </a:lnTo>
                  <a:lnTo>
                    <a:pt x="49" y="28"/>
                  </a:lnTo>
                  <a:lnTo>
                    <a:pt x="41" y="64"/>
                  </a:lnTo>
                  <a:lnTo>
                    <a:pt x="25" y="31"/>
                  </a:lnTo>
                  <a:lnTo>
                    <a:pt x="19" y="59"/>
                  </a:lnTo>
                  <a:lnTo>
                    <a:pt x="18" y="55"/>
                  </a:lnTo>
                  <a:lnTo>
                    <a:pt x="15" y="45"/>
                  </a:lnTo>
                  <a:lnTo>
                    <a:pt x="11" y="33"/>
                  </a:lnTo>
                  <a:lnTo>
                    <a:pt x="7" y="23"/>
                  </a:lnTo>
                  <a:lnTo>
                    <a:pt x="4" y="14"/>
                  </a:lnTo>
                  <a:lnTo>
                    <a:pt x="2" y="7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2" name="Freeform 31"/>
            <p:cNvSpPr>
              <a:spLocks/>
            </p:cNvSpPr>
            <p:nvPr/>
          </p:nvSpPr>
          <p:spPr bwMode="auto">
            <a:xfrm>
              <a:off x="2539" y="2610"/>
              <a:ext cx="51" cy="35"/>
            </a:xfrm>
            <a:custGeom>
              <a:avLst/>
              <a:gdLst>
                <a:gd name="T0" fmla="*/ 0 w 152"/>
                <a:gd name="T1" fmla="*/ 0 h 104"/>
                <a:gd name="T2" fmla="*/ 4 w 152"/>
                <a:gd name="T3" fmla="*/ 1 h 104"/>
                <a:gd name="T4" fmla="*/ 4 w 152"/>
                <a:gd name="T5" fmla="*/ 1 h 104"/>
                <a:gd name="T6" fmla="*/ 4 w 152"/>
                <a:gd name="T7" fmla="*/ 1 h 104"/>
                <a:gd name="T8" fmla="*/ 4 w 152"/>
                <a:gd name="T9" fmla="*/ 1 h 104"/>
                <a:gd name="T10" fmla="*/ 5 w 152"/>
                <a:gd name="T11" fmla="*/ 2 h 104"/>
                <a:gd name="T12" fmla="*/ 5 w 152"/>
                <a:gd name="T13" fmla="*/ 2 h 104"/>
                <a:gd name="T14" fmla="*/ 5 w 152"/>
                <a:gd name="T15" fmla="*/ 2 h 104"/>
                <a:gd name="T16" fmla="*/ 5 w 152"/>
                <a:gd name="T17" fmla="*/ 2 h 104"/>
                <a:gd name="T18" fmla="*/ 5 w 152"/>
                <a:gd name="T19" fmla="*/ 3 h 104"/>
                <a:gd name="T20" fmla="*/ 6 w 152"/>
                <a:gd name="T21" fmla="*/ 3 h 104"/>
                <a:gd name="T22" fmla="*/ 6 w 152"/>
                <a:gd name="T23" fmla="*/ 4 h 104"/>
                <a:gd name="T24" fmla="*/ 6 w 152"/>
                <a:gd name="T25" fmla="*/ 4 h 104"/>
                <a:gd name="T26" fmla="*/ 6 w 152"/>
                <a:gd name="T27" fmla="*/ 4 h 104"/>
                <a:gd name="T28" fmla="*/ 4 w 152"/>
                <a:gd name="T29" fmla="*/ 2 h 104"/>
                <a:gd name="T30" fmla="*/ 4 w 152"/>
                <a:gd name="T31" fmla="*/ 4 h 104"/>
                <a:gd name="T32" fmla="*/ 3 w 152"/>
                <a:gd name="T33" fmla="*/ 2 h 104"/>
                <a:gd name="T34" fmla="*/ 3 w 152"/>
                <a:gd name="T35" fmla="*/ 3 h 104"/>
                <a:gd name="T36" fmla="*/ 2 w 152"/>
                <a:gd name="T37" fmla="*/ 1 h 104"/>
                <a:gd name="T38" fmla="*/ 2 w 152"/>
                <a:gd name="T39" fmla="*/ 3 h 104"/>
                <a:gd name="T40" fmla="*/ 1 w 152"/>
                <a:gd name="T41" fmla="*/ 1 h 104"/>
                <a:gd name="T42" fmla="*/ 1 w 152"/>
                <a:gd name="T43" fmla="*/ 3 h 104"/>
                <a:gd name="T44" fmla="*/ 1 w 152"/>
                <a:gd name="T45" fmla="*/ 2 h 104"/>
                <a:gd name="T46" fmla="*/ 1 w 152"/>
                <a:gd name="T47" fmla="*/ 2 h 104"/>
                <a:gd name="T48" fmla="*/ 0 w 152"/>
                <a:gd name="T49" fmla="*/ 1 h 104"/>
                <a:gd name="T50" fmla="*/ 0 w 152"/>
                <a:gd name="T51" fmla="*/ 1 h 104"/>
                <a:gd name="T52" fmla="*/ 0 w 152"/>
                <a:gd name="T53" fmla="*/ 1 h 104"/>
                <a:gd name="T54" fmla="*/ 0 w 152"/>
                <a:gd name="T55" fmla="*/ 0 h 104"/>
                <a:gd name="T56" fmla="*/ 0 w 152"/>
                <a:gd name="T57" fmla="*/ 0 h 104"/>
                <a:gd name="T58" fmla="*/ 0 w 152"/>
                <a:gd name="T59" fmla="*/ 0 h 10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52"/>
                <a:gd name="T91" fmla="*/ 0 h 104"/>
                <a:gd name="T92" fmla="*/ 152 w 152"/>
                <a:gd name="T93" fmla="*/ 104 h 10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52" h="104">
                  <a:moveTo>
                    <a:pt x="0" y="0"/>
                  </a:moveTo>
                  <a:lnTo>
                    <a:pt x="112" y="32"/>
                  </a:lnTo>
                  <a:lnTo>
                    <a:pt x="113" y="33"/>
                  </a:lnTo>
                  <a:lnTo>
                    <a:pt x="115" y="35"/>
                  </a:lnTo>
                  <a:lnTo>
                    <a:pt x="119" y="38"/>
                  </a:lnTo>
                  <a:lnTo>
                    <a:pt x="123" y="42"/>
                  </a:lnTo>
                  <a:lnTo>
                    <a:pt x="128" y="47"/>
                  </a:lnTo>
                  <a:lnTo>
                    <a:pt x="134" y="54"/>
                  </a:lnTo>
                  <a:lnTo>
                    <a:pt x="139" y="61"/>
                  </a:lnTo>
                  <a:lnTo>
                    <a:pt x="144" y="69"/>
                  </a:lnTo>
                  <a:lnTo>
                    <a:pt x="150" y="84"/>
                  </a:lnTo>
                  <a:lnTo>
                    <a:pt x="152" y="95"/>
                  </a:lnTo>
                  <a:lnTo>
                    <a:pt x="151" y="101"/>
                  </a:lnTo>
                  <a:lnTo>
                    <a:pt x="150" y="104"/>
                  </a:lnTo>
                  <a:lnTo>
                    <a:pt x="111" y="53"/>
                  </a:lnTo>
                  <a:lnTo>
                    <a:pt x="117" y="95"/>
                  </a:lnTo>
                  <a:lnTo>
                    <a:pt x="83" y="44"/>
                  </a:lnTo>
                  <a:lnTo>
                    <a:pt x="77" y="82"/>
                  </a:lnTo>
                  <a:lnTo>
                    <a:pt x="55" y="38"/>
                  </a:lnTo>
                  <a:lnTo>
                    <a:pt x="45" y="76"/>
                  </a:lnTo>
                  <a:lnTo>
                    <a:pt x="28" y="39"/>
                  </a:lnTo>
                  <a:lnTo>
                    <a:pt x="20" y="69"/>
                  </a:lnTo>
                  <a:lnTo>
                    <a:pt x="19" y="64"/>
                  </a:lnTo>
                  <a:lnTo>
                    <a:pt x="16" y="53"/>
                  </a:lnTo>
                  <a:lnTo>
                    <a:pt x="12" y="39"/>
                  </a:lnTo>
                  <a:lnTo>
                    <a:pt x="7" y="27"/>
                  </a:lnTo>
                  <a:lnTo>
                    <a:pt x="3" y="17"/>
                  </a:lnTo>
                  <a:lnTo>
                    <a:pt x="1" y="9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3" name="Freeform 32"/>
            <p:cNvSpPr>
              <a:spLocks/>
            </p:cNvSpPr>
            <p:nvPr/>
          </p:nvSpPr>
          <p:spPr bwMode="auto">
            <a:xfrm>
              <a:off x="2554" y="2699"/>
              <a:ext cx="45" cy="30"/>
            </a:xfrm>
            <a:custGeom>
              <a:avLst/>
              <a:gdLst>
                <a:gd name="T0" fmla="*/ 0 w 135"/>
                <a:gd name="T1" fmla="*/ 0 h 89"/>
                <a:gd name="T2" fmla="*/ 4 w 135"/>
                <a:gd name="T3" fmla="*/ 1 h 89"/>
                <a:gd name="T4" fmla="*/ 4 w 135"/>
                <a:gd name="T5" fmla="*/ 1 h 89"/>
                <a:gd name="T6" fmla="*/ 4 w 135"/>
                <a:gd name="T7" fmla="*/ 1 h 89"/>
                <a:gd name="T8" fmla="*/ 4 w 135"/>
                <a:gd name="T9" fmla="*/ 1 h 89"/>
                <a:gd name="T10" fmla="*/ 5 w 135"/>
                <a:gd name="T11" fmla="*/ 2 h 89"/>
                <a:gd name="T12" fmla="*/ 5 w 135"/>
                <a:gd name="T13" fmla="*/ 3 h 89"/>
                <a:gd name="T14" fmla="*/ 5 w 135"/>
                <a:gd name="T15" fmla="*/ 3 h 89"/>
                <a:gd name="T16" fmla="*/ 5 w 135"/>
                <a:gd name="T17" fmla="*/ 3 h 89"/>
                <a:gd name="T18" fmla="*/ 5 w 135"/>
                <a:gd name="T19" fmla="*/ 3 h 89"/>
                <a:gd name="T20" fmla="*/ 4 w 135"/>
                <a:gd name="T21" fmla="*/ 1 h 89"/>
                <a:gd name="T22" fmla="*/ 4 w 135"/>
                <a:gd name="T23" fmla="*/ 3 h 89"/>
                <a:gd name="T24" fmla="*/ 3 w 135"/>
                <a:gd name="T25" fmla="*/ 1 h 89"/>
                <a:gd name="T26" fmla="*/ 3 w 135"/>
                <a:gd name="T27" fmla="*/ 3 h 89"/>
                <a:gd name="T28" fmla="*/ 2 w 135"/>
                <a:gd name="T29" fmla="*/ 1 h 89"/>
                <a:gd name="T30" fmla="*/ 2 w 135"/>
                <a:gd name="T31" fmla="*/ 2 h 89"/>
                <a:gd name="T32" fmla="*/ 1 w 135"/>
                <a:gd name="T33" fmla="*/ 1 h 89"/>
                <a:gd name="T34" fmla="*/ 1 w 135"/>
                <a:gd name="T35" fmla="*/ 2 h 89"/>
                <a:gd name="T36" fmla="*/ 1 w 135"/>
                <a:gd name="T37" fmla="*/ 2 h 89"/>
                <a:gd name="T38" fmla="*/ 1 w 135"/>
                <a:gd name="T39" fmla="*/ 2 h 89"/>
                <a:gd name="T40" fmla="*/ 0 w 135"/>
                <a:gd name="T41" fmla="*/ 1 h 89"/>
                <a:gd name="T42" fmla="*/ 0 w 135"/>
                <a:gd name="T43" fmla="*/ 1 h 89"/>
                <a:gd name="T44" fmla="*/ 0 w 135"/>
                <a:gd name="T45" fmla="*/ 1 h 89"/>
                <a:gd name="T46" fmla="*/ 0 w 135"/>
                <a:gd name="T47" fmla="*/ 0 h 89"/>
                <a:gd name="T48" fmla="*/ 0 w 135"/>
                <a:gd name="T49" fmla="*/ 0 h 89"/>
                <a:gd name="T50" fmla="*/ 0 w 135"/>
                <a:gd name="T51" fmla="*/ 0 h 8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5"/>
                <a:gd name="T79" fmla="*/ 0 h 89"/>
                <a:gd name="T80" fmla="*/ 135 w 135"/>
                <a:gd name="T81" fmla="*/ 89 h 8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5" h="89">
                  <a:moveTo>
                    <a:pt x="0" y="0"/>
                  </a:moveTo>
                  <a:lnTo>
                    <a:pt x="99" y="17"/>
                  </a:lnTo>
                  <a:lnTo>
                    <a:pt x="102" y="19"/>
                  </a:lnTo>
                  <a:lnTo>
                    <a:pt x="109" y="26"/>
                  </a:lnTo>
                  <a:lnTo>
                    <a:pt x="118" y="37"/>
                  </a:lnTo>
                  <a:lnTo>
                    <a:pt x="128" y="54"/>
                  </a:lnTo>
                  <a:lnTo>
                    <a:pt x="134" y="69"/>
                  </a:lnTo>
                  <a:lnTo>
                    <a:pt x="135" y="80"/>
                  </a:lnTo>
                  <a:lnTo>
                    <a:pt x="134" y="87"/>
                  </a:lnTo>
                  <a:lnTo>
                    <a:pt x="133" y="89"/>
                  </a:lnTo>
                  <a:lnTo>
                    <a:pt x="99" y="37"/>
                  </a:lnTo>
                  <a:lnTo>
                    <a:pt x="104" y="81"/>
                  </a:lnTo>
                  <a:lnTo>
                    <a:pt x="74" y="30"/>
                  </a:lnTo>
                  <a:lnTo>
                    <a:pt x="70" y="69"/>
                  </a:lnTo>
                  <a:lnTo>
                    <a:pt x="50" y="27"/>
                  </a:lnTo>
                  <a:lnTo>
                    <a:pt x="41" y="64"/>
                  </a:lnTo>
                  <a:lnTo>
                    <a:pt x="25" y="30"/>
                  </a:lnTo>
                  <a:lnTo>
                    <a:pt x="18" y="59"/>
                  </a:lnTo>
                  <a:lnTo>
                    <a:pt x="17" y="55"/>
                  </a:lnTo>
                  <a:lnTo>
                    <a:pt x="14" y="44"/>
                  </a:lnTo>
                  <a:lnTo>
                    <a:pt x="10" y="32"/>
                  </a:lnTo>
                  <a:lnTo>
                    <a:pt x="6" y="22"/>
                  </a:lnTo>
                  <a:lnTo>
                    <a:pt x="3" y="14"/>
                  </a:lnTo>
                  <a:lnTo>
                    <a:pt x="1" y="7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4" name="Freeform 33"/>
            <p:cNvSpPr>
              <a:spLocks/>
            </p:cNvSpPr>
            <p:nvPr/>
          </p:nvSpPr>
          <p:spPr bwMode="auto">
            <a:xfrm>
              <a:off x="2680" y="2534"/>
              <a:ext cx="45" cy="30"/>
            </a:xfrm>
            <a:custGeom>
              <a:avLst/>
              <a:gdLst>
                <a:gd name="T0" fmla="*/ 5 w 136"/>
                <a:gd name="T1" fmla="*/ 0 h 89"/>
                <a:gd name="T2" fmla="*/ 1 w 136"/>
                <a:gd name="T3" fmla="*/ 1 h 89"/>
                <a:gd name="T4" fmla="*/ 1 w 136"/>
                <a:gd name="T5" fmla="*/ 1 h 89"/>
                <a:gd name="T6" fmla="*/ 1 w 136"/>
                <a:gd name="T7" fmla="*/ 1 h 89"/>
                <a:gd name="T8" fmla="*/ 1 w 136"/>
                <a:gd name="T9" fmla="*/ 1 h 89"/>
                <a:gd name="T10" fmla="*/ 0 w 136"/>
                <a:gd name="T11" fmla="*/ 2 h 89"/>
                <a:gd name="T12" fmla="*/ 0 w 136"/>
                <a:gd name="T13" fmla="*/ 3 h 89"/>
                <a:gd name="T14" fmla="*/ 0 w 136"/>
                <a:gd name="T15" fmla="*/ 3 h 89"/>
                <a:gd name="T16" fmla="*/ 0 w 136"/>
                <a:gd name="T17" fmla="*/ 3 h 89"/>
                <a:gd name="T18" fmla="*/ 0 w 136"/>
                <a:gd name="T19" fmla="*/ 3 h 89"/>
                <a:gd name="T20" fmla="*/ 1 w 136"/>
                <a:gd name="T21" fmla="*/ 1 h 89"/>
                <a:gd name="T22" fmla="*/ 1 w 136"/>
                <a:gd name="T23" fmla="*/ 3 h 89"/>
                <a:gd name="T24" fmla="*/ 2 w 136"/>
                <a:gd name="T25" fmla="*/ 1 h 89"/>
                <a:gd name="T26" fmla="*/ 2 w 136"/>
                <a:gd name="T27" fmla="*/ 3 h 89"/>
                <a:gd name="T28" fmla="*/ 3 w 136"/>
                <a:gd name="T29" fmla="*/ 1 h 89"/>
                <a:gd name="T30" fmla="*/ 3 w 136"/>
                <a:gd name="T31" fmla="*/ 2 h 89"/>
                <a:gd name="T32" fmla="*/ 4 w 136"/>
                <a:gd name="T33" fmla="*/ 1 h 89"/>
                <a:gd name="T34" fmla="*/ 4 w 136"/>
                <a:gd name="T35" fmla="*/ 2 h 89"/>
                <a:gd name="T36" fmla="*/ 4 w 136"/>
                <a:gd name="T37" fmla="*/ 2 h 89"/>
                <a:gd name="T38" fmla="*/ 4 w 136"/>
                <a:gd name="T39" fmla="*/ 2 h 89"/>
                <a:gd name="T40" fmla="*/ 5 w 136"/>
                <a:gd name="T41" fmla="*/ 1 h 89"/>
                <a:gd name="T42" fmla="*/ 5 w 136"/>
                <a:gd name="T43" fmla="*/ 1 h 89"/>
                <a:gd name="T44" fmla="*/ 5 w 136"/>
                <a:gd name="T45" fmla="*/ 1 h 89"/>
                <a:gd name="T46" fmla="*/ 5 w 136"/>
                <a:gd name="T47" fmla="*/ 0 h 89"/>
                <a:gd name="T48" fmla="*/ 5 w 136"/>
                <a:gd name="T49" fmla="*/ 0 h 89"/>
                <a:gd name="T50" fmla="*/ 5 w 136"/>
                <a:gd name="T51" fmla="*/ 0 h 8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6"/>
                <a:gd name="T79" fmla="*/ 0 h 89"/>
                <a:gd name="T80" fmla="*/ 136 w 136"/>
                <a:gd name="T81" fmla="*/ 89 h 8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6" h="89">
                  <a:moveTo>
                    <a:pt x="136" y="0"/>
                  </a:moveTo>
                  <a:lnTo>
                    <a:pt x="36" y="17"/>
                  </a:lnTo>
                  <a:lnTo>
                    <a:pt x="33" y="19"/>
                  </a:lnTo>
                  <a:lnTo>
                    <a:pt x="26" y="26"/>
                  </a:lnTo>
                  <a:lnTo>
                    <a:pt x="17" y="37"/>
                  </a:lnTo>
                  <a:lnTo>
                    <a:pt x="7" y="54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1" y="87"/>
                  </a:lnTo>
                  <a:lnTo>
                    <a:pt x="2" y="89"/>
                  </a:lnTo>
                  <a:lnTo>
                    <a:pt x="36" y="37"/>
                  </a:lnTo>
                  <a:lnTo>
                    <a:pt x="31" y="81"/>
                  </a:lnTo>
                  <a:lnTo>
                    <a:pt x="63" y="31"/>
                  </a:lnTo>
                  <a:lnTo>
                    <a:pt x="66" y="69"/>
                  </a:lnTo>
                  <a:lnTo>
                    <a:pt x="86" y="27"/>
                  </a:lnTo>
                  <a:lnTo>
                    <a:pt x="95" y="64"/>
                  </a:lnTo>
                  <a:lnTo>
                    <a:pt x="110" y="31"/>
                  </a:lnTo>
                  <a:lnTo>
                    <a:pt x="117" y="59"/>
                  </a:lnTo>
                  <a:lnTo>
                    <a:pt x="118" y="55"/>
                  </a:lnTo>
                  <a:lnTo>
                    <a:pt x="121" y="45"/>
                  </a:lnTo>
                  <a:lnTo>
                    <a:pt x="125" y="32"/>
                  </a:lnTo>
                  <a:lnTo>
                    <a:pt x="129" y="22"/>
                  </a:lnTo>
                  <a:lnTo>
                    <a:pt x="132" y="14"/>
                  </a:lnTo>
                  <a:lnTo>
                    <a:pt x="134" y="7"/>
                  </a:lnTo>
                  <a:lnTo>
                    <a:pt x="136" y="2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5" name="Freeform 34"/>
            <p:cNvSpPr>
              <a:spLocks/>
            </p:cNvSpPr>
            <p:nvPr/>
          </p:nvSpPr>
          <p:spPr bwMode="auto">
            <a:xfrm>
              <a:off x="2680" y="2624"/>
              <a:ext cx="45" cy="29"/>
            </a:xfrm>
            <a:custGeom>
              <a:avLst/>
              <a:gdLst>
                <a:gd name="T0" fmla="*/ 5 w 135"/>
                <a:gd name="T1" fmla="*/ 0 h 89"/>
                <a:gd name="T2" fmla="*/ 1 w 135"/>
                <a:gd name="T3" fmla="*/ 1 h 89"/>
                <a:gd name="T4" fmla="*/ 1 w 135"/>
                <a:gd name="T5" fmla="*/ 1 h 89"/>
                <a:gd name="T6" fmla="*/ 1 w 135"/>
                <a:gd name="T7" fmla="*/ 1 h 89"/>
                <a:gd name="T8" fmla="*/ 1 w 135"/>
                <a:gd name="T9" fmla="*/ 1 h 89"/>
                <a:gd name="T10" fmla="*/ 0 w 135"/>
                <a:gd name="T11" fmla="*/ 2 h 89"/>
                <a:gd name="T12" fmla="*/ 0 w 135"/>
                <a:gd name="T13" fmla="*/ 2 h 89"/>
                <a:gd name="T14" fmla="*/ 0 w 135"/>
                <a:gd name="T15" fmla="*/ 3 h 89"/>
                <a:gd name="T16" fmla="*/ 0 w 135"/>
                <a:gd name="T17" fmla="*/ 3 h 89"/>
                <a:gd name="T18" fmla="*/ 0 w 135"/>
                <a:gd name="T19" fmla="*/ 3 h 89"/>
                <a:gd name="T20" fmla="*/ 1 w 135"/>
                <a:gd name="T21" fmla="*/ 1 h 89"/>
                <a:gd name="T22" fmla="*/ 1 w 135"/>
                <a:gd name="T23" fmla="*/ 3 h 89"/>
                <a:gd name="T24" fmla="*/ 2 w 135"/>
                <a:gd name="T25" fmla="*/ 1 h 89"/>
                <a:gd name="T26" fmla="*/ 2 w 135"/>
                <a:gd name="T27" fmla="*/ 2 h 89"/>
                <a:gd name="T28" fmla="*/ 3 w 135"/>
                <a:gd name="T29" fmla="*/ 1 h 89"/>
                <a:gd name="T30" fmla="*/ 3 w 135"/>
                <a:gd name="T31" fmla="*/ 2 h 89"/>
                <a:gd name="T32" fmla="*/ 4 w 135"/>
                <a:gd name="T33" fmla="*/ 1 h 89"/>
                <a:gd name="T34" fmla="*/ 4 w 135"/>
                <a:gd name="T35" fmla="*/ 2 h 89"/>
                <a:gd name="T36" fmla="*/ 4 w 135"/>
                <a:gd name="T37" fmla="*/ 2 h 89"/>
                <a:gd name="T38" fmla="*/ 4 w 135"/>
                <a:gd name="T39" fmla="*/ 2 h 89"/>
                <a:gd name="T40" fmla="*/ 5 w 135"/>
                <a:gd name="T41" fmla="*/ 1 h 89"/>
                <a:gd name="T42" fmla="*/ 5 w 135"/>
                <a:gd name="T43" fmla="*/ 1 h 89"/>
                <a:gd name="T44" fmla="*/ 5 w 135"/>
                <a:gd name="T45" fmla="*/ 1 h 89"/>
                <a:gd name="T46" fmla="*/ 5 w 135"/>
                <a:gd name="T47" fmla="*/ 0 h 89"/>
                <a:gd name="T48" fmla="*/ 5 w 135"/>
                <a:gd name="T49" fmla="*/ 0 h 89"/>
                <a:gd name="T50" fmla="*/ 5 w 135"/>
                <a:gd name="T51" fmla="*/ 0 h 8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5"/>
                <a:gd name="T79" fmla="*/ 0 h 89"/>
                <a:gd name="T80" fmla="*/ 135 w 135"/>
                <a:gd name="T81" fmla="*/ 89 h 8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5" h="89">
                  <a:moveTo>
                    <a:pt x="135" y="0"/>
                  </a:moveTo>
                  <a:lnTo>
                    <a:pt x="35" y="17"/>
                  </a:lnTo>
                  <a:lnTo>
                    <a:pt x="32" y="19"/>
                  </a:lnTo>
                  <a:lnTo>
                    <a:pt x="25" y="26"/>
                  </a:lnTo>
                  <a:lnTo>
                    <a:pt x="16" y="37"/>
                  </a:lnTo>
                  <a:lnTo>
                    <a:pt x="7" y="52"/>
                  </a:lnTo>
                  <a:lnTo>
                    <a:pt x="1" y="69"/>
                  </a:lnTo>
                  <a:lnTo>
                    <a:pt x="0" y="80"/>
                  </a:lnTo>
                  <a:lnTo>
                    <a:pt x="0" y="87"/>
                  </a:lnTo>
                  <a:lnTo>
                    <a:pt x="1" y="89"/>
                  </a:lnTo>
                  <a:lnTo>
                    <a:pt x="35" y="37"/>
                  </a:lnTo>
                  <a:lnTo>
                    <a:pt x="30" y="81"/>
                  </a:lnTo>
                  <a:lnTo>
                    <a:pt x="61" y="30"/>
                  </a:lnTo>
                  <a:lnTo>
                    <a:pt x="65" y="69"/>
                  </a:lnTo>
                  <a:lnTo>
                    <a:pt x="86" y="27"/>
                  </a:lnTo>
                  <a:lnTo>
                    <a:pt x="94" y="64"/>
                  </a:lnTo>
                  <a:lnTo>
                    <a:pt x="109" y="30"/>
                  </a:lnTo>
                  <a:lnTo>
                    <a:pt x="116" y="58"/>
                  </a:lnTo>
                  <a:lnTo>
                    <a:pt x="117" y="54"/>
                  </a:lnTo>
                  <a:lnTo>
                    <a:pt x="120" y="44"/>
                  </a:lnTo>
                  <a:lnTo>
                    <a:pt x="124" y="32"/>
                  </a:lnTo>
                  <a:lnTo>
                    <a:pt x="128" y="22"/>
                  </a:lnTo>
                  <a:lnTo>
                    <a:pt x="131" y="14"/>
                  </a:lnTo>
                  <a:lnTo>
                    <a:pt x="133" y="7"/>
                  </a:lnTo>
                  <a:lnTo>
                    <a:pt x="135" y="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6" name="Freeform 35"/>
            <p:cNvSpPr>
              <a:spLocks/>
            </p:cNvSpPr>
            <p:nvPr/>
          </p:nvSpPr>
          <p:spPr bwMode="auto">
            <a:xfrm>
              <a:off x="2674" y="2714"/>
              <a:ext cx="45" cy="30"/>
            </a:xfrm>
            <a:custGeom>
              <a:avLst/>
              <a:gdLst>
                <a:gd name="T0" fmla="*/ 5 w 135"/>
                <a:gd name="T1" fmla="*/ 0 h 90"/>
                <a:gd name="T2" fmla="*/ 1 w 135"/>
                <a:gd name="T3" fmla="*/ 1 h 90"/>
                <a:gd name="T4" fmla="*/ 1 w 135"/>
                <a:gd name="T5" fmla="*/ 1 h 90"/>
                <a:gd name="T6" fmla="*/ 1 w 135"/>
                <a:gd name="T7" fmla="*/ 1 h 90"/>
                <a:gd name="T8" fmla="*/ 1 w 135"/>
                <a:gd name="T9" fmla="*/ 1 h 90"/>
                <a:gd name="T10" fmla="*/ 0 w 135"/>
                <a:gd name="T11" fmla="*/ 2 h 90"/>
                <a:gd name="T12" fmla="*/ 0 w 135"/>
                <a:gd name="T13" fmla="*/ 3 h 90"/>
                <a:gd name="T14" fmla="*/ 0 w 135"/>
                <a:gd name="T15" fmla="*/ 3 h 90"/>
                <a:gd name="T16" fmla="*/ 0 w 135"/>
                <a:gd name="T17" fmla="*/ 3 h 90"/>
                <a:gd name="T18" fmla="*/ 0 w 135"/>
                <a:gd name="T19" fmla="*/ 3 h 90"/>
                <a:gd name="T20" fmla="*/ 1 w 135"/>
                <a:gd name="T21" fmla="*/ 1 h 90"/>
                <a:gd name="T22" fmla="*/ 1 w 135"/>
                <a:gd name="T23" fmla="*/ 3 h 90"/>
                <a:gd name="T24" fmla="*/ 2 w 135"/>
                <a:gd name="T25" fmla="*/ 1 h 90"/>
                <a:gd name="T26" fmla="*/ 2 w 135"/>
                <a:gd name="T27" fmla="*/ 3 h 90"/>
                <a:gd name="T28" fmla="*/ 3 w 135"/>
                <a:gd name="T29" fmla="*/ 1 h 90"/>
                <a:gd name="T30" fmla="*/ 3 w 135"/>
                <a:gd name="T31" fmla="*/ 2 h 90"/>
                <a:gd name="T32" fmla="*/ 4 w 135"/>
                <a:gd name="T33" fmla="*/ 1 h 90"/>
                <a:gd name="T34" fmla="*/ 4 w 135"/>
                <a:gd name="T35" fmla="*/ 2 h 90"/>
                <a:gd name="T36" fmla="*/ 4 w 135"/>
                <a:gd name="T37" fmla="*/ 2 h 90"/>
                <a:gd name="T38" fmla="*/ 4 w 135"/>
                <a:gd name="T39" fmla="*/ 2 h 90"/>
                <a:gd name="T40" fmla="*/ 5 w 135"/>
                <a:gd name="T41" fmla="*/ 1 h 90"/>
                <a:gd name="T42" fmla="*/ 5 w 135"/>
                <a:gd name="T43" fmla="*/ 1 h 90"/>
                <a:gd name="T44" fmla="*/ 5 w 135"/>
                <a:gd name="T45" fmla="*/ 1 h 90"/>
                <a:gd name="T46" fmla="*/ 5 w 135"/>
                <a:gd name="T47" fmla="*/ 0 h 90"/>
                <a:gd name="T48" fmla="*/ 5 w 135"/>
                <a:gd name="T49" fmla="*/ 0 h 90"/>
                <a:gd name="T50" fmla="*/ 5 w 135"/>
                <a:gd name="T51" fmla="*/ 0 h 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5"/>
                <a:gd name="T79" fmla="*/ 0 h 90"/>
                <a:gd name="T80" fmla="*/ 135 w 135"/>
                <a:gd name="T81" fmla="*/ 90 h 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5" h="90">
                  <a:moveTo>
                    <a:pt x="135" y="0"/>
                  </a:moveTo>
                  <a:lnTo>
                    <a:pt x="35" y="18"/>
                  </a:lnTo>
                  <a:lnTo>
                    <a:pt x="32" y="20"/>
                  </a:lnTo>
                  <a:lnTo>
                    <a:pt x="25" y="27"/>
                  </a:lnTo>
                  <a:lnTo>
                    <a:pt x="16" y="38"/>
                  </a:lnTo>
                  <a:lnTo>
                    <a:pt x="7" y="54"/>
                  </a:lnTo>
                  <a:lnTo>
                    <a:pt x="1" y="69"/>
                  </a:lnTo>
                  <a:lnTo>
                    <a:pt x="0" y="81"/>
                  </a:lnTo>
                  <a:lnTo>
                    <a:pt x="0" y="88"/>
                  </a:lnTo>
                  <a:lnTo>
                    <a:pt x="1" y="90"/>
                  </a:lnTo>
                  <a:lnTo>
                    <a:pt x="35" y="38"/>
                  </a:lnTo>
                  <a:lnTo>
                    <a:pt x="30" y="82"/>
                  </a:lnTo>
                  <a:lnTo>
                    <a:pt x="61" y="32"/>
                  </a:lnTo>
                  <a:lnTo>
                    <a:pt x="64" y="69"/>
                  </a:lnTo>
                  <a:lnTo>
                    <a:pt x="86" y="28"/>
                  </a:lnTo>
                  <a:lnTo>
                    <a:pt x="94" y="64"/>
                  </a:lnTo>
                  <a:lnTo>
                    <a:pt x="109" y="32"/>
                  </a:lnTo>
                  <a:lnTo>
                    <a:pt x="116" y="59"/>
                  </a:lnTo>
                  <a:lnTo>
                    <a:pt x="117" y="55"/>
                  </a:lnTo>
                  <a:lnTo>
                    <a:pt x="120" y="45"/>
                  </a:lnTo>
                  <a:lnTo>
                    <a:pt x="124" y="33"/>
                  </a:lnTo>
                  <a:lnTo>
                    <a:pt x="128" y="23"/>
                  </a:lnTo>
                  <a:lnTo>
                    <a:pt x="131" y="15"/>
                  </a:lnTo>
                  <a:lnTo>
                    <a:pt x="133" y="8"/>
                  </a:lnTo>
                  <a:lnTo>
                    <a:pt x="135" y="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7" name="Freeform 36"/>
            <p:cNvSpPr>
              <a:spLocks/>
            </p:cNvSpPr>
            <p:nvPr/>
          </p:nvSpPr>
          <p:spPr bwMode="auto">
            <a:xfrm>
              <a:off x="2653" y="2520"/>
              <a:ext cx="12" cy="14"/>
            </a:xfrm>
            <a:custGeom>
              <a:avLst/>
              <a:gdLst>
                <a:gd name="T0" fmla="*/ 1 w 37"/>
                <a:gd name="T1" fmla="*/ 0 h 40"/>
                <a:gd name="T2" fmla="*/ 0 w 37"/>
                <a:gd name="T3" fmla="*/ 0 h 40"/>
                <a:gd name="T4" fmla="*/ 0 w 37"/>
                <a:gd name="T5" fmla="*/ 0 h 40"/>
                <a:gd name="T6" fmla="*/ 0 w 37"/>
                <a:gd name="T7" fmla="*/ 0 h 40"/>
                <a:gd name="T8" fmla="*/ 0 w 37"/>
                <a:gd name="T9" fmla="*/ 1 h 40"/>
                <a:gd name="T10" fmla="*/ 0 w 37"/>
                <a:gd name="T11" fmla="*/ 1 h 40"/>
                <a:gd name="T12" fmla="*/ 0 w 37"/>
                <a:gd name="T13" fmla="*/ 1 h 40"/>
                <a:gd name="T14" fmla="*/ 0 w 37"/>
                <a:gd name="T15" fmla="*/ 2 h 40"/>
                <a:gd name="T16" fmla="*/ 1 w 37"/>
                <a:gd name="T17" fmla="*/ 2 h 40"/>
                <a:gd name="T18" fmla="*/ 1 w 37"/>
                <a:gd name="T19" fmla="*/ 2 h 40"/>
                <a:gd name="T20" fmla="*/ 1 w 37"/>
                <a:gd name="T21" fmla="*/ 1 h 40"/>
                <a:gd name="T22" fmla="*/ 1 w 37"/>
                <a:gd name="T23" fmla="*/ 1 h 40"/>
                <a:gd name="T24" fmla="*/ 1 w 37"/>
                <a:gd name="T25" fmla="*/ 1 h 40"/>
                <a:gd name="T26" fmla="*/ 1 w 37"/>
                <a:gd name="T27" fmla="*/ 1 h 40"/>
                <a:gd name="T28" fmla="*/ 1 w 37"/>
                <a:gd name="T29" fmla="*/ 0 h 40"/>
                <a:gd name="T30" fmla="*/ 1 w 37"/>
                <a:gd name="T31" fmla="*/ 0 h 40"/>
                <a:gd name="T32" fmla="*/ 1 w 37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19" y="0"/>
                  </a:moveTo>
                  <a:lnTo>
                    <a:pt x="12" y="1"/>
                  </a:lnTo>
                  <a:lnTo>
                    <a:pt x="6" y="5"/>
                  </a:lnTo>
                  <a:lnTo>
                    <a:pt x="2" y="11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5" y="33"/>
                  </a:lnTo>
                  <a:lnTo>
                    <a:pt x="11" y="38"/>
                  </a:lnTo>
                  <a:lnTo>
                    <a:pt x="18" y="40"/>
                  </a:lnTo>
                  <a:lnTo>
                    <a:pt x="25" y="39"/>
                  </a:lnTo>
                  <a:lnTo>
                    <a:pt x="31" y="35"/>
                  </a:lnTo>
                  <a:lnTo>
                    <a:pt x="35" y="29"/>
                  </a:lnTo>
                  <a:lnTo>
                    <a:pt x="37" y="21"/>
                  </a:lnTo>
                  <a:lnTo>
                    <a:pt x="36" y="13"/>
                  </a:lnTo>
                  <a:lnTo>
                    <a:pt x="32" y="6"/>
                  </a:lnTo>
                  <a:lnTo>
                    <a:pt x="26" y="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8" name="Freeform 37"/>
            <p:cNvSpPr>
              <a:spLocks/>
            </p:cNvSpPr>
            <p:nvPr/>
          </p:nvSpPr>
          <p:spPr bwMode="auto">
            <a:xfrm>
              <a:off x="2653" y="2636"/>
              <a:ext cx="12" cy="14"/>
            </a:xfrm>
            <a:custGeom>
              <a:avLst/>
              <a:gdLst>
                <a:gd name="T0" fmla="*/ 1 w 37"/>
                <a:gd name="T1" fmla="*/ 0 h 40"/>
                <a:gd name="T2" fmla="*/ 0 w 37"/>
                <a:gd name="T3" fmla="*/ 0 h 40"/>
                <a:gd name="T4" fmla="*/ 0 w 37"/>
                <a:gd name="T5" fmla="*/ 0 h 40"/>
                <a:gd name="T6" fmla="*/ 0 w 37"/>
                <a:gd name="T7" fmla="*/ 0 h 40"/>
                <a:gd name="T8" fmla="*/ 0 w 37"/>
                <a:gd name="T9" fmla="*/ 1 h 40"/>
                <a:gd name="T10" fmla="*/ 0 w 37"/>
                <a:gd name="T11" fmla="*/ 1 h 40"/>
                <a:gd name="T12" fmla="*/ 0 w 37"/>
                <a:gd name="T13" fmla="*/ 1 h 40"/>
                <a:gd name="T14" fmla="*/ 0 w 37"/>
                <a:gd name="T15" fmla="*/ 2 h 40"/>
                <a:gd name="T16" fmla="*/ 1 w 37"/>
                <a:gd name="T17" fmla="*/ 2 h 40"/>
                <a:gd name="T18" fmla="*/ 1 w 37"/>
                <a:gd name="T19" fmla="*/ 2 h 40"/>
                <a:gd name="T20" fmla="*/ 1 w 37"/>
                <a:gd name="T21" fmla="*/ 1 h 40"/>
                <a:gd name="T22" fmla="*/ 1 w 37"/>
                <a:gd name="T23" fmla="*/ 1 h 40"/>
                <a:gd name="T24" fmla="*/ 1 w 37"/>
                <a:gd name="T25" fmla="*/ 1 h 40"/>
                <a:gd name="T26" fmla="*/ 1 w 37"/>
                <a:gd name="T27" fmla="*/ 0 h 40"/>
                <a:gd name="T28" fmla="*/ 1 w 37"/>
                <a:gd name="T29" fmla="*/ 0 h 40"/>
                <a:gd name="T30" fmla="*/ 1 w 37"/>
                <a:gd name="T31" fmla="*/ 0 h 40"/>
                <a:gd name="T32" fmla="*/ 1 w 37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19" y="0"/>
                  </a:moveTo>
                  <a:lnTo>
                    <a:pt x="12" y="1"/>
                  </a:lnTo>
                  <a:lnTo>
                    <a:pt x="6" y="5"/>
                  </a:lnTo>
                  <a:lnTo>
                    <a:pt x="2" y="11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5" y="33"/>
                  </a:lnTo>
                  <a:lnTo>
                    <a:pt x="10" y="38"/>
                  </a:lnTo>
                  <a:lnTo>
                    <a:pt x="17" y="40"/>
                  </a:lnTo>
                  <a:lnTo>
                    <a:pt x="25" y="39"/>
                  </a:lnTo>
                  <a:lnTo>
                    <a:pt x="31" y="35"/>
                  </a:lnTo>
                  <a:lnTo>
                    <a:pt x="35" y="29"/>
                  </a:lnTo>
                  <a:lnTo>
                    <a:pt x="37" y="20"/>
                  </a:lnTo>
                  <a:lnTo>
                    <a:pt x="36" y="12"/>
                  </a:lnTo>
                  <a:lnTo>
                    <a:pt x="32" y="6"/>
                  </a:lnTo>
                  <a:lnTo>
                    <a:pt x="26" y="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9" name="Freeform 38"/>
            <p:cNvSpPr>
              <a:spLocks/>
            </p:cNvSpPr>
            <p:nvPr/>
          </p:nvSpPr>
          <p:spPr bwMode="auto">
            <a:xfrm>
              <a:off x="2653" y="2752"/>
              <a:ext cx="12" cy="13"/>
            </a:xfrm>
            <a:custGeom>
              <a:avLst/>
              <a:gdLst>
                <a:gd name="T0" fmla="*/ 1 w 37"/>
                <a:gd name="T1" fmla="*/ 0 h 40"/>
                <a:gd name="T2" fmla="*/ 0 w 37"/>
                <a:gd name="T3" fmla="*/ 0 h 40"/>
                <a:gd name="T4" fmla="*/ 0 w 37"/>
                <a:gd name="T5" fmla="*/ 0 h 40"/>
                <a:gd name="T6" fmla="*/ 0 w 37"/>
                <a:gd name="T7" fmla="*/ 0 h 40"/>
                <a:gd name="T8" fmla="*/ 0 w 37"/>
                <a:gd name="T9" fmla="*/ 1 h 40"/>
                <a:gd name="T10" fmla="*/ 0 w 37"/>
                <a:gd name="T11" fmla="*/ 1 h 40"/>
                <a:gd name="T12" fmla="*/ 0 w 37"/>
                <a:gd name="T13" fmla="*/ 1 h 40"/>
                <a:gd name="T14" fmla="*/ 0 w 37"/>
                <a:gd name="T15" fmla="*/ 1 h 40"/>
                <a:gd name="T16" fmla="*/ 1 w 37"/>
                <a:gd name="T17" fmla="*/ 1 h 40"/>
                <a:gd name="T18" fmla="*/ 1 w 37"/>
                <a:gd name="T19" fmla="*/ 1 h 40"/>
                <a:gd name="T20" fmla="*/ 1 w 37"/>
                <a:gd name="T21" fmla="*/ 1 h 40"/>
                <a:gd name="T22" fmla="*/ 1 w 37"/>
                <a:gd name="T23" fmla="*/ 1 h 40"/>
                <a:gd name="T24" fmla="*/ 1 w 37"/>
                <a:gd name="T25" fmla="*/ 1 h 40"/>
                <a:gd name="T26" fmla="*/ 1 w 37"/>
                <a:gd name="T27" fmla="*/ 0 h 40"/>
                <a:gd name="T28" fmla="*/ 1 w 37"/>
                <a:gd name="T29" fmla="*/ 0 h 40"/>
                <a:gd name="T30" fmla="*/ 1 w 37"/>
                <a:gd name="T31" fmla="*/ 0 h 40"/>
                <a:gd name="T32" fmla="*/ 1 w 37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40"/>
                <a:gd name="T53" fmla="*/ 37 w 37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40">
                  <a:moveTo>
                    <a:pt x="18" y="0"/>
                  </a:moveTo>
                  <a:lnTo>
                    <a:pt x="11" y="1"/>
                  </a:lnTo>
                  <a:lnTo>
                    <a:pt x="6" y="5"/>
                  </a:lnTo>
                  <a:lnTo>
                    <a:pt x="2" y="11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5" y="33"/>
                  </a:lnTo>
                  <a:lnTo>
                    <a:pt x="10" y="38"/>
                  </a:lnTo>
                  <a:lnTo>
                    <a:pt x="17" y="40"/>
                  </a:lnTo>
                  <a:lnTo>
                    <a:pt x="25" y="39"/>
                  </a:lnTo>
                  <a:lnTo>
                    <a:pt x="31" y="34"/>
                  </a:lnTo>
                  <a:lnTo>
                    <a:pt x="35" y="28"/>
                  </a:lnTo>
                  <a:lnTo>
                    <a:pt x="37" y="20"/>
                  </a:lnTo>
                  <a:lnTo>
                    <a:pt x="36" y="12"/>
                  </a:lnTo>
                  <a:lnTo>
                    <a:pt x="32" y="6"/>
                  </a:lnTo>
                  <a:lnTo>
                    <a:pt x="26" y="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0" name="Freeform 39"/>
            <p:cNvSpPr>
              <a:spLocks/>
            </p:cNvSpPr>
            <p:nvPr/>
          </p:nvSpPr>
          <p:spPr bwMode="auto">
            <a:xfrm>
              <a:off x="2334" y="2431"/>
              <a:ext cx="595" cy="54"/>
            </a:xfrm>
            <a:custGeom>
              <a:avLst/>
              <a:gdLst>
                <a:gd name="T0" fmla="*/ 65 w 1785"/>
                <a:gd name="T1" fmla="*/ 0 h 163"/>
                <a:gd name="T2" fmla="*/ 64 w 1785"/>
                <a:gd name="T3" fmla="*/ 0 h 163"/>
                <a:gd name="T4" fmla="*/ 62 w 1785"/>
                <a:gd name="T5" fmla="*/ 1 h 163"/>
                <a:gd name="T6" fmla="*/ 60 w 1785"/>
                <a:gd name="T7" fmla="*/ 1 h 163"/>
                <a:gd name="T8" fmla="*/ 56 w 1785"/>
                <a:gd name="T9" fmla="*/ 2 h 163"/>
                <a:gd name="T10" fmla="*/ 52 w 1785"/>
                <a:gd name="T11" fmla="*/ 2 h 163"/>
                <a:gd name="T12" fmla="*/ 48 w 1785"/>
                <a:gd name="T13" fmla="*/ 3 h 163"/>
                <a:gd name="T14" fmla="*/ 43 w 1785"/>
                <a:gd name="T15" fmla="*/ 3 h 163"/>
                <a:gd name="T16" fmla="*/ 38 w 1785"/>
                <a:gd name="T17" fmla="*/ 4 h 163"/>
                <a:gd name="T18" fmla="*/ 33 w 1785"/>
                <a:gd name="T19" fmla="*/ 4 h 163"/>
                <a:gd name="T20" fmla="*/ 27 w 1785"/>
                <a:gd name="T21" fmla="*/ 5 h 163"/>
                <a:gd name="T22" fmla="*/ 22 w 1785"/>
                <a:gd name="T23" fmla="*/ 5 h 163"/>
                <a:gd name="T24" fmla="*/ 17 w 1785"/>
                <a:gd name="T25" fmla="*/ 5 h 163"/>
                <a:gd name="T26" fmla="*/ 13 w 1785"/>
                <a:gd name="T27" fmla="*/ 5 h 163"/>
                <a:gd name="T28" fmla="*/ 10 w 1785"/>
                <a:gd name="T29" fmla="*/ 5 h 163"/>
                <a:gd name="T30" fmla="*/ 7 w 1785"/>
                <a:gd name="T31" fmla="*/ 5 h 163"/>
                <a:gd name="T32" fmla="*/ 5 w 1785"/>
                <a:gd name="T33" fmla="*/ 4 h 163"/>
                <a:gd name="T34" fmla="*/ 3 w 1785"/>
                <a:gd name="T35" fmla="*/ 4 h 163"/>
                <a:gd name="T36" fmla="*/ 2 w 1785"/>
                <a:gd name="T37" fmla="*/ 4 h 163"/>
                <a:gd name="T38" fmla="*/ 2 w 1785"/>
                <a:gd name="T39" fmla="*/ 4 h 163"/>
                <a:gd name="T40" fmla="*/ 1 w 1785"/>
                <a:gd name="T41" fmla="*/ 4 h 163"/>
                <a:gd name="T42" fmla="*/ 0 w 1785"/>
                <a:gd name="T43" fmla="*/ 5 h 163"/>
                <a:gd name="T44" fmla="*/ 0 w 1785"/>
                <a:gd name="T45" fmla="*/ 5 h 163"/>
                <a:gd name="T46" fmla="*/ 1 w 1785"/>
                <a:gd name="T47" fmla="*/ 5 h 163"/>
                <a:gd name="T48" fmla="*/ 2 w 1785"/>
                <a:gd name="T49" fmla="*/ 5 h 163"/>
                <a:gd name="T50" fmla="*/ 4 w 1785"/>
                <a:gd name="T51" fmla="*/ 5 h 163"/>
                <a:gd name="T52" fmla="*/ 6 w 1785"/>
                <a:gd name="T53" fmla="*/ 6 h 163"/>
                <a:gd name="T54" fmla="*/ 9 w 1785"/>
                <a:gd name="T55" fmla="*/ 6 h 163"/>
                <a:gd name="T56" fmla="*/ 13 w 1785"/>
                <a:gd name="T57" fmla="*/ 6 h 163"/>
                <a:gd name="T58" fmla="*/ 17 w 1785"/>
                <a:gd name="T59" fmla="*/ 6 h 163"/>
                <a:gd name="T60" fmla="*/ 22 w 1785"/>
                <a:gd name="T61" fmla="*/ 6 h 163"/>
                <a:gd name="T62" fmla="*/ 27 w 1785"/>
                <a:gd name="T63" fmla="*/ 5 h 163"/>
                <a:gd name="T64" fmla="*/ 34 w 1785"/>
                <a:gd name="T65" fmla="*/ 5 h 163"/>
                <a:gd name="T66" fmla="*/ 40 w 1785"/>
                <a:gd name="T67" fmla="*/ 4 h 163"/>
                <a:gd name="T68" fmla="*/ 45 w 1785"/>
                <a:gd name="T69" fmla="*/ 4 h 163"/>
                <a:gd name="T70" fmla="*/ 50 w 1785"/>
                <a:gd name="T71" fmla="*/ 3 h 163"/>
                <a:gd name="T72" fmla="*/ 54 w 1785"/>
                <a:gd name="T73" fmla="*/ 3 h 163"/>
                <a:gd name="T74" fmla="*/ 58 w 1785"/>
                <a:gd name="T75" fmla="*/ 2 h 163"/>
                <a:gd name="T76" fmla="*/ 61 w 1785"/>
                <a:gd name="T77" fmla="*/ 2 h 163"/>
                <a:gd name="T78" fmla="*/ 63 w 1785"/>
                <a:gd name="T79" fmla="*/ 2 h 163"/>
                <a:gd name="T80" fmla="*/ 65 w 1785"/>
                <a:gd name="T81" fmla="*/ 1 h 163"/>
                <a:gd name="T82" fmla="*/ 66 w 1785"/>
                <a:gd name="T83" fmla="*/ 1 h 163"/>
                <a:gd name="T84" fmla="*/ 66 w 1785"/>
                <a:gd name="T85" fmla="*/ 1 h 16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85"/>
                <a:gd name="T130" fmla="*/ 0 h 163"/>
                <a:gd name="T131" fmla="*/ 1785 w 1785"/>
                <a:gd name="T132" fmla="*/ 163 h 16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85" h="163">
                  <a:moveTo>
                    <a:pt x="1764" y="0"/>
                  </a:moveTo>
                  <a:lnTo>
                    <a:pt x="1763" y="0"/>
                  </a:lnTo>
                  <a:lnTo>
                    <a:pt x="1758" y="1"/>
                  </a:lnTo>
                  <a:lnTo>
                    <a:pt x="1752" y="2"/>
                  </a:lnTo>
                  <a:lnTo>
                    <a:pt x="1742" y="4"/>
                  </a:lnTo>
                  <a:lnTo>
                    <a:pt x="1730" y="7"/>
                  </a:lnTo>
                  <a:lnTo>
                    <a:pt x="1716" y="9"/>
                  </a:lnTo>
                  <a:lnTo>
                    <a:pt x="1698" y="12"/>
                  </a:lnTo>
                  <a:lnTo>
                    <a:pt x="1679" y="16"/>
                  </a:lnTo>
                  <a:lnTo>
                    <a:pt x="1657" y="20"/>
                  </a:lnTo>
                  <a:lnTo>
                    <a:pt x="1634" y="24"/>
                  </a:lnTo>
                  <a:lnTo>
                    <a:pt x="1608" y="28"/>
                  </a:lnTo>
                  <a:lnTo>
                    <a:pt x="1580" y="33"/>
                  </a:lnTo>
                  <a:lnTo>
                    <a:pt x="1550" y="37"/>
                  </a:lnTo>
                  <a:lnTo>
                    <a:pt x="1519" y="42"/>
                  </a:lnTo>
                  <a:lnTo>
                    <a:pt x="1485" y="48"/>
                  </a:lnTo>
                  <a:lnTo>
                    <a:pt x="1451" y="53"/>
                  </a:lnTo>
                  <a:lnTo>
                    <a:pt x="1414" y="58"/>
                  </a:lnTo>
                  <a:lnTo>
                    <a:pt x="1376" y="64"/>
                  </a:lnTo>
                  <a:lnTo>
                    <a:pt x="1336" y="70"/>
                  </a:lnTo>
                  <a:lnTo>
                    <a:pt x="1295" y="76"/>
                  </a:lnTo>
                  <a:lnTo>
                    <a:pt x="1253" y="81"/>
                  </a:lnTo>
                  <a:lnTo>
                    <a:pt x="1210" y="86"/>
                  </a:lnTo>
                  <a:lnTo>
                    <a:pt x="1165" y="92"/>
                  </a:lnTo>
                  <a:lnTo>
                    <a:pt x="1120" y="97"/>
                  </a:lnTo>
                  <a:lnTo>
                    <a:pt x="1073" y="102"/>
                  </a:lnTo>
                  <a:lnTo>
                    <a:pt x="1026" y="107"/>
                  </a:lnTo>
                  <a:lnTo>
                    <a:pt x="977" y="111"/>
                  </a:lnTo>
                  <a:lnTo>
                    <a:pt x="928" y="116"/>
                  </a:lnTo>
                  <a:lnTo>
                    <a:pt x="878" y="120"/>
                  </a:lnTo>
                  <a:lnTo>
                    <a:pt x="828" y="123"/>
                  </a:lnTo>
                  <a:lnTo>
                    <a:pt x="777" y="127"/>
                  </a:lnTo>
                  <a:lnTo>
                    <a:pt x="726" y="130"/>
                  </a:lnTo>
                  <a:lnTo>
                    <a:pt x="675" y="133"/>
                  </a:lnTo>
                  <a:lnTo>
                    <a:pt x="628" y="135"/>
                  </a:lnTo>
                  <a:lnTo>
                    <a:pt x="582" y="136"/>
                  </a:lnTo>
                  <a:lnTo>
                    <a:pt x="538" y="138"/>
                  </a:lnTo>
                  <a:lnTo>
                    <a:pt x="498" y="139"/>
                  </a:lnTo>
                  <a:lnTo>
                    <a:pt x="458" y="139"/>
                  </a:lnTo>
                  <a:lnTo>
                    <a:pt x="421" y="139"/>
                  </a:lnTo>
                  <a:lnTo>
                    <a:pt x="385" y="139"/>
                  </a:lnTo>
                  <a:lnTo>
                    <a:pt x="352" y="138"/>
                  </a:lnTo>
                  <a:lnTo>
                    <a:pt x="322" y="136"/>
                  </a:lnTo>
                  <a:lnTo>
                    <a:pt x="292" y="135"/>
                  </a:lnTo>
                  <a:lnTo>
                    <a:pt x="264" y="133"/>
                  </a:lnTo>
                  <a:lnTo>
                    <a:pt x="239" y="132"/>
                  </a:lnTo>
                  <a:lnTo>
                    <a:pt x="215" y="130"/>
                  </a:lnTo>
                  <a:lnTo>
                    <a:pt x="192" y="128"/>
                  </a:lnTo>
                  <a:lnTo>
                    <a:pt x="172" y="126"/>
                  </a:lnTo>
                  <a:lnTo>
                    <a:pt x="153" y="124"/>
                  </a:lnTo>
                  <a:lnTo>
                    <a:pt x="136" y="121"/>
                  </a:lnTo>
                  <a:lnTo>
                    <a:pt x="120" y="119"/>
                  </a:lnTo>
                  <a:lnTo>
                    <a:pt x="106" y="117"/>
                  </a:lnTo>
                  <a:lnTo>
                    <a:pt x="92" y="114"/>
                  </a:lnTo>
                  <a:lnTo>
                    <a:pt x="80" y="112"/>
                  </a:lnTo>
                  <a:lnTo>
                    <a:pt x="70" y="110"/>
                  </a:lnTo>
                  <a:lnTo>
                    <a:pt x="61" y="108"/>
                  </a:lnTo>
                  <a:lnTo>
                    <a:pt x="54" y="106"/>
                  </a:lnTo>
                  <a:lnTo>
                    <a:pt x="47" y="104"/>
                  </a:lnTo>
                  <a:lnTo>
                    <a:pt x="42" y="103"/>
                  </a:lnTo>
                  <a:lnTo>
                    <a:pt x="37" y="102"/>
                  </a:lnTo>
                  <a:lnTo>
                    <a:pt x="34" y="100"/>
                  </a:lnTo>
                  <a:lnTo>
                    <a:pt x="32" y="100"/>
                  </a:lnTo>
                  <a:lnTo>
                    <a:pt x="30" y="99"/>
                  </a:lnTo>
                  <a:lnTo>
                    <a:pt x="0" y="130"/>
                  </a:lnTo>
                  <a:lnTo>
                    <a:pt x="1" y="130"/>
                  </a:lnTo>
                  <a:lnTo>
                    <a:pt x="3" y="131"/>
                  </a:lnTo>
                  <a:lnTo>
                    <a:pt x="6" y="132"/>
                  </a:lnTo>
                  <a:lnTo>
                    <a:pt x="11" y="133"/>
                  </a:lnTo>
                  <a:lnTo>
                    <a:pt x="17" y="134"/>
                  </a:lnTo>
                  <a:lnTo>
                    <a:pt x="24" y="136"/>
                  </a:lnTo>
                  <a:lnTo>
                    <a:pt x="34" y="139"/>
                  </a:lnTo>
                  <a:lnTo>
                    <a:pt x="44" y="141"/>
                  </a:lnTo>
                  <a:lnTo>
                    <a:pt x="56" y="143"/>
                  </a:lnTo>
                  <a:lnTo>
                    <a:pt x="70" y="145"/>
                  </a:lnTo>
                  <a:lnTo>
                    <a:pt x="86" y="147"/>
                  </a:lnTo>
                  <a:lnTo>
                    <a:pt x="104" y="149"/>
                  </a:lnTo>
                  <a:lnTo>
                    <a:pt x="122" y="151"/>
                  </a:lnTo>
                  <a:lnTo>
                    <a:pt x="143" y="153"/>
                  </a:lnTo>
                  <a:lnTo>
                    <a:pt x="165" y="155"/>
                  </a:lnTo>
                  <a:lnTo>
                    <a:pt x="189" y="157"/>
                  </a:lnTo>
                  <a:lnTo>
                    <a:pt x="216" y="158"/>
                  </a:lnTo>
                  <a:lnTo>
                    <a:pt x="244" y="160"/>
                  </a:lnTo>
                  <a:lnTo>
                    <a:pt x="273" y="161"/>
                  </a:lnTo>
                  <a:lnTo>
                    <a:pt x="306" y="162"/>
                  </a:lnTo>
                  <a:lnTo>
                    <a:pt x="340" y="162"/>
                  </a:lnTo>
                  <a:lnTo>
                    <a:pt x="375" y="163"/>
                  </a:lnTo>
                  <a:lnTo>
                    <a:pt x="414" y="162"/>
                  </a:lnTo>
                  <a:lnTo>
                    <a:pt x="453" y="162"/>
                  </a:lnTo>
                  <a:lnTo>
                    <a:pt x="496" y="161"/>
                  </a:lnTo>
                  <a:lnTo>
                    <a:pt x="540" y="159"/>
                  </a:lnTo>
                  <a:lnTo>
                    <a:pt x="586" y="157"/>
                  </a:lnTo>
                  <a:lnTo>
                    <a:pt x="635" y="154"/>
                  </a:lnTo>
                  <a:lnTo>
                    <a:pt x="686" y="151"/>
                  </a:lnTo>
                  <a:lnTo>
                    <a:pt x="740" y="147"/>
                  </a:lnTo>
                  <a:lnTo>
                    <a:pt x="795" y="142"/>
                  </a:lnTo>
                  <a:lnTo>
                    <a:pt x="853" y="136"/>
                  </a:lnTo>
                  <a:lnTo>
                    <a:pt x="912" y="130"/>
                  </a:lnTo>
                  <a:lnTo>
                    <a:pt x="967" y="125"/>
                  </a:lnTo>
                  <a:lnTo>
                    <a:pt x="1022" y="119"/>
                  </a:lnTo>
                  <a:lnTo>
                    <a:pt x="1074" y="114"/>
                  </a:lnTo>
                  <a:lnTo>
                    <a:pt x="1125" y="109"/>
                  </a:lnTo>
                  <a:lnTo>
                    <a:pt x="1173" y="104"/>
                  </a:lnTo>
                  <a:lnTo>
                    <a:pt x="1220" y="99"/>
                  </a:lnTo>
                  <a:lnTo>
                    <a:pt x="1264" y="94"/>
                  </a:lnTo>
                  <a:lnTo>
                    <a:pt x="1308" y="89"/>
                  </a:lnTo>
                  <a:lnTo>
                    <a:pt x="1349" y="85"/>
                  </a:lnTo>
                  <a:lnTo>
                    <a:pt x="1387" y="80"/>
                  </a:lnTo>
                  <a:lnTo>
                    <a:pt x="1425" y="76"/>
                  </a:lnTo>
                  <a:lnTo>
                    <a:pt x="1460" y="72"/>
                  </a:lnTo>
                  <a:lnTo>
                    <a:pt x="1494" y="68"/>
                  </a:lnTo>
                  <a:lnTo>
                    <a:pt x="1526" y="63"/>
                  </a:lnTo>
                  <a:lnTo>
                    <a:pt x="1556" y="60"/>
                  </a:lnTo>
                  <a:lnTo>
                    <a:pt x="1583" y="56"/>
                  </a:lnTo>
                  <a:lnTo>
                    <a:pt x="1610" y="53"/>
                  </a:lnTo>
                  <a:lnTo>
                    <a:pt x="1634" y="50"/>
                  </a:lnTo>
                  <a:lnTo>
                    <a:pt x="1656" y="47"/>
                  </a:lnTo>
                  <a:lnTo>
                    <a:pt x="1677" y="45"/>
                  </a:lnTo>
                  <a:lnTo>
                    <a:pt x="1696" y="42"/>
                  </a:lnTo>
                  <a:lnTo>
                    <a:pt x="1713" y="40"/>
                  </a:lnTo>
                  <a:lnTo>
                    <a:pt x="1729" y="38"/>
                  </a:lnTo>
                  <a:lnTo>
                    <a:pt x="1742" y="36"/>
                  </a:lnTo>
                  <a:lnTo>
                    <a:pt x="1753" y="34"/>
                  </a:lnTo>
                  <a:lnTo>
                    <a:pt x="1763" y="33"/>
                  </a:lnTo>
                  <a:lnTo>
                    <a:pt x="1771" y="32"/>
                  </a:lnTo>
                  <a:lnTo>
                    <a:pt x="1777" y="31"/>
                  </a:lnTo>
                  <a:lnTo>
                    <a:pt x="1781" y="31"/>
                  </a:lnTo>
                  <a:lnTo>
                    <a:pt x="1784" y="30"/>
                  </a:lnTo>
                  <a:lnTo>
                    <a:pt x="1785" y="30"/>
                  </a:lnTo>
                  <a:lnTo>
                    <a:pt x="176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1" name="Freeform 40"/>
            <p:cNvSpPr>
              <a:spLocks/>
            </p:cNvSpPr>
            <p:nvPr/>
          </p:nvSpPr>
          <p:spPr bwMode="auto">
            <a:xfrm>
              <a:off x="2435" y="2578"/>
              <a:ext cx="30" cy="32"/>
            </a:xfrm>
            <a:custGeom>
              <a:avLst/>
              <a:gdLst>
                <a:gd name="T0" fmla="*/ 3 w 90"/>
                <a:gd name="T1" fmla="*/ 4 h 97"/>
                <a:gd name="T2" fmla="*/ 1 w 90"/>
                <a:gd name="T3" fmla="*/ 0 h 97"/>
                <a:gd name="T4" fmla="*/ 0 w 90"/>
                <a:gd name="T5" fmla="*/ 2 h 97"/>
                <a:gd name="T6" fmla="*/ 3 w 90"/>
                <a:gd name="T7" fmla="*/ 4 h 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97"/>
                <a:gd name="T14" fmla="*/ 90 w 90"/>
                <a:gd name="T15" fmla="*/ 97 h 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97">
                  <a:moveTo>
                    <a:pt x="90" y="97"/>
                  </a:moveTo>
                  <a:lnTo>
                    <a:pt x="14" y="0"/>
                  </a:lnTo>
                  <a:lnTo>
                    <a:pt x="0" y="66"/>
                  </a:lnTo>
                  <a:lnTo>
                    <a:pt x="90" y="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2" name="Freeform 41"/>
            <p:cNvSpPr>
              <a:spLocks/>
            </p:cNvSpPr>
            <p:nvPr/>
          </p:nvSpPr>
          <p:spPr bwMode="auto">
            <a:xfrm>
              <a:off x="2480" y="2572"/>
              <a:ext cx="9" cy="25"/>
            </a:xfrm>
            <a:custGeom>
              <a:avLst/>
              <a:gdLst>
                <a:gd name="T0" fmla="*/ 1 w 27"/>
                <a:gd name="T1" fmla="*/ 3 h 77"/>
                <a:gd name="T2" fmla="*/ 0 w 27"/>
                <a:gd name="T3" fmla="*/ 0 h 77"/>
                <a:gd name="T4" fmla="*/ 1 w 27"/>
                <a:gd name="T5" fmla="*/ 0 h 77"/>
                <a:gd name="T6" fmla="*/ 1 w 27"/>
                <a:gd name="T7" fmla="*/ 3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77"/>
                <a:gd name="T14" fmla="*/ 27 w 27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77">
                  <a:moveTo>
                    <a:pt x="25" y="77"/>
                  </a:moveTo>
                  <a:lnTo>
                    <a:pt x="0" y="0"/>
                  </a:lnTo>
                  <a:lnTo>
                    <a:pt x="27" y="1"/>
                  </a:lnTo>
                  <a:lnTo>
                    <a:pt x="25" y="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3" name="Freeform 42"/>
            <p:cNvSpPr>
              <a:spLocks/>
            </p:cNvSpPr>
            <p:nvPr/>
          </p:nvSpPr>
          <p:spPr bwMode="auto">
            <a:xfrm>
              <a:off x="2428" y="2650"/>
              <a:ext cx="36" cy="17"/>
            </a:xfrm>
            <a:custGeom>
              <a:avLst/>
              <a:gdLst>
                <a:gd name="T0" fmla="*/ 4 w 108"/>
                <a:gd name="T1" fmla="*/ 0 h 51"/>
                <a:gd name="T2" fmla="*/ 0 w 108"/>
                <a:gd name="T3" fmla="*/ 1 h 51"/>
                <a:gd name="T4" fmla="*/ 1 w 108"/>
                <a:gd name="T5" fmla="*/ 2 h 51"/>
                <a:gd name="T6" fmla="*/ 4 w 108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1"/>
                <a:gd name="T14" fmla="*/ 108 w 108"/>
                <a:gd name="T15" fmla="*/ 51 h 5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1">
                  <a:moveTo>
                    <a:pt x="108" y="0"/>
                  </a:moveTo>
                  <a:lnTo>
                    <a:pt x="0" y="19"/>
                  </a:lnTo>
                  <a:lnTo>
                    <a:pt x="19" y="51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4" name="Freeform 43"/>
            <p:cNvSpPr>
              <a:spLocks/>
            </p:cNvSpPr>
            <p:nvPr/>
          </p:nvSpPr>
          <p:spPr bwMode="auto">
            <a:xfrm>
              <a:off x="2444" y="2691"/>
              <a:ext cx="28" cy="28"/>
            </a:xfrm>
            <a:custGeom>
              <a:avLst/>
              <a:gdLst>
                <a:gd name="T0" fmla="*/ 3 w 84"/>
                <a:gd name="T1" fmla="*/ 0 h 84"/>
                <a:gd name="T2" fmla="*/ 0 w 84"/>
                <a:gd name="T3" fmla="*/ 3 h 84"/>
                <a:gd name="T4" fmla="*/ 1 w 84"/>
                <a:gd name="T5" fmla="*/ 3 h 84"/>
                <a:gd name="T6" fmla="*/ 3 w 84"/>
                <a:gd name="T7" fmla="*/ 0 h 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84"/>
                <a:gd name="T14" fmla="*/ 84 w 84"/>
                <a:gd name="T15" fmla="*/ 84 h 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84">
                  <a:moveTo>
                    <a:pt x="84" y="0"/>
                  </a:moveTo>
                  <a:lnTo>
                    <a:pt x="0" y="79"/>
                  </a:lnTo>
                  <a:lnTo>
                    <a:pt x="29" y="84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5" name="Text Box 45"/>
          <p:cNvSpPr txBox="1">
            <a:spLocks noChangeArrowheads="1"/>
          </p:cNvSpPr>
          <p:nvPr/>
        </p:nvSpPr>
        <p:spPr bwMode="auto">
          <a:xfrm>
            <a:off x="3090863" y="3806825"/>
            <a:ext cx="16033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Signal Phase and Timing</a:t>
            </a:r>
          </a:p>
        </p:txBody>
      </p:sp>
      <p:pic>
        <p:nvPicPr>
          <p:cNvPr id="4106" name="Picture 4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2388" y="4362450"/>
            <a:ext cx="2284412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Line 48"/>
          <p:cNvSpPr>
            <a:spLocks noChangeShapeType="1"/>
          </p:cNvSpPr>
          <p:nvPr/>
        </p:nvSpPr>
        <p:spPr bwMode="auto">
          <a:xfrm>
            <a:off x="5427663" y="3027363"/>
            <a:ext cx="974725" cy="1560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8" name="Rectangle 49"/>
          <p:cNvSpPr>
            <a:spLocks noChangeArrowheads="1"/>
          </p:cNvSpPr>
          <p:nvPr/>
        </p:nvSpPr>
        <p:spPr bwMode="auto">
          <a:xfrm>
            <a:off x="6084888" y="3578225"/>
            <a:ext cx="2944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400" b="1"/>
              <a:t> Real Time Network Data</a:t>
            </a:r>
          </a:p>
        </p:txBody>
      </p:sp>
      <p:sp>
        <p:nvSpPr>
          <p:cNvPr id="4109" name="Text Box 50"/>
          <p:cNvSpPr txBox="1">
            <a:spLocks noChangeArrowheads="1"/>
          </p:cNvSpPr>
          <p:nvPr/>
        </p:nvSpPr>
        <p:spPr bwMode="auto">
          <a:xfrm>
            <a:off x="6084888" y="3917950"/>
            <a:ext cx="2982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400" b="1"/>
              <a:t>Situation Relevant Information</a:t>
            </a:r>
          </a:p>
        </p:txBody>
      </p:sp>
      <p:pic>
        <p:nvPicPr>
          <p:cNvPr id="4110" name="Picture 5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4388" y="2659063"/>
            <a:ext cx="1150937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5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40275" y="4362450"/>
            <a:ext cx="11461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2" name="Line 57"/>
          <p:cNvSpPr>
            <a:spLocks noChangeShapeType="1"/>
          </p:cNvSpPr>
          <p:nvPr/>
        </p:nvSpPr>
        <p:spPr bwMode="auto">
          <a:xfrm flipH="1">
            <a:off x="5181600" y="3130550"/>
            <a:ext cx="0" cy="1147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3" name="Text Box 58"/>
          <p:cNvSpPr txBox="1">
            <a:spLocks noChangeArrowheads="1"/>
          </p:cNvSpPr>
          <p:nvPr/>
        </p:nvSpPr>
        <p:spPr bwMode="auto">
          <a:xfrm>
            <a:off x="4745038" y="5710238"/>
            <a:ext cx="13636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Instrumented Roadside</a:t>
            </a:r>
          </a:p>
        </p:txBody>
      </p:sp>
      <p:sp>
        <p:nvSpPr>
          <p:cNvPr id="4114" name="Line 67"/>
          <p:cNvSpPr>
            <a:spLocks noChangeShapeType="1"/>
          </p:cNvSpPr>
          <p:nvPr/>
        </p:nvSpPr>
        <p:spPr bwMode="auto">
          <a:xfrm flipV="1">
            <a:off x="6084888" y="2328863"/>
            <a:ext cx="625475" cy="31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5" name="AutoShape 68"/>
          <p:cNvSpPr>
            <a:spLocks noChangeArrowheads="1"/>
          </p:cNvSpPr>
          <p:nvPr/>
        </p:nvSpPr>
        <p:spPr bwMode="auto">
          <a:xfrm>
            <a:off x="6402388" y="1155700"/>
            <a:ext cx="2627312" cy="2317750"/>
          </a:xfrm>
          <a:prstGeom prst="irregularSeal2">
            <a:avLst/>
          </a:prstGeom>
          <a:solidFill>
            <a:srgbClr val="FF9966"/>
          </a:solidFill>
          <a:ln w="9525">
            <a:solidFill>
              <a:srgbClr val="FF99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9966"/>
              </a:solidFill>
            </a:endParaRPr>
          </a:p>
        </p:txBody>
      </p:sp>
      <p:sp>
        <p:nvSpPr>
          <p:cNvPr id="4116" name="Rectangle 69"/>
          <p:cNvSpPr>
            <a:spLocks noChangeArrowheads="1"/>
          </p:cNvSpPr>
          <p:nvPr/>
        </p:nvSpPr>
        <p:spPr bwMode="auto">
          <a:xfrm>
            <a:off x="7086600" y="1925638"/>
            <a:ext cx="12906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>
                <a:solidFill>
                  <a:srgbClr val="000000"/>
                </a:solidFill>
              </a:rPr>
              <a:t>Opportunity for Innovation</a:t>
            </a:r>
            <a:endParaRPr lang="en-US" sz="1600" b="1"/>
          </a:p>
        </p:txBody>
      </p:sp>
      <p:sp>
        <p:nvSpPr>
          <p:cNvPr id="4117" name="Rectangle 5"/>
          <p:cNvSpPr>
            <a:spLocks/>
          </p:cNvSpPr>
          <p:nvPr/>
        </p:nvSpPr>
        <p:spPr bwMode="auto">
          <a:xfrm>
            <a:off x="3505200" y="228600"/>
            <a:ext cx="5562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3600" b="1">
                <a:latin typeface="Calibri" pitchFamily="34" charset="0"/>
              </a:rPr>
              <a:t>It’s All About Connectivity</a:t>
            </a:r>
          </a:p>
        </p:txBody>
      </p:sp>
      <p:sp>
        <p:nvSpPr>
          <p:cNvPr id="4118" name="Text Box 153"/>
          <p:cNvSpPr txBox="1">
            <a:spLocks noChangeArrowheads="1"/>
          </p:cNvSpPr>
          <p:nvPr/>
        </p:nvSpPr>
        <p:spPr bwMode="auto">
          <a:xfrm>
            <a:off x="1460500" y="4003675"/>
            <a:ext cx="1401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Safety Messages</a:t>
            </a:r>
          </a:p>
        </p:txBody>
      </p:sp>
      <p:sp>
        <p:nvSpPr>
          <p:cNvPr id="4119" name="Freeform 154"/>
          <p:cNvSpPr>
            <a:spLocks noChangeAspect="1"/>
          </p:cNvSpPr>
          <p:nvPr/>
        </p:nvSpPr>
        <p:spPr bwMode="auto">
          <a:xfrm>
            <a:off x="4411663" y="1471613"/>
            <a:ext cx="1577975" cy="1506537"/>
          </a:xfrm>
          <a:custGeom>
            <a:avLst/>
            <a:gdLst>
              <a:gd name="T0" fmla="*/ 2147483647 w 6625"/>
              <a:gd name="T1" fmla="*/ 2147483647 h 4812"/>
              <a:gd name="T2" fmla="*/ 2147483647 w 6625"/>
              <a:gd name="T3" fmla="*/ 2147483647 h 4812"/>
              <a:gd name="T4" fmla="*/ 2147483647 w 6625"/>
              <a:gd name="T5" fmla="*/ 2147483647 h 4812"/>
              <a:gd name="T6" fmla="*/ 2147483647 w 6625"/>
              <a:gd name="T7" fmla="*/ 2147483647 h 4812"/>
              <a:gd name="T8" fmla="*/ 2147483647 w 6625"/>
              <a:gd name="T9" fmla="*/ 2147483647 h 4812"/>
              <a:gd name="T10" fmla="*/ 2147483647 w 6625"/>
              <a:gd name="T11" fmla="*/ 2147483647 h 4812"/>
              <a:gd name="T12" fmla="*/ 2147483647 w 6625"/>
              <a:gd name="T13" fmla="*/ 2147483647 h 4812"/>
              <a:gd name="T14" fmla="*/ 2147483647 w 6625"/>
              <a:gd name="T15" fmla="*/ 2147483647 h 4812"/>
              <a:gd name="T16" fmla="*/ 2147483647 w 6625"/>
              <a:gd name="T17" fmla="*/ 2147483647 h 4812"/>
              <a:gd name="T18" fmla="*/ 2147483647 w 6625"/>
              <a:gd name="T19" fmla="*/ 2147483647 h 4812"/>
              <a:gd name="T20" fmla="*/ 2147483647 w 6625"/>
              <a:gd name="T21" fmla="*/ 2147483647 h 4812"/>
              <a:gd name="T22" fmla="*/ 2147483647 w 6625"/>
              <a:gd name="T23" fmla="*/ 2147483647 h 4812"/>
              <a:gd name="T24" fmla="*/ 2147483647 w 6625"/>
              <a:gd name="T25" fmla="*/ 2147483647 h 4812"/>
              <a:gd name="T26" fmla="*/ 2147483647 w 6625"/>
              <a:gd name="T27" fmla="*/ 2147483647 h 4812"/>
              <a:gd name="T28" fmla="*/ 2147483647 w 6625"/>
              <a:gd name="T29" fmla="*/ 2147483647 h 4812"/>
              <a:gd name="T30" fmla="*/ 2147483647 w 6625"/>
              <a:gd name="T31" fmla="*/ 2147483647 h 4812"/>
              <a:gd name="T32" fmla="*/ 2147483647 w 6625"/>
              <a:gd name="T33" fmla="*/ 2147483647 h 4812"/>
              <a:gd name="T34" fmla="*/ 2147483647 w 6625"/>
              <a:gd name="T35" fmla="*/ 2147483647 h 4812"/>
              <a:gd name="T36" fmla="*/ 2147483647 w 6625"/>
              <a:gd name="T37" fmla="*/ 2147483647 h 481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625"/>
              <a:gd name="T58" fmla="*/ 0 h 4812"/>
              <a:gd name="T59" fmla="*/ 6625 w 6625"/>
              <a:gd name="T60" fmla="*/ 4812 h 481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625" h="4812">
                <a:moveTo>
                  <a:pt x="330" y="2233"/>
                </a:moveTo>
                <a:cubicBezTo>
                  <a:pt x="10" y="2504"/>
                  <a:pt x="0" y="2953"/>
                  <a:pt x="309" y="3235"/>
                </a:cubicBezTo>
                <a:cubicBezTo>
                  <a:pt x="420" y="3336"/>
                  <a:pt x="563" y="3406"/>
                  <a:pt x="719" y="3436"/>
                </a:cubicBezTo>
                <a:cubicBezTo>
                  <a:pt x="706" y="3914"/>
                  <a:pt x="1135" y="4311"/>
                  <a:pt x="1678" y="4324"/>
                </a:cubicBezTo>
                <a:cubicBezTo>
                  <a:pt x="1873" y="4327"/>
                  <a:pt x="2066" y="4281"/>
                  <a:pt x="2230" y="4188"/>
                </a:cubicBezTo>
                <a:cubicBezTo>
                  <a:pt x="2465" y="4626"/>
                  <a:pt x="3059" y="4812"/>
                  <a:pt x="3556" y="4605"/>
                </a:cubicBezTo>
                <a:cubicBezTo>
                  <a:pt x="3735" y="4531"/>
                  <a:pt x="3884" y="4412"/>
                  <a:pt x="3985" y="4263"/>
                </a:cubicBezTo>
                <a:cubicBezTo>
                  <a:pt x="4529" y="4581"/>
                  <a:pt x="5264" y="4451"/>
                  <a:pt x="5626" y="3972"/>
                </a:cubicBezTo>
                <a:cubicBezTo>
                  <a:pt x="5757" y="3799"/>
                  <a:pt x="5825" y="3597"/>
                  <a:pt x="5825" y="3390"/>
                </a:cubicBezTo>
                <a:cubicBezTo>
                  <a:pt x="6317" y="3291"/>
                  <a:pt x="6625" y="2860"/>
                  <a:pt x="6514" y="2427"/>
                </a:cubicBezTo>
                <a:cubicBezTo>
                  <a:pt x="6473" y="2272"/>
                  <a:pt x="6381" y="2130"/>
                  <a:pt x="6249" y="2020"/>
                </a:cubicBezTo>
                <a:cubicBezTo>
                  <a:pt x="6478" y="1736"/>
                  <a:pt x="6402" y="1341"/>
                  <a:pt x="6079" y="1140"/>
                </a:cubicBezTo>
                <a:cubicBezTo>
                  <a:pt x="5963" y="1067"/>
                  <a:pt x="5825" y="1026"/>
                  <a:pt x="5683" y="1024"/>
                </a:cubicBezTo>
                <a:cubicBezTo>
                  <a:pt x="5488" y="453"/>
                  <a:pt x="4804" y="129"/>
                  <a:pt x="4155" y="301"/>
                </a:cubicBezTo>
                <a:cubicBezTo>
                  <a:pt x="3922" y="362"/>
                  <a:pt x="3715" y="484"/>
                  <a:pt x="3560" y="650"/>
                </a:cubicBezTo>
                <a:cubicBezTo>
                  <a:pt x="3209" y="152"/>
                  <a:pt x="2466" y="0"/>
                  <a:pt x="1900" y="309"/>
                </a:cubicBezTo>
                <a:cubicBezTo>
                  <a:pt x="1697" y="420"/>
                  <a:pt x="1536" y="582"/>
                  <a:pt x="1438" y="774"/>
                </a:cubicBezTo>
                <a:cubicBezTo>
                  <a:pt x="817" y="720"/>
                  <a:pt x="264" y="1119"/>
                  <a:pt x="202" y="1665"/>
                </a:cubicBezTo>
                <a:cubicBezTo>
                  <a:pt x="180" y="1861"/>
                  <a:pt x="224" y="2059"/>
                  <a:pt x="330" y="2233"/>
                </a:cubicBezTo>
              </a:path>
            </a:pathLst>
          </a:custGeom>
          <a:solidFill>
            <a:srgbClr val="BBE0E3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0" name="Text Box 155"/>
          <p:cNvSpPr txBox="1">
            <a:spLocks noChangeArrowheads="1"/>
          </p:cNvSpPr>
          <p:nvPr/>
        </p:nvSpPr>
        <p:spPr bwMode="auto">
          <a:xfrm>
            <a:off x="4467225" y="1709738"/>
            <a:ext cx="14747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/>
              <a:t>“The Network”</a:t>
            </a:r>
          </a:p>
        </p:txBody>
      </p:sp>
      <p:pic>
        <p:nvPicPr>
          <p:cNvPr id="4121" name="Picture 160" descr="car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6550" y="4945063"/>
            <a:ext cx="1114425" cy="890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3" name="Group 172"/>
          <p:cNvGrpSpPr>
            <a:grpSpLocks/>
          </p:cNvGrpSpPr>
          <p:nvPr/>
        </p:nvGrpSpPr>
        <p:grpSpPr bwMode="auto">
          <a:xfrm>
            <a:off x="3798888" y="5016500"/>
            <a:ext cx="460375" cy="844550"/>
            <a:chOff x="460" y="1276"/>
            <a:chExt cx="290" cy="532"/>
          </a:xfrm>
        </p:grpSpPr>
        <p:sp>
          <p:nvSpPr>
            <p:cNvPr id="4150" name="Arc 165"/>
            <p:cNvSpPr>
              <a:spLocks/>
            </p:cNvSpPr>
            <p:nvPr/>
          </p:nvSpPr>
          <p:spPr bwMode="auto">
            <a:xfrm rot="5400000">
              <a:off x="388" y="1455"/>
              <a:ext cx="436" cy="174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Arc 166"/>
            <p:cNvSpPr>
              <a:spLocks noChangeAspect="1"/>
            </p:cNvSpPr>
            <p:nvPr/>
          </p:nvSpPr>
          <p:spPr bwMode="auto">
            <a:xfrm rot="5400000">
              <a:off x="394" y="1471"/>
              <a:ext cx="345" cy="143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Arc 167"/>
            <p:cNvSpPr>
              <a:spLocks noChangeAspect="1"/>
            </p:cNvSpPr>
            <p:nvPr/>
          </p:nvSpPr>
          <p:spPr bwMode="auto">
            <a:xfrm rot="5400000">
              <a:off x="404" y="1484"/>
              <a:ext cx="230" cy="117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Arc 168"/>
            <p:cNvSpPr>
              <a:spLocks/>
            </p:cNvSpPr>
            <p:nvPr/>
          </p:nvSpPr>
          <p:spPr bwMode="auto">
            <a:xfrm rot="5400000">
              <a:off x="387" y="1445"/>
              <a:ext cx="532" cy="194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98"/>
          <p:cNvGrpSpPr>
            <a:grpSpLocks/>
          </p:cNvGrpSpPr>
          <p:nvPr/>
        </p:nvGrpSpPr>
        <p:grpSpPr bwMode="auto">
          <a:xfrm>
            <a:off x="1654175" y="4945063"/>
            <a:ext cx="1347788" cy="890587"/>
            <a:chOff x="1042" y="3115"/>
            <a:chExt cx="849" cy="561"/>
          </a:xfrm>
        </p:grpSpPr>
        <p:grpSp>
          <p:nvGrpSpPr>
            <p:cNvPr id="4140" name="Group 171"/>
            <p:cNvGrpSpPr>
              <a:grpSpLocks/>
            </p:cNvGrpSpPr>
            <p:nvPr/>
          </p:nvGrpSpPr>
          <p:grpSpPr bwMode="auto">
            <a:xfrm>
              <a:off x="1622" y="3144"/>
              <a:ext cx="269" cy="532"/>
              <a:chOff x="-144" y="1277"/>
              <a:chExt cx="289" cy="532"/>
            </a:xfrm>
          </p:grpSpPr>
          <p:sp>
            <p:nvSpPr>
              <p:cNvPr id="4146" name="Arc 161"/>
              <p:cNvSpPr>
                <a:spLocks noChangeAspect="1"/>
              </p:cNvSpPr>
              <p:nvPr/>
            </p:nvSpPr>
            <p:spPr bwMode="auto">
              <a:xfrm rot="-5400000">
                <a:off x="-134" y="1470"/>
                <a:ext cx="345" cy="143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7" name="Arc 162"/>
              <p:cNvSpPr>
                <a:spLocks/>
              </p:cNvSpPr>
              <p:nvPr/>
            </p:nvSpPr>
            <p:spPr bwMode="auto">
              <a:xfrm rot="-5400000">
                <a:off x="-218" y="1456"/>
                <a:ext cx="436" cy="17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8" name="Arc 163"/>
              <p:cNvSpPr>
                <a:spLocks noChangeAspect="1"/>
              </p:cNvSpPr>
              <p:nvPr/>
            </p:nvSpPr>
            <p:spPr bwMode="auto">
              <a:xfrm rot="-5400000">
                <a:off x="-28" y="1483"/>
                <a:ext cx="230" cy="117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9" name="Arc 164"/>
              <p:cNvSpPr>
                <a:spLocks/>
              </p:cNvSpPr>
              <p:nvPr/>
            </p:nvSpPr>
            <p:spPr bwMode="auto">
              <a:xfrm rot="-5400000">
                <a:off x="-313" y="1446"/>
                <a:ext cx="532" cy="19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41" name="Group 176"/>
            <p:cNvGrpSpPr>
              <a:grpSpLocks/>
            </p:cNvGrpSpPr>
            <p:nvPr/>
          </p:nvGrpSpPr>
          <p:grpSpPr bwMode="auto">
            <a:xfrm rot="10800000">
              <a:off x="1042" y="3115"/>
              <a:ext cx="269" cy="532"/>
              <a:chOff x="-144" y="1277"/>
              <a:chExt cx="289" cy="532"/>
            </a:xfrm>
          </p:grpSpPr>
          <p:sp>
            <p:nvSpPr>
              <p:cNvPr id="4142" name="Arc 177"/>
              <p:cNvSpPr>
                <a:spLocks noChangeAspect="1"/>
              </p:cNvSpPr>
              <p:nvPr/>
            </p:nvSpPr>
            <p:spPr bwMode="auto">
              <a:xfrm rot="-5400000">
                <a:off x="-134" y="1470"/>
                <a:ext cx="345" cy="143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3" name="Arc 178"/>
              <p:cNvSpPr>
                <a:spLocks/>
              </p:cNvSpPr>
              <p:nvPr/>
            </p:nvSpPr>
            <p:spPr bwMode="auto">
              <a:xfrm rot="-5400000">
                <a:off x="-218" y="1456"/>
                <a:ext cx="436" cy="17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4" name="Arc 179"/>
              <p:cNvSpPr>
                <a:spLocks noChangeAspect="1"/>
              </p:cNvSpPr>
              <p:nvPr/>
            </p:nvSpPr>
            <p:spPr bwMode="auto">
              <a:xfrm rot="-5400000">
                <a:off x="-28" y="1483"/>
                <a:ext cx="230" cy="117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5" name="Arc 180"/>
              <p:cNvSpPr>
                <a:spLocks/>
              </p:cNvSpPr>
              <p:nvPr/>
            </p:nvSpPr>
            <p:spPr bwMode="auto">
              <a:xfrm rot="-5400000">
                <a:off x="-313" y="1446"/>
                <a:ext cx="532" cy="19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181"/>
          <p:cNvGrpSpPr>
            <a:grpSpLocks/>
          </p:cNvGrpSpPr>
          <p:nvPr/>
        </p:nvGrpSpPr>
        <p:grpSpPr bwMode="auto">
          <a:xfrm rot="10800000">
            <a:off x="3001963" y="2857500"/>
            <a:ext cx="460375" cy="844550"/>
            <a:chOff x="460" y="1276"/>
            <a:chExt cx="290" cy="532"/>
          </a:xfrm>
        </p:grpSpPr>
        <p:sp>
          <p:nvSpPr>
            <p:cNvPr id="4136" name="Arc 182"/>
            <p:cNvSpPr>
              <a:spLocks/>
            </p:cNvSpPr>
            <p:nvPr/>
          </p:nvSpPr>
          <p:spPr bwMode="auto">
            <a:xfrm rot="5400000">
              <a:off x="388" y="1455"/>
              <a:ext cx="436" cy="174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7" name="Arc 183"/>
            <p:cNvSpPr>
              <a:spLocks noChangeAspect="1"/>
            </p:cNvSpPr>
            <p:nvPr/>
          </p:nvSpPr>
          <p:spPr bwMode="auto">
            <a:xfrm rot="5400000">
              <a:off x="394" y="1471"/>
              <a:ext cx="345" cy="143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8" name="Arc 184"/>
            <p:cNvSpPr>
              <a:spLocks noChangeAspect="1"/>
            </p:cNvSpPr>
            <p:nvPr/>
          </p:nvSpPr>
          <p:spPr bwMode="auto">
            <a:xfrm rot="5400000">
              <a:off x="404" y="1484"/>
              <a:ext cx="230" cy="117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Arc 185"/>
            <p:cNvSpPr>
              <a:spLocks/>
            </p:cNvSpPr>
            <p:nvPr/>
          </p:nvSpPr>
          <p:spPr bwMode="auto">
            <a:xfrm rot="5400000">
              <a:off x="387" y="1445"/>
              <a:ext cx="532" cy="194"/>
            </a:xfrm>
            <a:custGeom>
              <a:avLst/>
              <a:gdLst>
                <a:gd name="T0" fmla="*/ 0 w 42412"/>
                <a:gd name="T1" fmla="*/ 0 h 21600"/>
                <a:gd name="T2" fmla="*/ 0 w 42412"/>
                <a:gd name="T3" fmla="*/ 0 h 21600"/>
                <a:gd name="T4" fmla="*/ 0 w 42412"/>
                <a:gd name="T5" fmla="*/ 0 h 21600"/>
                <a:gd name="T6" fmla="*/ 0 60000 65536"/>
                <a:gd name="T7" fmla="*/ 0 60000 65536"/>
                <a:gd name="T8" fmla="*/ 0 60000 65536"/>
                <a:gd name="T9" fmla="*/ 0 w 42412"/>
                <a:gd name="T10" fmla="*/ 0 h 21600"/>
                <a:gd name="T11" fmla="*/ 42412 w 424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412" h="21600" fill="none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</a:path>
                <a:path w="42412" h="21600" stroke="0" extrusionOk="0">
                  <a:moveTo>
                    <a:pt x="0" y="17765"/>
                  </a:moveTo>
                  <a:cubicBezTo>
                    <a:pt x="1855" y="7480"/>
                    <a:pt x="10806" y="-1"/>
                    <a:pt x="21257" y="0"/>
                  </a:cubicBezTo>
                  <a:cubicBezTo>
                    <a:pt x="31505" y="0"/>
                    <a:pt x="40342" y="7201"/>
                    <a:pt x="42411" y="17238"/>
                  </a:cubicBezTo>
                  <a:lnTo>
                    <a:pt x="21257" y="21600"/>
                  </a:lnTo>
                  <a:close/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97"/>
          <p:cNvGrpSpPr>
            <a:grpSpLocks/>
          </p:cNvGrpSpPr>
          <p:nvPr/>
        </p:nvGrpSpPr>
        <p:grpSpPr bwMode="auto">
          <a:xfrm>
            <a:off x="508000" y="2841625"/>
            <a:ext cx="1857375" cy="857250"/>
            <a:chOff x="320" y="1790"/>
            <a:chExt cx="1170" cy="540"/>
          </a:xfrm>
        </p:grpSpPr>
        <p:grpSp>
          <p:nvGrpSpPr>
            <p:cNvPr id="4126" name="Group 187"/>
            <p:cNvGrpSpPr>
              <a:grpSpLocks/>
            </p:cNvGrpSpPr>
            <p:nvPr/>
          </p:nvGrpSpPr>
          <p:grpSpPr bwMode="auto">
            <a:xfrm>
              <a:off x="320" y="1798"/>
              <a:ext cx="269" cy="532"/>
              <a:chOff x="-144" y="1277"/>
              <a:chExt cx="289" cy="532"/>
            </a:xfrm>
          </p:grpSpPr>
          <p:sp>
            <p:nvSpPr>
              <p:cNvPr id="4132" name="Arc 188"/>
              <p:cNvSpPr>
                <a:spLocks noChangeAspect="1"/>
              </p:cNvSpPr>
              <p:nvPr/>
            </p:nvSpPr>
            <p:spPr bwMode="auto">
              <a:xfrm rot="-5400000">
                <a:off x="-134" y="1470"/>
                <a:ext cx="345" cy="143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3" name="Arc 189"/>
              <p:cNvSpPr>
                <a:spLocks/>
              </p:cNvSpPr>
              <p:nvPr/>
            </p:nvSpPr>
            <p:spPr bwMode="auto">
              <a:xfrm rot="-5400000">
                <a:off x="-218" y="1456"/>
                <a:ext cx="436" cy="17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4" name="Arc 190"/>
              <p:cNvSpPr>
                <a:spLocks noChangeAspect="1"/>
              </p:cNvSpPr>
              <p:nvPr/>
            </p:nvSpPr>
            <p:spPr bwMode="auto">
              <a:xfrm rot="-5400000">
                <a:off x="-28" y="1483"/>
                <a:ext cx="230" cy="117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Arc 191"/>
              <p:cNvSpPr>
                <a:spLocks/>
              </p:cNvSpPr>
              <p:nvPr/>
            </p:nvSpPr>
            <p:spPr bwMode="auto">
              <a:xfrm rot="-5400000">
                <a:off x="-313" y="1446"/>
                <a:ext cx="532" cy="19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27" name="Group 192"/>
            <p:cNvGrpSpPr>
              <a:grpSpLocks/>
            </p:cNvGrpSpPr>
            <p:nvPr/>
          </p:nvGrpSpPr>
          <p:grpSpPr bwMode="auto">
            <a:xfrm>
              <a:off x="1200" y="1790"/>
              <a:ext cx="290" cy="532"/>
              <a:chOff x="460" y="1276"/>
              <a:chExt cx="290" cy="532"/>
            </a:xfrm>
          </p:grpSpPr>
          <p:sp>
            <p:nvSpPr>
              <p:cNvPr id="4128" name="Arc 193"/>
              <p:cNvSpPr>
                <a:spLocks/>
              </p:cNvSpPr>
              <p:nvPr/>
            </p:nvSpPr>
            <p:spPr bwMode="auto">
              <a:xfrm rot="5400000">
                <a:off x="388" y="1455"/>
                <a:ext cx="436" cy="17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Arc 194"/>
              <p:cNvSpPr>
                <a:spLocks noChangeAspect="1"/>
              </p:cNvSpPr>
              <p:nvPr/>
            </p:nvSpPr>
            <p:spPr bwMode="auto">
              <a:xfrm rot="5400000">
                <a:off x="394" y="1471"/>
                <a:ext cx="345" cy="143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0" name="Arc 195"/>
              <p:cNvSpPr>
                <a:spLocks noChangeAspect="1"/>
              </p:cNvSpPr>
              <p:nvPr/>
            </p:nvSpPr>
            <p:spPr bwMode="auto">
              <a:xfrm rot="5400000">
                <a:off x="404" y="1484"/>
                <a:ext cx="230" cy="117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Arc 196"/>
              <p:cNvSpPr>
                <a:spLocks/>
              </p:cNvSpPr>
              <p:nvPr/>
            </p:nvSpPr>
            <p:spPr bwMode="auto">
              <a:xfrm rot="5400000">
                <a:off x="387" y="1445"/>
                <a:ext cx="532" cy="194"/>
              </a:xfrm>
              <a:custGeom>
                <a:avLst/>
                <a:gdLst>
                  <a:gd name="T0" fmla="*/ 0 w 42412"/>
                  <a:gd name="T1" fmla="*/ 0 h 21600"/>
                  <a:gd name="T2" fmla="*/ 0 w 42412"/>
                  <a:gd name="T3" fmla="*/ 0 h 21600"/>
                  <a:gd name="T4" fmla="*/ 0 w 42412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42412"/>
                  <a:gd name="T10" fmla="*/ 0 h 21600"/>
                  <a:gd name="T11" fmla="*/ 42412 w 4241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412" h="21600" fill="none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</a:path>
                  <a:path w="42412" h="21600" stroke="0" extrusionOk="0">
                    <a:moveTo>
                      <a:pt x="0" y="17765"/>
                    </a:moveTo>
                    <a:cubicBezTo>
                      <a:pt x="1855" y="7480"/>
                      <a:pt x="10806" y="-1"/>
                      <a:pt x="21257" y="0"/>
                    </a:cubicBezTo>
                    <a:cubicBezTo>
                      <a:pt x="31505" y="0"/>
                      <a:pt x="40342" y="7201"/>
                      <a:pt x="42411" y="17238"/>
                    </a:cubicBezTo>
                    <a:lnTo>
                      <a:pt x="2125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"/>
                            </p:stCondLst>
                            <p:childTnLst>
                              <p:par>
                                <p:cTn id="9" presetID="26" presetClass="emph" presetSubtype="0" repeatCount="3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" presetID="26" presetClass="emph" presetSubtype="0" repeatCount="3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0"/>
                            </p:stCondLst>
                            <p:childTnLst>
                              <p:par>
                                <p:cTn id="17" presetID="26" presetClass="emph" presetSubtype="0" repeatCount="300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18153</TotalTime>
  <Words>181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Century Gothic</vt:lpstr>
      <vt:lpstr>Times</vt:lpstr>
      <vt:lpstr>Tahoma</vt:lpstr>
      <vt:lpstr>Office Theme</vt:lpstr>
      <vt:lpstr>Slide 1</vt:lpstr>
    </vt:vector>
  </TitlesOfParts>
  <Company>Manifest Inc,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Haas</dc:creator>
  <cp:lastModifiedBy>joe.peters</cp:lastModifiedBy>
  <cp:revision>448</cp:revision>
  <dcterms:created xsi:type="dcterms:W3CDTF">2009-05-14T19:09:15Z</dcterms:created>
  <dcterms:modified xsi:type="dcterms:W3CDTF">2010-08-09T23:07:59Z</dcterms:modified>
</cp:coreProperties>
</file>