
<file path=[Content_Types].xml><?xml version="1.0" encoding="utf-8"?>
<Types xmlns="http://schemas.openxmlformats.org/package/2006/content-types">
  <Override PartName="/ppt/theme/theme1.xml" ContentType="application/vnd.openxmlformats-officedocument.theme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docProps/custom.xml" ContentType="application/vnd.openxmlformats-officedocument.custom-properties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13398500" cy="20104100"/>
  <p:notesSz cx="13398500" cy="2010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2536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220" y="6232271"/>
            <a:ext cx="11392502" cy="42218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0441" y="11258296"/>
            <a:ext cx="9382060" cy="502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147" y="4623943"/>
            <a:ext cx="5830280" cy="132687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2515" y="4623943"/>
            <a:ext cx="5830280" cy="132687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402732" cy="1675341"/>
          </a:xfrm>
          <a:custGeom>
            <a:avLst/>
            <a:gdLst/>
            <a:ahLst/>
            <a:cxnLst/>
            <a:rect l="l" t="t" r="r" b="b"/>
            <a:pathLst>
              <a:path w="13402732" h="1675341">
                <a:moveTo>
                  <a:pt x="0" y="1675341"/>
                </a:moveTo>
                <a:lnTo>
                  <a:pt x="13402732" y="1675341"/>
                </a:lnTo>
                <a:lnTo>
                  <a:pt x="13402732" y="0"/>
                </a:lnTo>
                <a:lnTo>
                  <a:pt x="0" y="0"/>
                </a:lnTo>
                <a:lnTo>
                  <a:pt x="0" y="167534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402732" cy="1675341"/>
          </a:xfrm>
          <a:custGeom>
            <a:avLst/>
            <a:gdLst/>
            <a:ahLst/>
            <a:cxnLst/>
            <a:rect l="l" t="t" r="r" b="b"/>
            <a:pathLst>
              <a:path w="13402732" h="1675341">
                <a:moveTo>
                  <a:pt x="0" y="1675341"/>
                </a:moveTo>
                <a:lnTo>
                  <a:pt x="13402732" y="1675341"/>
                </a:lnTo>
                <a:lnTo>
                  <a:pt x="13402732" y="0"/>
                </a:lnTo>
                <a:lnTo>
                  <a:pt x="0" y="0"/>
                </a:lnTo>
                <a:lnTo>
                  <a:pt x="0" y="1675341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9266427"/>
            <a:ext cx="13402732" cy="837670"/>
          </a:xfrm>
          <a:custGeom>
            <a:avLst/>
            <a:gdLst/>
            <a:ahLst/>
            <a:cxnLst/>
            <a:rect l="l" t="t" r="r" b="b"/>
            <a:pathLst>
              <a:path w="13402732" h="837670">
                <a:moveTo>
                  <a:pt x="0" y="837670"/>
                </a:moveTo>
                <a:lnTo>
                  <a:pt x="13402732" y="837670"/>
                </a:lnTo>
                <a:lnTo>
                  <a:pt x="13402732" y="0"/>
                </a:lnTo>
                <a:lnTo>
                  <a:pt x="0" y="0"/>
                </a:lnTo>
                <a:lnTo>
                  <a:pt x="0" y="83767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9266427"/>
            <a:ext cx="13402732" cy="837665"/>
          </a:xfrm>
          <a:custGeom>
            <a:avLst/>
            <a:gdLst/>
            <a:ahLst/>
            <a:cxnLst/>
            <a:rect l="l" t="t" r="r" b="b"/>
            <a:pathLst>
              <a:path w="13402732" h="837665">
                <a:moveTo>
                  <a:pt x="13402732" y="837665"/>
                </a:moveTo>
                <a:lnTo>
                  <a:pt x="13402732" y="0"/>
                </a:lnTo>
                <a:lnTo>
                  <a:pt x="0" y="0"/>
                </a:lnTo>
                <a:lnTo>
                  <a:pt x="0" y="837665"/>
                </a:lnTo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147" y="804163"/>
            <a:ext cx="12062649" cy="32166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147" y="4623943"/>
            <a:ext cx="12062649" cy="132687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7001" y="18696813"/>
            <a:ext cx="4288941" cy="1005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147" y="18696813"/>
            <a:ext cx="3082677" cy="1005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0120" y="18696813"/>
            <a:ext cx="3082677" cy="1005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jpe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2.jpeg"/><Relationship Id="rId34" Type="http://schemas.openxmlformats.org/officeDocument/2006/relationships/image" Target="../media/image33.png"/><Relationship Id="rId35" Type="http://schemas.openxmlformats.org/officeDocument/2006/relationships/image" Target="../media/image34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37" Type="http://schemas.openxmlformats.org/officeDocument/2006/relationships/image" Target="../media/image36.jpeg"/><Relationship Id="rId38" Type="http://schemas.openxmlformats.org/officeDocument/2006/relationships/image" Target="../media/image37.jpeg"/><Relationship Id="rId39" Type="http://schemas.openxmlformats.org/officeDocument/2006/relationships/image" Target="../media/image38.jpeg"/><Relationship Id="rId40" Type="http://schemas.openxmlformats.org/officeDocument/2006/relationships/image" Target="../media/image39.jpe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jpeg"/><Relationship Id="rId45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4912" y="19464126"/>
            <a:ext cx="549338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spc="-1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5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50" spc="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50" spc="-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50" spc="5" dirty="0" smtClean="0">
                <a:solidFill>
                  <a:srgbClr val="FFFFFF"/>
                </a:solidFill>
                <a:latin typeface="Calibri"/>
                <a:cs typeface="Calibri"/>
              </a:rPr>
              <a:t>s:/</a:t>
            </a:r>
            <a:r>
              <a:rPr sz="2650" spc="-4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650" spc="5" dirty="0" smtClean="0">
                <a:solidFill>
                  <a:srgbClr val="FFFFFF"/>
                </a:solidFill>
                <a:latin typeface="Calibri"/>
                <a:cs typeface="Calibri"/>
              </a:rPr>
              <a:t>cir</a:t>
            </a:r>
            <a:r>
              <a:rPr sz="265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50" spc="5" dirty="0" smtClean="0">
                <a:solidFill>
                  <a:srgbClr val="FFFFFF"/>
                </a:solidFill>
                <a:latin typeface="Calibri"/>
                <a:cs typeface="Calibri"/>
              </a:rPr>
              <a:t>.lcs</a:t>
            </a:r>
            <a:r>
              <a:rPr sz="2650" spc="-26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50" spc="10" dirty="0" smtClean="0">
                <a:solidFill>
                  <a:srgbClr val="FFFFFF"/>
                </a:solidFill>
                <a:latin typeface="Calibri"/>
                <a:cs typeface="Calibri"/>
              </a:rPr>
              <a:t>.jhu.e</a:t>
            </a:r>
            <a:r>
              <a:rPr sz="2650" spc="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50" spc="10" dirty="0" smtClean="0">
                <a:solidFill>
                  <a:srgbClr val="FFFFFF"/>
                </a:solidFill>
                <a:latin typeface="Calibri"/>
                <a:cs typeface="Calibri"/>
              </a:rPr>
              <a:t>u/</a:t>
            </a:r>
            <a:r>
              <a:rPr sz="265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50" spc="10" dirty="0" smtClean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26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50" spc="15" dirty="0" smtClean="0">
                <a:solidFill>
                  <a:srgbClr val="FFFFFF"/>
                </a:solidFill>
                <a:latin typeface="Calibri"/>
                <a:cs typeface="Calibri"/>
              </a:rPr>
              <a:t>ch/HMM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65061" y="6701366"/>
            <a:ext cx="558447" cy="3895246"/>
          </a:xfrm>
          <a:custGeom>
            <a:avLst/>
            <a:gdLst/>
            <a:ahLst/>
            <a:cxnLst/>
            <a:rect l="l" t="t" r="r" b="b"/>
            <a:pathLst>
              <a:path w="558447" h="3895246">
                <a:moveTo>
                  <a:pt x="0" y="3895246"/>
                </a:moveTo>
                <a:lnTo>
                  <a:pt x="558447" y="3895246"/>
                </a:lnTo>
                <a:lnTo>
                  <a:pt x="558447" y="0"/>
                </a:lnTo>
                <a:lnTo>
                  <a:pt x="0" y="0"/>
                </a:lnTo>
                <a:lnTo>
                  <a:pt x="0" y="389524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65061" y="6701366"/>
            <a:ext cx="558447" cy="3895246"/>
          </a:xfrm>
          <a:custGeom>
            <a:avLst/>
            <a:gdLst/>
            <a:ahLst/>
            <a:cxnLst/>
            <a:rect l="l" t="t" r="r" b="b"/>
            <a:pathLst>
              <a:path w="558447" h="3895246">
                <a:moveTo>
                  <a:pt x="0" y="3895246"/>
                </a:moveTo>
                <a:lnTo>
                  <a:pt x="558447" y="3895246"/>
                </a:lnTo>
                <a:lnTo>
                  <a:pt x="558447" y="0"/>
                </a:lnTo>
                <a:lnTo>
                  <a:pt x="0" y="0"/>
                </a:lnTo>
                <a:lnTo>
                  <a:pt x="0" y="3895246"/>
                </a:lnTo>
                <a:close/>
              </a:path>
            </a:pathLst>
          </a:custGeom>
          <a:ln w="15512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87265" y="7841317"/>
            <a:ext cx="536575" cy="1615440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3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spc="-4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223" y="2233789"/>
            <a:ext cx="558447" cy="3909130"/>
          </a:xfrm>
          <a:custGeom>
            <a:avLst/>
            <a:gdLst/>
            <a:ahLst/>
            <a:cxnLst/>
            <a:rect l="l" t="t" r="r" b="b"/>
            <a:pathLst>
              <a:path w="558447" h="3909130">
                <a:moveTo>
                  <a:pt x="0" y="3909130"/>
                </a:moveTo>
                <a:lnTo>
                  <a:pt x="558447" y="3909130"/>
                </a:lnTo>
                <a:lnTo>
                  <a:pt x="558447" y="0"/>
                </a:lnTo>
                <a:lnTo>
                  <a:pt x="0" y="0"/>
                </a:lnTo>
                <a:lnTo>
                  <a:pt x="0" y="390913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23" y="2233789"/>
            <a:ext cx="558447" cy="3909130"/>
          </a:xfrm>
          <a:custGeom>
            <a:avLst/>
            <a:gdLst/>
            <a:ahLst/>
            <a:cxnLst/>
            <a:rect l="l" t="t" r="r" b="b"/>
            <a:pathLst>
              <a:path w="558447" h="3909130">
                <a:moveTo>
                  <a:pt x="0" y="3909130"/>
                </a:moveTo>
                <a:lnTo>
                  <a:pt x="558447" y="3909130"/>
                </a:lnTo>
                <a:lnTo>
                  <a:pt x="558447" y="0"/>
                </a:lnTo>
                <a:lnTo>
                  <a:pt x="0" y="0"/>
                </a:lnTo>
                <a:lnTo>
                  <a:pt x="0" y="3909130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890" y="2471426"/>
            <a:ext cx="536575" cy="343598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spc="-6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33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33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Objecti</a:t>
            </a:r>
            <a:r>
              <a:rPr sz="3300" spc="-3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8041" y="277548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4750" y="2741045"/>
            <a:ext cx="3023991" cy="3644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6894" y="2792236"/>
            <a:ext cx="2792235" cy="335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94" y="2792236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60194" y="2805760"/>
            <a:ext cx="2694940" cy="94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9177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De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ompos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r>
              <a:rPr sz="170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su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gi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 motion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</a:pPr>
            <a:endParaRPr sz="1100"/>
          </a:p>
          <a:p>
            <a:pPr marL="20955">
              <a:lnSpc>
                <a:spcPct val="100000"/>
              </a:lnSpc>
              <a:tabLst>
                <a:tab pos="681990" algn="l"/>
                <a:tab pos="1912620" algn="l"/>
              </a:tabLst>
            </a:pPr>
            <a:r>
              <a:rPr sz="1700" i="1" spc="-145" dirty="0" smtClean="0">
                <a:latin typeface="Calibri"/>
                <a:cs typeface="Calibri"/>
              </a:rPr>
              <a:t>T</a:t>
            </a:r>
            <a:r>
              <a:rPr sz="1700" i="1" spc="0" dirty="0" smtClean="0">
                <a:latin typeface="Calibri"/>
                <a:cs typeface="Calibri"/>
              </a:rPr>
              <a:t>as</a:t>
            </a:r>
            <a:r>
              <a:rPr sz="1700" i="1" spc="-10" dirty="0" smtClean="0">
                <a:latin typeface="Calibri"/>
                <a:cs typeface="Calibri"/>
              </a:rPr>
              <a:t>k</a:t>
            </a:r>
            <a:r>
              <a:rPr sz="1700" i="1" spc="0" dirty="0" smtClean="0">
                <a:latin typeface="Calibri"/>
                <a:cs typeface="Calibri"/>
              </a:rPr>
              <a:t>s	Maneuvers	Ge</a:t>
            </a:r>
            <a:r>
              <a:rPr sz="1700" i="1" spc="-20" dirty="0" smtClean="0">
                <a:latin typeface="Calibri"/>
                <a:cs typeface="Calibri"/>
              </a:rPr>
              <a:t>s</a:t>
            </a:r>
            <a:r>
              <a:rPr sz="1700" i="1" spc="0" dirty="0" smtClean="0">
                <a:latin typeface="Calibri"/>
                <a:cs typeface="Calibri"/>
              </a:rPr>
              <a:t>tures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0194" y="3866810"/>
            <a:ext cx="2609215" cy="174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elop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mode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 </a:t>
            </a:r>
            <a:r>
              <a:rPr sz="1700" spc="-10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0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 the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tructu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in motion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Font typeface="Arial"/>
              <a:buChar char="•"/>
            </a:pPr>
            <a:endParaRPr sz="1100"/>
          </a:p>
          <a:p>
            <a:pPr marL="221615" indent="-209550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700" spc="-40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orm: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Font typeface="Arial"/>
              <a:buChar char="•"/>
            </a:pPr>
            <a:endParaRPr sz="1100"/>
          </a:p>
          <a:p>
            <a:pPr marL="431165" lvl="1" indent="-209550">
              <a:lnSpc>
                <a:spcPct val="100000"/>
              </a:lnSpc>
              <a:buFont typeface="Calibri"/>
              <a:buChar char="-"/>
              <a:tabLst>
                <a:tab pos="431165" algn="l"/>
              </a:tabLst>
            </a:pPr>
            <a:r>
              <a:rPr sz="1700" spc="-13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ask segme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ts val="1100"/>
              </a:lnSpc>
              <a:spcBef>
                <a:spcPts val="13"/>
              </a:spcBef>
              <a:buFont typeface="Calibri"/>
              <a:buChar char="-"/>
            </a:pPr>
            <a:endParaRPr sz="1100"/>
          </a:p>
          <a:p>
            <a:pPr marL="431165" lvl="1" indent="-209550">
              <a:lnSpc>
                <a:spcPct val="100000"/>
              </a:lnSpc>
              <a:buFont typeface="Calibri"/>
              <a:buChar char="-"/>
              <a:tabLst>
                <a:tab pos="431165" algn="l"/>
              </a:tabLst>
            </a:pPr>
            <a:r>
              <a:rPr sz="1700" dirty="0" smtClean="0">
                <a:latin typeface="Calibri"/>
                <a:cs typeface="Calibri"/>
              </a:rPr>
              <a:t>Ge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classif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-15" dirty="0" smtClean="0">
                <a:latin typeface="Calibri"/>
                <a:cs typeface="Calibri"/>
              </a:rPr>
              <a:t>ca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59501" y="277548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7141" y="2741045"/>
            <a:ext cx="3018407" cy="3151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8354" y="2792236"/>
            <a:ext cx="2792235" cy="335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8354" y="2792236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31886" y="2805760"/>
            <a:ext cx="2458085" cy="54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Subjecti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alu</a:t>
            </a:r>
            <a:r>
              <a:rPr sz="1700" spc="-20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tio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y su</a:t>
            </a:r>
            <a:r>
              <a:rPr sz="1700" spc="-10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v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3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eons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4096" y="3468144"/>
            <a:ext cx="2380615" cy="944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9075" indent="-207010">
              <a:lnSpc>
                <a:spcPct val="100000"/>
              </a:lnSpc>
              <a:buFont typeface="Calibri"/>
              <a:buChar char="-"/>
              <a:tabLst>
                <a:tab pos="219075" algn="l"/>
              </a:tabLst>
            </a:pPr>
            <a:r>
              <a:rPr sz="1700" dirty="0" smtClean="0">
                <a:latin typeface="Calibri"/>
                <a:cs typeface="Calibri"/>
              </a:rPr>
              <a:t>Check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3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Calibri"/>
              <a:buChar char="-"/>
            </a:pPr>
            <a:endParaRPr sz="1000"/>
          </a:p>
          <a:p>
            <a:pPr marL="219075" marR="12700" indent="-207010">
              <a:lnSpc>
                <a:spcPct val="100600"/>
              </a:lnSpc>
              <a:buFont typeface="Calibri"/>
              <a:buChar char="-"/>
              <a:tabLst>
                <a:tab pos="219075" algn="l"/>
              </a:tabLst>
            </a:pPr>
            <a:r>
              <a:rPr sz="1700" dirty="0" smtClean="0">
                <a:latin typeface="Calibri"/>
                <a:cs typeface="Calibri"/>
              </a:rPr>
              <a:t>Qua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30" dirty="0" smtClean="0">
                <a:latin typeface="Calibri"/>
                <a:cs typeface="Calibri"/>
              </a:rPr>
              <a:t>t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tr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cs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-55" dirty="0" smtClean="0">
                <a:latin typeface="Calibri"/>
                <a:cs typeface="Calibri"/>
              </a:rPr>
              <a:t>k</a:t>
            </a:r>
            <a:r>
              <a:rPr sz="1700" spc="0" dirty="0" smtClean="0">
                <a:latin typeface="Calibri"/>
                <a:cs typeface="Calibri"/>
              </a:rPr>
              <a:t>e ti</a:t>
            </a:r>
            <a:r>
              <a:rPr sz="1700" spc="-5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1886" y="4527640"/>
            <a:ext cx="2687955" cy="120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erm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wh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 </a:t>
            </a:r>
            <a:r>
              <a:rPr sz="1700" spc="-10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3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u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es 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gi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3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xpert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ll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7"/>
              </a:spcBef>
              <a:buFont typeface="Arial"/>
              <a:buChar char="•"/>
            </a:pPr>
            <a:endParaRPr sz="1000"/>
          </a:p>
          <a:p>
            <a:pPr marL="221615" marR="19050" indent="-209550">
              <a:lnSpc>
                <a:spcPct val="100699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elop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objecti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 m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tr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cs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 qua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tify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ll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or </a:t>
            </a:r>
            <a:r>
              <a:rPr sz="1700" spc="-3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xpert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30960" y="277548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8601" y="2741045"/>
            <a:ext cx="2976523" cy="3393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59813" y="2792236"/>
            <a:ext cx="2792235" cy="335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59813" y="2792236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03501" y="2805760"/>
            <a:ext cx="2699385" cy="3169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elop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objecti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e,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lear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- based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4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eed</a:t>
            </a:r>
            <a:r>
              <a:rPr sz="1700" spc="-5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k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5176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De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ompos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r>
              <a:rPr sz="170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motion enab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ed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4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eed</a:t>
            </a:r>
            <a:r>
              <a:rPr sz="1700" spc="-5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k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0541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spc="-80" dirty="0" smtClean="0">
                <a:latin typeface="Calibri"/>
                <a:cs typeface="Calibri"/>
              </a:rPr>
              <a:t>W</a:t>
            </a:r>
            <a:r>
              <a:rPr sz="1700" spc="0" dirty="0" smtClean="0">
                <a:latin typeface="Calibri"/>
                <a:cs typeface="Calibri"/>
              </a:rPr>
              <a:t>ork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eg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g our mode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gi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 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ain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curr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cul</a:t>
            </a:r>
            <a:r>
              <a:rPr sz="1700" spc="-10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m</a:t>
            </a:r>
            <a:r>
              <a:rPr sz="1700" spc="30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the </a:t>
            </a:r>
            <a:r>
              <a:rPr sz="1700" i="1" spc="0" dirty="0" smtClean="0">
                <a:latin typeface="Calibri"/>
                <a:cs typeface="Calibri"/>
              </a:rPr>
              <a:t>Johns</a:t>
            </a:r>
            <a:r>
              <a:rPr sz="1700" i="1" spc="5" dirty="0" smtClean="0">
                <a:latin typeface="Calibri"/>
                <a:cs typeface="Calibri"/>
              </a:rPr>
              <a:t> </a:t>
            </a:r>
            <a:r>
              <a:rPr sz="1700" i="1" spc="-10" dirty="0" smtClean="0">
                <a:latin typeface="Calibri"/>
                <a:cs typeface="Calibri"/>
              </a:rPr>
              <a:t>H</a:t>
            </a:r>
            <a:r>
              <a:rPr sz="1700" i="1" spc="0" dirty="0" smtClean="0">
                <a:latin typeface="Calibri"/>
                <a:cs typeface="Calibri"/>
              </a:rPr>
              <a:t>opkins Min</a:t>
            </a:r>
            <a:r>
              <a:rPr sz="1700" i="1" spc="-10" dirty="0" smtClean="0">
                <a:latin typeface="Calibri"/>
                <a:cs typeface="Calibri"/>
              </a:rPr>
              <a:t>i</a:t>
            </a:r>
            <a:r>
              <a:rPr sz="1700" i="1" spc="0" dirty="0" smtClean="0">
                <a:latin typeface="Calibri"/>
                <a:cs typeface="Calibri"/>
              </a:rPr>
              <a:t>mal</a:t>
            </a:r>
            <a:r>
              <a:rPr sz="1700" i="1" spc="-10" dirty="0" smtClean="0">
                <a:latin typeface="Calibri"/>
                <a:cs typeface="Calibri"/>
              </a:rPr>
              <a:t>l</a:t>
            </a:r>
            <a:r>
              <a:rPr sz="1700" i="1" spc="0" dirty="0" smtClean="0">
                <a:latin typeface="Calibri"/>
                <a:cs typeface="Calibri"/>
              </a:rPr>
              <a:t>y I</a:t>
            </a:r>
            <a:r>
              <a:rPr sz="1700" i="1" spc="-30" dirty="0" smtClean="0">
                <a:latin typeface="Calibri"/>
                <a:cs typeface="Calibri"/>
              </a:rPr>
              <a:t>n</a:t>
            </a:r>
            <a:r>
              <a:rPr sz="1700" i="1" spc="0" dirty="0" smtClean="0">
                <a:latin typeface="Calibri"/>
                <a:cs typeface="Calibri"/>
              </a:rPr>
              <a:t>vasive</a:t>
            </a:r>
            <a:r>
              <a:rPr sz="1700" i="1" spc="-5" dirty="0" smtClean="0">
                <a:latin typeface="Calibri"/>
                <a:cs typeface="Calibri"/>
              </a:rPr>
              <a:t> </a:t>
            </a:r>
            <a:r>
              <a:rPr sz="1700" i="1" spc="0" dirty="0" smtClean="0">
                <a:latin typeface="Calibri"/>
                <a:cs typeface="Calibri"/>
              </a:rPr>
              <a:t>Surge</a:t>
            </a:r>
            <a:r>
              <a:rPr sz="1700" i="1" spc="5" dirty="0" smtClean="0">
                <a:latin typeface="Calibri"/>
                <a:cs typeface="Calibri"/>
              </a:rPr>
              <a:t>r</a:t>
            </a:r>
            <a:r>
              <a:rPr sz="1700" i="1" spc="0" dirty="0" smtClean="0">
                <a:latin typeface="Calibri"/>
                <a:cs typeface="Calibri"/>
              </a:rPr>
              <a:t>y</a:t>
            </a:r>
            <a:r>
              <a:rPr sz="1700" i="1" spc="15" dirty="0" smtClean="0">
                <a:latin typeface="Calibri"/>
                <a:cs typeface="Calibri"/>
              </a:rPr>
              <a:t> </a:t>
            </a:r>
            <a:r>
              <a:rPr sz="1700" i="1" spc="-80" dirty="0" smtClean="0">
                <a:latin typeface="Calibri"/>
                <a:cs typeface="Calibri"/>
              </a:rPr>
              <a:t>T</a:t>
            </a:r>
            <a:r>
              <a:rPr sz="1700" i="1" spc="0" dirty="0" smtClean="0">
                <a:latin typeface="Calibri"/>
                <a:cs typeface="Calibri"/>
              </a:rPr>
              <a:t>raining and Innovat</a:t>
            </a:r>
            <a:r>
              <a:rPr sz="1700" i="1" spc="-5" dirty="0" smtClean="0">
                <a:latin typeface="Calibri"/>
                <a:cs typeface="Calibri"/>
              </a:rPr>
              <a:t>i</a:t>
            </a:r>
            <a:r>
              <a:rPr sz="1700" i="1" spc="0" dirty="0" smtClean="0">
                <a:latin typeface="Calibri"/>
                <a:cs typeface="Calibri"/>
              </a:rPr>
              <a:t>on Ce</a:t>
            </a:r>
            <a:r>
              <a:rPr sz="1700" i="1" spc="-20" dirty="0" smtClean="0">
                <a:latin typeface="Calibri"/>
                <a:cs typeface="Calibri"/>
              </a:rPr>
              <a:t>nt</a:t>
            </a:r>
            <a:r>
              <a:rPr sz="1700" i="1" spc="0" dirty="0" smtClean="0">
                <a:latin typeface="Calibri"/>
                <a:cs typeface="Calibri"/>
              </a:rPr>
              <a:t>er (MI</a:t>
            </a:r>
            <a:r>
              <a:rPr sz="1700" i="1" spc="-15" dirty="0" smtClean="0">
                <a:latin typeface="Calibri"/>
                <a:cs typeface="Calibri"/>
              </a:rPr>
              <a:t>S</a:t>
            </a:r>
            <a:r>
              <a:rPr sz="1700" i="1" spc="0" dirty="0" smtClean="0">
                <a:latin typeface="Calibri"/>
                <a:cs typeface="Calibri"/>
              </a:rPr>
              <a:t>TIC)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02420" y="277548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40060" y="2741045"/>
            <a:ext cx="3019337" cy="3272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31273" y="2792236"/>
            <a:ext cx="2792235" cy="335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31273" y="2792236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375193" y="2805760"/>
            <a:ext cx="2690495" cy="304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24447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elop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3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y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ems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 </a:t>
            </a:r>
            <a:r>
              <a:rPr sz="1700" spc="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10" dirty="0" smtClean="0">
                <a:latin typeface="Calibri"/>
                <a:cs typeface="Calibri"/>
              </a:rPr>
              <a:t>lo</a:t>
            </a:r>
            <a:r>
              <a:rPr sz="1700" spc="0" dirty="0" smtClean="0">
                <a:latin typeface="Calibri"/>
                <a:cs typeface="Calibri"/>
              </a:rPr>
              <a:t>w the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daVi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ci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obot 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ol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abo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 with the 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20129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Al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gn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cur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with p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5" dirty="0" smtClean="0">
                <a:latin typeface="Calibri"/>
                <a:cs typeface="Calibri"/>
              </a:rPr>
              <a:t>-</a:t>
            </a:r>
            <a:r>
              <a:rPr sz="1700" spc="0" dirty="0" smtClean="0">
                <a:latin typeface="Calibri"/>
                <a:cs typeface="Calibri"/>
              </a:rPr>
              <a:t>lear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59436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Comp</a:t>
            </a:r>
            <a:r>
              <a:rPr sz="1700" spc="-10" dirty="0" smtClean="0">
                <a:latin typeface="Calibri"/>
                <a:cs typeface="Calibri"/>
              </a:rPr>
              <a:t>le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 maneu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s 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ed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hu</a:t>
            </a:r>
            <a:r>
              <a:rPr sz="1700" spc="-10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an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0"/>
              </a:spcBef>
              <a:buFont typeface="Arial"/>
              <a:buChar char="•"/>
            </a:pPr>
            <a:endParaRPr sz="1100"/>
          </a:p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Demon</a:t>
            </a:r>
            <a:r>
              <a:rPr sz="1700" spc="-3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3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xpert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 du</a:t>
            </a:r>
            <a:r>
              <a:rPr sz="1700" spc="-1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ain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0370" y="7229099"/>
            <a:ext cx="2849942" cy="2403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841" y="7194661"/>
            <a:ext cx="3064944" cy="2372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9223" y="7245930"/>
            <a:ext cx="2792235" cy="2345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223" y="7245930"/>
            <a:ext cx="2792235" cy="2345478"/>
          </a:xfrm>
          <a:custGeom>
            <a:avLst/>
            <a:gdLst/>
            <a:ahLst/>
            <a:cxnLst/>
            <a:rect l="l" t="t" r="r" b="b"/>
            <a:pathLst>
              <a:path w="2792235" h="2345478">
                <a:moveTo>
                  <a:pt x="0" y="2345478"/>
                </a:moveTo>
                <a:lnTo>
                  <a:pt x="2792235" y="2345478"/>
                </a:lnTo>
                <a:lnTo>
                  <a:pt x="2792235" y="0"/>
                </a:lnTo>
                <a:lnTo>
                  <a:pt x="0" y="0"/>
                </a:lnTo>
                <a:lnTo>
                  <a:pt x="0" y="2345478"/>
                </a:lnTo>
                <a:close/>
              </a:path>
            </a:pathLst>
          </a:custGeom>
          <a:ln w="5817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2368" y="7259611"/>
            <a:ext cx="2457450" cy="94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539115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nem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tics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ele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obotic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3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y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em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2"/>
              </a:spcBef>
              <a:buFont typeface="Arial"/>
              <a:buChar char="•"/>
            </a:pPr>
            <a:endParaRPr sz="1100"/>
          </a:p>
          <a:p>
            <a:pPr marL="291465" indent="-279400">
              <a:lnSpc>
                <a:spcPct val="1000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eo e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dos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op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3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v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deo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2368" y="8322370"/>
            <a:ext cx="2675255" cy="1083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0979" indent="-208915">
              <a:lnSpc>
                <a:spcPct val="100000"/>
              </a:lnSpc>
              <a:buClr>
                <a:srgbClr val="00AF50"/>
              </a:buClr>
              <a:buFont typeface="Calibri"/>
              <a:buAutoNum type="arabicPeriod"/>
              <a:tabLst>
                <a:tab pos="220979" algn="l"/>
              </a:tabLst>
            </a:pPr>
            <a:r>
              <a:rPr sz="1700" spc="0" dirty="0" smtClean="0">
                <a:solidFill>
                  <a:srgbClr val="00AF50"/>
                </a:solidFill>
                <a:latin typeface="Calibri"/>
                <a:cs typeface="Calibri"/>
              </a:rPr>
              <a:t>Cal</a:t>
            </a:r>
            <a:r>
              <a:rPr sz="1700" spc="-10" dirty="0" smtClean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700" spc="-40" dirty="0" smtClean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700" spc="0" dirty="0" smtClean="0">
                <a:solidFill>
                  <a:srgbClr val="00AF50"/>
                </a:solidFill>
                <a:latin typeface="Calibri"/>
                <a:cs typeface="Calibri"/>
              </a:rPr>
              <a:t>orn</a:t>
            </a:r>
            <a:r>
              <a:rPr sz="1700" spc="-10" dirty="0" smtClean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725" spc="-7" baseline="24154" dirty="0" smtClean="0">
                <a:latin typeface="Calibri"/>
                <a:cs typeface="Calibri"/>
              </a:rPr>
              <a:t>[1,2,3,7,8] </a:t>
            </a:r>
            <a:r>
              <a:rPr sz="1700" spc="0" dirty="0" smtClean="0">
                <a:latin typeface="Calibri"/>
                <a:cs typeface="Calibri"/>
              </a:rPr>
              <a:t>(benc</a:t>
            </a:r>
            <a:r>
              <a:rPr sz="1700" spc="-20" dirty="0" smtClean="0">
                <a:latin typeface="Calibri"/>
                <a:cs typeface="Calibri"/>
              </a:rPr>
              <a:t>ht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Clr>
                <a:srgbClr val="00AF50"/>
              </a:buClr>
              <a:buFont typeface="Calibri"/>
              <a:buAutoNum type="arabicPeriod"/>
            </a:pPr>
            <a:endParaRPr sz="1100"/>
          </a:p>
          <a:p>
            <a:pPr marL="220979" indent="-208915">
              <a:lnSpc>
                <a:spcPct val="100000"/>
              </a:lnSpc>
              <a:buClr>
                <a:srgbClr val="00AF50"/>
              </a:buClr>
              <a:buFont typeface="Calibri"/>
              <a:buAutoNum type="arabicPeriod"/>
              <a:tabLst>
                <a:tab pos="220979" algn="l"/>
              </a:tabLst>
            </a:pPr>
            <a:r>
              <a:rPr sz="1700" spc="0" dirty="0" smtClean="0">
                <a:solidFill>
                  <a:srgbClr val="00AF50"/>
                </a:solidFill>
                <a:latin typeface="Calibri"/>
                <a:cs typeface="Calibri"/>
              </a:rPr>
              <a:t>VISR</a:t>
            </a:r>
            <a:r>
              <a:rPr sz="1700" spc="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(benc</a:t>
            </a:r>
            <a:r>
              <a:rPr sz="1700" spc="-20" dirty="0" smtClean="0">
                <a:latin typeface="Calibri"/>
                <a:cs typeface="Calibri"/>
              </a:rPr>
              <a:t>ht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Clr>
                <a:srgbClr val="00AF50"/>
              </a:buClr>
              <a:buFont typeface="Calibri"/>
              <a:buAutoNum type="arabicPeriod"/>
            </a:pPr>
            <a:endParaRPr sz="1100"/>
          </a:p>
          <a:p>
            <a:pPr marL="220979" indent="-208915">
              <a:lnSpc>
                <a:spcPct val="100000"/>
              </a:lnSpc>
              <a:buClr>
                <a:srgbClr val="00AF50"/>
              </a:buClr>
              <a:buFont typeface="Calibri"/>
              <a:buAutoNum type="arabicPeriod"/>
              <a:tabLst>
                <a:tab pos="220979" algn="l"/>
              </a:tabLst>
            </a:pPr>
            <a:r>
              <a:rPr sz="1700" spc="-5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700" spc="0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700" spc="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(p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tie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ery)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21830" y="7229099"/>
            <a:ext cx="2849942" cy="2403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9470" y="7194661"/>
            <a:ext cx="2987692" cy="24906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0683" y="7245930"/>
            <a:ext cx="2792235" cy="2345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0683" y="7245930"/>
            <a:ext cx="2792235" cy="2345478"/>
          </a:xfrm>
          <a:custGeom>
            <a:avLst/>
            <a:gdLst/>
            <a:ahLst/>
            <a:cxnLst/>
            <a:rect l="l" t="t" r="r" b="b"/>
            <a:pathLst>
              <a:path w="2792235" h="2345478">
                <a:moveTo>
                  <a:pt x="0" y="2345478"/>
                </a:moveTo>
                <a:lnTo>
                  <a:pt x="2792235" y="2345478"/>
                </a:lnTo>
                <a:lnTo>
                  <a:pt x="2792235" y="0"/>
                </a:lnTo>
                <a:lnTo>
                  <a:pt x="0" y="0"/>
                </a:lnTo>
                <a:lnTo>
                  <a:pt x="0" y="2345478"/>
                </a:lnTo>
                <a:close/>
              </a:path>
            </a:pathLst>
          </a:custGeom>
          <a:ln w="5817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93983" y="7259611"/>
            <a:ext cx="2660015" cy="226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250" marR="237490" indent="-210185">
              <a:lnSpc>
                <a:spcPct val="100600"/>
              </a:lnSpc>
              <a:buFont typeface="Arial"/>
              <a:buChar char="•"/>
              <a:tabLst>
                <a:tab pos="222250" algn="l"/>
              </a:tabLst>
            </a:pPr>
            <a:r>
              <a:rPr sz="1700" dirty="0" smtClean="0">
                <a:latin typeface="Calibri"/>
                <a:cs typeface="Calibri"/>
              </a:rPr>
              <a:t>3D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pose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ool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 EM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-55" dirty="0" smtClean="0">
                <a:latin typeface="Calibri"/>
                <a:cs typeface="Calibri"/>
              </a:rPr>
              <a:t>k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0"/>
              </a:spcBef>
              <a:buFont typeface="Arial"/>
              <a:buChar char="•"/>
            </a:pPr>
            <a:endParaRPr sz="1100"/>
          </a:p>
          <a:p>
            <a:pPr marL="222250" marR="201295" indent="-210185">
              <a:lnSpc>
                <a:spcPct val="100600"/>
              </a:lnSpc>
              <a:buFont typeface="Arial"/>
              <a:buChar char="•"/>
              <a:tabLst>
                <a:tab pos="222250" algn="l"/>
              </a:tabLst>
            </a:pPr>
            <a:r>
              <a:rPr sz="1700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eo </a:t>
            </a:r>
            <a:r>
              <a:rPr sz="1700" spc="-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0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eo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scene us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Mic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osoft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nect(s)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2250" marR="173355" indent="-210185">
              <a:lnSpc>
                <a:spcPct val="100600"/>
              </a:lnSpc>
              <a:buFont typeface="Arial"/>
              <a:buChar char="•"/>
              <a:tabLst>
                <a:tab pos="222250" algn="l"/>
              </a:tabLst>
            </a:pPr>
            <a:r>
              <a:rPr sz="1700" dirty="0" smtClean="0">
                <a:latin typeface="Calibri"/>
                <a:cs typeface="Calibri"/>
              </a:rPr>
              <a:t>Se</a:t>
            </a:r>
            <a:r>
              <a:rPr sz="1700" spc="-15" dirty="0" smtClean="0">
                <a:latin typeface="Calibri"/>
                <a:cs typeface="Calibri"/>
              </a:rPr>
              <a:t>p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op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ty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ocedu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on p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tie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Font typeface="Arial"/>
              <a:buChar char="•"/>
            </a:pPr>
            <a:endParaRPr sz="1100"/>
          </a:p>
          <a:p>
            <a:pPr marL="222250" indent="-210185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sz="1700" dirty="0" smtClean="0">
                <a:latin typeface="Calibri"/>
                <a:cs typeface="Calibri"/>
              </a:rPr>
              <a:t>12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ope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s,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 66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ases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93289" y="7229099"/>
            <a:ext cx="2849942" cy="2403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0929" y="7194661"/>
            <a:ext cx="2833188" cy="2351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2142" y="7245930"/>
            <a:ext cx="2792235" cy="2345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2142" y="7245930"/>
            <a:ext cx="2792235" cy="2345478"/>
          </a:xfrm>
          <a:custGeom>
            <a:avLst/>
            <a:gdLst/>
            <a:ahLst/>
            <a:cxnLst/>
            <a:rect l="l" t="t" r="r" b="b"/>
            <a:pathLst>
              <a:path w="2792235" h="2345478">
                <a:moveTo>
                  <a:pt x="0" y="2345478"/>
                </a:moveTo>
                <a:lnTo>
                  <a:pt x="2792235" y="2345478"/>
                </a:lnTo>
                <a:lnTo>
                  <a:pt x="2792235" y="0"/>
                </a:lnTo>
                <a:lnTo>
                  <a:pt x="0" y="0"/>
                </a:lnTo>
                <a:lnTo>
                  <a:pt x="0" y="2345478"/>
                </a:lnTo>
                <a:close/>
              </a:path>
            </a:pathLst>
          </a:custGeom>
          <a:ln w="5817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65830" y="7259611"/>
            <a:ext cx="2506345" cy="146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3D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pose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ool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+ endos</a:t>
            </a:r>
            <a:r>
              <a:rPr sz="1700" spc="-20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ope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EM 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-55" dirty="0" smtClean="0">
                <a:latin typeface="Calibri"/>
                <a:cs typeface="Calibri"/>
              </a:rPr>
              <a:t>k</a:t>
            </a:r>
            <a:r>
              <a:rPr sz="1700" spc="0" dirty="0" smtClean="0">
                <a:latin typeface="Calibri"/>
                <a:cs typeface="Calibri"/>
              </a:rPr>
              <a:t>er +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2D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y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10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osit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ons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0"/>
              </a:spcBef>
              <a:buFont typeface="Arial"/>
              <a:buChar char="•"/>
            </a:pPr>
            <a:endParaRPr sz="1100"/>
          </a:p>
          <a:p>
            <a:pPr marL="221615" marR="23939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Funct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onal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Endos</a:t>
            </a:r>
            <a:r>
              <a:rPr sz="1700" spc="-20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op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 Si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us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ery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(F</a:t>
            </a:r>
            <a:r>
              <a:rPr sz="1700" spc="-15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SS) 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75248" y="8703975"/>
            <a:ext cx="794385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ad</a:t>
            </a:r>
            <a:r>
              <a:rPr sz="1700" spc="-30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94304" y="8708673"/>
            <a:ext cx="18859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 smtClean="0">
                <a:latin typeface="Calibri"/>
                <a:cs typeface="Calibri"/>
              </a:rPr>
              <a:t>[6]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65830" y="9104196"/>
            <a:ext cx="2455545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indent="-209550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20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eons,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9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</a:t>
            </a:r>
            <a:r>
              <a:rPr sz="1700" spc="-15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SS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as</a:t>
            </a:r>
            <a:r>
              <a:rPr sz="1700" spc="-15" dirty="0" smtClean="0">
                <a:latin typeface="Calibri"/>
                <a:cs typeface="Calibri"/>
              </a:rPr>
              <a:t>k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464749" y="7229099"/>
            <a:ext cx="2849942" cy="2403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02389" y="7194661"/>
            <a:ext cx="2869487" cy="24906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93602" y="7245930"/>
            <a:ext cx="2792235" cy="2345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93602" y="7245930"/>
            <a:ext cx="2792235" cy="2345478"/>
          </a:xfrm>
          <a:custGeom>
            <a:avLst/>
            <a:gdLst/>
            <a:ahLst/>
            <a:cxnLst/>
            <a:rect l="l" t="t" r="r" b="b"/>
            <a:pathLst>
              <a:path w="2792235" h="2345478">
                <a:moveTo>
                  <a:pt x="0" y="2345478"/>
                </a:moveTo>
                <a:lnTo>
                  <a:pt x="2792235" y="2345478"/>
                </a:lnTo>
                <a:lnTo>
                  <a:pt x="2792235" y="0"/>
                </a:lnTo>
                <a:lnTo>
                  <a:pt x="0" y="0"/>
                </a:lnTo>
                <a:lnTo>
                  <a:pt x="0" y="2345478"/>
                </a:lnTo>
                <a:close/>
              </a:path>
            </a:pathLst>
          </a:custGeom>
          <a:ln w="5817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537523" y="7259611"/>
            <a:ext cx="2543175" cy="226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69532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nem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tics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ele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obotic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3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y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em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2"/>
              </a:spcBef>
              <a:buFont typeface="Arial"/>
              <a:buChar char="•"/>
            </a:pPr>
            <a:endParaRPr sz="1100"/>
          </a:p>
          <a:p>
            <a:pPr marL="221615" indent="-209550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eo </a:t>
            </a:r>
            <a:r>
              <a:rPr sz="1700" spc="-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0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eo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sim</a:t>
            </a:r>
            <a:r>
              <a:rPr sz="1700" spc="-5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9969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M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tr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cs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ompu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ed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the 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ainer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modu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29539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Mu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10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le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ts, 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ep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io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5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30" dirty="0" smtClean="0">
                <a:latin typeface="Calibri"/>
                <a:cs typeface="Calibri"/>
              </a:rPr>
              <a:t>e</a:t>
            </a:r>
            <a:r>
              <a:rPr sz="1700" spc="-45" dirty="0" smtClean="0">
                <a:latin typeface="Calibri"/>
                <a:cs typeface="Calibri"/>
              </a:rPr>
              <a:t>x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cises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9223" y="11168944"/>
            <a:ext cx="558447" cy="3909130"/>
          </a:xfrm>
          <a:custGeom>
            <a:avLst/>
            <a:gdLst/>
            <a:ahLst/>
            <a:cxnLst/>
            <a:rect l="l" t="t" r="r" b="b"/>
            <a:pathLst>
              <a:path w="558447" h="3909130">
                <a:moveTo>
                  <a:pt x="0" y="3909130"/>
                </a:moveTo>
                <a:lnTo>
                  <a:pt x="558447" y="3909130"/>
                </a:lnTo>
                <a:lnTo>
                  <a:pt x="558447" y="0"/>
                </a:lnTo>
                <a:lnTo>
                  <a:pt x="0" y="0"/>
                </a:lnTo>
                <a:lnTo>
                  <a:pt x="0" y="390913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9223" y="11168944"/>
            <a:ext cx="558447" cy="3909130"/>
          </a:xfrm>
          <a:custGeom>
            <a:avLst/>
            <a:gdLst/>
            <a:ahLst/>
            <a:cxnLst/>
            <a:rect l="l" t="t" r="r" b="b"/>
            <a:pathLst>
              <a:path w="558447" h="3909130">
                <a:moveTo>
                  <a:pt x="0" y="3909130"/>
                </a:moveTo>
                <a:lnTo>
                  <a:pt x="558447" y="3909130"/>
                </a:lnTo>
                <a:lnTo>
                  <a:pt x="558447" y="0"/>
                </a:lnTo>
                <a:lnTo>
                  <a:pt x="0" y="0"/>
                </a:lnTo>
                <a:lnTo>
                  <a:pt x="0" y="3909130"/>
                </a:lnTo>
                <a:close/>
              </a:path>
            </a:pathLst>
          </a:custGeom>
          <a:ln w="15512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79890" y="12346336"/>
            <a:ext cx="536575" cy="155575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3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spc="0" dirty="0" smtClean="0">
                <a:solidFill>
                  <a:srgbClr val="FFFFFF"/>
                </a:solidFill>
                <a:latin typeface="Calibri"/>
                <a:cs typeface="Calibri"/>
              </a:rPr>
              <a:t>thods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88041" y="1170319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5681" y="11668754"/>
            <a:ext cx="2864834" cy="3272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894" y="11719558"/>
            <a:ext cx="2792235" cy="3350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16894" y="11719558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60194" y="11733471"/>
            <a:ext cx="2537460" cy="304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1615" marR="51308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C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un</a:t>
            </a:r>
            <a:r>
              <a:rPr sz="1700" spc="-10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 d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ctionary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motion mode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270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Exp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i="1" spc="0" dirty="0" smtClean="0">
                <a:latin typeface="Calibri"/>
                <a:cs typeface="Calibri"/>
              </a:rPr>
              <a:t>ge</a:t>
            </a:r>
            <a:r>
              <a:rPr sz="1700" i="1" spc="-25" dirty="0" smtClean="0">
                <a:latin typeface="Calibri"/>
                <a:cs typeface="Calibri"/>
              </a:rPr>
              <a:t>s</a:t>
            </a:r>
            <a:r>
              <a:rPr sz="1700" i="1" spc="0" dirty="0" smtClean="0">
                <a:latin typeface="Calibri"/>
                <a:cs typeface="Calibri"/>
              </a:rPr>
              <a:t>tures</a:t>
            </a:r>
            <a:r>
              <a:rPr sz="1700" i="1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as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 seq</a:t>
            </a:r>
            <a:r>
              <a:rPr sz="1700" spc="-10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ence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these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mode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3335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Use spa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se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ep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tion 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 model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 i</a:t>
            </a:r>
            <a:r>
              <a:rPr sz="1700" spc="-10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5" dirty="0" smtClean="0">
                <a:latin typeface="Calibri"/>
                <a:cs typeface="Calibri"/>
              </a:rPr>
              <a:t>ca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21615" marR="17780" indent="-209550">
              <a:lnSpc>
                <a:spcPct val="100600"/>
              </a:lnSpc>
              <a:buFont typeface="Arial"/>
              <a:buChar char="•"/>
              <a:tabLst>
                <a:tab pos="221615" algn="l"/>
              </a:tabLst>
            </a:pPr>
            <a:r>
              <a:rPr sz="1700" dirty="0" smtClean="0">
                <a:latin typeface="Calibri"/>
                <a:cs typeface="Calibri"/>
              </a:rPr>
              <a:t>Learn mode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 di</a:t>
            </a:r>
            <a:r>
              <a:rPr sz="1700" spc="-25" dirty="0" smtClean="0">
                <a:latin typeface="Calibri"/>
                <a:cs typeface="Calibri"/>
              </a:rPr>
              <a:t>f</a:t>
            </a:r>
            <a:r>
              <a:rPr sz="1700" spc="-4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 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59501" y="1170319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7141" y="11668754"/>
            <a:ext cx="3000723" cy="30118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88354" y="11719558"/>
            <a:ext cx="2792235" cy="3350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8354" y="11719558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231886" y="11733471"/>
            <a:ext cx="2672080" cy="278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Model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gi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 as a ser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ansit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ons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1"/>
              </a:spcBef>
              <a:buFont typeface="Arial"/>
              <a:buChar char="•"/>
            </a:pPr>
            <a:endParaRPr sz="1100"/>
          </a:p>
          <a:p>
            <a:pPr marL="291465" indent="-279400">
              <a:lnSpc>
                <a:spcPct val="1000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Analo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ous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 speech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91465" marR="173355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Supe</a:t>
            </a:r>
            <a:r>
              <a:rPr sz="1700" spc="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v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sed</a:t>
            </a:r>
            <a:r>
              <a:rPr sz="170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 un</a:t>
            </a:r>
            <a:r>
              <a:rPr sz="1700" spc="-1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upe</a:t>
            </a:r>
            <a:r>
              <a:rPr sz="1700" spc="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v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5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3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HMMs</a:t>
            </a:r>
            <a:r>
              <a:rPr sz="170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 l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near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y</a:t>
            </a:r>
            <a:r>
              <a:rPr sz="1700" spc="0" dirty="0" smtClean="0">
                <a:latin typeface="Calibri"/>
                <a:cs typeface="Calibri"/>
              </a:rPr>
              <a:t>nami</a:t>
            </a:r>
            <a:r>
              <a:rPr sz="1700" spc="-20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3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y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ems (LDS)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Font typeface="Arial"/>
              <a:buChar char="•"/>
            </a:pPr>
            <a:endParaRPr sz="1000"/>
          </a:p>
          <a:p>
            <a:pPr marL="291465" marR="8255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Learn mode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 di</a:t>
            </a:r>
            <a:r>
              <a:rPr sz="1700" spc="-25" dirty="0" smtClean="0">
                <a:latin typeface="Calibri"/>
                <a:cs typeface="Calibri"/>
              </a:rPr>
              <a:t>f</a:t>
            </a:r>
            <a:r>
              <a:rPr sz="1700" spc="-4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 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ll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ou</a:t>
            </a:r>
            <a:r>
              <a:rPr sz="1700" spc="-1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230960" y="1170319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8601" y="11668754"/>
            <a:ext cx="3007238" cy="29653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59813" y="11719558"/>
            <a:ext cx="2792235" cy="3350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9813" y="11719558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303501" y="11733471"/>
            <a:ext cx="2677795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  <a:tab pos="861060" algn="l"/>
              </a:tabLst>
            </a:pPr>
            <a:r>
              <a:rPr sz="1700" dirty="0" smtClean="0">
                <a:latin typeface="Calibri"/>
                <a:cs typeface="Calibri"/>
              </a:rPr>
              <a:t>Qua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40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gi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 i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sc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3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-5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bo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 DCC	(descri</a:t>
            </a:r>
            <a:r>
              <a:rPr sz="1700" spc="-1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cu</a:t>
            </a:r>
            <a:r>
              <a:rPr sz="1700" spc="10" dirty="0" smtClean="0">
                <a:latin typeface="Calibri"/>
                <a:cs typeface="Calibri"/>
              </a:rPr>
              <a:t>r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od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946646" y="12260940"/>
            <a:ext cx="18224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 smtClean="0">
                <a:latin typeface="Calibri"/>
                <a:cs typeface="Calibri"/>
              </a:rPr>
              <a:t>[?]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03501" y="12962055"/>
            <a:ext cx="2481580" cy="805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E</a:t>
            </a:r>
            <a:r>
              <a:rPr sz="1700" spc="5" dirty="0" smtClean="0">
                <a:latin typeface="Calibri"/>
                <a:cs typeface="Calibri"/>
              </a:rPr>
              <a:t>x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5" dirty="0" smtClean="0">
                <a:latin typeface="Calibri"/>
                <a:cs typeface="Calibri"/>
              </a:rPr>
              <a:t>n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orm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tion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</a:t>
            </a:r>
            <a:r>
              <a:rPr sz="1700" spc="-3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om the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lo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ommon su</a:t>
            </a:r>
            <a:r>
              <a:rPr sz="1700" spc="-20" dirty="0" smtClean="0">
                <a:latin typeface="Calibri"/>
                <a:cs typeface="Calibri"/>
              </a:rPr>
              <a:t>b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tr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</a:t>
            </a:r>
            <a:r>
              <a:rPr sz="1700" spc="3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a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segme</a:t>
            </a:r>
            <a:r>
              <a:rPr sz="1700" spc="-15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03501" y="13930262"/>
            <a:ext cx="2602230" cy="54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Learn mode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4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or di</a:t>
            </a:r>
            <a:r>
              <a:rPr sz="1700" spc="-25" dirty="0" smtClean="0">
                <a:latin typeface="Calibri"/>
                <a:cs typeface="Calibri"/>
              </a:rPr>
              <a:t>f</a:t>
            </a:r>
            <a:r>
              <a:rPr sz="1700" spc="-4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 sk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ll g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ou</a:t>
            </a:r>
            <a:r>
              <a:rPr sz="1700" spc="-1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and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302420" y="11703192"/>
            <a:ext cx="2849942" cy="340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40060" y="11668754"/>
            <a:ext cx="3031437" cy="3225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31273" y="11719558"/>
            <a:ext cx="2792235" cy="3350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31273" y="11719558"/>
            <a:ext cx="2792235" cy="3350683"/>
          </a:xfrm>
          <a:custGeom>
            <a:avLst/>
            <a:gdLst/>
            <a:ahLst/>
            <a:cxnLst/>
            <a:rect l="l" t="t" r="r" b="b"/>
            <a:pathLst>
              <a:path w="2792235" h="3350683">
                <a:moveTo>
                  <a:pt x="0" y="3350683"/>
                </a:moveTo>
                <a:lnTo>
                  <a:pt x="2792235" y="3350683"/>
                </a:lnTo>
                <a:lnTo>
                  <a:pt x="2792235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375193" y="11733471"/>
            <a:ext cx="2703830" cy="805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Expert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eons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</a:t>
            </a:r>
            <a:r>
              <a:rPr sz="1700" spc="-10" dirty="0" smtClean="0">
                <a:latin typeface="Calibri"/>
                <a:cs typeface="Calibri"/>
              </a:rPr>
              <a:t>o</a:t>
            </a:r>
            <a:r>
              <a:rPr sz="1700" spc="-20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 heu</a:t>
            </a:r>
            <a:r>
              <a:rPr sz="1700" spc="-1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30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15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5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(im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-15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vy fl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-20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ts)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375193" y="12701446"/>
            <a:ext cx="2642235" cy="805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N</a:t>
            </a:r>
            <a:r>
              <a:rPr sz="1700" spc="-10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v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ce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eons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-3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xh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b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t B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-10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wnian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 closer</a:t>
            </a:r>
            <a:r>
              <a:rPr sz="1700" spc="5" dirty="0" smtClean="0">
                <a:latin typeface="Calibri"/>
                <a:cs typeface="Calibri"/>
              </a:rPr>
              <a:t> </a:t>
            </a:r>
            <a:r>
              <a:rPr sz="1700" spc="-20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 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andom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Gauss</a:t>
            </a:r>
            <a:r>
              <a:rPr sz="1700" spc="-5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an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75193" y="13669653"/>
            <a:ext cx="2651125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100600"/>
              </a:lnSpc>
              <a:buFont typeface="Arial"/>
              <a:buChar char="•"/>
              <a:tabLst>
                <a:tab pos="291465" algn="l"/>
              </a:tabLst>
            </a:pPr>
            <a:r>
              <a:rPr sz="1700" dirty="0" smtClean="0">
                <a:latin typeface="Calibri"/>
                <a:cs typeface="Calibri"/>
              </a:rPr>
              <a:t>Bui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1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mode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1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us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ng d</a:t>
            </a:r>
            <a:r>
              <a:rPr sz="1700" spc="-2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fi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it</a:t>
            </a:r>
            <a:r>
              <a:rPr sz="1700" spc="-10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</a:t>
            </a:r>
            <a:r>
              <a:rPr sz="1700" spc="5" dirty="0" smtClean="0">
                <a:latin typeface="Calibri"/>
                <a:cs typeface="Calibri"/>
              </a:rPr>
              <a:t>“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dep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nde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 i</a:t>
            </a:r>
            <a:r>
              <a:rPr sz="1700" spc="-1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eme</a:t>
            </a:r>
            <a:r>
              <a:rPr sz="1700" spc="-20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ts”</a:t>
            </a:r>
            <a:r>
              <a:rPr sz="1700" spc="2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of f</a:t>
            </a:r>
            <a:r>
              <a:rPr sz="1700" spc="-4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 </a:t>
            </a:r>
            <a:r>
              <a:rPr sz="1700" spc="-15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eom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try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116894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6894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259086" y="2239560"/>
            <a:ext cx="2507615" cy="46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70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7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 Activ</a:t>
            </a:r>
            <a:r>
              <a:rPr sz="1700" spc="-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7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ognit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70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  <a:spcBef>
                <a:spcPts val="50"/>
              </a:spcBef>
            </a:pPr>
            <a:r>
              <a:rPr sz="1150" spc="-5" dirty="0" smtClean="0">
                <a:solidFill>
                  <a:srgbClr val="FFFFFF"/>
                </a:solidFill>
                <a:latin typeface="Calibri"/>
                <a:cs typeface="Calibri"/>
              </a:rPr>
              <a:t>[1,2,3,7,8]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188354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88354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411908" y="2239560"/>
            <a:ext cx="2345055" cy="46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Objecti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Ski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Assessme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  <a:spcBef>
                <a:spcPts val="50"/>
              </a:spcBef>
            </a:pPr>
            <a:r>
              <a:rPr sz="1150" spc="-5" dirty="0" smtClean="0">
                <a:solidFill>
                  <a:srgbClr val="FFFFFF"/>
                </a:solidFill>
                <a:latin typeface="Calibri"/>
                <a:cs typeface="Calibri"/>
              </a:rPr>
              <a:t>[1,6,7,8]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259813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59813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605450" y="2238006"/>
            <a:ext cx="2100580" cy="54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120" marR="12700" indent="-59055">
              <a:lnSpc>
                <a:spcPct val="100600"/>
              </a:lnSpc>
            </a:pP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7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7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eed</a:t>
            </a:r>
            <a:r>
              <a:rPr sz="1700" spc="-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&amp; Ind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dua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4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7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331273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31273" y="2233789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961873" y="2238006"/>
            <a:ext cx="1532255" cy="54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4130">
              <a:lnSpc>
                <a:spcPct val="100600"/>
              </a:lnSpc>
            </a:pP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17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Machine Col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sz="17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17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7" baseline="24154" dirty="0" smtClean="0">
                <a:solidFill>
                  <a:srgbClr val="FFFFFF"/>
                </a:solidFill>
                <a:latin typeface="Calibri"/>
                <a:cs typeface="Calibri"/>
              </a:rPr>
              <a:t>[4,5]</a:t>
            </a:r>
            <a:endParaRPr sz="1725" baseline="24154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79223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101" y="1238"/>
                </a:lnTo>
                <a:lnTo>
                  <a:pt x="2423" y="28135"/>
                </a:lnTo>
                <a:lnTo>
                  <a:pt x="0" y="42271"/>
                </a:lnTo>
                <a:lnTo>
                  <a:pt x="1239" y="526374"/>
                </a:lnTo>
                <a:lnTo>
                  <a:pt x="6791" y="539156"/>
                </a:lnTo>
                <a:lnTo>
                  <a:pt x="16043" y="549318"/>
                </a:lnTo>
                <a:lnTo>
                  <a:pt x="28160" y="556026"/>
                </a:lnTo>
                <a:lnTo>
                  <a:pt x="42310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9223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7" y="6786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310" y="558447"/>
                </a:lnTo>
                <a:lnTo>
                  <a:pt x="28160" y="556026"/>
                </a:lnTo>
                <a:lnTo>
                  <a:pt x="16043" y="549318"/>
                </a:lnTo>
                <a:lnTo>
                  <a:pt x="6791" y="539156"/>
                </a:lnTo>
                <a:lnTo>
                  <a:pt x="1239" y="526374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94408" y="6817095"/>
            <a:ext cx="2562225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obotic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y (daV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350683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50683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047754" y="6817095"/>
            <a:ext cx="1397635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Open 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422142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22142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825486" y="6817095"/>
            <a:ext cx="198501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Endos</a:t>
            </a:r>
            <a:r>
              <a:rPr sz="195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opic Su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9493602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93602" y="6701366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9642076" y="6667581"/>
            <a:ext cx="2496820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62560">
              <a:lnSpc>
                <a:spcPct val="1002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Simu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95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y (daV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nci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Ski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Simu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or)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116894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16894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342853" y="11305409"/>
            <a:ext cx="2339340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nami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188354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88354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687408" y="11284828"/>
            <a:ext cx="179451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Langua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Models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259813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59813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712486" y="11135314"/>
            <a:ext cx="1887220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6405" marR="12700" indent="-434340">
              <a:lnSpc>
                <a:spcPct val="1002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String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Mot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f based Models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baseline="25641" dirty="0" smtClean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331273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2749964" y="0"/>
                </a:moveTo>
                <a:lnTo>
                  <a:pt x="32098" y="1232"/>
                </a:lnTo>
                <a:lnTo>
                  <a:pt x="2423" y="28129"/>
                </a:lnTo>
                <a:lnTo>
                  <a:pt x="0" y="42271"/>
                </a:lnTo>
                <a:lnTo>
                  <a:pt x="1232" y="526349"/>
                </a:lnTo>
                <a:lnTo>
                  <a:pt x="6775" y="539140"/>
                </a:lnTo>
                <a:lnTo>
                  <a:pt x="16019" y="549310"/>
                </a:lnTo>
                <a:lnTo>
                  <a:pt x="28129" y="556023"/>
                </a:lnTo>
                <a:lnTo>
                  <a:pt x="42271" y="558447"/>
                </a:lnTo>
                <a:lnTo>
                  <a:pt x="2760137" y="557215"/>
                </a:lnTo>
                <a:lnTo>
                  <a:pt x="2772929" y="551671"/>
                </a:lnTo>
                <a:lnTo>
                  <a:pt x="2783098" y="542427"/>
                </a:lnTo>
                <a:lnTo>
                  <a:pt x="2789812" y="530317"/>
                </a:lnTo>
                <a:lnTo>
                  <a:pt x="2792235" y="516175"/>
                </a:lnTo>
                <a:lnTo>
                  <a:pt x="2791003" y="32098"/>
                </a:lnTo>
                <a:lnTo>
                  <a:pt x="2785460" y="19306"/>
                </a:lnTo>
                <a:lnTo>
                  <a:pt x="2776216" y="9137"/>
                </a:lnTo>
                <a:lnTo>
                  <a:pt x="2764106" y="2423"/>
                </a:lnTo>
                <a:lnTo>
                  <a:pt x="274996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331273" y="11168944"/>
            <a:ext cx="2792235" cy="558447"/>
          </a:xfrm>
          <a:custGeom>
            <a:avLst/>
            <a:gdLst/>
            <a:ahLst/>
            <a:cxnLst/>
            <a:rect l="l" t="t" r="r" b="b"/>
            <a:pathLst>
              <a:path w="2792235" h="558447">
                <a:moveTo>
                  <a:pt x="0" y="42271"/>
                </a:moveTo>
                <a:lnTo>
                  <a:pt x="19306" y="6775"/>
                </a:lnTo>
                <a:lnTo>
                  <a:pt x="2749964" y="0"/>
                </a:lnTo>
                <a:lnTo>
                  <a:pt x="2764106" y="2423"/>
                </a:lnTo>
                <a:lnTo>
                  <a:pt x="2776216" y="9137"/>
                </a:lnTo>
                <a:lnTo>
                  <a:pt x="2785460" y="19306"/>
                </a:lnTo>
                <a:lnTo>
                  <a:pt x="2791003" y="32098"/>
                </a:lnTo>
                <a:lnTo>
                  <a:pt x="2792235" y="516175"/>
                </a:lnTo>
                <a:lnTo>
                  <a:pt x="2789812" y="530317"/>
                </a:lnTo>
                <a:lnTo>
                  <a:pt x="2783098" y="542427"/>
                </a:lnTo>
                <a:lnTo>
                  <a:pt x="2772929" y="551671"/>
                </a:lnTo>
                <a:lnTo>
                  <a:pt x="2760137" y="557215"/>
                </a:lnTo>
                <a:lnTo>
                  <a:pt x="42271" y="558447"/>
                </a:lnTo>
                <a:lnTo>
                  <a:pt x="28129" y="556023"/>
                </a:lnTo>
                <a:lnTo>
                  <a:pt x="16019" y="549310"/>
                </a:lnTo>
                <a:lnTo>
                  <a:pt x="6775" y="539140"/>
                </a:lnTo>
                <a:lnTo>
                  <a:pt x="1232" y="526349"/>
                </a:lnTo>
                <a:lnTo>
                  <a:pt x="0" y="42271"/>
                </a:lnTo>
                <a:close/>
              </a:path>
            </a:pathLst>
          </a:custGeom>
          <a:ln w="15512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0513254" y="11135314"/>
            <a:ext cx="2430145" cy="62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6915" marR="12700" indent="-704850">
              <a:lnSpc>
                <a:spcPct val="100200"/>
              </a:lnSpc>
            </a:pPr>
            <a:r>
              <a:rPr sz="195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95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95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eom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alibri"/>
                <a:cs typeface="Calibri"/>
              </a:rPr>
              <a:t>try based Models </a:t>
            </a:r>
            <a:r>
              <a:rPr sz="1950" spc="0" baseline="25641" dirty="0" smtClean="0">
                <a:solidFill>
                  <a:srgbClr val="FFFFFF"/>
                </a:solidFill>
                <a:latin typeface="Calibri"/>
                <a:cs typeface="Calibri"/>
              </a:rPr>
              <a:t>[6]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0" y="6400736"/>
            <a:ext cx="13402732" cy="67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6422143"/>
            <a:ext cx="13402732" cy="0"/>
          </a:xfrm>
          <a:custGeom>
            <a:avLst/>
            <a:gdLst/>
            <a:ahLst/>
            <a:cxnLst/>
            <a:rect l="l" t="t" r="r" b="b"/>
            <a:pathLst>
              <a:path w="13402732">
                <a:moveTo>
                  <a:pt x="0" y="0"/>
                </a:moveTo>
                <a:lnTo>
                  <a:pt x="13402732" y="0"/>
                </a:lnTo>
              </a:path>
            </a:pathLst>
          </a:custGeom>
          <a:ln w="155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10868313"/>
            <a:ext cx="13402732" cy="670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10889721"/>
            <a:ext cx="13402732" cy="0"/>
          </a:xfrm>
          <a:custGeom>
            <a:avLst/>
            <a:gdLst/>
            <a:ahLst/>
            <a:cxnLst/>
            <a:rect l="l" t="t" r="r" b="b"/>
            <a:pathLst>
              <a:path w="13402732">
                <a:moveTo>
                  <a:pt x="0" y="0"/>
                </a:moveTo>
                <a:lnTo>
                  <a:pt x="13402732" y="0"/>
                </a:lnTo>
              </a:path>
            </a:pathLst>
          </a:custGeom>
          <a:ln w="155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0" y="15335891"/>
            <a:ext cx="13402732" cy="670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15357298"/>
            <a:ext cx="13402732" cy="0"/>
          </a:xfrm>
          <a:custGeom>
            <a:avLst/>
            <a:gdLst/>
            <a:ahLst/>
            <a:cxnLst/>
            <a:rect l="l" t="t" r="r" b="b"/>
            <a:pathLst>
              <a:path w="13402732">
                <a:moveTo>
                  <a:pt x="0" y="0"/>
                </a:moveTo>
                <a:lnTo>
                  <a:pt x="13402732" y="0"/>
                </a:lnTo>
              </a:path>
            </a:pathLst>
          </a:custGeom>
          <a:ln w="155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0370" y="15619769"/>
            <a:ext cx="6200625" cy="34083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6819" y="15531348"/>
            <a:ext cx="6353267" cy="34344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9223" y="15636523"/>
            <a:ext cx="6142919" cy="33506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9223" y="15636523"/>
            <a:ext cx="6142919" cy="3350683"/>
          </a:xfrm>
          <a:custGeom>
            <a:avLst/>
            <a:gdLst/>
            <a:ahLst/>
            <a:cxnLst/>
            <a:rect l="l" t="t" r="r" b="b"/>
            <a:pathLst>
              <a:path w="6142919" h="3350683">
                <a:moveTo>
                  <a:pt x="0" y="3350683"/>
                </a:moveTo>
                <a:lnTo>
                  <a:pt x="6142919" y="3350683"/>
                </a:lnTo>
                <a:lnTo>
                  <a:pt x="6142919" y="0"/>
                </a:lnTo>
                <a:lnTo>
                  <a:pt x="0" y="0"/>
                </a:lnTo>
                <a:lnTo>
                  <a:pt x="0" y="3350683"/>
                </a:lnTo>
                <a:close/>
              </a:path>
            </a:pathLst>
          </a:custGeom>
          <a:ln w="5817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322368" y="15614017"/>
            <a:ext cx="6028055" cy="848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40" dirty="0" smtClean="0">
                <a:latin typeface="Calibri"/>
                <a:cs typeface="Calibri"/>
              </a:rPr>
              <a:t>R</a:t>
            </a:r>
            <a:r>
              <a:rPr sz="2250" spc="-25" dirty="0" smtClean="0">
                <a:latin typeface="Calibri"/>
                <a:cs typeface="Calibri"/>
              </a:rPr>
              <a:t>e</a:t>
            </a:r>
            <a:r>
              <a:rPr sz="2250" spc="-60" dirty="0" smtClean="0">
                <a:latin typeface="Calibri"/>
                <a:cs typeface="Calibri"/>
              </a:rPr>
              <a:t>f</a:t>
            </a:r>
            <a:r>
              <a:rPr sz="2250" spc="0" dirty="0" smtClean="0">
                <a:latin typeface="Calibri"/>
                <a:cs typeface="Calibri"/>
              </a:rPr>
              <a:t>e</a:t>
            </a:r>
            <a:r>
              <a:rPr sz="2250" spc="-35" dirty="0" smtClean="0">
                <a:latin typeface="Calibri"/>
                <a:cs typeface="Calibri"/>
              </a:rPr>
              <a:t>r</a:t>
            </a:r>
            <a:r>
              <a:rPr sz="2250" spc="0" dirty="0" smtClean="0">
                <a:latin typeface="Calibri"/>
                <a:cs typeface="Calibri"/>
              </a:rPr>
              <a:t>ence</a:t>
            </a:r>
            <a:r>
              <a:rPr sz="2250" spc="-10" dirty="0" smtClean="0">
                <a:latin typeface="Calibri"/>
                <a:cs typeface="Calibri"/>
              </a:rPr>
              <a:t>s</a:t>
            </a:r>
            <a:r>
              <a:rPr sz="2250" spc="0" dirty="0" smtClean="0">
                <a:latin typeface="Calibri"/>
                <a:cs typeface="Calibri"/>
              </a:rPr>
              <a:t>:</a:t>
            </a:r>
            <a:r>
              <a:rPr sz="2250" spc="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</a:t>
            </a:r>
            <a:r>
              <a:rPr sz="1700" spc="-15" dirty="0" smtClean="0">
                <a:latin typeface="Calibri"/>
                <a:cs typeface="Calibri"/>
              </a:rPr>
              <a:t>h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15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s:/</a:t>
            </a:r>
            <a:r>
              <a:rPr sz="1700" spc="-5" dirty="0" smtClean="0">
                <a:latin typeface="Calibri"/>
                <a:cs typeface="Calibri"/>
              </a:rPr>
              <a:t>/</a:t>
            </a:r>
            <a:r>
              <a:rPr sz="1700" spc="0" dirty="0" smtClean="0">
                <a:latin typeface="Calibri"/>
                <a:cs typeface="Calibri"/>
              </a:rPr>
              <a:t>p</a:t>
            </a:r>
            <a:r>
              <a:rPr sz="1700" spc="5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b</a:t>
            </a:r>
            <a:r>
              <a:rPr sz="1700" spc="-10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5" dirty="0" smtClean="0">
                <a:latin typeface="Calibri"/>
                <a:cs typeface="Calibri"/>
              </a:rPr>
              <a:t>ca</a:t>
            </a:r>
            <a:r>
              <a:rPr sz="1700" spc="0" dirty="0" smtClean="0">
                <a:latin typeface="Calibri"/>
                <a:cs typeface="Calibri"/>
              </a:rPr>
              <a:t>tions.l</a:t>
            </a:r>
            <a:r>
              <a:rPr sz="1700" spc="5" dirty="0" smtClean="0">
                <a:latin typeface="Calibri"/>
                <a:cs typeface="Calibri"/>
              </a:rPr>
              <a:t>c</a:t>
            </a:r>
            <a:r>
              <a:rPr sz="1700" spc="-5" dirty="0" smtClean="0">
                <a:latin typeface="Calibri"/>
                <a:cs typeface="Calibri"/>
              </a:rPr>
              <a:t>s</a:t>
            </a:r>
            <a:r>
              <a:rPr sz="1700" spc="-17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.</a:t>
            </a:r>
            <a:r>
              <a:rPr sz="1700" spc="5" dirty="0" smtClean="0">
                <a:latin typeface="Calibri"/>
                <a:cs typeface="Calibri"/>
              </a:rPr>
              <a:t>j</a:t>
            </a:r>
            <a:r>
              <a:rPr sz="1700" spc="0" dirty="0" smtClean="0">
                <a:latin typeface="Calibri"/>
                <a:cs typeface="Calibri"/>
              </a:rPr>
              <a:t>h</a:t>
            </a:r>
            <a:r>
              <a:rPr sz="1700" spc="5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.edu</a:t>
            </a:r>
            <a:r>
              <a:rPr sz="1700" spc="-25" dirty="0" smtClean="0">
                <a:latin typeface="Calibri"/>
                <a:cs typeface="Calibri"/>
              </a:rPr>
              <a:t>/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-30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oups/</a:t>
            </a:r>
            <a:r>
              <a:rPr sz="1700" spc="5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MM)</a:t>
            </a:r>
            <a:endParaRPr sz="17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42"/>
              </a:spcBef>
            </a:pPr>
            <a:endParaRPr sz="1300"/>
          </a:p>
          <a:p>
            <a:pPr marL="12700" marR="12700">
              <a:lnSpc>
                <a:spcPts val="125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1]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String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Mot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f</a:t>
            </a:r>
            <a:r>
              <a:rPr sz="1150" spc="-5" dirty="0" smtClean="0">
                <a:latin typeface="Calibri"/>
                <a:cs typeface="Calibri"/>
              </a:rPr>
              <a:t>-</a:t>
            </a:r>
            <a:r>
              <a:rPr sz="1150" spc="0" dirty="0" smtClean="0">
                <a:latin typeface="Calibri"/>
                <a:cs typeface="Calibri"/>
              </a:rPr>
              <a:t>Based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Descr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-10" dirty="0" smtClean="0">
                <a:latin typeface="Calibri"/>
                <a:cs typeface="Calibri"/>
              </a:rPr>
              <a:t>p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of </a:t>
            </a:r>
            <a:r>
              <a:rPr sz="1150" spc="-10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l Mot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on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-25" dirty="0" smtClean="0">
                <a:latin typeface="Calibri"/>
                <a:cs typeface="Calibri"/>
              </a:rPr>
              <a:t>f</a:t>
            </a:r>
            <a:r>
              <a:rPr sz="1150" spc="0" dirty="0" smtClean="0">
                <a:latin typeface="Calibri"/>
                <a:cs typeface="Calibri"/>
              </a:rPr>
              <a:t>or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D</a:t>
            </a:r>
            <a:r>
              <a:rPr sz="1150" spc="-10" dirty="0" smtClean="0">
                <a:latin typeface="Calibri"/>
                <a:cs typeface="Calibri"/>
              </a:rPr>
              <a:t>e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ecting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Ski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l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and Ge</a:t>
            </a:r>
            <a:r>
              <a:rPr sz="1150" spc="-1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tu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es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in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ob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tic</a:t>
            </a:r>
            <a:r>
              <a:rPr sz="1150" spc="2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-10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5" dirty="0" smtClean="0">
                <a:latin typeface="Calibri"/>
                <a:cs typeface="Calibri"/>
              </a:rPr>
              <a:t>r</a:t>
            </a:r>
            <a:r>
              <a:rPr sz="1150" spc="-75" dirty="0" smtClean="0">
                <a:latin typeface="Calibri"/>
                <a:cs typeface="Calibri"/>
              </a:rPr>
              <a:t>y</a:t>
            </a:r>
            <a:r>
              <a:rPr sz="1150" spc="0" dirty="0" smtClean="0">
                <a:latin typeface="Calibri"/>
                <a:cs typeface="Calibri"/>
              </a:rPr>
              <a:t>.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hm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di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N.,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Gao </a:t>
            </a:r>
            <a:r>
              <a:rPr sz="1150" spc="-135" dirty="0" smtClean="0">
                <a:latin typeface="Calibri"/>
                <a:cs typeface="Calibri"/>
              </a:rPr>
              <a:t>Y</a:t>
            </a:r>
            <a:r>
              <a:rPr sz="1150" spc="0" dirty="0" smtClean="0">
                <a:latin typeface="Calibri"/>
                <a:cs typeface="Calibri"/>
              </a:rPr>
              <a:t>., Bejar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B., </a:t>
            </a:r>
            <a:r>
              <a:rPr sz="1150" spc="-60" dirty="0" smtClean="0">
                <a:latin typeface="Calibri"/>
                <a:cs typeface="Calibri"/>
              </a:rPr>
              <a:t>V</a:t>
            </a:r>
            <a:r>
              <a:rPr sz="1150" spc="0" dirty="0" smtClean="0">
                <a:latin typeface="Calibri"/>
                <a:cs typeface="Calibri"/>
              </a:rPr>
              <a:t>edula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S.,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Khudanpur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S., Vidal </a:t>
            </a:r>
            <a:r>
              <a:rPr sz="1150" spc="10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., Ha</a:t>
            </a:r>
            <a:r>
              <a:rPr sz="1150" spc="-1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-10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,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MICC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I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2013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22368" y="16605009"/>
            <a:ext cx="602361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25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2]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g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-10" dirty="0" smtClean="0">
                <a:latin typeface="Calibri"/>
                <a:cs typeface="Calibri"/>
              </a:rPr>
              <a:t>c</a:t>
            </a:r>
            <a:r>
              <a:rPr sz="1150" spc="0" dirty="0" smtClean="0">
                <a:latin typeface="Calibri"/>
                <a:cs typeface="Calibri"/>
              </a:rPr>
              <a:t>al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Ge</a:t>
            </a:r>
            <a:r>
              <a:rPr sz="1150" spc="-1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tu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C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assif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-10" dirty="0" smtClean="0">
                <a:latin typeface="Calibri"/>
                <a:cs typeface="Calibri"/>
              </a:rPr>
              <a:t>c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f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om Video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and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K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nem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tic D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a.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10" dirty="0" smtClean="0">
                <a:latin typeface="Calibri"/>
                <a:cs typeface="Calibri"/>
              </a:rPr>
              <a:t>Z</a:t>
            </a:r>
            <a:r>
              <a:rPr sz="1150" spc="0" dirty="0" smtClean="0">
                <a:latin typeface="Calibri"/>
                <a:cs typeface="Calibri"/>
              </a:rPr>
              <a:t>apel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a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L.,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Bejar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B., Ha</a:t>
            </a:r>
            <a:r>
              <a:rPr sz="1150" spc="-1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G.,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Vidal </a:t>
            </a:r>
            <a:r>
              <a:rPr sz="1150" spc="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MIA 2013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50" dirty="0" smtClean="0">
                <a:latin typeface="Calibri"/>
                <a:cs typeface="Calibri"/>
              </a:rPr>
              <a:t>V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17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Pg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5" dirty="0" smtClean="0">
                <a:latin typeface="Calibri"/>
                <a:cs typeface="Calibri"/>
              </a:rPr>
              <a:t>732-745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22368" y="17082481"/>
            <a:ext cx="600773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25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3]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Segme</a:t>
            </a:r>
            <a:r>
              <a:rPr sz="1150" spc="-10" dirty="0" smtClean="0">
                <a:latin typeface="Calibri"/>
                <a:cs typeface="Calibri"/>
              </a:rPr>
              <a:t>n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and 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-5" dirty="0" smtClean="0">
                <a:latin typeface="Calibri"/>
                <a:cs typeface="Calibri"/>
              </a:rPr>
              <a:t>c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nit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on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of Su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g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-10" dirty="0" smtClean="0">
                <a:latin typeface="Calibri"/>
                <a:cs typeface="Calibri"/>
              </a:rPr>
              <a:t>c</a:t>
            </a:r>
            <a:r>
              <a:rPr sz="1150" spc="0" dirty="0" smtClean="0">
                <a:latin typeface="Calibri"/>
                <a:cs typeface="Calibri"/>
              </a:rPr>
              <a:t>al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Ge</a:t>
            </a:r>
            <a:r>
              <a:rPr sz="1150" spc="-1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tu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es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f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om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K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nem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tic and Video</a:t>
            </a:r>
            <a:r>
              <a:rPr sz="1150" spc="2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D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a.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-90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ao L., Ha</a:t>
            </a:r>
            <a:r>
              <a:rPr sz="1150" spc="-1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 G.,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Vidal </a:t>
            </a:r>
            <a:r>
              <a:rPr sz="1150" spc="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MICC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I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2013.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22368" y="17540904"/>
            <a:ext cx="537019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4]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Sp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o-</a:t>
            </a:r>
            <a:r>
              <a:rPr sz="1150" spc="-10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empo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al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egi</a:t>
            </a:r>
            <a:r>
              <a:rPr sz="1150" spc="-1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t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of Mu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tip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-75" dirty="0" smtClean="0">
                <a:latin typeface="Calibri"/>
                <a:cs typeface="Calibri"/>
              </a:rPr>
              <a:t>T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ajec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or</a:t>
            </a:r>
            <a:r>
              <a:rPr sz="1150" spc="-10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es.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-20" dirty="0" smtClean="0">
                <a:latin typeface="Calibri"/>
                <a:cs typeface="Calibri"/>
              </a:rPr>
              <a:t>P</a:t>
            </a:r>
            <a:r>
              <a:rPr sz="1150" spc="0" dirty="0" smtClean="0">
                <a:latin typeface="Calibri"/>
                <a:cs typeface="Calibri"/>
              </a:rPr>
              <a:t>ad</a:t>
            </a:r>
            <a:r>
              <a:rPr sz="1150" spc="-10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y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N., </a:t>
            </a:r>
            <a:r>
              <a:rPr sz="1150" spc="-5" dirty="0" smtClean="0">
                <a:latin typeface="Calibri"/>
                <a:cs typeface="Calibri"/>
              </a:rPr>
              <a:t>H</a:t>
            </a:r>
            <a:r>
              <a:rPr sz="1150" spc="0" dirty="0" smtClean="0">
                <a:latin typeface="Calibri"/>
                <a:cs typeface="Calibri"/>
              </a:rPr>
              <a:t>a</a:t>
            </a:r>
            <a:r>
              <a:rPr sz="1150" spc="-10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MICC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I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2011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22368" y="17878269"/>
            <a:ext cx="569531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25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5]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Learned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20" dirty="0" smtClean="0">
                <a:latin typeface="Calibri"/>
                <a:cs typeface="Calibri"/>
              </a:rPr>
              <a:t>P</a:t>
            </a:r>
            <a:r>
              <a:rPr sz="1150" spc="0" dirty="0" smtClean="0">
                <a:latin typeface="Calibri"/>
                <a:cs typeface="Calibri"/>
              </a:rPr>
              <a:t>artial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u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ma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-25" dirty="0" smtClean="0">
                <a:latin typeface="Calibri"/>
                <a:cs typeface="Calibri"/>
              </a:rPr>
              <a:t>f</a:t>
            </a:r>
            <a:r>
              <a:rPr sz="1150" spc="0" dirty="0" smtClean="0">
                <a:latin typeface="Calibri"/>
                <a:cs typeface="Calibri"/>
              </a:rPr>
              <a:t>or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Sha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ed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C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-10" dirty="0" smtClean="0">
                <a:latin typeface="Calibri"/>
                <a:cs typeface="Calibri"/>
              </a:rPr>
              <a:t>n</a:t>
            </a:r>
            <a:r>
              <a:rPr sz="1150" spc="0" dirty="0" smtClean="0">
                <a:latin typeface="Calibri"/>
                <a:cs typeface="Calibri"/>
              </a:rPr>
              <a:t>t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ol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in </a:t>
            </a:r>
            <a:r>
              <a:rPr sz="1150" spc="-10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el</a:t>
            </a:r>
            <a:r>
              <a:rPr sz="1150" spc="10" dirty="0" smtClean="0">
                <a:latin typeface="Calibri"/>
                <a:cs typeface="Calibri"/>
              </a:rPr>
              <a:t>e</a:t>
            </a:r>
            <a:r>
              <a:rPr sz="1150" spc="-5" dirty="0" smtClean="0">
                <a:latin typeface="Calibri"/>
                <a:cs typeface="Calibri"/>
              </a:rPr>
              <a:t>-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ob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tic</a:t>
            </a:r>
            <a:r>
              <a:rPr sz="1150" spc="2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Manipul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n.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Boden</a:t>
            </a:r>
            <a:r>
              <a:rPr sz="1150" spc="-15" dirty="0" smtClean="0">
                <a:latin typeface="Calibri"/>
                <a:cs typeface="Calibri"/>
              </a:rPr>
              <a:t>st</a:t>
            </a:r>
            <a:r>
              <a:rPr sz="1150" spc="0" dirty="0" smtClean="0">
                <a:latin typeface="Calibri"/>
                <a:cs typeface="Calibri"/>
              </a:rPr>
              <a:t>edt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S., </a:t>
            </a:r>
            <a:r>
              <a:rPr sz="1150" spc="-20" dirty="0" smtClean="0">
                <a:latin typeface="Calibri"/>
                <a:cs typeface="Calibri"/>
              </a:rPr>
              <a:t>P</a:t>
            </a:r>
            <a:r>
              <a:rPr sz="1150" spc="0" dirty="0" smtClean="0">
                <a:latin typeface="Calibri"/>
                <a:cs typeface="Calibri"/>
              </a:rPr>
              <a:t>ad</a:t>
            </a:r>
            <a:r>
              <a:rPr sz="1150" spc="-10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y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N., </a:t>
            </a:r>
            <a:r>
              <a:rPr sz="1150" spc="-5" dirty="0" smtClean="0">
                <a:latin typeface="Calibri"/>
                <a:cs typeface="Calibri"/>
              </a:rPr>
              <a:t>H</a:t>
            </a:r>
            <a:r>
              <a:rPr sz="1150" spc="0" dirty="0" smtClean="0">
                <a:latin typeface="Calibri"/>
                <a:cs typeface="Calibri"/>
              </a:rPr>
              <a:t>a</a:t>
            </a:r>
            <a:r>
              <a:rPr sz="1150" spc="-10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</a:t>
            </a:r>
            <a:r>
              <a:rPr sz="1150" spc="-5" dirty="0" smtClean="0">
                <a:latin typeface="Calibri"/>
                <a:cs typeface="Calibri"/>
              </a:rPr>
              <a:t> AAA</a:t>
            </a:r>
            <a:r>
              <a:rPr sz="1150" spc="0" dirty="0" smtClean="0">
                <a:latin typeface="Calibri"/>
                <a:cs typeface="Calibri"/>
              </a:rPr>
              <a:t>I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-30" dirty="0" smtClean="0">
                <a:latin typeface="Calibri"/>
                <a:cs typeface="Calibri"/>
              </a:rPr>
              <a:t>F</a:t>
            </a:r>
            <a:r>
              <a:rPr sz="1150" spc="0" dirty="0" smtClean="0">
                <a:latin typeface="Calibri"/>
                <a:cs typeface="Calibri"/>
              </a:rPr>
              <a:t>all </a:t>
            </a:r>
            <a:r>
              <a:rPr sz="1150" spc="-1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ymposium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2012.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22368" y="18355741"/>
            <a:ext cx="6030595" cy="49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250"/>
              </a:lnSpc>
            </a:pPr>
            <a:r>
              <a:rPr sz="1150" spc="-5" dirty="0" smtClean="0">
                <a:latin typeface="Calibri"/>
                <a:cs typeface="Calibri"/>
              </a:rPr>
              <a:t>[</a:t>
            </a:r>
            <a:r>
              <a:rPr sz="1150" spc="0" dirty="0" smtClean="0">
                <a:latin typeface="Calibri"/>
                <a:cs typeface="Calibri"/>
              </a:rPr>
              <a:t>6]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n Objecti</a:t>
            </a:r>
            <a:r>
              <a:rPr sz="1150" spc="-20" dirty="0" smtClean="0">
                <a:latin typeface="Calibri"/>
                <a:cs typeface="Calibri"/>
              </a:rPr>
              <a:t>v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and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u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ma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ed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</a:t>
            </a:r>
            <a:r>
              <a:rPr sz="1150" spc="-10" dirty="0" smtClean="0">
                <a:latin typeface="Calibri"/>
                <a:cs typeface="Calibri"/>
              </a:rPr>
              <a:t>e</a:t>
            </a:r>
            <a:r>
              <a:rPr sz="1150" spc="0" dirty="0" smtClean="0">
                <a:latin typeface="Calibri"/>
                <a:cs typeface="Calibri"/>
              </a:rPr>
              <a:t>thod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-25" dirty="0" smtClean="0">
                <a:latin typeface="Calibri"/>
                <a:cs typeface="Calibri"/>
              </a:rPr>
              <a:t>f</a:t>
            </a:r>
            <a:r>
              <a:rPr sz="1150" spc="0" dirty="0" smtClean="0">
                <a:latin typeface="Calibri"/>
                <a:cs typeface="Calibri"/>
              </a:rPr>
              <a:t>or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ssessing Su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g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-10" dirty="0" smtClean="0">
                <a:latin typeface="Calibri"/>
                <a:cs typeface="Calibri"/>
              </a:rPr>
              <a:t>c</a:t>
            </a:r>
            <a:r>
              <a:rPr sz="1150" spc="0" dirty="0" smtClean="0">
                <a:latin typeface="Calibri"/>
                <a:cs typeface="Calibri"/>
              </a:rPr>
              <a:t>al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Ski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l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in Endos</a:t>
            </a:r>
            <a:r>
              <a:rPr sz="1150" spc="-10" dirty="0" smtClean="0">
                <a:latin typeface="Calibri"/>
                <a:cs typeface="Calibri"/>
              </a:rPr>
              <a:t>c</a:t>
            </a:r>
            <a:r>
              <a:rPr sz="1150" spc="0" dirty="0" smtClean="0">
                <a:latin typeface="Calibri"/>
                <a:cs typeface="Calibri"/>
              </a:rPr>
              <a:t>op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c </a:t>
            </a:r>
            <a:r>
              <a:rPr sz="1150" spc="5" dirty="0" smtClean="0">
                <a:latin typeface="Calibri"/>
                <a:cs typeface="Calibri"/>
              </a:rPr>
              <a:t>S</a:t>
            </a:r>
            <a:r>
              <a:rPr sz="1150" spc="0" dirty="0" smtClean="0">
                <a:latin typeface="Calibri"/>
                <a:cs typeface="Calibri"/>
              </a:rPr>
              <a:t>inus Su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-10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y  using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35" dirty="0" smtClean="0">
                <a:latin typeface="Calibri"/>
                <a:cs typeface="Calibri"/>
              </a:rPr>
              <a:t>E</a:t>
            </a:r>
            <a:r>
              <a:rPr sz="1150" spc="-15" dirty="0" smtClean="0">
                <a:latin typeface="Calibri"/>
                <a:cs typeface="Calibri"/>
              </a:rPr>
              <a:t>y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-5" dirty="0" smtClean="0">
                <a:latin typeface="Calibri"/>
                <a:cs typeface="Calibri"/>
              </a:rPr>
              <a:t>-</a:t>
            </a:r>
            <a:r>
              <a:rPr sz="1150" spc="0" dirty="0" smtClean="0">
                <a:latin typeface="Calibri"/>
                <a:cs typeface="Calibri"/>
              </a:rPr>
              <a:t>t</a:t>
            </a:r>
            <a:r>
              <a:rPr sz="1150" spc="-2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acking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and</a:t>
            </a:r>
            <a:r>
              <a:rPr sz="1150" spc="5" dirty="0" smtClean="0">
                <a:latin typeface="Calibri"/>
                <a:cs typeface="Calibri"/>
              </a:rPr>
              <a:t> </a:t>
            </a:r>
            <a:r>
              <a:rPr sz="1150" spc="-10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ol-</a:t>
            </a:r>
            <a:r>
              <a:rPr sz="1150" spc="0" dirty="0" smtClean="0">
                <a:latin typeface="Calibri"/>
                <a:cs typeface="Calibri"/>
              </a:rPr>
              <a:t>m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ti</a:t>
            </a:r>
            <a:r>
              <a:rPr sz="1150" spc="-5" dirty="0" smtClean="0">
                <a:latin typeface="Calibri"/>
                <a:cs typeface="Calibri"/>
              </a:rPr>
              <a:t>o</a:t>
            </a:r>
            <a:r>
              <a:rPr sz="1150" spc="0" dirty="0" smtClean="0">
                <a:latin typeface="Calibri"/>
                <a:cs typeface="Calibri"/>
              </a:rPr>
              <a:t>n</a:t>
            </a:r>
            <a:r>
              <a:rPr sz="1150" spc="3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D</a:t>
            </a:r>
            <a:r>
              <a:rPr sz="1150" spc="-10" dirty="0" smtClean="0">
                <a:latin typeface="Calibri"/>
                <a:cs typeface="Calibri"/>
              </a:rPr>
              <a:t>a</a:t>
            </a:r>
            <a:r>
              <a:rPr sz="1150" spc="-15" dirty="0" smtClean="0">
                <a:latin typeface="Calibri"/>
                <a:cs typeface="Calibri"/>
              </a:rPr>
              <a:t>t</a:t>
            </a:r>
            <a:r>
              <a:rPr sz="1150" spc="0" dirty="0" smtClean="0">
                <a:latin typeface="Calibri"/>
                <a:cs typeface="Calibri"/>
              </a:rPr>
              <a:t>a. </a:t>
            </a:r>
            <a:r>
              <a:rPr sz="1150" spc="-5" dirty="0" smtClean="0">
                <a:latin typeface="Calibri"/>
                <a:cs typeface="Calibri"/>
              </a:rPr>
              <a:t>A</a:t>
            </a:r>
            <a:r>
              <a:rPr sz="1150" spc="0" dirty="0" smtClean="0">
                <a:latin typeface="Calibri"/>
                <a:cs typeface="Calibri"/>
              </a:rPr>
              <a:t>hm</a:t>
            </a:r>
            <a:r>
              <a:rPr sz="1150" spc="-5" dirty="0" smtClean="0">
                <a:latin typeface="Calibri"/>
                <a:cs typeface="Calibri"/>
              </a:rPr>
              <a:t>i</a:t>
            </a:r>
            <a:r>
              <a:rPr sz="1150" spc="0" dirty="0" smtClean="0">
                <a:latin typeface="Calibri"/>
                <a:cs typeface="Calibri"/>
              </a:rPr>
              <a:t>di</a:t>
            </a:r>
            <a:r>
              <a:rPr sz="1150" spc="1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N., Ishii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M., Fic</a:t>
            </a:r>
            <a:r>
              <a:rPr sz="1150" spc="-10" dirty="0" smtClean="0">
                <a:latin typeface="Calibri"/>
                <a:cs typeface="Calibri"/>
              </a:rPr>
              <a:t>h</a:t>
            </a:r>
            <a:r>
              <a:rPr sz="1150" spc="0" dirty="0" smtClean="0">
                <a:latin typeface="Calibri"/>
                <a:cs typeface="Calibri"/>
              </a:rPr>
              <a:t>tin</a:t>
            </a:r>
            <a:r>
              <a:rPr sz="1150" spc="-1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</a:t>
            </a:r>
            <a:r>
              <a:rPr sz="1150" spc="2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G.,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Gal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ia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G.,</a:t>
            </a:r>
            <a:r>
              <a:rPr sz="1150" spc="-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Ha</a:t>
            </a:r>
            <a:r>
              <a:rPr sz="1150" spc="-10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er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G.</a:t>
            </a:r>
            <a:r>
              <a:rPr sz="1150" spc="-5" dirty="0" smtClean="0">
                <a:latin typeface="Calibri"/>
                <a:cs typeface="Calibri"/>
              </a:rPr>
              <a:t> A</a:t>
            </a:r>
            <a:r>
              <a:rPr sz="1150" spc="0" dirty="0" smtClean="0">
                <a:latin typeface="Calibri"/>
                <a:cs typeface="Calibri"/>
              </a:rPr>
              <a:t>l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e</a:t>
            </a:r>
            <a:r>
              <a:rPr sz="1150" spc="-15" dirty="0" smtClean="0">
                <a:latin typeface="Calibri"/>
                <a:cs typeface="Calibri"/>
              </a:rPr>
              <a:t>r</a:t>
            </a:r>
            <a:r>
              <a:rPr sz="1150" spc="0" dirty="0" smtClean="0">
                <a:latin typeface="Calibri"/>
                <a:cs typeface="Calibri"/>
              </a:rPr>
              <a:t>gy and Rhino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g</a:t>
            </a:r>
            <a:r>
              <a:rPr sz="1150" spc="0" dirty="0" smtClean="0">
                <a:latin typeface="Calibri"/>
                <a:cs typeface="Calibri"/>
              </a:rPr>
              <a:t>y</a:t>
            </a:r>
            <a:r>
              <a:rPr sz="1150" spc="25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2012 </a:t>
            </a:r>
            <a:r>
              <a:rPr sz="1150" spc="-55" dirty="0" smtClean="0">
                <a:latin typeface="Calibri"/>
                <a:cs typeface="Calibri"/>
              </a:rPr>
              <a:t>V</a:t>
            </a:r>
            <a:r>
              <a:rPr sz="1150" spc="0" dirty="0" smtClean="0">
                <a:latin typeface="Calibri"/>
                <a:cs typeface="Calibri"/>
              </a:rPr>
              <a:t>o</a:t>
            </a:r>
            <a:r>
              <a:rPr sz="1150" spc="-5" dirty="0" smtClean="0">
                <a:latin typeface="Calibri"/>
                <a:cs typeface="Calibri"/>
              </a:rPr>
              <a:t>l</a:t>
            </a:r>
            <a:r>
              <a:rPr sz="1150" spc="0" dirty="0" smtClean="0">
                <a:latin typeface="Calibri"/>
                <a:cs typeface="Calibri"/>
              </a:rPr>
              <a:t>. 2 Issue</a:t>
            </a:r>
            <a:r>
              <a:rPr sz="1150" spc="-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6</a:t>
            </a:r>
            <a:r>
              <a:rPr sz="1150" spc="10" dirty="0" smtClean="0">
                <a:latin typeface="Calibri"/>
                <a:cs typeface="Calibri"/>
              </a:rPr>
              <a:t> </a:t>
            </a:r>
            <a:r>
              <a:rPr sz="1150" spc="0" dirty="0" smtClean="0">
                <a:latin typeface="Calibri"/>
                <a:cs typeface="Calibri"/>
              </a:rPr>
              <a:t>Pg </a:t>
            </a:r>
            <a:r>
              <a:rPr sz="1150" spc="-5" dirty="0" smtClean="0">
                <a:latin typeface="Calibri"/>
                <a:cs typeface="Calibri"/>
              </a:rPr>
              <a:t>507-515.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951736" y="16829737"/>
            <a:ext cx="6200625" cy="21984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61454" y="16786924"/>
            <a:ext cx="5747352" cy="20988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80590" y="16846491"/>
            <a:ext cx="6142919" cy="21407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80590" y="16846491"/>
            <a:ext cx="6142919" cy="2140714"/>
          </a:xfrm>
          <a:custGeom>
            <a:avLst/>
            <a:gdLst/>
            <a:ahLst/>
            <a:cxnLst/>
            <a:rect l="l" t="t" r="r" b="b"/>
            <a:pathLst>
              <a:path w="6142919" h="2140714">
                <a:moveTo>
                  <a:pt x="0" y="2140714"/>
                </a:moveTo>
                <a:lnTo>
                  <a:pt x="6142919" y="2140714"/>
                </a:lnTo>
                <a:lnTo>
                  <a:pt x="6142919" y="0"/>
                </a:lnTo>
                <a:lnTo>
                  <a:pt x="0" y="0"/>
                </a:lnTo>
                <a:lnTo>
                  <a:pt x="0" y="2140714"/>
                </a:lnTo>
                <a:close/>
              </a:path>
            </a:pathLst>
          </a:custGeom>
          <a:ln w="5817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7024278" y="16860380"/>
            <a:ext cx="2072005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dirty="0" smtClean="0">
                <a:latin typeface="Calibri"/>
                <a:cs typeface="Calibri"/>
              </a:rPr>
              <a:t>Ac</a:t>
            </a:r>
            <a:r>
              <a:rPr sz="1950" spc="-10" dirty="0" smtClean="0">
                <a:latin typeface="Calibri"/>
                <a:cs typeface="Calibri"/>
              </a:rPr>
              <a:t>k</a:t>
            </a:r>
            <a:r>
              <a:rPr sz="1950" spc="0" dirty="0" smtClean="0">
                <a:latin typeface="Calibri"/>
                <a:cs typeface="Calibri"/>
              </a:rPr>
              <a:t>n</a:t>
            </a:r>
            <a:r>
              <a:rPr sz="1950" spc="-10" dirty="0" smtClean="0">
                <a:latin typeface="Calibri"/>
                <a:cs typeface="Calibri"/>
              </a:rPr>
              <a:t>o</a:t>
            </a:r>
            <a:r>
              <a:rPr sz="1950" spc="0" dirty="0" smtClean="0">
                <a:latin typeface="Calibri"/>
                <a:cs typeface="Calibri"/>
              </a:rPr>
              <a:t>wled</a:t>
            </a:r>
            <a:r>
              <a:rPr sz="1950" spc="-15" dirty="0" smtClean="0">
                <a:latin typeface="Calibri"/>
                <a:cs typeface="Calibri"/>
              </a:rPr>
              <a:t>g</a:t>
            </a:r>
            <a:r>
              <a:rPr sz="1950" spc="0" dirty="0" smtClean="0">
                <a:latin typeface="Calibri"/>
                <a:cs typeface="Calibri"/>
              </a:rPr>
              <a:t>eme</a:t>
            </a:r>
            <a:r>
              <a:rPr sz="1950" spc="-20" dirty="0" smtClean="0">
                <a:latin typeface="Calibri"/>
                <a:cs typeface="Calibri"/>
              </a:rPr>
              <a:t>n</a:t>
            </a:r>
            <a:r>
              <a:rPr sz="1950" spc="0" dirty="0" smtClean="0">
                <a:latin typeface="Calibri"/>
                <a:cs typeface="Calibri"/>
              </a:rPr>
              <a:t>t</a:t>
            </a:r>
            <a:r>
              <a:rPr sz="1950" spc="-10" dirty="0" smtClean="0">
                <a:latin typeface="Calibri"/>
                <a:cs typeface="Calibri"/>
              </a:rPr>
              <a:t>s</a:t>
            </a:r>
            <a:r>
              <a:rPr sz="1950" spc="0" dirty="0" smtClean="0">
                <a:latin typeface="Calibri"/>
                <a:cs typeface="Calibri"/>
              </a:rPr>
              <a:t>: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024278" y="17386461"/>
            <a:ext cx="5327015" cy="4673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 smtClean="0">
                <a:latin typeface="Calibri"/>
                <a:cs typeface="Calibri"/>
              </a:rPr>
              <a:t>Funding: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NSF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NRI </a:t>
            </a:r>
            <a:r>
              <a:rPr sz="1450" spc="-5" dirty="0" smtClean="0">
                <a:latin typeface="Calibri"/>
                <a:cs typeface="Calibri"/>
              </a:rPr>
              <a:t>1</a:t>
            </a:r>
            <a:r>
              <a:rPr sz="1450" spc="5" dirty="0" smtClean="0">
                <a:latin typeface="Calibri"/>
                <a:cs typeface="Calibri"/>
              </a:rPr>
              <a:t>2</a:t>
            </a:r>
            <a:r>
              <a:rPr sz="1450" spc="-5" dirty="0" smtClean="0">
                <a:latin typeface="Calibri"/>
                <a:cs typeface="Calibri"/>
              </a:rPr>
              <a:t>2</a:t>
            </a:r>
            <a:r>
              <a:rPr sz="1450" spc="5" dirty="0" smtClean="0">
                <a:latin typeface="Calibri"/>
                <a:cs typeface="Calibri"/>
              </a:rPr>
              <a:t>7</a:t>
            </a:r>
            <a:r>
              <a:rPr sz="1450" spc="-5" dirty="0" smtClean="0">
                <a:latin typeface="Calibri"/>
                <a:cs typeface="Calibri"/>
              </a:rPr>
              <a:t>2</a:t>
            </a:r>
            <a:r>
              <a:rPr sz="1450" spc="5" dirty="0" smtClean="0">
                <a:latin typeface="Calibri"/>
                <a:cs typeface="Calibri"/>
              </a:rPr>
              <a:t>7</a:t>
            </a:r>
            <a:r>
              <a:rPr sz="1450" spc="-5" dirty="0" smtClean="0">
                <a:latin typeface="Calibri"/>
                <a:cs typeface="Calibri"/>
              </a:rPr>
              <a:t>7</a:t>
            </a:r>
            <a:r>
              <a:rPr sz="1450" spc="0" dirty="0" smtClean="0">
                <a:latin typeface="Calibri"/>
                <a:cs typeface="Calibri"/>
              </a:rPr>
              <a:t>, </a:t>
            </a:r>
            <a:r>
              <a:rPr sz="1450" spc="5" dirty="0" smtClean="0">
                <a:latin typeface="Calibri"/>
                <a:cs typeface="Calibri"/>
              </a:rPr>
              <a:t>NSF</a:t>
            </a:r>
            <a:r>
              <a:rPr sz="1450" spc="-10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CPS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0931805, </a:t>
            </a:r>
            <a:r>
              <a:rPr sz="1450" spc="5" dirty="0" smtClean="0">
                <a:latin typeface="Calibri"/>
                <a:cs typeface="Calibri"/>
              </a:rPr>
              <a:t>N</a:t>
            </a:r>
            <a:r>
              <a:rPr sz="1450" spc="0" dirty="0" smtClean="0">
                <a:latin typeface="Calibri"/>
                <a:cs typeface="Calibri"/>
              </a:rPr>
              <a:t>S</a:t>
            </a:r>
            <a:r>
              <a:rPr sz="1450" spc="5" dirty="0" smtClean="0">
                <a:latin typeface="Calibri"/>
                <a:cs typeface="Calibri"/>
              </a:rPr>
              <a:t>F</a:t>
            </a:r>
            <a:r>
              <a:rPr sz="1450" spc="-10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C</a:t>
            </a:r>
            <a:r>
              <a:rPr sz="1450" spc="0" dirty="0" smtClean="0">
                <a:latin typeface="Calibri"/>
                <a:cs typeface="Calibri"/>
              </a:rPr>
              <a:t>D</a:t>
            </a:r>
            <a:r>
              <a:rPr sz="1450" spc="5" dirty="0" smtClean="0">
                <a:latin typeface="Calibri"/>
                <a:cs typeface="Calibri"/>
              </a:rPr>
              <a:t>I</a:t>
            </a:r>
            <a:r>
              <a:rPr sz="1450" spc="-5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II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0</a:t>
            </a:r>
            <a:r>
              <a:rPr sz="1450" spc="5" dirty="0" smtClean="0">
                <a:latin typeface="Calibri"/>
                <a:cs typeface="Calibri"/>
              </a:rPr>
              <a:t>9</a:t>
            </a:r>
            <a:r>
              <a:rPr sz="1450" spc="-5" dirty="0" smtClean="0">
                <a:latin typeface="Calibri"/>
                <a:cs typeface="Calibri"/>
              </a:rPr>
              <a:t>4</a:t>
            </a:r>
            <a:r>
              <a:rPr sz="1450" spc="5" dirty="0" smtClean="0">
                <a:latin typeface="Calibri"/>
                <a:cs typeface="Calibri"/>
              </a:rPr>
              <a:t>1</a:t>
            </a:r>
            <a:r>
              <a:rPr sz="1450" spc="-5" dirty="0" smtClean="0">
                <a:latin typeface="Calibri"/>
                <a:cs typeface="Calibri"/>
              </a:rPr>
              <a:t>3</a:t>
            </a:r>
            <a:r>
              <a:rPr sz="1450" spc="5" dirty="0" smtClean="0">
                <a:latin typeface="Calibri"/>
                <a:cs typeface="Calibri"/>
              </a:rPr>
              <a:t>6</a:t>
            </a:r>
            <a:r>
              <a:rPr sz="1450" spc="-5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, </a:t>
            </a:r>
            <a:r>
              <a:rPr sz="1450" spc="5" dirty="0" smtClean="0">
                <a:latin typeface="Calibri"/>
                <a:cs typeface="Calibri"/>
              </a:rPr>
              <a:t>N</a:t>
            </a:r>
            <a:r>
              <a:rPr sz="1450" spc="-5" dirty="0" smtClean="0">
                <a:latin typeface="Calibri"/>
                <a:cs typeface="Calibri"/>
              </a:rPr>
              <a:t>I</a:t>
            </a:r>
            <a:r>
              <a:rPr sz="1450" spc="5" dirty="0" smtClean="0">
                <a:latin typeface="Calibri"/>
                <a:cs typeface="Calibri"/>
              </a:rPr>
              <a:t>H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50" spc="5" dirty="0" smtClean="0">
                <a:latin typeface="Calibri"/>
                <a:cs typeface="Calibri"/>
              </a:rPr>
              <a:t>1R2</a:t>
            </a:r>
            <a:r>
              <a:rPr sz="1450" spc="0" dirty="0" smtClean="0">
                <a:latin typeface="Calibri"/>
                <a:cs typeface="Calibri"/>
              </a:rPr>
              <a:t>1</a:t>
            </a:r>
            <a:r>
              <a:rPr sz="1450" spc="5" dirty="0" smtClean="0">
                <a:latin typeface="Calibri"/>
                <a:cs typeface="Calibri"/>
              </a:rPr>
              <a:t>EB009</a:t>
            </a:r>
            <a:r>
              <a:rPr sz="1450" spc="-5" dirty="0" smtClean="0">
                <a:latin typeface="Calibri"/>
                <a:cs typeface="Calibri"/>
              </a:rPr>
              <a:t>1</a:t>
            </a:r>
            <a:r>
              <a:rPr sz="1450" spc="5" dirty="0" smtClean="0">
                <a:latin typeface="Calibri"/>
                <a:cs typeface="Calibri"/>
              </a:rPr>
              <a:t>4</a:t>
            </a:r>
            <a:r>
              <a:rPr sz="1450" spc="-5" dirty="0" smtClean="0">
                <a:latin typeface="Calibri"/>
                <a:cs typeface="Calibri"/>
              </a:rPr>
              <a:t>3-</a:t>
            </a:r>
            <a:r>
              <a:rPr sz="1450" spc="5" dirty="0" smtClean="0">
                <a:latin typeface="Calibri"/>
                <a:cs typeface="Calibri"/>
              </a:rPr>
              <a:t>0</a:t>
            </a:r>
            <a:r>
              <a:rPr sz="1450" spc="-5" dirty="0" smtClean="0">
                <a:latin typeface="Calibri"/>
                <a:cs typeface="Calibri"/>
              </a:rPr>
              <a:t>1</a:t>
            </a:r>
            <a:r>
              <a:rPr sz="1450" spc="5" dirty="0" smtClean="0">
                <a:latin typeface="Calibri"/>
                <a:cs typeface="Calibri"/>
              </a:rPr>
              <a:t>A1,</a:t>
            </a:r>
            <a:r>
              <a:rPr sz="1450" spc="-10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I</a:t>
            </a:r>
            <a:r>
              <a:rPr sz="1450" spc="-15" dirty="0" smtClean="0">
                <a:latin typeface="Calibri"/>
                <a:cs typeface="Calibri"/>
              </a:rPr>
              <a:t>n</a:t>
            </a:r>
            <a:r>
              <a:rPr sz="1450" spc="0" dirty="0" smtClean="0">
                <a:latin typeface="Calibri"/>
                <a:cs typeface="Calibri"/>
              </a:rPr>
              <a:t>tuiti</a:t>
            </a:r>
            <a:r>
              <a:rPr sz="1450" spc="-15" dirty="0" smtClean="0">
                <a:latin typeface="Calibri"/>
                <a:cs typeface="Calibri"/>
              </a:rPr>
              <a:t>v</a:t>
            </a:r>
            <a:r>
              <a:rPr sz="1450" spc="0" dirty="0" smtClean="0">
                <a:latin typeface="Calibri"/>
                <a:cs typeface="Calibri"/>
              </a:rPr>
              <a:t>e </a:t>
            </a:r>
            <a:r>
              <a:rPr sz="1450" spc="5" dirty="0" smtClean="0">
                <a:latin typeface="Calibri"/>
                <a:cs typeface="Calibri"/>
              </a:rPr>
              <a:t>Su</a:t>
            </a:r>
            <a:r>
              <a:rPr sz="1450" spc="-15" dirty="0" smtClean="0">
                <a:latin typeface="Calibri"/>
                <a:cs typeface="Calibri"/>
              </a:rPr>
              <a:t>r</a:t>
            </a:r>
            <a:r>
              <a:rPr sz="1450" spc="5" dirty="0" smtClean="0">
                <a:latin typeface="Calibri"/>
                <a:cs typeface="Calibri"/>
              </a:rPr>
              <a:t>gi</a:t>
            </a:r>
            <a:r>
              <a:rPr sz="1450" spc="-10" dirty="0" smtClean="0">
                <a:latin typeface="Calibri"/>
                <a:cs typeface="Calibri"/>
              </a:rPr>
              <a:t>c</a:t>
            </a:r>
            <a:r>
              <a:rPr sz="1450" spc="5" dirty="0" smtClean="0">
                <a:latin typeface="Calibri"/>
                <a:cs typeface="Calibri"/>
              </a:rPr>
              <a:t>al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Inc.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24278" y="18056597"/>
            <a:ext cx="5419090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 smtClean="0">
                <a:latin typeface="Calibri"/>
                <a:cs typeface="Calibri"/>
              </a:rPr>
              <a:t>Stude</a:t>
            </a:r>
            <a:r>
              <a:rPr sz="1450" spc="-15" dirty="0" smtClean="0">
                <a:latin typeface="Calibri"/>
                <a:cs typeface="Calibri"/>
              </a:rPr>
              <a:t>n</a:t>
            </a:r>
            <a:r>
              <a:rPr sz="1450" spc="0" dirty="0" smtClean="0">
                <a:latin typeface="Calibri"/>
                <a:cs typeface="Calibri"/>
              </a:rPr>
              <a:t>ts: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-30" dirty="0" smtClean="0">
                <a:latin typeface="Calibri"/>
                <a:cs typeface="Calibri"/>
              </a:rPr>
              <a:t>P</a:t>
            </a:r>
            <a:r>
              <a:rPr sz="1450" spc="5" dirty="0" smtClean="0">
                <a:latin typeface="Calibri"/>
                <a:cs typeface="Calibri"/>
              </a:rPr>
              <a:t>oddar </a:t>
            </a:r>
            <a:r>
              <a:rPr sz="1450" spc="-185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.,</a:t>
            </a:r>
            <a:r>
              <a:rPr sz="1450" spc="-10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Chen G</a:t>
            </a:r>
            <a:r>
              <a:rPr sz="1450" spc="-10" dirty="0" smtClean="0">
                <a:latin typeface="Calibri"/>
                <a:cs typeface="Calibri"/>
              </a:rPr>
              <a:t>.</a:t>
            </a:r>
            <a:r>
              <a:rPr sz="1450" spc="0" dirty="0" smtClean="0">
                <a:latin typeface="Calibri"/>
                <a:cs typeface="Calibri"/>
              </a:rPr>
              <a:t>, </a:t>
            </a:r>
            <a:r>
              <a:rPr sz="1450" spc="-30" dirty="0" smtClean="0">
                <a:latin typeface="Calibri"/>
                <a:cs typeface="Calibri"/>
              </a:rPr>
              <a:t>P</a:t>
            </a:r>
            <a:r>
              <a:rPr sz="1450" spc="-10" dirty="0" smtClean="0">
                <a:latin typeface="Calibri"/>
                <a:cs typeface="Calibri"/>
              </a:rPr>
              <a:t>a</a:t>
            </a:r>
            <a:r>
              <a:rPr sz="1450" spc="10" dirty="0" smtClean="0">
                <a:latin typeface="Calibri"/>
                <a:cs typeface="Calibri"/>
              </a:rPr>
              <a:t>x</a:t>
            </a:r>
            <a:r>
              <a:rPr sz="1450" spc="-10" dirty="0" smtClean="0">
                <a:latin typeface="Calibri"/>
                <a:cs typeface="Calibri"/>
              </a:rPr>
              <a:t>t</a:t>
            </a:r>
            <a:r>
              <a:rPr sz="1450" spc="5" dirty="0" smtClean="0">
                <a:latin typeface="Calibri"/>
                <a:cs typeface="Calibri"/>
              </a:rPr>
              <a:t>on</a:t>
            </a:r>
            <a:r>
              <a:rPr sz="1450" spc="-20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C.,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Boden</a:t>
            </a:r>
            <a:r>
              <a:rPr sz="1450" spc="-15" dirty="0" smtClean="0">
                <a:latin typeface="Calibri"/>
                <a:cs typeface="Calibri"/>
              </a:rPr>
              <a:t>s</a:t>
            </a:r>
            <a:r>
              <a:rPr sz="1450" spc="-10" dirty="0" smtClean="0">
                <a:latin typeface="Calibri"/>
                <a:cs typeface="Calibri"/>
              </a:rPr>
              <a:t>t</a:t>
            </a:r>
            <a:r>
              <a:rPr sz="1450" spc="5" dirty="0" smtClean="0">
                <a:latin typeface="Calibri"/>
                <a:cs typeface="Calibri"/>
              </a:rPr>
              <a:t>edt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S., </a:t>
            </a:r>
            <a:r>
              <a:rPr sz="1450" spc="5" dirty="0" smtClean="0">
                <a:latin typeface="Calibri"/>
                <a:cs typeface="Calibri"/>
              </a:rPr>
              <a:t>Jog</a:t>
            </a:r>
            <a:r>
              <a:rPr sz="1450" spc="-15" dirty="0" smtClean="0">
                <a:latin typeface="Calibri"/>
                <a:cs typeface="Calibri"/>
              </a:rPr>
              <a:t> </a:t>
            </a:r>
            <a:r>
              <a:rPr sz="1450" spc="10" dirty="0" smtClean="0">
                <a:latin typeface="Calibri"/>
                <a:cs typeface="Calibri"/>
              </a:rPr>
              <a:t>A</a:t>
            </a:r>
            <a:r>
              <a:rPr sz="1450" spc="0" dirty="0" smtClean="0">
                <a:latin typeface="Calibri"/>
                <a:cs typeface="Calibri"/>
              </a:rPr>
              <a:t>., </a:t>
            </a:r>
            <a:r>
              <a:rPr sz="1450" spc="-120" dirty="0" smtClean="0">
                <a:latin typeface="Calibri"/>
                <a:cs typeface="Calibri"/>
              </a:rPr>
              <a:t>T</a:t>
            </a:r>
            <a:r>
              <a:rPr sz="1450" spc="5" dirty="0" smtClean="0">
                <a:latin typeface="Calibri"/>
                <a:cs typeface="Calibri"/>
              </a:rPr>
              <a:t>a</a:t>
            </a:r>
            <a:r>
              <a:rPr sz="1450" spc="-10" dirty="0" smtClean="0">
                <a:latin typeface="Calibri"/>
                <a:cs typeface="Calibri"/>
              </a:rPr>
              <a:t>n</a:t>
            </a:r>
            <a:r>
              <a:rPr sz="1450" spc="0" dirty="0" smtClean="0">
                <a:latin typeface="Calibri"/>
                <a:cs typeface="Calibri"/>
              </a:rPr>
              <a:t>tillo </a:t>
            </a:r>
            <a:r>
              <a:rPr sz="1450" spc="-145" dirty="0" smtClean="0">
                <a:latin typeface="Calibri"/>
                <a:cs typeface="Calibri"/>
              </a:rPr>
              <a:t>T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24278" y="18503355"/>
            <a:ext cx="5393055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 smtClean="0">
                <a:latin typeface="Calibri"/>
                <a:cs typeface="Calibri"/>
              </a:rPr>
              <a:t>Collabo</a:t>
            </a:r>
            <a:r>
              <a:rPr sz="1450" spc="-25" dirty="0" smtClean="0">
                <a:latin typeface="Calibri"/>
                <a:cs typeface="Calibri"/>
              </a:rPr>
              <a:t>r</a:t>
            </a:r>
            <a:r>
              <a:rPr sz="1450" spc="-10" dirty="0" smtClean="0">
                <a:latin typeface="Calibri"/>
                <a:cs typeface="Calibri"/>
              </a:rPr>
              <a:t>at</a:t>
            </a:r>
            <a:r>
              <a:rPr sz="1450" spc="5" dirty="0" smtClean="0">
                <a:latin typeface="Calibri"/>
                <a:cs typeface="Calibri"/>
              </a:rPr>
              <a:t>o</a:t>
            </a:r>
            <a:r>
              <a:rPr sz="1450" spc="-20" dirty="0" smtClean="0">
                <a:latin typeface="Calibri"/>
                <a:cs typeface="Calibri"/>
              </a:rPr>
              <a:t>r</a:t>
            </a:r>
            <a:r>
              <a:rPr sz="1450" spc="0" dirty="0" smtClean="0">
                <a:latin typeface="Calibri"/>
                <a:cs typeface="Calibri"/>
              </a:rPr>
              <a:t>s:</a:t>
            </a:r>
            <a:r>
              <a:rPr sz="1450" spc="-20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I</a:t>
            </a:r>
            <a:r>
              <a:rPr sz="1450" spc="-15" dirty="0" smtClean="0">
                <a:latin typeface="Calibri"/>
                <a:cs typeface="Calibri"/>
              </a:rPr>
              <a:t>n</a:t>
            </a:r>
            <a:r>
              <a:rPr sz="1450" spc="0" dirty="0" smtClean="0">
                <a:latin typeface="Calibri"/>
                <a:cs typeface="Calibri"/>
              </a:rPr>
              <a:t>tuiti</a:t>
            </a:r>
            <a:r>
              <a:rPr sz="1450" spc="-15" dirty="0" smtClean="0">
                <a:latin typeface="Calibri"/>
                <a:cs typeface="Calibri"/>
              </a:rPr>
              <a:t>v</a:t>
            </a:r>
            <a:r>
              <a:rPr sz="1450" spc="0" dirty="0" smtClean="0">
                <a:latin typeface="Calibri"/>
                <a:cs typeface="Calibri"/>
              </a:rPr>
              <a:t>e </a:t>
            </a:r>
            <a:r>
              <a:rPr sz="1450" spc="5" dirty="0" smtClean="0">
                <a:latin typeface="Calibri"/>
                <a:cs typeface="Calibri"/>
              </a:rPr>
              <a:t>Su</a:t>
            </a:r>
            <a:r>
              <a:rPr sz="1450" spc="-15" dirty="0" smtClean="0">
                <a:latin typeface="Calibri"/>
                <a:cs typeface="Calibri"/>
              </a:rPr>
              <a:t>r</a:t>
            </a:r>
            <a:r>
              <a:rPr sz="1450" spc="5" dirty="0" smtClean="0">
                <a:latin typeface="Calibri"/>
                <a:cs typeface="Calibri"/>
              </a:rPr>
              <a:t>gi</a:t>
            </a:r>
            <a:r>
              <a:rPr sz="1450" spc="-10" dirty="0" smtClean="0">
                <a:latin typeface="Calibri"/>
                <a:cs typeface="Calibri"/>
              </a:rPr>
              <a:t>c</a:t>
            </a:r>
            <a:r>
              <a:rPr sz="1450" spc="5" dirty="0" smtClean="0">
                <a:latin typeface="Calibri"/>
                <a:cs typeface="Calibri"/>
              </a:rPr>
              <a:t>al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0" dirty="0" smtClean="0">
                <a:latin typeface="Calibri"/>
                <a:cs typeface="Calibri"/>
              </a:rPr>
              <a:t>Inc.,</a:t>
            </a:r>
            <a:r>
              <a:rPr sz="1450" spc="-10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Johns Hopkins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Medi</a:t>
            </a:r>
            <a:r>
              <a:rPr sz="1450" spc="-5" dirty="0" smtClean="0">
                <a:latin typeface="Calibri"/>
                <a:cs typeface="Calibri"/>
              </a:rPr>
              <a:t>c</a:t>
            </a:r>
            <a:r>
              <a:rPr sz="1450" spc="5" dirty="0" smtClean="0">
                <a:latin typeface="Calibri"/>
                <a:cs typeface="Calibri"/>
              </a:rPr>
              <a:t>al</a:t>
            </a:r>
            <a:r>
              <a:rPr sz="1450" spc="-5" dirty="0" smtClean="0">
                <a:latin typeface="Calibri"/>
                <a:cs typeface="Calibri"/>
              </a:rPr>
              <a:t> </a:t>
            </a:r>
            <a:r>
              <a:rPr sz="1450" spc="5" dirty="0" smtClean="0">
                <a:latin typeface="Calibri"/>
                <a:cs typeface="Calibri"/>
              </a:rPr>
              <a:t>In</a:t>
            </a:r>
            <a:r>
              <a:rPr sz="1450" spc="-15" dirty="0" smtClean="0">
                <a:latin typeface="Calibri"/>
                <a:cs typeface="Calibri"/>
              </a:rPr>
              <a:t>s</a:t>
            </a:r>
            <a:r>
              <a:rPr sz="1450" spc="5" dirty="0" smtClean="0">
                <a:latin typeface="Calibri"/>
                <a:cs typeface="Calibri"/>
              </a:rPr>
              <a:t>titutions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675341" y="3583370"/>
            <a:ext cx="161949" cy="93074"/>
          </a:xfrm>
          <a:custGeom>
            <a:avLst/>
            <a:gdLst/>
            <a:ahLst/>
            <a:cxnLst/>
            <a:rect l="l" t="t" r="r" b="b"/>
            <a:pathLst>
              <a:path w="161949" h="93074">
                <a:moveTo>
                  <a:pt x="115412" y="0"/>
                </a:moveTo>
                <a:lnTo>
                  <a:pt x="115412" y="23268"/>
                </a:lnTo>
                <a:lnTo>
                  <a:pt x="0" y="23268"/>
                </a:lnTo>
                <a:lnTo>
                  <a:pt x="0" y="69805"/>
                </a:lnTo>
                <a:lnTo>
                  <a:pt x="115412" y="69805"/>
                </a:lnTo>
                <a:lnTo>
                  <a:pt x="115412" y="93074"/>
                </a:lnTo>
                <a:lnTo>
                  <a:pt x="161949" y="46537"/>
                </a:lnTo>
                <a:lnTo>
                  <a:pt x="1154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75341" y="3583370"/>
            <a:ext cx="161949" cy="93074"/>
          </a:xfrm>
          <a:custGeom>
            <a:avLst/>
            <a:gdLst/>
            <a:ahLst/>
            <a:cxnLst/>
            <a:rect l="l" t="t" r="r" b="b"/>
            <a:pathLst>
              <a:path w="161949" h="93074">
                <a:moveTo>
                  <a:pt x="0" y="23268"/>
                </a:moveTo>
                <a:lnTo>
                  <a:pt x="115412" y="23268"/>
                </a:lnTo>
                <a:lnTo>
                  <a:pt x="115412" y="0"/>
                </a:lnTo>
                <a:lnTo>
                  <a:pt x="161949" y="46537"/>
                </a:lnTo>
                <a:lnTo>
                  <a:pt x="115412" y="93074"/>
                </a:lnTo>
                <a:lnTo>
                  <a:pt x="115412" y="69805"/>
                </a:lnTo>
                <a:lnTo>
                  <a:pt x="0" y="69805"/>
                </a:lnTo>
                <a:lnTo>
                  <a:pt x="0" y="23268"/>
                </a:lnTo>
                <a:close/>
              </a:path>
            </a:pathLst>
          </a:custGeom>
          <a:ln w="155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85310" y="3581508"/>
            <a:ext cx="161949" cy="94936"/>
          </a:xfrm>
          <a:custGeom>
            <a:avLst/>
            <a:gdLst/>
            <a:ahLst/>
            <a:cxnLst/>
            <a:rect l="l" t="t" r="r" b="b"/>
            <a:pathLst>
              <a:path w="161949" h="94936">
                <a:moveTo>
                  <a:pt x="114481" y="0"/>
                </a:moveTo>
                <a:lnTo>
                  <a:pt x="114481" y="23734"/>
                </a:lnTo>
                <a:lnTo>
                  <a:pt x="0" y="23734"/>
                </a:lnTo>
                <a:lnTo>
                  <a:pt x="0" y="71202"/>
                </a:lnTo>
                <a:lnTo>
                  <a:pt x="114481" y="71202"/>
                </a:lnTo>
                <a:lnTo>
                  <a:pt x="114481" y="94936"/>
                </a:lnTo>
                <a:lnTo>
                  <a:pt x="161949" y="47468"/>
                </a:lnTo>
                <a:lnTo>
                  <a:pt x="1144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85310" y="3581508"/>
            <a:ext cx="161949" cy="94936"/>
          </a:xfrm>
          <a:custGeom>
            <a:avLst/>
            <a:gdLst/>
            <a:ahLst/>
            <a:cxnLst/>
            <a:rect l="l" t="t" r="r" b="b"/>
            <a:pathLst>
              <a:path w="161949" h="94936">
                <a:moveTo>
                  <a:pt x="0" y="23734"/>
                </a:moveTo>
                <a:lnTo>
                  <a:pt x="114481" y="23734"/>
                </a:lnTo>
                <a:lnTo>
                  <a:pt x="114481" y="0"/>
                </a:lnTo>
                <a:lnTo>
                  <a:pt x="161949" y="47468"/>
                </a:lnTo>
                <a:lnTo>
                  <a:pt x="114481" y="94936"/>
                </a:lnTo>
                <a:lnTo>
                  <a:pt x="114481" y="71202"/>
                </a:lnTo>
                <a:lnTo>
                  <a:pt x="0" y="71202"/>
                </a:lnTo>
                <a:lnTo>
                  <a:pt x="0" y="23734"/>
                </a:lnTo>
                <a:close/>
              </a:path>
            </a:pathLst>
          </a:custGeom>
          <a:ln w="155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7782" y="19375097"/>
            <a:ext cx="1398034" cy="6170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75341" y="19350195"/>
            <a:ext cx="1045149" cy="6701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74816" y="19350195"/>
            <a:ext cx="685253" cy="6701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7794" y="9645314"/>
            <a:ext cx="1343065" cy="1023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9223" y="9661136"/>
            <a:ext cx="1265813" cy="949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7679" y="9645314"/>
            <a:ext cx="1343065" cy="1023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59108" y="9661136"/>
            <a:ext cx="1265813" cy="9493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36973" y="9651829"/>
            <a:ext cx="1503153" cy="1023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00264" y="9668117"/>
            <a:ext cx="1424040" cy="9493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66708" y="9645314"/>
            <a:ext cx="1423109" cy="10238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29068" y="9661136"/>
            <a:ext cx="1344616" cy="9493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03369" y="9651829"/>
            <a:ext cx="1345857" cy="1023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64798" y="9668117"/>
            <a:ext cx="1268140" cy="9493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16240" y="9645314"/>
            <a:ext cx="1503153" cy="1023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79531" y="9661136"/>
            <a:ext cx="1424040" cy="9493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49642" y="9645314"/>
            <a:ext cx="1343065" cy="1023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211071" y="9661136"/>
            <a:ext cx="1265813" cy="9493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798507" y="9645314"/>
            <a:ext cx="1503153" cy="1023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861798" y="9661136"/>
            <a:ext cx="1424040" cy="9493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51736" y="15619769"/>
            <a:ext cx="6200625" cy="11746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07992" y="15562062"/>
            <a:ext cx="6309522" cy="10657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80590" y="15636523"/>
            <a:ext cx="6142919" cy="111689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80590" y="15636523"/>
            <a:ext cx="6142919" cy="1116894"/>
          </a:xfrm>
          <a:custGeom>
            <a:avLst/>
            <a:gdLst/>
            <a:ahLst/>
            <a:cxnLst/>
            <a:rect l="l" t="t" r="r" b="b"/>
            <a:pathLst>
              <a:path w="6142919" h="1116894">
                <a:moveTo>
                  <a:pt x="0" y="1116894"/>
                </a:moveTo>
                <a:lnTo>
                  <a:pt x="6142919" y="1116894"/>
                </a:lnTo>
                <a:lnTo>
                  <a:pt x="6142919" y="0"/>
                </a:lnTo>
                <a:lnTo>
                  <a:pt x="0" y="0"/>
                </a:lnTo>
                <a:lnTo>
                  <a:pt x="0" y="1116894"/>
                </a:lnTo>
                <a:close/>
              </a:path>
            </a:pathLst>
          </a:custGeom>
          <a:ln w="5817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7024278" y="15658599"/>
            <a:ext cx="6038850" cy="840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7065">
              <a:lnSpc>
                <a:spcPct val="79600"/>
              </a:lnSpc>
            </a:pPr>
            <a:r>
              <a:rPr sz="1350" spc="-5" dirty="0" smtClean="0">
                <a:latin typeface="Calibri"/>
                <a:cs typeface="Calibri"/>
              </a:rPr>
              <a:t>[7] D</a:t>
            </a:r>
            <a:r>
              <a:rPr sz="1350" spc="-10" dirty="0" smtClean="0">
                <a:latin typeface="Calibri"/>
                <a:cs typeface="Calibri"/>
              </a:rPr>
              <a:t>e</a:t>
            </a:r>
            <a:r>
              <a:rPr sz="1350" spc="-30" dirty="0" smtClean="0">
                <a:latin typeface="Calibri"/>
                <a:cs typeface="Calibri"/>
              </a:rPr>
              <a:t>c</a:t>
            </a:r>
            <a:r>
              <a:rPr sz="1350" spc="-10" dirty="0" smtClean="0">
                <a:latin typeface="Calibri"/>
                <a:cs typeface="Calibri"/>
              </a:rPr>
              <a:t>omposition of </a:t>
            </a:r>
            <a:r>
              <a:rPr sz="1350" spc="-45" dirty="0" smtClean="0">
                <a:latin typeface="Calibri"/>
                <a:cs typeface="Calibri"/>
              </a:rPr>
              <a:t>R</a:t>
            </a:r>
            <a:r>
              <a:rPr sz="1350" spc="-10" dirty="0" smtClean="0">
                <a:latin typeface="Calibri"/>
                <a:cs typeface="Calibri"/>
              </a:rPr>
              <a:t>obotic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Su</a:t>
            </a:r>
            <a:r>
              <a:rPr sz="1350" spc="-25" dirty="0" smtClean="0">
                <a:latin typeface="Calibri"/>
                <a:cs typeface="Calibri"/>
              </a:rPr>
              <a:t>r</a:t>
            </a:r>
            <a:r>
              <a:rPr sz="1350" spc="-5" dirty="0" smtClean="0">
                <a:latin typeface="Calibri"/>
                <a:cs typeface="Calibri"/>
              </a:rPr>
              <a:t>gi</a:t>
            </a:r>
            <a:r>
              <a:rPr sz="1350" spc="-30" dirty="0" smtClean="0">
                <a:latin typeface="Calibri"/>
                <a:cs typeface="Calibri"/>
              </a:rPr>
              <a:t>c</a:t>
            </a:r>
            <a:r>
              <a:rPr sz="1350" spc="-5" dirty="0" smtClean="0">
                <a:latin typeface="Calibri"/>
                <a:cs typeface="Calibri"/>
              </a:rPr>
              <a:t>al</a:t>
            </a:r>
            <a:r>
              <a:rPr sz="1350" spc="-10" dirty="0" smtClean="0">
                <a:latin typeface="Calibri"/>
                <a:cs typeface="Calibri"/>
              </a:rPr>
              <a:t> </a:t>
            </a:r>
            <a:r>
              <a:rPr sz="1350" spc="-114" dirty="0" smtClean="0">
                <a:latin typeface="Calibri"/>
                <a:cs typeface="Calibri"/>
              </a:rPr>
              <a:t>T</a:t>
            </a:r>
            <a:r>
              <a:rPr sz="1350" spc="-10" dirty="0" smtClean="0">
                <a:latin typeface="Calibri"/>
                <a:cs typeface="Calibri"/>
              </a:rPr>
              <a:t>as</a:t>
            </a:r>
            <a:r>
              <a:rPr sz="1350" spc="-30" dirty="0" smtClean="0">
                <a:latin typeface="Calibri"/>
                <a:cs typeface="Calibri"/>
              </a:rPr>
              <a:t>k</a:t>
            </a:r>
            <a:r>
              <a:rPr sz="1350" spc="-5" dirty="0" smtClean="0">
                <a:latin typeface="Calibri"/>
                <a:cs typeface="Calibri"/>
              </a:rPr>
              <a:t>s: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An Anal</a:t>
            </a:r>
            <a:r>
              <a:rPr sz="1350" spc="-25" dirty="0" smtClean="0">
                <a:latin typeface="Calibri"/>
                <a:cs typeface="Calibri"/>
              </a:rPr>
              <a:t>y</a:t>
            </a:r>
            <a:r>
              <a:rPr sz="1350" spc="-5" dirty="0" smtClean="0">
                <a:latin typeface="Calibri"/>
                <a:cs typeface="Calibri"/>
              </a:rPr>
              <a:t>sis </a:t>
            </a:r>
            <a:r>
              <a:rPr sz="1350" spc="-10" dirty="0" smtClean="0">
                <a:latin typeface="Calibri"/>
                <a:cs typeface="Calibri"/>
              </a:rPr>
              <a:t>of Su</a:t>
            </a:r>
            <a:r>
              <a:rPr sz="1350" spc="-20" dirty="0" smtClean="0">
                <a:latin typeface="Calibri"/>
                <a:cs typeface="Calibri"/>
              </a:rPr>
              <a:t>b</a:t>
            </a:r>
            <a:r>
              <a:rPr sz="1350" spc="-25" dirty="0" smtClean="0">
                <a:latin typeface="Calibri"/>
                <a:cs typeface="Calibri"/>
              </a:rPr>
              <a:t>t</a:t>
            </a:r>
            <a:r>
              <a:rPr sz="1350" spc="-10" dirty="0" smtClean="0">
                <a:latin typeface="Calibri"/>
                <a:cs typeface="Calibri"/>
              </a:rPr>
              <a:t>as</a:t>
            </a:r>
            <a:r>
              <a:rPr sz="1350" spc="-30" dirty="0" smtClean="0">
                <a:latin typeface="Calibri"/>
                <a:cs typeface="Calibri"/>
              </a:rPr>
              <a:t>k</a:t>
            </a:r>
            <a:r>
              <a:rPr sz="1350" spc="-10" dirty="0" smtClean="0">
                <a:latin typeface="Calibri"/>
                <a:cs typeface="Calibri"/>
              </a:rPr>
              <a:t>s and</a:t>
            </a:r>
            <a:r>
              <a:rPr sz="1350" spc="-1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Their</a:t>
            </a:r>
            <a:r>
              <a:rPr sz="1350" spc="-5" dirty="0" smtClean="0">
                <a:latin typeface="Calibri"/>
                <a:cs typeface="Calibri"/>
              </a:rPr>
              <a:t> Cor</a:t>
            </a:r>
            <a:r>
              <a:rPr sz="1350" spc="-20" dirty="0" smtClean="0">
                <a:latin typeface="Calibri"/>
                <a:cs typeface="Calibri"/>
              </a:rPr>
              <a:t>r</a:t>
            </a:r>
            <a:r>
              <a:rPr sz="1350" spc="-5" dirty="0" smtClean="0">
                <a:latin typeface="Calibri"/>
                <a:cs typeface="Calibri"/>
              </a:rPr>
              <a:t>el</a:t>
            </a:r>
            <a:r>
              <a:rPr sz="1350" spc="-25" dirty="0" smtClean="0">
                <a:latin typeface="Calibri"/>
                <a:cs typeface="Calibri"/>
              </a:rPr>
              <a:t>a</a:t>
            </a:r>
            <a:r>
              <a:rPr sz="1350" spc="-10" dirty="0" smtClean="0">
                <a:latin typeface="Calibri"/>
                <a:cs typeface="Calibri"/>
              </a:rPr>
              <a:t>tion</a:t>
            </a:r>
            <a:r>
              <a:rPr sz="1350" spc="-15" dirty="0" smtClean="0">
                <a:latin typeface="Calibri"/>
                <a:cs typeface="Calibri"/>
              </a:rPr>
              <a:t> </a:t>
            </a:r>
            <a:r>
              <a:rPr sz="1350" spc="-25" dirty="0" smtClean="0">
                <a:latin typeface="Calibri"/>
                <a:cs typeface="Calibri"/>
              </a:rPr>
              <a:t>t</a:t>
            </a:r>
            <a:r>
              <a:rPr sz="1350" spc="-10" dirty="0" smtClean="0">
                <a:latin typeface="Calibri"/>
                <a:cs typeface="Calibri"/>
              </a:rPr>
              <a:t>o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5" dirty="0" smtClean="0">
                <a:latin typeface="Calibri"/>
                <a:cs typeface="Calibri"/>
              </a:rPr>
              <a:t>Skill. </a:t>
            </a:r>
            <a:r>
              <a:rPr sz="1350" spc="-35" dirty="0" smtClean="0">
                <a:latin typeface="Calibri"/>
                <a:cs typeface="Calibri"/>
              </a:rPr>
              <a:t>R</a:t>
            </a:r>
            <a:r>
              <a:rPr sz="1350" spc="-5" dirty="0" smtClean="0">
                <a:latin typeface="Calibri"/>
                <a:cs typeface="Calibri"/>
              </a:rPr>
              <a:t>eil</a:t>
            </a:r>
            <a:r>
              <a:rPr sz="1350" spc="-20" dirty="0" smtClean="0">
                <a:latin typeface="Calibri"/>
                <a:cs typeface="Calibri"/>
              </a:rPr>
              <a:t>e</a:t>
            </a:r>
            <a:r>
              <a:rPr sz="1350" spc="-10" dirty="0" smtClean="0">
                <a:latin typeface="Calibri"/>
                <a:cs typeface="Calibri"/>
              </a:rPr>
              <a:t>y</a:t>
            </a:r>
            <a:r>
              <a:rPr sz="1350" spc="10" dirty="0" smtClean="0">
                <a:latin typeface="Calibri"/>
                <a:cs typeface="Calibri"/>
              </a:rPr>
              <a:t> </a:t>
            </a:r>
            <a:r>
              <a:rPr sz="1350" spc="-5" dirty="0" smtClean="0">
                <a:latin typeface="Calibri"/>
                <a:cs typeface="Calibri"/>
              </a:rPr>
              <a:t>C., </a:t>
            </a:r>
            <a:r>
              <a:rPr sz="1350" spc="-10" dirty="0" smtClean="0">
                <a:latin typeface="Calibri"/>
                <a:cs typeface="Calibri"/>
              </a:rPr>
              <a:t>Ha</a:t>
            </a:r>
            <a:r>
              <a:rPr sz="1350" spc="-30" dirty="0" smtClean="0">
                <a:latin typeface="Calibri"/>
                <a:cs typeface="Calibri"/>
              </a:rPr>
              <a:t>g</a:t>
            </a:r>
            <a:r>
              <a:rPr sz="1350" spc="-10" dirty="0" smtClean="0">
                <a:latin typeface="Calibri"/>
                <a:cs typeface="Calibri"/>
              </a:rPr>
              <a:t>er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G.</a:t>
            </a:r>
            <a:r>
              <a:rPr sz="1350" spc="-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M2CAI </a:t>
            </a:r>
            <a:r>
              <a:rPr sz="1350" spc="-75" dirty="0" smtClean="0">
                <a:latin typeface="Calibri"/>
                <a:cs typeface="Calibri"/>
              </a:rPr>
              <a:t>W</a:t>
            </a:r>
            <a:r>
              <a:rPr sz="1350" spc="-10" dirty="0" smtClean="0">
                <a:latin typeface="Calibri"/>
                <a:cs typeface="Calibri"/>
              </a:rPr>
              <a:t>or</a:t>
            </a:r>
            <a:r>
              <a:rPr sz="1350" spc="-25" dirty="0" smtClean="0">
                <a:latin typeface="Calibri"/>
                <a:cs typeface="Calibri"/>
              </a:rPr>
              <a:t>k</a:t>
            </a:r>
            <a:r>
              <a:rPr sz="1350" spc="-10" dirty="0" smtClean="0">
                <a:latin typeface="Calibri"/>
                <a:cs typeface="Calibri"/>
              </a:rPr>
              <a:t>shop 2009</a:t>
            </a:r>
            <a:endParaRPr sz="135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90"/>
              </a:spcBef>
            </a:pPr>
            <a:endParaRPr sz="1200"/>
          </a:p>
          <a:p>
            <a:pPr marL="12700" marR="12700">
              <a:lnSpc>
                <a:spcPct val="79600"/>
              </a:lnSpc>
            </a:pPr>
            <a:r>
              <a:rPr sz="1350" spc="-5" dirty="0" smtClean="0">
                <a:latin typeface="Calibri"/>
                <a:cs typeface="Calibri"/>
              </a:rPr>
              <a:t>[8] D</a:t>
            </a:r>
            <a:r>
              <a:rPr sz="1350" spc="-25" dirty="0" smtClean="0">
                <a:latin typeface="Calibri"/>
                <a:cs typeface="Calibri"/>
              </a:rPr>
              <a:t>at</a:t>
            </a:r>
            <a:r>
              <a:rPr sz="1350" spc="-10" dirty="0" smtClean="0">
                <a:latin typeface="Calibri"/>
                <a:cs typeface="Calibri"/>
              </a:rPr>
              <a:t>a-Deri</a:t>
            </a:r>
            <a:r>
              <a:rPr sz="1350" spc="-20" dirty="0" smtClean="0">
                <a:latin typeface="Calibri"/>
                <a:cs typeface="Calibri"/>
              </a:rPr>
              <a:t>v</a:t>
            </a:r>
            <a:r>
              <a:rPr sz="1350" spc="-10" dirty="0" smtClean="0">
                <a:latin typeface="Calibri"/>
                <a:cs typeface="Calibri"/>
              </a:rPr>
              <a:t>ed</a:t>
            </a:r>
            <a:r>
              <a:rPr sz="1350" spc="-1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Models </a:t>
            </a:r>
            <a:r>
              <a:rPr sz="1350" spc="-35" dirty="0" smtClean="0">
                <a:latin typeface="Calibri"/>
                <a:cs typeface="Calibri"/>
              </a:rPr>
              <a:t>f</a:t>
            </a:r>
            <a:r>
              <a:rPr sz="1350" spc="-10" dirty="0" smtClean="0">
                <a:latin typeface="Calibri"/>
                <a:cs typeface="Calibri"/>
              </a:rPr>
              <a:t>or Segm</a:t>
            </a:r>
            <a:r>
              <a:rPr sz="1350" spc="-15" dirty="0" smtClean="0">
                <a:latin typeface="Calibri"/>
                <a:cs typeface="Calibri"/>
              </a:rPr>
              <a:t>e</a:t>
            </a:r>
            <a:r>
              <a:rPr sz="1350" spc="-30" dirty="0" smtClean="0">
                <a:latin typeface="Calibri"/>
                <a:cs typeface="Calibri"/>
              </a:rPr>
              <a:t>nt</a:t>
            </a:r>
            <a:r>
              <a:rPr sz="1350" spc="-25" dirty="0" smtClean="0">
                <a:latin typeface="Calibri"/>
                <a:cs typeface="Calibri"/>
              </a:rPr>
              <a:t>a</a:t>
            </a:r>
            <a:r>
              <a:rPr sz="1350" spc="-10" dirty="0" smtClean="0">
                <a:latin typeface="Calibri"/>
                <a:cs typeface="Calibri"/>
              </a:rPr>
              <a:t>tion</a:t>
            </a:r>
            <a:r>
              <a:rPr sz="1350" spc="1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with</a:t>
            </a:r>
            <a:r>
              <a:rPr sz="1350" spc="-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Appli</a:t>
            </a:r>
            <a:r>
              <a:rPr sz="1350" spc="-30" dirty="0" smtClean="0">
                <a:latin typeface="Calibri"/>
                <a:cs typeface="Calibri"/>
              </a:rPr>
              <a:t>c</a:t>
            </a:r>
            <a:r>
              <a:rPr sz="1350" spc="-25" dirty="0" smtClean="0">
                <a:latin typeface="Calibri"/>
                <a:cs typeface="Calibri"/>
              </a:rPr>
              <a:t>a</a:t>
            </a:r>
            <a:r>
              <a:rPr sz="1350" spc="-10" dirty="0" smtClean="0">
                <a:latin typeface="Calibri"/>
                <a:cs typeface="Calibri"/>
              </a:rPr>
              <a:t>tion</a:t>
            </a:r>
            <a:r>
              <a:rPr sz="1350" spc="-5" dirty="0" smtClean="0">
                <a:latin typeface="Calibri"/>
                <a:cs typeface="Calibri"/>
              </a:rPr>
              <a:t> </a:t>
            </a:r>
            <a:r>
              <a:rPr sz="1350" spc="-25" dirty="0" smtClean="0">
                <a:latin typeface="Calibri"/>
                <a:cs typeface="Calibri"/>
              </a:rPr>
              <a:t>t</a:t>
            </a:r>
            <a:r>
              <a:rPr sz="1350" spc="-10" dirty="0" smtClean="0">
                <a:latin typeface="Calibri"/>
                <a:cs typeface="Calibri"/>
              </a:rPr>
              <a:t>o Su</a:t>
            </a:r>
            <a:r>
              <a:rPr sz="1350" spc="-25" dirty="0" smtClean="0">
                <a:latin typeface="Calibri"/>
                <a:cs typeface="Calibri"/>
              </a:rPr>
              <a:t>r</a:t>
            </a:r>
            <a:r>
              <a:rPr sz="1350" spc="-5" dirty="0" smtClean="0">
                <a:latin typeface="Calibri"/>
                <a:cs typeface="Calibri"/>
              </a:rPr>
              <a:t>gi</a:t>
            </a:r>
            <a:r>
              <a:rPr sz="1350" spc="-30" dirty="0" smtClean="0">
                <a:latin typeface="Calibri"/>
                <a:cs typeface="Calibri"/>
              </a:rPr>
              <a:t>c</a:t>
            </a:r>
            <a:r>
              <a:rPr sz="1350" spc="-5" dirty="0" smtClean="0">
                <a:latin typeface="Calibri"/>
                <a:cs typeface="Calibri"/>
              </a:rPr>
              <a:t>al </a:t>
            </a:r>
            <a:r>
              <a:rPr sz="1350" spc="-10" dirty="0" smtClean="0">
                <a:latin typeface="Calibri"/>
                <a:cs typeface="Calibri"/>
              </a:rPr>
              <a:t>As</a:t>
            </a:r>
            <a:r>
              <a:rPr sz="1350" spc="-5" dirty="0" smtClean="0">
                <a:latin typeface="Calibri"/>
                <a:cs typeface="Calibri"/>
              </a:rPr>
              <a:t>s</a:t>
            </a:r>
            <a:r>
              <a:rPr sz="1350" spc="-10" dirty="0" smtClean="0">
                <a:latin typeface="Calibri"/>
                <a:cs typeface="Calibri"/>
              </a:rPr>
              <a:t>essme</a:t>
            </a:r>
            <a:r>
              <a:rPr sz="1350" spc="-30" dirty="0" smtClean="0">
                <a:latin typeface="Calibri"/>
                <a:cs typeface="Calibri"/>
              </a:rPr>
              <a:t>n</a:t>
            </a:r>
            <a:r>
              <a:rPr sz="1350" spc="-5" dirty="0" smtClean="0">
                <a:latin typeface="Calibri"/>
                <a:cs typeface="Calibri"/>
              </a:rPr>
              <a:t>t</a:t>
            </a:r>
            <a:r>
              <a:rPr sz="1350" spc="10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and</a:t>
            </a:r>
            <a:r>
              <a:rPr sz="1350" spc="-5" dirty="0" smtClean="0">
                <a:latin typeface="Calibri"/>
                <a:cs typeface="Calibri"/>
              </a:rPr>
              <a:t> </a:t>
            </a:r>
            <a:r>
              <a:rPr sz="1350" spc="-95" dirty="0" smtClean="0">
                <a:latin typeface="Calibri"/>
                <a:cs typeface="Calibri"/>
              </a:rPr>
              <a:t>T</a:t>
            </a:r>
            <a:r>
              <a:rPr sz="1350" spc="-35" dirty="0" smtClean="0">
                <a:latin typeface="Calibri"/>
                <a:cs typeface="Calibri"/>
              </a:rPr>
              <a:t>r</a:t>
            </a:r>
            <a:r>
              <a:rPr sz="1350" spc="-10" dirty="0" smtClean="0">
                <a:latin typeface="Calibri"/>
                <a:cs typeface="Calibri"/>
              </a:rPr>
              <a:t>aining.</a:t>
            </a:r>
            <a:r>
              <a:rPr sz="1350" spc="-15" dirty="0" smtClean="0">
                <a:latin typeface="Calibri"/>
                <a:cs typeface="Calibri"/>
              </a:rPr>
              <a:t> </a:t>
            </a:r>
            <a:r>
              <a:rPr sz="1350" spc="-85" dirty="0" smtClean="0">
                <a:latin typeface="Calibri"/>
                <a:cs typeface="Calibri"/>
              </a:rPr>
              <a:t>V</a:t>
            </a:r>
            <a:r>
              <a:rPr sz="1350" spc="-10" dirty="0" smtClean="0">
                <a:latin typeface="Calibri"/>
                <a:cs typeface="Calibri"/>
              </a:rPr>
              <a:t>a</a:t>
            </a:r>
            <a:r>
              <a:rPr sz="1350" spc="-30" dirty="0" smtClean="0">
                <a:latin typeface="Calibri"/>
                <a:cs typeface="Calibri"/>
              </a:rPr>
              <a:t>r</a:t>
            </a:r>
            <a:r>
              <a:rPr sz="1350" spc="-10" dirty="0" smtClean="0">
                <a:latin typeface="Calibri"/>
                <a:cs typeface="Calibri"/>
              </a:rPr>
              <a:t>ada</a:t>
            </a:r>
            <a:r>
              <a:rPr sz="1350" spc="-35" dirty="0" smtClean="0">
                <a:latin typeface="Calibri"/>
                <a:cs typeface="Calibri"/>
              </a:rPr>
              <a:t>r</a:t>
            </a:r>
            <a:r>
              <a:rPr sz="1350" spc="-10" dirty="0" smtClean="0">
                <a:latin typeface="Calibri"/>
                <a:cs typeface="Calibri"/>
              </a:rPr>
              <a:t>ajan</a:t>
            </a:r>
            <a:r>
              <a:rPr sz="1350" spc="-15" dirty="0" smtClean="0">
                <a:latin typeface="Calibri"/>
                <a:cs typeface="Calibri"/>
              </a:rPr>
              <a:t> </a:t>
            </a:r>
            <a:r>
              <a:rPr sz="1350" spc="-5" dirty="0" smtClean="0">
                <a:latin typeface="Calibri"/>
                <a:cs typeface="Calibri"/>
              </a:rPr>
              <a:t>B., </a:t>
            </a:r>
            <a:r>
              <a:rPr sz="1350" spc="-35" dirty="0" smtClean="0">
                <a:latin typeface="Calibri"/>
                <a:cs typeface="Calibri"/>
              </a:rPr>
              <a:t>R</a:t>
            </a:r>
            <a:r>
              <a:rPr sz="1350" spc="-5" dirty="0" smtClean="0">
                <a:latin typeface="Calibri"/>
                <a:cs typeface="Calibri"/>
              </a:rPr>
              <a:t>eil</a:t>
            </a:r>
            <a:r>
              <a:rPr sz="1350" spc="-20" dirty="0" smtClean="0">
                <a:latin typeface="Calibri"/>
                <a:cs typeface="Calibri"/>
              </a:rPr>
              <a:t>e</a:t>
            </a:r>
            <a:r>
              <a:rPr sz="1350" spc="-10" dirty="0" smtClean="0">
                <a:latin typeface="Calibri"/>
                <a:cs typeface="Calibri"/>
              </a:rPr>
              <a:t>y</a:t>
            </a:r>
            <a:r>
              <a:rPr sz="1350" spc="10" dirty="0" smtClean="0">
                <a:latin typeface="Calibri"/>
                <a:cs typeface="Calibri"/>
              </a:rPr>
              <a:t> </a:t>
            </a:r>
            <a:r>
              <a:rPr sz="1350" spc="-5" dirty="0" smtClean="0">
                <a:latin typeface="Calibri"/>
                <a:cs typeface="Calibri"/>
              </a:rPr>
              <a:t>C., </a:t>
            </a:r>
            <a:r>
              <a:rPr sz="1350" spc="-10" dirty="0" smtClean="0">
                <a:latin typeface="Calibri"/>
                <a:cs typeface="Calibri"/>
              </a:rPr>
              <a:t>Lin</a:t>
            </a:r>
            <a:r>
              <a:rPr sz="1350" spc="-5" dirty="0" smtClean="0">
                <a:latin typeface="Calibri"/>
                <a:cs typeface="Calibri"/>
              </a:rPr>
              <a:t> H.,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Khudanpur</a:t>
            </a:r>
            <a:r>
              <a:rPr sz="1350" spc="-25" dirty="0" smtClean="0">
                <a:latin typeface="Calibri"/>
                <a:cs typeface="Calibri"/>
              </a:rPr>
              <a:t> </a:t>
            </a:r>
            <a:r>
              <a:rPr sz="1350" spc="-5" dirty="0" smtClean="0">
                <a:latin typeface="Calibri"/>
                <a:cs typeface="Calibri"/>
              </a:rPr>
              <a:t>S., </a:t>
            </a:r>
            <a:r>
              <a:rPr sz="1350" spc="-10" dirty="0" smtClean="0">
                <a:latin typeface="Calibri"/>
                <a:cs typeface="Calibri"/>
              </a:rPr>
              <a:t>Ha</a:t>
            </a:r>
            <a:r>
              <a:rPr sz="1350" spc="-25" dirty="0" smtClean="0">
                <a:latin typeface="Calibri"/>
                <a:cs typeface="Calibri"/>
              </a:rPr>
              <a:t>g</a:t>
            </a:r>
            <a:r>
              <a:rPr sz="1350" spc="-10" dirty="0" smtClean="0">
                <a:latin typeface="Calibri"/>
                <a:cs typeface="Calibri"/>
              </a:rPr>
              <a:t>er</a:t>
            </a:r>
            <a:r>
              <a:rPr sz="1350" spc="5" dirty="0" smtClean="0">
                <a:latin typeface="Calibri"/>
                <a:cs typeface="Calibri"/>
              </a:rPr>
              <a:t> </a:t>
            </a:r>
            <a:r>
              <a:rPr sz="1350" spc="-10" dirty="0" smtClean="0">
                <a:latin typeface="Calibri"/>
                <a:cs typeface="Calibri"/>
              </a:rPr>
              <a:t>G.</a:t>
            </a:r>
            <a:r>
              <a:rPr sz="1350" spc="-5" dirty="0" smtClean="0">
                <a:latin typeface="Calibri"/>
                <a:cs typeface="Calibri"/>
              </a:rPr>
              <a:t> </a:t>
            </a:r>
            <a:r>
              <a:rPr sz="1350" spc="-15" dirty="0" smtClean="0">
                <a:latin typeface="Calibri"/>
                <a:cs typeface="Calibri"/>
              </a:rPr>
              <a:t>M</a:t>
            </a:r>
            <a:r>
              <a:rPr sz="1350" spc="-10" dirty="0" smtClean="0">
                <a:latin typeface="Calibri"/>
                <a:cs typeface="Calibri"/>
              </a:rPr>
              <a:t>ICCAI 2009.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2028487" y="19358573"/>
            <a:ext cx="1281171" cy="653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733812" y="19358565"/>
            <a:ext cx="1481669" cy="62768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506097" y="131438"/>
            <a:ext cx="12389485" cy="1462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5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Language</a:t>
            </a:r>
            <a:r>
              <a:rPr sz="485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Of</a:t>
            </a:r>
            <a:r>
              <a:rPr sz="485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Su</a:t>
            </a:r>
            <a:r>
              <a:rPr sz="4850" spc="-85" dirty="0" smtClean="0">
                <a:solidFill>
                  <a:srgbClr val="F1F1F1"/>
                </a:solidFill>
                <a:latin typeface="Times New Roman"/>
                <a:cs typeface="Times New Roman"/>
              </a:rPr>
              <a:t>r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gery</a:t>
            </a:r>
            <a:r>
              <a:rPr sz="485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–</a:t>
            </a:r>
            <a:r>
              <a:rPr sz="485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Human</a:t>
            </a:r>
            <a:r>
              <a:rPr sz="485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Motion</a:t>
            </a:r>
            <a:r>
              <a:rPr sz="485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4850" spc="0" dirty="0" smtClean="0">
                <a:solidFill>
                  <a:srgbClr val="F1F1F1"/>
                </a:solidFill>
                <a:latin typeface="Times New Roman"/>
                <a:cs typeface="Times New Roman"/>
              </a:rPr>
              <a:t>Modeling</a:t>
            </a:r>
            <a:endParaRPr sz="4850">
              <a:latin typeface="Times New Roman"/>
              <a:cs typeface="Times New Roman"/>
            </a:endParaRPr>
          </a:p>
          <a:p>
            <a:pPr marL="1261745" marR="75565" indent="-896619">
              <a:lnSpc>
                <a:spcPts val="2640"/>
              </a:lnSpc>
              <a:spcBef>
                <a:spcPts val="409"/>
              </a:spcBef>
            </a:pP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Malpani</a:t>
            </a:r>
            <a:r>
              <a:rPr sz="2200" spc="-12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A.,</a:t>
            </a:r>
            <a:r>
              <a:rPr sz="2200" spc="-114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Ahmidi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N.,</a:t>
            </a:r>
            <a:r>
              <a:rPr sz="2200" spc="-3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75" dirty="0" smtClean="0">
                <a:solidFill>
                  <a:srgbClr val="F1F1F1"/>
                </a:solidFill>
                <a:latin typeface="Times New Roman"/>
                <a:cs typeface="Times New Roman"/>
              </a:rPr>
              <a:t>T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ao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L.,</a:t>
            </a:r>
            <a:r>
              <a:rPr sz="2200" spc="-4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260" dirty="0" smtClean="0">
                <a:solidFill>
                  <a:srgbClr val="F1F1F1"/>
                </a:solidFill>
                <a:latin typeface="Times New Roman"/>
                <a:cs typeface="Times New Roman"/>
              </a:rPr>
              <a:t>V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edula S.,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Gao</a:t>
            </a:r>
            <a:r>
              <a:rPr sz="2200" spc="-8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305" dirty="0" smtClean="0">
                <a:solidFill>
                  <a:srgbClr val="F1F1F1"/>
                </a:solidFill>
                <a:latin typeface="Times New Roman"/>
                <a:cs typeface="Times New Roman"/>
              </a:rPr>
              <a:t>Y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.,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Zape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la</a:t>
            </a:r>
            <a:r>
              <a:rPr sz="2200" spc="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Bej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a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r</a:t>
            </a:r>
            <a:r>
              <a:rPr sz="220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B.,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Padoy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N.,</a:t>
            </a:r>
            <a:r>
              <a:rPr sz="2200" spc="-260" dirty="0" smtClean="0">
                <a:solidFill>
                  <a:srgbClr val="F1F1F1"/>
                </a:solidFill>
                <a:latin typeface="Times New Roman"/>
                <a:cs typeface="Times New Roman"/>
              </a:rPr>
              <a:t>V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ardaraj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a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n</a:t>
            </a:r>
            <a:r>
              <a:rPr sz="220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B.,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Rei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ey</a:t>
            </a:r>
            <a:r>
              <a:rPr sz="2200" spc="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C., Elh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a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mifar</a:t>
            </a:r>
            <a:r>
              <a:rPr sz="220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E.,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L</a:t>
            </a:r>
            <a:r>
              <a:rPr sz="2200" spc="-20" dirty="0" smtClean="0">
                <a:solidFill>
                  <a:srgbClr val="F1F1F1"/>
                </a:solidFill>
                <a:latin typeface="Times New Roman"/>
                <a:cs typeface="Times New Roman"/>
              </a:rPr>
              <a:t>i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n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H.,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Lee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G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., Ishii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M.,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 Ishii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L.,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Chen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G.,</a:t>
            </a:r>
            <a:r>
              <a:rPr sz="2200" spc="-3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0" dirty="0" smtClean="0">
                <a:solidFill>
                  <a:srgbClr val="F1F1F1"/>
                </a:solidFill>
                <a:latin typeface="Times New Roman"/>
                <a:cs typeface="Times New Roman"/>
              </a:rPr>
              <a:t>V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idal R.,</a:t>
            </a:r>
            <a:r>
              <a:rPr sz="2200" spc="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Khudanpur 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S.,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Hager</a:t>
            </a:r>
            <a:r>
              <a:rPr sz="2200" spc="-5" dirty="0" smtClean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solidFill>
                  <a:srgbClr val="F1F1F1"/>
                </a:solidFill>
                <a:latin typeface="Times New Roman"/>
                <a:cs typeface="Times New Roman"/>
              </a:rPr>
              <a:t>G</a:t>
            </a:r>
            <a:r>
              <a:rPr sz="2200" spc="-10" dirty="0" smtClean="0">
                <a:solidFill>
                  <a:srgbClr val="F1F1F1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Macintosh PowerPoint</Application>
  <PresentationFormat>Custom</PresentationFormat>
  <Paragraphs>114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Malpani</dc:creator>
  <cp:lastModifiedBy>Rene Vidal</cp:lastModifiedBy>
  <cp:revision>1</cp:revision>
  <dcterms:created xsi:type="dcterms:W3CDTF">2013-10-17T04:33:44Z</dcterms:created>
  <dcterms:modified xsi:type="dcterms:W3CDTF">2013-10-17T04:34:12Z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2013-10-17T00:00:00Z</vt:filetime>
  </property>
  <property fmtid="{D5CDD505-2E9C-101B-9397-08002B2CF9AE}" pid="3" name="LastSaved">
    <vt:filetime>2013-10-17T00:00:00Z</vt:filetime>
  </property>
</Properties>
</file>