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_rels/presentation.xml.rels" ContentType="application/vnd.openxmlformats-package.relationships+xml"/>
  <Override PartName="/ppt/media/image23.png" ContentType="image/png"/>
  <Override PartName="/ppt/media/image22.png" ContentType="image/png"/>
  <Override PartName="/ppt/media/image21.jpeg" ContentType="image/jpeg"/>
  <Override PartName="/ppt/media/image19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8.png" ContentType="image/png"/>
  <Override PartName="/ppt/media/image14.jpeg" ContentType="image/jpeg"/>
  <Override PartName="/ppt/media/image13.png" ContentType="image/png"/>
  <Override PartName="/ppt/media/image12.png" ContentType="image/png"/>
  <Override PartName="/ppt/media/image6.jpeg" ContentType="image/jpeg"/>
  <Override PartName="/ppt/media/image10.png" ContentType="image/png"/>
  <Override PartName="/ppt/media/image9.png" ContentType="image/png"/>
  <Override PartName="/ppt/media/image15.jpeg" ContentType="image/jpeg"/>
  <Override PartName="/ppt/media/image7.png" ContentType="image/png"/>
  <Override PartName="/ppt/media/image1.jpeg" ContentType="image/jpeg"/>
  <Override PartName="/ppt/media/image5.jpeg" ContentType="image/jpeg"/>
  <Override PartName="/ppt/media/image4.png" ContentType="image/png"/>
  <Override PartName="/ppt/media/image11.png" ContentType="image/png"/>
  <Override PartName="/ppt/media/image3.jpeg" ContentType="image/jpeg"/>
  <Override PartName="/ppt/media/image16.png" ContentType="image/png"/>
  <Override PartName="/ppt/media/image2.png" ContentType="image/png"/>
  <Override PartName="/ppt/slides/_rels/slide1.xml.rels" ContentType="application/vnd.openxmlformats-package.relationships+xml"/>
  <Override PartName="/ppt/slides/slide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notesMasterIdLst>
    <p:notesMasterId r:id="rId3"/>
  </p:notesMasterIdLst>
  <p:sldIdLst>
    <p:sldId id="256" r:id="rId4"/>
  </p:sldIdLst>
  <p:sldSz cx="43891200" cy="329184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8" name="CustomShape 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39" name="CustomShape 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40" name="CustomShape 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41" name="CustomShape 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42" name="CustomShape 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</p:spPr>
      </p:sp>
      <p:sp>
        <p:nvSpPr>
          <p:cNvPr id="43" name="CustomShape 7"/>
          <p:cNvSpPr/>
          <p:nvPr/>
        </p:nvSpPr>
        <p:spPr>
          <a:xfrm>
            <a:off x="0" y="0"/>
            <a:ext cx="2971800" cy="457200"/>
          </a:xfrm>
          <a:prstGeom prst="rect">
            <a:avLst/>
          </a:prstGeom>
        </p:spPr>
      </p:sp>
      <p:sp>
        <p:nvSpPr>
          <p:cNvPr id="44" name="PlaceHolder 8"/>
          <p:cNvSpPr>
            <a:spLocks noGrp="1"/>
          </p:cNvSpPr>
          <p:nvPr>
            <p:ph type="dt"/>
          </p:nvPr>
        </p:nvSpPr>
        <p:spPr>
          <a:xfrm>
            <a:off x="3884400" y="0"/>
            <a:ext cx="2963880" cy="449640"/>
          </a:xfrm>
          <a:prstGeom prst="rect">
            <a:avLst/>
          </a:prstGeom>
        </p:spPr>
        <p:txBody>
          <a:bodyPr bIns="46800" lIns="90000" rIns="90000" tIns="46800"/>
          <a:p>
            <a:pPr algn="r">
              <a:buFont typeface="StarSymbol"/>
              <a:buChar char=""/>
            </a:pPr>
            <a:r>
              <a:rPr lang="en-US" sz="1200">
                <a:solidFill>
                  <a:srgbClr val="000000"/>
                </a:solidFill>
              </a:rPr>
              <a:t>09/04/12</a:t>
            </a:r>
            <a:endParaRPr/>
          </a:p>
        </p:txBody>
      </p:sp>
      <p:sp>
        <p:nvSpPr>
          <p:cNvPr id="45" name="PlaceHolder 9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8480" cy="410724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Click to edit the notes format</a:t>
            </a:r>
            <a:endParaRPr/>
          </a:p>
        </p:txBody>
      </p:sp>
      <p:sp>
        <p:nvSpPr>
          <p:cNvPr id="46" name="CustomShape 10"/>
          <p:cNvSpPr/>
          <p:nvPr/>
        </p:nvSpPr>
        <p:spPr>
          <a:xfrm>
            <a:off x="0" y="8685360"/>
            <a:ext cx="2971800" cy="457200"/>
          </a:xfrm>
          <a:prstGeom prst="rect">
            <a:avLst/>
          </a:prstGeom>
        </p:spPr>
      </p:sp>
      <p:sp>
        <p:nvSpPr>
          <p:cNvPr id="47" name="PlaceHolder 11"/>
          <p:cNvSpPr>
            <a:spLocks noGrp="1"/>
          </p:cNvSpPr>
          <p:nvPr>
            <p:ph type="sldNum"/>
          </p:nvPr>
        </p:nvSpPr>
        <p:spPr>
          <a:xfrm>
            <a:off x="3884400" y="8685000"/>
            <a:ext cx="2963880" cy="44964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buFont typeface="StarSymbol"/>
              <a:buChar char=""/>
            </a:pPr>
            <a:fld id="{822ABCCA-9057-4347-A409-D66CF6B75F47}" type="slidenum">
              <a:rPr lang="en-US" sz="1200">
                <a:solidFill>
                  <a:srgbClr val="000000"/>
                </a:solidFill>
              </a:rPr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3884760" y="0"/>
            <a:ext cx="2966760" cy="452520"/>
          </a:xfrm>
          <a:prstGeom prst="rect">
            <a:avLst/>
          </a:prstGeom>
        </p:spPr>
        <p:txBody>
          <a:bodyPr bIns="46800" lIns="90000" rIns="90000" tIns="46800"/>
          <a:p>
            <a:pPr algn="r">
              <a:buFont typeface="StarSymbol"/>
              <a:buChar char=""/>
            </a:pPr>
            <a:r>
              <a:rPr lang="en-US" sz="1200">
                <a:solidFill>
                  <a:srgbClr val="000000"/>
                </a:solidFill>
              </a:rPr>
              <a:t>09/04/12</a:t>
            </a:r>
            <a:endParaRPr/>
          </a:p>
        </p:txBody>
      </p:sp>
      <p:sp>
        <p:nvSpPr>
          <p:cNvPr id="134" name="CustomShape 2"/>
          <p:cNvSpPr/>
          <p:nvPr/>
        </p:nvSpPr>
        <p:spPr>
          <a:xfrm>
            <a:off x="3884760" y="8685360"/>
            <a:ext cx="2966760" cy="452160"/>
          </a:xfrm>
          <a:prstGeom prst="rect">
            <a:avLst/>
          </a:prstGeom>
        </p:spPr>
        <p:txBody>
          <a:bodyPr anchor="b" bIns="46800" lIns="90000" rIns="90000" tIns="46800"/>
          <a:p>
            <a:pPr algn="r">
              <a:buFont typeface="StarSymbol"/>
              <a:buChar char=""/>
            </a:pPr>
            <a:fld id="{DA61E682-16C9-4AA6-BEB6-878D509F4ACD}" type="slidenum">
              <a:rPr lang="en-US" sz="1200">
                <a:solidFill>
                  <a:srgbClr val="000000"/>
                </a:solidFill>
              </a:rPr>
              <a:t>&lt;number&gt;</a:t>
            </a:fld>
            <a:endParaRPr/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5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294000" y="2759400"/>
            <a:ext cx="37296720" cy="5811840"/>
          </a:xfrm>
          <a:prstGeom prst="rect">
            <a:avLst/>
          </a:prstGeom>
        </p:spPr>
        <p:txBody>
          <a:bodyPr anchor="ctr" bIns="166320" lIns="332640" rIns="332640" tIns="166320" wrap="none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294000" y="9509040"/>
            <a:ext cx="37296720" cy="910692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3294000" y="19481400"/>
            <a:ext cx="37296720" cy="910692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294000" y="2759400"/>
            <a:ext cx="37296720" cy="5811840"/>
          </a:xfrm>
          <a:prstGeom prst="rect">
            <a:avLst/>
          </a:prstGeom>
        </p:spPr>
        <p:txBody>
          <a:bodyPr anchor="ctr" bIns="166320" lIns="332640" rIns="332640" tIns="166320" wrap="none"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3294000" y="9509040"/>
            <a:ext cx="18200520" cy="910692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22404600" y="9509040"/>
            <a:ext cx="18200520" cy="910692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22404600" y="19481400"/>
            <a:ext cx="18200520" cy="910692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3294000" y="19481400"/>
            <a:ext cx="18200520" cy="910692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3294000" y="2759400"/>
            <a:ext cx="37296720" cy="5811840"/>
          </a:xfrm>
          <a:prstGeom prst="rect">
            <a:avLst/>
          </a:prstGeom>
        </p:spPr>
        <p:txBody>
          <a:bodyPr anchor="ctr" bIns="166320" lIns="332640" rIns="332640" tIns="166320" wrap="none"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3294000" y="9509040"/>
            <a:ext cx="18200520" cy="910692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22404600" y="9509040"/>
            <a:ext cx="18200520" cy="910692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294000" y="2759400"/>
            <a:ext cx="37296720" cy="5811840"/>
          </a:xfrm>
          <a:prstGeom prst="rect">
            <a:avLst/>
          </a:prstGeom>
        </p:spPr>
        <p:txBody>
          <a:bodyPr anchor="ctr" bIns="166320" lIns="332640" rIns="332640" tIns="166320" wrap="none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3294000" y="9509040"/>
            <a:ext cx="37296720" cy="190929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294000" y="2759400"/>
            <a:ext cx="37296720" cy="5811840"/>
          </a:xfrm>
          <a:prstGeom prst="rect">
            <a:avLst/>
          </a:prstGeom>
        </p:spPr>
        <p:txBody>
          <a:bodyPr anchor="ctr" bIns="166320" lIns="332640" rIns="332640" tIns="166320" wrap="none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294000" y="9509040"/>
            <a:ext cx="37296720" cy="1909260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294000" y="2759400"/>
            <a:ext cx="37296720" cy="5811840"/>
          </a:xfrm>
          <a:prstGeom prst="rect">
            <a:avLst/>
          </a:prstGeom>
        </p:spPr>
        <p:txBody>
          <a:bodyPr anchor="ctr" bIns="166320" lIns="332640" rIns="332640" tIns="166320" wrap="none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3294000" y="9509040"/>
            <a:ext cx="18200520" cy="1909260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22404600" y="9509040"/>
            <a:ext cx="18200520" cy="1909260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294000" y="2759400"/>
            <a:ext cx="37296720" cy="5811840"/>
          </a:xfrm>
          <a:prstGeom prst="rect">
            <a:avLst/>
          </a:prstGeom>
        </p:spPr>
        <p:txBody>
          <a:bodyPr anchor="ctr" bIns="166320" lIns="332640" rIns="332640" tIns="16632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3294000" y="2925720"/>
            <a:ext cx="37296720" cy="256759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294000" y="2759400"/>
            <a:ext cx="37296720" cy="5811840"/>
          </a:xfrm>
          <a:prstGeom prst="rect">
            <a:avLst/>
          </a:prstGeom>
        </p:spPr>
        <p:txBody>
          <a:bodyPr anchor="ctr" bIns="166320" lIns="332640" rIns="332640" tIns="166320" wrap="none"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3294000" y="9509040"/>
            <a:ext cx="18200520" cy="910692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3294000" y="19481400"/>
            <a:ext cx="18200520" cy="910692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22404600" y="9509040"/>
            <a:ext cx="18200520" cy="1909260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294000" y="2759400"/>
            <a:ext cx="37296720" cy="5811840"/>
          </a:xfrm>
          <a:prstGeom prst="rect">
            <a:avLst/>
          </a:prstGeom>
        </p:spPr>
        <p:txBody>
          <a:bodyPr anchor="ctr" bIns="166320" lIns="332640" rIns="332640" tIns="166320" wrap="none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294000" y="9509040"/>
            <a:ext cx="18200520" cy="1909260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22404600" y="9509040"/>
            <a:ext cx="18200520" cy="910692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22404600" y="19481400"/>
            <a:ext cx="18200520" cy="910692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294000" y="2759400"/>
            <a:ext cx="37296720" cy="5811840"/>
          </a:xfrm>
          <a:prstGeom prst="rect">
            <a:avLst/>
          </a:prstGeom>
        </p:spPr>
        <p:txBody>
          <a:bodyPr anchor="ctr" bIns="166320" lIns="332640" rIns="332640" tIns="166320" wrap="none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294000" y="9509040"/>
            <a:ext cx="18200520" cy="910692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22404600" y="9509040"/>
            <a:ext cx="18200520" cy="910692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3294000" y="19481400"/>
            <a:ext cx="37296360" cy="9106920"/>
          </a:xfrm>
          <a:prstGeom prst="rect">
            <a:avLst/>
          </a:prstGeom>
        </p:spPr>
        <p:txBody>
          <a:bodyPr bIns="166320" lIns="332640" rIns="332640" tIns="16632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294000" y="2925720"/>
            <a:ext cx="37296720" cy="5478840"/>
          </a:xfrm>
          <a:prstGeom prst="rect">
            <a:avLst/>
          </a:prstGeom>
        </p:spPr>
        <p:txBody>
          <a:bodyPr anchor="ctr" bIns="166320" lIns="332640" rIns="332640" tIns="16632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3294000" y="9509040"/>
            <a:ext cx="37296720" cy="19092600"/>
          </a:xfrm>
          <a:prstGeom prst="rect">
            <a:avLst/>
          </a:prstGeom>
        </p:spPr>
        <p:txBody>
          <a:bodyPr bIns="166320" lIns="332640" rIns="332640" tIns="166320" wrap="none"/>
          <a:p>
            <a:pPr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Font typeface="Times New Roman"/>
              <a:buChar char="–"/>
            </a:pPr>
            <a:r>
              <a:rPr lang="en-US"/>
              <a:t>Second Outline Level</a:t>
            </a:r>
            <a:endParaRPr/>
          </a:p>
          <a:p>
            <a:pPr lvl="2">
              <a:buFont typeface="Times New Roman"/>
              <a:buChar char="•"/>
            </a:pPr>
            <a:r>
              <a:rPr lang="en-US"/>
              <a:t>Third Outline Level</a:t>
            </a:r>
            <a:endParaRPr/>
          </a:p>
          <a:p>
            <a:pPr lvl="3">
              <a:buFont typeface="Times New Roman"/>
              <a:buChar char="–"/>
            </a:pPr>
            <a:r>
              <a:rPr lang="en-US"/>
              <a:t>Fourth Outline Level</a:t>
            </a:r>
            <a:endParaRPr/>
          </a:p>
          <a:p>
            <a:pPr lvl="4">
              <a:buFont typeface="Times New Roman"/>
              <a:buChar char="»"/>
            </a:pPr>
            <a:r>
              <a:rPr lang="en-US"/>
              <a:t>Fifth Outline Level</a:t>
            </a:r>
            <a:endParaRPr/>
          </a:p>
          <a:p>
            <a:pPr lvl="5">
              <a:buFont typeface="Times New Roman"/>
              <a:buChar char="»"/>
            </a:pPr>
            <a:r>
              <a:rPr lang="en-US"/>
              <a:t>Sixth Outline Level</a:t>
            </a:r>
            <a:endParaRPr/>
          </a:p>
          <a:p>
            <a:pPr lvl="6">
              <a:buFont typeface="Times New Roman"/>
              <a:buChar char="»"/>
            </a:pPr>
            <a:r>
              <a:rPr lang="en-US"/>
              <a:t>Seventh Outline Level</a:t>
            </a:r>
            <a:endParaRPr/>
          </a:p>
        </p:txBody>
      </p:sp>
      <p:sp>
        <p:nvSpPr>
          <p:cNvPr id="2" name="CustomShape 3"/>
          <p:cNvSpPr/>
          <p:nvPr/>
        </p:nvSpPr>
        <p:spPr>
          <a:xfrm>
            <a:off x="3294000" y="29992680"/>
            <a:ext cx="9144000" cy="2195640"/>
          </a:xfrm>
          <a:prstGeom prst="rect">
            <a:avLst/>
          </a:prstGeom>
        </p:spPr>
      </p:sp>
      <p:sp>
        <p:nvSpPr>
          <p:cNvPr id="3" name="CustomShape 4"/>
          <p:cNvSpPr/>
          <p:nvPr/>
        </p:nvSpPr>
        <p:spPr>
          <a:xfrm>
            <a:off x="14995440" y="29992680"/>
            <a:ext cx="13901760" cy="2195640"/>
          </a:xfrm>
          <a:prstGeom prst="rect">
            <a:avLst/>
          </a:prstGeom>
        </p:spPr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31454640" y="29992680"/>
            <a:ext cx="9136080" cy="2187720"/>
          </a:xfrm>
          <a:prstGeom prst="rect">
            <a:avLst/>
          </a:prstGeom>
        </p:spPr>
        <p:txBody>
          <a:bodyPr bIns="166320" lIns="332640" rIns="332640" tIns="166320"/>
          <a:p>
            <a:pPr>
              <a:buFont typeface="StarSymbol"/>
              <a:buChar char=""/>
            </a:pPr>
            <a:fld id="{C77962E0-92B4-4E4C-B846-AF4224FC6E73}" type="slidenum">
              <a:rPr lang="en-US"/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jpeg"/><Relationship Id="rId15" Type="http://schemas.openxmlformats.org/officeDocument/2006/relationships/image" Target="../media/image15.jpe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jpe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slideLayout" Target="../slideLayouts/slideLayout2.xml"/><Relationship Id="rId25" Type="http://schemas.openxmlformats.org/officeDocument/2006/relationships/notesSlide" Target="../notesSlides/notesSlide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546120" y="4788000"/>
            <a:ext cx="10769760" cy="27762120"/>
          </a:xfrm>
          <a:prstGeom prst="roundRect">
            <a:avLst>
              <a:gd fmla="val 1055" name="adj"/>
            </a:avLst>
          </a:prstGeom>
          <a:solidFill>
            <a:srgbClr val="afafff"/>
          </a:solidFill>
          <a:ln w="9360">
            <a:solidFill>
              <a:srgbClr val="000000"/>
            </a:solidFill>
            <a:miter/>
          </a:ln>
        </p:spPr>
      </p:sp>
      <p:sp>
        <p:nvSpPr>
          <p:cNvPr id="49" name="CustomShape 2"/>
          <p:cNvSpPr/>
          <p:nvPr/>
        </p:nvSpPr>
        <p:spPr>
          <a:xfrm>
            <a:off x="768240" y="11010960"/>
            <a:ext cx="10287000" cy="4902120"/>
          </a:xfrm>
          <a:prstGeom prst="roundRect">
            <a:avLst>
              <a:gd fmla="val 1283" name="adj"/>
            </a:avLst>
          </a:prstGeom>
          <a:solidFill>
            <a:srgbClr val="fffebe"/>
          </a:solidFill>
          <a:ln w="9360">
            <a:solidFill>
              <a:srgbClr val="000000"/>
            </a:solidFill>
            <a:miter/>
          </a:ln>
        </p:spPr>
      </p:sp>
      <p:sp>
        <p:nvSpPr>
          <p:cNvPr id="50" name="CustomShape 3"/>
          <p:cNvSpPr/>
          <p:nvPr/>
        </p:nvSpPr>
        <p:spPr>
          <a:xfrm>
            <a:off x="546120" y="4788000"/>
            <a:ext cx="10794960" cy="131292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8000">
                <a:solidFill>
                  <a:srgbClr val="000000"/>
                </a:solidFill>
                <a:latin typeface="Arial"/>
                <a:ea typeface="Arial"/>
              </a:rPr>
              <a:t>Summary</a:t>
            </a:r>
            <a:endParaRPr/>
          </a:p>
        </p:txBody>
      </p:sp>
      <p:sp>
        <p:nvSpPr>
          <p:cNvPr id="51" name="CustomShape 4"/>
          <p:cNvSpPr/>
          <p:nvPr/>
        </p:nvSpPr>
        <p:spPr>
          <a:xfrm>
            <a:off x="774720" y="6359400"/>
            <a:ext cx="10287000" cy="4419720"/>
          </a:xfrm>
          <a:prstGeom prst="roundRect">
            <a:avLst>
              <a:gd fmla="val 1283" name="adj"/>
            </a:avLst>
          </a:prstGeom>
          <a:solidFill>
            <a:srgbClr val="fffebe"/>
          </a:solidFill>
          <a:ln w="9360">
            <a:solidFill>
              <a:srgbClr val="000000"/>
            </a:solidFill>
            <a:miter/>
          </a:ln>
        </p:spPr>
      </p:sp>
      <p:sp>
        <p:nvSpPr>
          <p:cNvPr id="52" name="CustomShape 5"/>
          <p:cNvSpPr/>
          <p:nvPr/>
        </p:nvSpPr>
        <p:spPr>
          <a:xfrm>
            <a:off x="952560" y="7480440"/>
            <a:ext cx="9499680" cy="2531880"/>
          </a:xfrm>
          <a:prstGeom prst="rect">
            <a:avLst/>
          </a:prstGeom>
        </p:spPr>
        <p:txBody>
          <a:bodyPr bIns="46800" lIns="90000" rIns="90000" tIns="46800"/>
          <a:p>
            <a:pPr algn="just">
              <a:buFont typeface="StarSymbol"/>
              <a:buChar char=""/>
            </a:pPr>
            <a:r>
              <a:rPr lang="en-US" sz="4000">
                <a:solidFill>
                  <a:srgbClr val="000000"/>
                </a:solidFill>
              </a:rPr>
              <a:t>Development of learning and adaptation capabilities that will enable operation of synthetic and cyborg insects in complicated environments, such as collapsed buildings.</a:t>
            </a:r>
            <a:endParaRPr/>
          </a:p>
        </p:txBody>
      </p:sp>
      <p:sp>
        <p:nvSpPr>
          <p:cNvPr id="53" name="CustomShape 6"/>
          <p:cNvSpPr/>
          <p:nvPr/>
        </p:nvSpPr>
        <p:spPr>
          <a:xfrm>
            <a:off x="749160" y="6388200"/>
            <a:ext cx="10287000" cy="91692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5400">
                <a:solidFill>
                  <a:srgbClr val="000000"/>
                </a:solidFill>
                <a:latin typeface="Arial"/>
                <a:ea typeface="Arial"/>
              </a:rPr>
              <a:t>Objective</a:t>
            </a:r>
            <a:endParaRPr/>
          </a:p>
        </p:txBody>
      </p:sp>
      <p:sp>
        <p:nvSpPr>
          <p:cNvPr id="54" name="CustomShape 7"/>
          <p:cNvSpPr/>
          <p:nvPr/>
        </p:nvSpPr>
        <p:spPr>
          <a:xfrm>
            <a:off x="768240" y="16144920"/>
            <a:ext cx="10287000" cy="8655120"/>
          </a:xfrm>
          <a:prstGeom prst="roundRect">
            <a:avLst>
              <a:gd fmla="val 1283" name="adj"/>
            </a:avLst>
          </a:prstGeom>
          <a:solidFill>
            <a:srgbClr val="fffebe"/>
          </a:solidFill>
          <a:ln w="9360">
            <a:solidFill>
              <a:srgbClr val="000000"/>
            </a:solidFill>
            <a:miter/>
          </a:ln>
        </p:spPr>
      </p:sp>
      <p:sp>
        <p:nvSpPr>
          <p:cNvPr id="55" name="CustomShape 8"/>
          <p:cNvSpPr/>
          <p:nvPr/>
        </p:nvSpPr>
        <p:spPr>
          <a:xfrm>
            <a:off x="846000" y="16309800"/>
            <a:ext cx="10261800" cy="91692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5400">
                <a:solidFill>
                  <a:srgbClr val="000000"/>
                </a:solidFill>
                <a:latin typeface="Arial"/>
                <a:ea typeface="Arial"/>
              </a:rPr>
              <a:t>Years 1 - 3 Results</a:t>
            </a:r>
            <a:endParaRPr/>
          </a:p>
        </p:txBody>
      </p:sp>
      <p:pic>
        <p:nvPicPr>
          <p:cNvPr descr="" id="5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6026040" y="11714040"/>
            <a:ext cx="4775400" cy="3581640"/>
          </a:xfrm>
          <a:prstGeom prst="rect">
            <a:avLst/>
          </a:prstGeom>
        </p:spPr>
      </p:pic>
      <p:sp>
        <p:nvSpPr>
          <p:cNvPr id="57" name="CustomShape 9"/>
          <p:cNvSpPr/>
          <p:nvPr/>
        </p:nvSpPr>
        <p:spPr>
          <a:xfrm>
            <a:off x="793800" y="11010960"/>
            <a:ext cx="10210680" cy="91692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5400">
                <a:solidFill>
                  <a:srgbClr val="000000"/>
                </a:solidFill>
                <a:latin typeface="Arial"/>
                <a:ea typeface="Arial"/>
              </a:rPr>
              <a:t>Platforms</a:t>
            </a:r>
            <a:endParaRPr/>
          </a:p>
        </p:txBody>
      </p:sp>
      <p:sp>
        <p:nvSpPr>
          <p:cNvPr id="58" name="CustomShape 10"/>
          <p:cNvSpPr/>
          <p:nvPr/>
        </p:nvSpPr>
        <p:spPr>
          <a:xfrm>
            <a:off x="1200240" y="15176520"/>
            <a:ext cx="4267080" cy="70344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buFont typeface="StarSymbol"/>
              <a:buChar char=""/>
            </a:pPr>
            <a:r>
              <a:rPr lang="en-US" sz="4000">
                <a:solidFill>
                  <a:srgbClr val="000000"/>
                </a:solidFill>
              </a:rPr>
              <a:t>Cyborg Insects</a:t>
            </a:r>
            <a:endParaRPr/>
          </a:p>
        </p:txBody>
      </p:sp>
      <p:sp>
        <p:nvSpPr>
          <p:cNvPr id="59" name="CustomShape 11"/>
          <p:cNvSpPr/>
          <p:nvPr/>
        </p:nvSpPr>
        <p:spPr>
          <a:xfrm>
            <a:off x="6000840" y="15176520"/>
            <a:ext cx="4699080" cy="131292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buFont typeface="StarSymbol"/>
              <a:buChar char=""/>
            </a:pPr>
            <a:r>
              <a:rPr lang="en-US" sz="4000">
                <a:solidFill>
                  <a:srgbClr val="000000"/>
                </a:solidFill>
              </a:rPr>
              <a:t>Synthetic Insects</a:t>
            </a:r>
            <a:endParaRPr/>
          </a:p>
          <a:p>
            <a:pPr algn="ctr">
              <a:buFont typeface="StarSymbol"/>
              <a:buChar char=""/>
            </a:pPr>
            <a:endParaRPr/>
          </a:p>
        </p:txBody>
      </p:sp>
      <p:pic>
        <p:nvPicPr>
          <p:cNvPr descr="" id="60" name=""/>
          <p:cNvPicPr/>
          <p:nvPr/>
        </p:nvPicPr>
        <p:blipFill>
          <a:blip r:embed="rId2">
            <a:lum bright="12000" contrast="20000"/>
          </a:blip>
          <a:stretch>
            <a:fillRect/>
          </a:stretch>
        </p:blipFill>
        <p:spPr>
          <a:xfrm>
            <a:off x="1174680" y="11977560"/>
            <a:ext cx="4264200" cy="3237120"/>
          </a:xfrm>
          <a:prstGeom prst="rect">
            <a:avLst/>
          </a:prstGeom>
        </p:spPr>
      </p:pic>
      <p:sp>
        <p:nvSpPr>
          <p:cNvPr id="61" name="CustomShape 12"/>
          <p:cNvSpPr/>
          <p:nvPr/>
        </p:nvSpPr>
        <p:spPr>
          <a:xfrm>
            <a:off x="733320" y="25090560"/>
            <a:ext cx="10287000" cy="7278480"/>
          </a:xfrm>
          <a:prstGeom prst="roundRect">
            <a:avLst>
              <a:gd fmla="val 1283" name="adj"/>
            </a:avLst>
          </a:prstGeom>
          <a:solidFill>
            <a:srgbClr val="fffebe"/>
          </a:solidFill>
          <a:ln w="9360">
            <a:solidFill>
              <a:srgbClr val="000000"/>
            </a:solidFill>
            <a:miter/>
          </a:ln>
        </p:spPr>
      </p:sp>
      <p:sp>
        <p:nvSpPr>
          <p:cNvPr id="62" name="CustomShape 13"/>
          <p:cNvSpPr/>
          <p:nvPr/>
        </p:nvSpPr>
        <p:spPr>
          <a:xfrm>
            <a:off x="768240" y="25273080"/>
            <a:ext cx="10261800" cy="91692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5400">
                <a:solidFill>
                  <a:srgbClr val="000000"/>
                </a:solidFill>
                <a:latin typeface="Arial"/>
                <a:ea typeface="Arial"/>
              </a:rPr>
              <a:t>Year 4 Results</a:t>
            </a:r>
            <a:endParaRPr/>
          </a:p>
        </p:txBody>
      </p:sp>
      <p:sp>
        <p:nvSpPr>
          <p:cNvPr id="63" name="CustomShape 14"/>
          <p:cNvSpPr/>
          <p:nvPr/>
        </p:nvSpPr>
        <p:spPr>
          <a:xfrm>
            <a:off x="963720" y="26231760"/>
            <a:ext cx="9931320" cy="5911560"/>
          </a:xfrm>
          <a:prstGeom prst="rect">
            <a:avLst/>
          </a:prstGeom>
        </p:spPr>
        <p:txBody>
          <a:bodyPr bIns="46800" lIns="90000" rIns="90000" tIns="46800"/>
          <a:p>
            <a:pPr>
              <a:lnSpc>
                <a:spcPct val="95000"/>
              </a:lnSpc>
              <a:buFont typeface="StarSymbol"/>
              <a:buChar char=""/>
            </a:pPr>
            <a:endParaRPr/>
          </a:p>
          <a:p>
            <a:pPr>
              <a:lnSpc>
                <a:spcPct val="95000"/>
              </a:lnSpc>
              <a:buFont typeface="StarSymbol"/>
              <a:buChar char=""/>
            </a:pPr>
            <a:r>
              <a:rPr b="1" lang="en-US" sz="4000">
                <a:solidFill>
                  <a:srgbClr val="000000"/>
                </a:solidFill>
              </a:rPr>
              <a:t>Cyborg insects</a:t>
            </a:r>
            <a:r>
              <a:rPr lang="en-US" sz="4000">
                <a:solidFill>
                  <a:srgbClr val="000000"/>
                </a:solidFill>
              </a:rPr>
              <a:t>: </a:t>
            </a:r>
            <a:endParaRPr/>
          </a:p>
          <a:p>
            <a:pPr>
              <a:lnSpc>
                <a:spcPct val="9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</a:rPr>
              <a:t>Further miniaturization</a:t>
            </a:r>
            <a:endParaRPr/>
          </a:p>
          <a:p>
            <a:pPr>
              <a:lnSpc>
                <a:spcPct val="9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</a:rPr>
              <a:t>Locust steering device</a:t>
            </a:r>
            <a:endParaRPr/>
          </a:p>
          <a:p>
            <a:pPr>
              <a:lnSpc>
                <a:spcPct val="95000"/>
              </a:lnSpc>
              <a:buFont typeface="StarSymbol"/>
              <a:buChar char=""/>
            </a:pPr>
            <a:endParaRPr/>
          </a:p>
          <a:p>
            <a:pPr>
              <a:lnSpc>
                <a:spcPct val="95000"/>
              </a:lnSpc>
              <a:buFont typeface="StarSymbol"/>
              <a:buChar char=""/>
            </a:pPr>
            <a:r>
              <a:rPr b="1" lang="en-US" sz="4000">
                <a:solidFill>
                  <a:srgbClr val="000000"/>
                </a:solidFill>
              </a:rPr>
              <a:t>Synthetic crawler: </a:t>
            </a:r>
            <a:endParaRPr/>
          </a:p>
          <a:p>
            <a:pPr>
              <a:lnSpc>
                <a:spcPct val="9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</a:rPr>
              <a:t>Flying synthetic instances</a:t>
            </a:r>
            <a:endParaRPr/>
          </a:p>
          <a:p>
            <a:pPr>
              <a:lnSpc>
                <a:spcPct val="9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</a:rPr>
              <a:t>Sensory guided navigation</a:t>
            </a:r>
            <a:endParaRPr/>
          </a:p>
          <a:p>
            <a:pPr>
              <a:lnSpc>
                <a:spcPct val="95000"/>
              </a:lnSpc>
              <a:buFont typeface="StarSymbol"/>
              <a:buChar char=""/>
            </a:pPr>
            <a:endParaRPr/>
          </a:p>
          <a:p>
            <a:pPr>
              <a:lnSpc>
                <a:spcPct val="95000"/>
              </a:lnSpc>
              <a:buFont typeface="StarSymbol"/>
              <a:buChar char=""/>
            </a:pPr>
            <a:r>
              <a:rPr b="1" lang="en-US" sz="4000">
                <a:solidFill>
                  <a:srgbClr val="000000"/>
                </a:solidFill>
              </a:rPr>
              <a:t>Learning and adaptation: </a:t>
            </a:r>
            <a:endParaRPr/>
          </a:p>
          <a:p>
            <a:pPr>
              <a:lnSpc>
                <a:spcPct val="9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</a:rPr>
              <a:t>Minimally supervised learning</a:t>
            </a:r>
            <a:endParaRPr/>
          </a:p>
        </p:txBody>
      </p:sp>
      <p:pic>
        <p:nvPicPr>
          <p:cNvPr descr="" id="64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7863840" y="18745200"/>
            <a:ext cx="2560680" cy="2011320"/>
          </a:xfrm>
          <a:prstGeom prst="rect">
            <a:avLst/>
          </a:prstGeom>
        </p:spPr>
      </p:pic>
      <p:sp>
        <p:nvSpPr>
          <p:cNvPr id="65" name="CustomShape 15"/>
          <p:cNvSpPr/>
          <p:nvPr/>
        </p:nvSpPr>
        <p:spPr>
          <a:xfrm>
            <a:off x="911160" y="17435520"/>
            <a:ext cx="9890280" cy="7040520"/>
          </a:xfrm>
          <a:prstGeom prst="rect">
            <a:avLst/>
          </a:prstGeom>
        </p:spPr>
        <p:txBody>
          <a:bodyPr bIns="46800" lIns="90000" rIns="90000" tIns="46800"/>
          <a:p>
            <a:pPr>
              <a:lnSpc>
                <a:spcPct val="95000"/>
              </a:lnSpc>
              <a:buFont typeface="StarSymbol"/>
              <a:buChar char=""/>
            </a:pPr>
            <a:r>
              <a:rPr b="1" lang="en-US" sz="4000">
                <a:solidFill>
                  <a:srgbClr val="000000"/>
                </a:solidFill>
              </a:rPr>
              <a:t>Cyborg insects</a:t>
            </a:r>
            <a:r>
              <a:rPr lang="en-US" sz="4000">
                <a:solidFill>
                  <a:srgbClr val="000000"/>
                </a:solidFill>
              </a:rPr>
              <a:t>: </a:t>
            </a:r>
            <a:endParaRPr/>
          </a:p>
          <a:p>
            <a:pPr>
              <a:lnSpc>
                <a:spcPct val="9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</a:rPr>
              <a:t>Flight initiation, cessation, wing-folding</a:t>
            </a:r>
            <a:endParaRPr/>
          </a:p>
          <a:p>
            <a:pPr>
              <a:lnSpc>
                <a:spcPct val="9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</a:rPr>
              <a:t>Sensory interfaces</a:t>
            </a:r>
            <a:endParaRPr/>
          </a:p>
          <a:p>
            <a:pPr>
              <a:lnSpc>
                <a:spcPct val="9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</a:rPr>
              <a:t>Miniaturization</a:t>
            </a:r>
            <a:endParaRPr/>
          </a:p>
          <a:p>
            <a:pPr>
              <a:lnSpc>
                <a:spcPct val="95000"/>
              </a:lnSpc>
              <a:buFont typeface="StarSymbol"/>
              <a:buChar char=""/>
            </a:pPr>
            <a:endParaRPr/>
          </a:p>
          <a:p>
            <a:pPr>
              <a:lnSpc>
                <a:spcPct val="95000"/>
              </a:lnSpc>
              <a:buFont typeface="StarSymbol"/>
              <a:buChar char=""/>
            </a:pPr>
            <a:r>
              <a:rPr b="1" lang="en-US" sz="4000">
                <a:solidFill>
                  <a:srgbClr val="000000"/>
                </a:solidFill>
              </a:rPr>
              <a:t>Synthetic insects: </a:t>
            </a:r>
            <a:endParaRPr/>
          </a:p>
          <a:p>
            <a:pPr>
              <a:lnSpc>
                <a:spcPct val="9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</a:rPr>
              <a:t>On-board electronics: video, gyro, accel.</a:t>
            </a:r>
            <a:endParaRPr/>
          </a:p>
          <a:p>
            <a:pPr>
              <a:lnSpc>
                <a:spcPct val="9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</a:rPr>
              <a:t>Complete crawler, preliminary control</a:t>
            </a:r>
            <a:endParaRPr/>
          </a:p>
          <a:p>
            <a:pPr>
              <a:lnSpc>
                <a:spcPct val="95000"/>
              </a:lnSpc>
              <a:buFont typeface="StarSymbol"/>
              <a:buChar char=""/>
            </a:pPr>
            <a:endParaRPr/>
          </a:p>
          <a:p>
            <a:pPr>
              <a:lnSpc>
                <a:spcPct val="95000"/>
              </a:lnSpc>
              <a:buFont typeface="StarSymbol"/>
              <a:buChar char=""/>
            </a:pPr>
            <a:r>
              <a:rPr b="1" lang="en-US" sz="4000">
                <a:solidFill>
                  <a:srgbClr val="000000"/>
                </a:solidFill>
              </a:rPr>
              <a:t>Learning and adaptation: </a:t>
            </a:r>
            <a:endParaRPr/>
          </a:p>
          <a:p>
            <a:pPr>
              <a:lnSpc>
                <a:spcPct val="9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</a:rPr>
              <a:t>Risk sensitive reinforcement learning</a:t>
            </a:r>
            <a:endParaRPr/>
          </a:p>
          <a:p>
            <a:pPr>
              <a:lnSpc>
                <a:spcPct val="9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</a:rPr>
              <a:t>Safe exploration in uncertain environments</a:t>
            </a:r>
            <a:endParaRPr/>
          </a:p>
        </p:txBody>
      </p:sp>
      <p:pic>
        <p:nvPicPr>
          <p:cNvPr descr="" id="66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7950240" y="26465040"/>
            <a:ext cx="2502000" cy="1903680"/>
          </a:xfrm>
          <a:prstGeom prst="rect">
            <a:avLst/>
          </a:prstGeom>
        </p:spPr>
      </p:pic>
      <p:sp>
        <p:nvSpPr>
          <p:cNvPr id="67" name="CustomShape 16"/>
          <p:cNvSpPr/>
          <p:nvPr/>
        </p:nvSpPr>
        <p:spPr>
          <a:xfrm>
            <a:off x="11677680" y="24096600"/>
            <a:ext cx="31656240" cy="8453520"/>
          </a:xfrm>
          <a:prstGeom prst="roundRect">
            <a:avLst>
              <a:gd fmla="val 1283" name="adj"/>
            </a:avLst>
          </a:prstGeom>
          <a:solidFill>
            <a:srgbClr val="afafff"/>
          </a:solidFill>
          <a:ln w="9360">
            <a:solidFill>
              <a:srgbClr val="000000"/>
            </a:solidFill>
            <a:miter/>
          </a:ln>
        </p:spPr>
      </p:sp>
      <p:sp>
        <p:nvSpPr>
          <p:cNvPr id="68" name="CustomShape 17"/>
          <p:cNvSpPr/>
          <p:nvPr/>
        </p:nvSpPr>
        <p:spPr>
          <a:xfrm>
            <a:off x="11799720" y="24030000"/>
            <a:ext cx="31534200" cy="131292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8000">
                <a:solidFill>
                  <a:srgbClr val="000000"/>
                </a:solidFill>
                <a:latin typeface="Arial"/>
                <a:ea typeface="Arial"/>
              </a:rPr>
              <a:t>Minimally supervised reinforcement learning</a:t>
            </a:r>
            <a:endParaRPr/>
          </a:p>
        </p:txBody>
      </p:sp>
      <p:sp>
        <p:nvSpPr>
          <p:cNvPr id="69" name="CustomShape 18"/>
          <p:cNvSpPr/>
          <p:nvPr/>
        </p:nvSpPr>
        <p:spPr>
          <a:xfrm>
            <a:off x="11828520" y="25462080"/>
            <a:ext cx="31283280" cy="6924600"/>
          </a:xfrm>
          <a:prstGeom prst="roundRect">
            <a:avLst>
              <a:gd fmla="val 1360" name="adj"/>
            </a:avLst>
          </a:prstGeom>
          <a:solidFill>
            <a:srgbClr val="fffebe"/>
          </a:solidFill>
          <a:ln w="9360">
            <a:solidFill>
              <a:srgbClr val="000000"/>
            </a:solidFill>
            <a:miter/>
          </a:ln>
        </p:spPr>
      </p:sp>
      <p:sp>
        <p:nvSpPr>
          <p:cNvPr id="70" name="CustomShape 19"/>
          <p:cNvSpPr/>
          <p:nvPr/>
        </p:nvSpPr>
        <p:spPr>
          <a:xfrm>
            <a:off x="11639520" y="4788000"/>
            <a:ext cx="17516520" cy="18957960"/>
          </a:xfrm>
          <a:prstGeom prst="roundRect">
            <a:avLst>
              <a:gd fmla="val 639" name="adj"/>
            </a:avLst>
          </a:prstGeom>
          <a:solidFill>
            <a:srgbClr val="afafff"/>
          </a:solidFill>
          <a:ln w="9360">
            <a:solidFill>
              <a:srgbClr val="000000"/>
            </a:solidFill>
            <a:miter/>
          </a:ln>
        </p:spPr>
      </p:sp>
      <p:sp>
        <p:nvSpPr>
          <p:cNvPr id="71" name="CustomShape 20"/>
          <p:cNvSpPr/>
          <p:nvPr/>
        </p:nvSpPr>
        <p:spPr>
          <a:xfrm>
            <a:off x="11890440" y="6400800"/>
            <a:ext cx="17021160" cy="17172000"/>
          </a:xfrm>
          <a:prstGeom prst="roundRect">
            <a:avLst>
              <a:gd fmla="val 402" name="adj"/>
            </a:avLst>
          </a:prstGeom>
          <a:solidFill>
            <a:srgbClr val="fffebe"/>
          </a:solidFill>
          <a:ln w="9360">
            <a:solidFill>
              <a:srgbClr val="000000"/>
            </a:solidFill>
            <a:miter/>
          </a:ln>
        </p:spPr>
      </p:sp>
      <p:sp>
        <p:nvSpPr>
          <p:cNvPr id="72" name="CustomShape 21"/>
          <p:cNvSpPr/>
          <p:nvPr/>
        </p:nvSpPr>
        <p:spPr>
          <a:xfrm>
            <a:off x="44948520" y="8366040"/>
            <a:ext cx="2057400" cy="1219320"/>
          </a:xfrm>
          <a:prstGeom prst="ellipse">
            <a:avLst/>
          </a:prstGeom>
        </p:spPr>
      </p:sp>
      <p:sp>
        <p:nvSpPr>
          <p:cNvPr id="73" name="Line 22"/>
          <p:cNvSpPr/>
          <p:nvPr/>
        </p:nvSpPr>
        <p:spPr>
          <a:xfrm>
            <a:off x="0" y="4317840"/>
            <a:ext cx="43891200" cy="1800"/>
          </a:xfrm>
          <a:prstGeom prst="line">
            <a:avLst/>
          </a:prstGeom>
          <a:ln w="254160">
            <a:solidFill>
              <a:srgbClr val="000099"/>
            </a:solidFill>
            <a:miter/>
          </a:ln>
        </p:spPr>
      </p:sp>
      <p:pic>
        <p:nvPicPr>
          <p:cNvPr descr="" id="74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152280" y="177840"/>
            <a:ext cx="3759480" cy="3759120"/>
          </a:xfrm>
          <a:prstGeom prst="rect">
            <a:avLst/>
          </a:prstGeom>
        </p:spPr>
      </p:pic>
      <p:sp>
        <p:nvSpPr>
          <p:cNvPr id="75" name="CustomShape 23"/>
          <p:cNvSpPr/>
          <p:nvPr/>
        </p:nvSpPr>
        <p:spPr>
          <a:xfrm>
            <a:off x="34088400" y="25734960"/>
            <a:ext cx="8758080" cy="6435720"/>
          </a:xfrm>
          <a:prstGeom prst="roundRect">
            <a:avLst>
              <a:gd fmla="val 1283" name="adj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76" name="CustomShape 24"/>
          <p:cNvSpPr/>
          <p:nvPr/>
        </p:nvSpPr>
        <p:spPr>
          <a:xfrm>
            <a:off x="20318400" y="25773120"/>
            <a:ext cx="13596840" cy="6435720"/>
          </a:xfrm>
          <a:prstGeom prst="roundRect">
            <a:avLst>
              <a:gd fmla="val 1283" name="adj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77" name="CustomShape 25"/>
          <p:cNvSpPr/>
          <p:nvPr/>
        </p:nvSpPr>
        <p:spPr>
          <a:xfrm>
            <a:off x="20318400" y="25906320"/>
            <a:ext cx="6839280" cy="115992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4000">
                <a:solidFill>
                  <a:srgbClr val="000000"/>
                </a:solidFill>
                <a:latin typeface="Arial"/>
                <a:ea typeface="Arial"/>
              </a:rPr>
              <a:t>Learning helicopter inverted hover</a:t>
            </a:r>
            <a:endParaRPr/>
          </a:p>
        </p:txBody>
      </p:sp>
      <p:sp>
        <p:nvSpPr>
          <p:cNvPr id="78" name="CustomShape 26"/>
          <p:cNvSpPr/>
          <p:nvPr/>
        </p:nvSpPr>
        <p:spPr>
          <a:xfrm>
            <a:off x="12007800" y="25773120"/>
            <a:ext cx="8034480" cy="6435720"/>
          </a:xfrm>
          <a:prstGeom prst="roundRect">
            <a:avLst>
              <a:gd fmla="val 1283" name="adj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79" name="CustomShape 27"/>
          <p:cNvSpPr/>
          <p:nvPr/>
        </p:nvSpPr>
        <p:spPr>
          <a:xfrm>
            <a:off x="12012480" y="25941240"/>
            <a:ext cx="7940880" cy="52380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4000">
                <a:solidFill>
                  <a:srgbClr val="000000"/>
                </a:solidFill>
                <a:latin typeface="Arial"/>
                <a:ea typeface="Arial"/>
              </a:rPr>
              <a:t>Summary</a:t>
            </a:r>
            <a:endParaRPr/>
          </a:p>
        </p:txBody>
      </p:sp>
      <p:sp>
        <p:nvSpPr>
          <p:cNvPr id="80" name="CustomShape 28"/>
          <p:cNvSpPr/>
          <p:nvPr/>
        </p:nvSpPr>
        <p:spPr>
          <a:xfrm>
            <a:off x="12152160" y="26731800"/>
            <a:ext cx="7890120" cy="521316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b="1" lang="en-US" sz="2800">
                <a:solidFill>
                  <a:srgbClr val="000000"/>
                </a:solidFill>
              </a:rPr>
              <a:t>Motivation:</a:t>
            </a:r>
            <a:r>
              <a:rPr lang="en-US" sz="2800">
                <a:solidFill>
                  <a:srgbClr val="000000"/>
                </a:solidFill>
              </a:rPr>
              <a:t> Controlling synthetic/cyborg insects requires known system dynamics. However dynamics are difficult to model analytically and parameters needed are different for every individual. </a:t>
            </a:r>
            <a:endParaRPr/>
          </a:p>
          <a:p>
            <a:pPr>
              <a:buFont typeface="StarSymbol"/>
              <a:buChar char=""/>
            </a:pPr>
            <a:r>
              <a:rPr b="1" lang="en-US" sz="2800">
                <a:solidFill>
                  <a:srgbClr val="000000"/>
                </a:solidFill>
              </a:rPr>
              <a:t>Idea:</a:t>
            </a:r>
            <a:r>
              <a:rPr lang="en-US" sz="2800">
                <a:solidFill>
                  <a:srgbClr val="000000"/>
                </a:solidFill>
              </a:rPr>
              <a:t> Learn dynamics directly while controlling system. No prior knowledge required.</a:t>
            </a:r>
            <a:endParaRPr/>
          </a:p>
          <a:p>
            <a:pPr>
              <a:buFont typeface="StarSymbol"/>
              <a:buChar char=""/>
            </a:pPr>
            <a:r>
              <a:rPr b="1" lang="en-US" sz="2800">
                <a:solidFill>
                  <a:srgbClr val="000000"/>
                </a:solidFill>
              </a:rPr>
              <a:t>Technical challenge:</a:t>
            </a:r>
            <a:r>
              <a:rPr lang="en-US" sz="2800">
                <a:solidFill>
                  <a:srgbClr val="000000"/>
                </a:solidFill>
              </a:rPr>
              <a:t> Need to develop data efficient exploration strategies and robust non-linear models.  </a:t>
            </a:r>
            <a:endParaRPr/>
          </a:p>
          <a:p>
            <a:pPr>
              <a:buFont typeface="StarSymbol"/>
              <a:buChar char=""/>
            </a:pPr>
            <a:r>
              <a:rPr b="1" lang="en-US" sz="2800">
                <a:solidFill>
                  <a:srgbClr val="000000"/>
                </a:solidFill>
              </a:rPr>
              <a:t>Solution: </a:t>
            </a:r>
            <a:r>
              <a:rPr lang="en-US" sz="2800">
                <a:solidFill>
                  <a:srgbClr val="000000"/>
                </a:solidFill>
              </a:rPr>
              <a:t>We adapt to continuous systems an exploration algorithm that was originally proposed for discrete systems. We use non-parametric Bayesian learning to model dynamics.</a:t>
            </a:r>
            <a:endParaRPr/>
          </a:p>
        </p:txBody>
      </p:sp>
      <p:sp>
        <p:nvSpPr>
          <p:cNvPr id="81" name="CustomShape 29"/>
          <p:cNvSpPr/>
          <p:nvPr/>
        </p:nvSpPr>
        <p:spPr>
          <a:xfrm>
            <a:off x="3911760" y="279720"/>
            <a:ext cx="39979440" cy="143460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8800">
                <a:solidFill>
                  <a:srgbClr val="000099"/>
                </a:solidFill>
                <a:latin typeface="Arial"/>
                <a:ea typeface="Arial"/>
              </a:rPr>
              <a:t>Learning for Control of Synthetic and Cyborg Insects</a:t>
            </a:r>
            <a:endParaRPr/>
          </a:p>
        </p:txBody>
      </p:sp>
      <p:sp>
        <p:nvSpPr>
          <p:cNvPr id="82" name="CustomShape 30"/>
          <p:cNvSpPr/>
          <p:nvPr/>
        </p:nvSpPr>
        <p:spPr>
          <a:xfrm>
            <a:off x="3911760" y="1644480"/>
            <a:ext cx="39979440" cy="164808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lang="en-US" sz="5400">
                <a:solidFill>
                  <a:srgbClr val="000000"/>
                </a:solidFill>
                <a:latin typeface="Arial"/>
                <a:ea typeface="Arial"/>
              </a:rPr>
              <a:t>PI’s: Pieter Abbeel (PI), Ron Fearing (co-PI), Michel Maharbiz (co-PI)</a:t>
            </a:r>
            <a:endParaRPr/>
          </a:p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lang="en-US" sz="4800">
                <a:solidFill>
                  <a:srgbClr val="000000"/>
                </a:solidFill>
                <a:latin typeface="Arial"/>
                <a:ea typeface="Arial"/>
              </a:rPr>
              <a:t>Students: Teodor Moldovan, Fernando L. G. Bermudez, Cameron Rose, Joshua van Kleef, Travis Massey, Jonathan Chen, Keegan Mann </a:t>
            </a:r>
            <a:endParaRPr/>
          </a:p>
        </p:txBody>
      </p:sp>
      <p:sp>
        <p:nvSpPr>
          <p:cNvPr id="83" name="CustomShape 31"/>
          <p:cNvSpPr/>
          <p:nvPr/>
        </p:nvSpPr>
        <p:spPr>
          <a:xfrm>
            <a:off x="29499120" y="4788360"/>
            <a:ext cx="13835160" cy="18957960"/>
          </a:xfrm>
          <a:prstGeom prst="roundRect">
            <a:avLst>
              <a:gd fmla="val 745" name="adj"/>
            </a:avLst>
          </a:prstGeom>
          <a:solidFill>
            <a:srgbClr val="afafff"/>
          </a:solidFill>
          <a:ln w="9360">
            <a:solidFill>
              <a:srgbClr val="000000"/>
            </a:solidFill>
            <a:miter/>
          </a:ln>
        </p:spPr>
      </p:sp>
      <p:sp>
        <p:nvSpPr>
          <p:cNvPr id="84" name="CustomShape 32"/>
          <p:cNvSpPr/>
          <p:nvPr/>
        </p:nvSpPr>
        <p:spPr>
          <a:xfrm>
            <a:off x="29499120" y="4788360"/>
            <a:ext cx="13835160" cy="131292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8000">
                <a:solidFill>
                  <a:srgbClr val="000000"/>
                </a:solidFill>
                <a:latin typeface="Arial"/>
                <a:ea typeface="Arial"/>
              </a:rPr>
              <a:t>Synthetic Crawler and Flyer</a:t>
            </a:r>
            <a:endParaRPr/>
          </a:p>
        </p:txBody>
      </p:sp>
      <p:sp>
        <p:nvSpPr>
          <p:cNvPr id="85" name="CustomShape 33"/>
          <p:cNvSpPr/>
          <p:nvPr/>
        </p:nvSpPr>
        <p:spPr>
          <a:xfrm>
            <a:off x="29834280" y="6410520"/>
            <a:ext cx="13277880" cy="17140320"/>
          </a:xfrm>
          <a:prstGeom prst="roundRect">
            <a:avLst>
              <a:gd fmla="val 622" name="adj"/>
            </a:avLst>
          </a:prstGeom>
          <a:solidFill>
            <a:srgbClr val="fffebe"/>
          </a:solidFill>
          <a:ln w="9360">
            <a:solidFill>
              <a:srgbClr val="000000"/>
            </a:solidFill>
            <a:miter/>
          </a:ln>
        </p:spPr>
      </p:sp>
      <p:sp>
        <p:nvSpPr>
          <p:cNvPr id="86" name="CustomShape 34"/>
          <p:cNvSpPr/>
          <p:nvPr/>
        </p:nvSpPr>
        <p:spPr>
          <a:xfrm>
            <a:off x="30083760" y="6613920"/>
            <a:ext cx="12733200" cy="4470480"/>
          </a:xfrm>
          <a:prstGeom prst="roundRect">
            <a:avLst>
              <a:gd fmla="val 1283" name="adj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87" name="CustomShape 35"/>
          <p:cNvSpPr/>
          <p:nvPr/>
        </p:nvSpPr>
        <p:spPr>
          <a:xfrm>
            <a:off x="30086640" y="11247840"/>
            <a:ext cx="12730320" cy="12084120"/>
          </a:xfrm>
          <a:prstGeom prst="roundRect">
            <a:avLst>
              <a:gd fmla="val 681" name="adj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88" name="Picture 34"/>
          <p:cNvPicPr/>
          <p:nvPr/>
        </p:nvPicPr>
        <p:blipFill>
          <a:blip r:embed="rId6"/>
          <a:stretch>
            <a:fillRect/>
          </a:stretch>
        </p:blipFill>
        <p:spPr>
          <a:xfrm>
            <a:off x="30323160" y="11311200"/>
            <a:ext cx="5361120" cy="3016440"/>
          </a:xfrm>
          <a:prstGeom prst="rect">
            <a:avLst/>
          </a:prstGeom>
        </p:spPr>
      </p:pic>
      <p:sp>
        <p:nvSpPr>
          <p:cNvPr id="89" name="CustomShape 36"/>
          <p:cNvSpPr/>
          <p:nvPr/>
        </p:nvSpPr>
        <p:spPr>
          <a:xfrm>
            <a:off x="30348720" y="14568840"/>
            <a:ext cx="4752720" cy="60156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Times New Roman"/>
                <a:ea typeface="Arial"/>
              </a:rPr>
              <a:t>VelociRo</a:t>
            </a:r>
            <a:r>
              <a:rPr lang="en-US" sz="2800">
                <a:solidFill>
                  <a:srgbClr val="000000"/>
                </a:solidFill>
                <a:latin typeface="Arial"/>
                <a:ea typeface="Arial"/>
              </a:rPr>
              <a:t>ACH</a:t>
            </a:r>
            <a:endParaRPr/>
          </a:p>
        </p:txBody>
      </p:sp>
      <p:sp>
        <p:nvSpPr>
          <p:cNvPr id="90" name="CustomShape 37"/>
          <p:cNvSpPr/>
          <p:nvPr/>
        </p:nvSpPr>
        <p:spPr>
          <a:xfrm>
            <a:off x="30251880" y="6820200"/>
            <a:ext cx="12011040" cy="411624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4000">
                <a:solidFill>
                  <a:srgbClr val="000000"/>
                </a:solidFill>
                <a:latin typeface="Arial"/>
                <a:ea typeface="Arial"/>
              </a:rPr>
              <a:t>Summary</a:t>
            </a:r>
            <a:endParaRPr/>
          </a:p>
          <a:p>
            <a:pPr>
              <a:buFont typeface="StarSymbol"/>
              <a:buChar char=""/>
            </a:pPr>
            <a:r>
              <a:rPr b="1" lang="en-US" sz="2800">
                <a:solidFill>
                  <a:srgbClr val="000000"/>
                </a:solidFill>
              </a:rPr>
              <a:t>Goal: </a:t>
            </a:r>
            <a:r>
              <a:rPr lang="en-US" sz="2800">
                <a:solidFill>
                  <a:srgbClr val="000000"/>
                </a:solidFill>
              </a:rPr>
              <a:t>Identify efficient locomotive gaits on rough terrain for legged robots, and flight models for flapping wing flyers.</a:t>
            </a:r>
            <a:endParaRPr/>
          </a:p>
          <a:p>
            <a:pPr>
              <a:buFont typeface="StarSymbol"/>
              <a:buChar char=""/>
            </a:pPr>
            <a:r>
              <a:rPr b="1" lang="en-US" sz="2800">
                <a:solidFill>
                  <a:srgbClr val="000000"/>
                </a:solidFill>
              </a:rPr>
              <a:t>Motivation: </a:t>
            </a:r>
            <a:r>
              <a:rPr lang="en-US" sz="2800">
                <a:solidFill>
                  <a:srgbClr val="000000"/>
                </a:solidFill>
              </a:rPr>
              <a:t>Legs enable locomotion on rough terrains where wheels usually fail, and flapping wings can provide high maneuverability safely and quietly.</a:t>
            </a:r>
            <a:endParaRPr/>
          </a:p>
          <a:p>
            <a:pPr>
              <a:buFont typeface="StarSymbol"/>
              <a:buChar char=""/>
            </a:pPr>
            <a:r>
              <a:rPr b="1" lang="en-US" sz="2800">
                <a:solidFill>
                  <a:srgbClr val="000000"/>
                </a:solidFill>
              </a:rPr>
              <a:t>Technical challenge: </a:t>
            </a:r>
            <a:r>
              <a:rPr lang="en-US" sz="2800">
                <a:solidFill>
                  <a:srgbClr val="000000"/>
                </a:solidFill>
              </a:rPr>
              <a:t>Robots are highly dynamic and nonlinear with uncertain fabrication and operating parameters. </a:t>
            </a:r>
            <a:endParaRPr/>
          </a:p>
          <a:p>
            <a:pPr>
              <a:buFont typeface="StarSymbol"/>
              <a:buChar char=""/>
            </a:pPr>
            <a:r>
              <a:rPr b="1" lang="en-US" sz="2800">
                <a:solidFill>
                  <a:srgbClr val="000000"/>
                </a:solidFill>
              </a:rPr>
              <a:t>Method: </a:t>
            </a:r>
            <a:r>
              <a:rPr lang="en-US" sz="2800">
                <a:solidFill>
                  <a:srgbClr val="000000"/>
                </a:solidFill>
              </a:rPr>
              <a:t>Use online methods of model identification, with external visual tracking for control. A look-up table flight force model from wind tunnel data was used.</a:t>
            </a:r>
            <a:endParaRPr/>
          </a:p>
        </p:txBody>
      </p:sp>
      <p:sp>
        <p:nvSpPr>
          <p:cNvPr id="91" name="CustomShape 38"/>
          <p:cNvSpPr/>
          <p:nvPr/>
        </p:nvSpPr>
        <p:spPr>
          <a:xfrm>
            <a:off x="38268720" y="14716440"/>
            <a:ext cx="4752720" cy="60156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</a:rPr>
              <a:t>H2Bird Ornithopter</a:t>
            </a:r>
            <a:endParaRPr/>
          </a:p>
        </p:txBody>
      </p:sp>
      <p:pic>
        <p:nvPicPr>
          <p:cNvPr descr="" id="92" name="Picture 4"/>
          <p:cNvPicPr/>
          <p:nvPr/>
        </p:nvPicPr>
        <p:blipFill>
          <a:blip r:embed="rId7"/>
          <a:stretch>
            <a:fillRect/>
          </a:stretch>
        </p:blipFill>
        <p:spPr>
          <a:xfrm>
            <a:off x="30129480" y="15051600"/>
            <a:ext cx="4094280" cy="2611440"/>
          </a:xfrm>
          <a:prstGeom prst="rect">
            <a:avLst/>
          </a:prstGeom>
        </p:spPr>
      </p:pic>
      <p:pic>
        <p:nvPicPr>
          <p:cNvPr descr="" id="93" name="Picture 5"/>
          <p:cNvPicPr/>
          <p:nvPr/>
        </p:nvPicPr>
        <p:blipFill>
          <a:blip r:embed="rId8"/>
          <a:stretch>
            <a:fillRect/>
          </a:stretch>
        </p:blipFill>
        <p:spPr>
          <a:xfrm>
            <a:off x="34301520" y="14870520"/>
            <a:ext cx="4343400" cy="2768400"/>
          </a:xfrm>
          <a:prstGeom prst="rect">
            <a:avLst/>
          </a:prstGeom>
        </p:spPr>
      </p:pic>
      <p:pic>
        <p:nvPicPr>
          <p:cNvPr descr="" id="94" name="Picture 3"/>
          <p:cNvPicPr/>
          <p:nvPr/>
        </p:nvPicPr>
        <p:blipFill>
          <a:blip r:embed="rId9"/>
          <a:stretch>
            <a:fillRect/>
          </a:stretch>
        </p:blipFill>
        <p:spPr>
          <a:xfrm>
            <a:off x="38678040" y="15111720"/>
            <a:ext cx="4118040" cy="5545080"/>
          </a:xfrm>
          <a:prstGeom prst="rect">
            <a:avLst/>
          </a:prstGeom>
        </p:spPr>
      </p:pic>
      <p:pic>
        <p:nvPicPr>
          <p:cNvPr descr="" id="95" name="C6B3E5BF.wmv"/>
          <p:cNvPicPr/>
          <p:nvPr/>
        </p:nvPicPr>
        <p:blipFill>
          <a:blip r:embed="rId10"/>
          <a:stretch>
            <a:fillRect/>
          </a:stretch>
        </p:blipFill>
        <p:spPr>
          <a:xfrm>
            <a:off x="30251880" y="18326520"/>
            <a:ext cx="4049640" cy="3038400"/>
          </a:xfrm>
          <a:prstGeom prst="rect">
            <a:avLst/>
          </a:prstGeom>
        </p:spPr>
      </p:pic>
      <p:pic>
        <p:nvPicPr>
          <p:cNvPr descr="" id="96" name="Content Placeholder 3"/>
          <p:cNvPicPr/>
          <p:nvPr/>
        </p:nvPicPr>
        <p:blipFill>
          <a:blip r:embed="rId11"/>
          <a:stretch>
            <a:fillRect/>
          </a:stretch>
        </p:blipFill>
        <p:spPr>
          <a:xfrm>
            <a:off x="34458480" y="18558360"/>
            <a:ext cx="4211640" cy="4446360"/>
          </a:xfrm>
          <a:prstGeom prst="rect">
            <a:avLst/>
          </a:prstGeom>
        </p:spPr>
      </p:pic>
      <p:sp>
        <p:nvSpPr>
          <p:cNvPr id="97" name="CustomShape 39"/>
          <p:cNvSpPr/>
          <p:nvPr/>
        </p:nvSpPr>
        <p:spPr>
          <a:xfrm>
            <a:off x="32177520" y="17638920"/>
            <a:ext cx="4752720" cy="60012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Times New Roman"/>
                <a:ea typeface="Arial"/>
              </a:rPr>
              <a:t>Wind tunnel models</a:t>
            </a:r>
            <a:endParaRPr/>
          </a:p>
        </p:txBody>
      </p:sp>
      <p:sp>
        <p:nvSpPr>
          <p:cNvPr id="98" name="CustomShape 40"/>
          <p:cNvSpPr/>
          <p:nvPr/>
        </p:nvSpPr>
        <p:spPr>
          <a:xfrm>
            <a:off x="38581200" y="20957040"/>
            <a:ext cx="4753080" cy="60012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Times New Roman"/>
                <a:ea typeface="Arial"/>
              </a:rPr>
              <a:t>Test path trajectory</a:t>
            </a:r>
            <a:endParaRPr/>
          </a:p>
        </p:txBody>
      </p:sp>
      <p:pic>
        <p:nvPicPr>
          <p:cNvPr descr="" id="99" name="Picture 5"/>
          <p:cNvPicPr/>
          <p:nvPr/>
        </p:nvPicPr>
        <p:blipFill>
          <a:blip r:embed="rId12"/>
          <a:stretch>
            <a:fillRect/>
          </a:stretch>
        </p:blipFill>
        <p:spPr>
          <a:xfrm>
            <a:off x="37452600" y="11521440"/>
            <a:ext cx="5200560" cy="3847680"/>
          </a:xfrm>
          <a:prstGeom prst="rect">
            <a:avLst/>
          </a:prstGeom>
        </p:spPr>
      </p:pic>
      <p:sp>
        <p:nvSpPr>
          <p:cNvPr id="100" name="CustomShape 41"/>
          <p:cNvSpPr/>
          <p:nvPr/>
        </p:nvSpPr>
        <p:spPr>
          <a:xfrm>
            <a:off x="30348720" y="21869640"/>
            <a:ext cx="5084640" cy="60192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Times New Roman"/>
                <a:ea typeface="Arial"/>
              </a:rPr>
              <a:t>Visually guided flight through window</a:t>
            </a:r>
            <a:endParaRPr/>
          </a:p>
        </p:txBody>
      </p:sp>
      <p:cxnSp>
        <p:nvCxnSpPr>
          <p:cNvPr id="101" name="Line 42"/>
          <p:cNvCxnSpPr/>
          <p:nvPr/>
        </p:nvCxnSpPr>
        <p:spPr>
          <a:xfrm>
            <a:off x="32785200" y="19599120"/>
            <a:ext cx="3105720" cy="1080"/>
          </a:xfrm>
          <a:prstGeom prst="straightConnector1">
            <a:avLst/>
          </a:prstGeom>
          <a:ln w="63360">
            <a:solidFill>
              <a:srgbClr val="ff0000"/>
            </a:solidFill>
            <a:miter/>
            <a:tailEnd len="med" type="triangle" w="med"/>
          </a:ln>
        </p:spPr>
      </p:cxnSp>
      <p:sp>
        <p:nvSpPr>
          <p:cNvPr id="102" name="CustomShape 43"/>
          <p:cNvSpPr/>
          <p:nvPr/>
        </p:nvSpPr>
        <p:spPr>
          <a:xfrm>
            <a:off x="20523600" y="11941200"/>
            <a:ext cx="8097840" cy="11467440"/>
          </a:xfrm>
          <a:prstGeom prst="roundRect">
            <a:avLst>
              <a:gd fmla="val 681" name="adj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03" name="CustomShape 44"/>
          <p:cNvSpPr/>
          <p:nvPr/>
        </p:nvSpPr>
        <p:spPr>
          <a:xfrm>
            <a:off x="11639880" y="4788000"/>
            <a:ext cx="8767800" cy="131292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8000">
                <a:solidFill>
                  <a:srgbClr val="000000"/>
                </a:solidFill>
                <a:latin typeface="Arial"/>
                <a:ea typeface="Arial"/>
              </a:rPr>
              <a:t>Cyborg Insects</a:t>
            </a:r>
            <a:endParaRPr/>
          </a:p>
        </p:txBody>
      </p:sp>
      <p:sp>
        <p:nvSpPr>
          <p:cNvPr id="104" name="CustomShape 45"/>
          <p:cNvSpPr/>
          <p:nvPr/>
        </p:nvSpPr>
        <p:spPr>
          <a:xfrm>
            <a:off x="20474280" y="6583320"/>
            <a:ext cx="8163000" cy="5181480"/>
          </a:xfrm>
          <a:prstGeom prst="roundRect">
            <a:avLst>
              <a:gd fmla="val 1283" name="adj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05" name="CustomShape 46"/>
          <p:cNvSpPr/>
          <p:nvPr/>
        </p:nvSpPr>
        <p:spPr>
          <a:xfrm>
            <a:off x="20505960" y="6819840"/>
            <a:ext cx="8131320" cy="58284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4000">
                <a:solidFill>
                  <a:srgbClr val="000000"/>
                </a:solidFill>
                <a:latin typeface="Arial"/>
                <a:ea typeface="Arial"/>
              </a:rPr>
              <a:t>Research directions</a:t>
            </a:r>
            <a:endParaRPr/>
          </a:p>
        </p:txBody>
      </p:sp>
      <p:sp>
        <p:nvSpPr>
          <p:cNvPr id="106" name="CustomShape 47"/>
          <p:cNvSpPr/>
          <p:nvPr/>
        </p:nvSpPr>
        <p:spPr>
          <a:xfrm>
            <a:off x="20633040" y="7559640"/>
            <a:ext cx="8004240" cy="350676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</a:rPr>
              <a:t>Pushing the boundaries of technological fusion between the biotic and abiotic:</a:t>
            </a:r>
            <a:endParaRPr/>
          </a:p>
          <a:p>
            <a:pPr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</a:rPr>
              <a:t>free-flight control of living insects though sensory stimulation.</a:t>
            </a:r>
            <a:endParaRPr/>
          </a:p>
          <a:p>
            <a:pPr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</a:rPr>
              <a:t>Chronic fusion of high bandwidth synthetic interfaces to insect sensory organs (recording from insect eyes)</a:t>
            </a:r>
            <a:endParaRPr/>
          </a:p>
          <a:p>
            <a:pPr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</a:rPr>
              <a:t>Extreme miniaturization (e.g. housefly and dragonfly cyborgs).</a:t>
            </a:r>
            <a:endParaRPr/>
          </a:p>
        </p:txBody>
      </p:sp>
      <p:sp>
        <p:nvSpPr>
          <p:cNvPr id="107" name="CustomShape 48"/>
          <p:cNvSpPr/>
          <p:nvPr/>
        </p:nvSpPr>
        <p:spPr>
          <a:xfrm>
            <a:off x="12070080" y="11979360"/>
            <a:ext cx="8229600" cy="11337840"/>
          </a:xfrm>
          <a:prstGeom prst="roundRect">
            <a:avLst>
              <a:gd fmla="val 681" name="adj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08" name="CustomShape 49"/>
          <p:cNvSpPr/>
          <p:nvPr/>
        </p:nvSpPr>
        <p:spPr>
          <a:xfrm>
            <a:off x="12152520" y="6583320"/>
            <a:ext cx="8072640" cy="5181480"/>
          </a:xfrm>
          <a:prstGeom prst="roundRect">
            <a:avLst>
              <a:gd fmla="val 1283" name="adj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09" name="CustomShape 50"/>
          <p:cNvSpPr/>
          <p:nvPr/>
        </p:nvSpPr>
        <p:spPr>
          <a:xfrm>
            <a:off x="12152520" y="6819840"/>
            <a:ext cx="8072640" cy="58284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4000">
                <a:solidFill>
                  <a:srgbClr val="000000"/>
                </a:solidFill>
                <a:latin typeface="Arial"/>
                <a:ea typeface="Arial"/>
              </a:rPr>
              <a:t>Summary</a:t>
            </a:r>
            <a:endParaRPr/>
          </a:p>
        </p:txBody>
      </p:sp>
      <p:sp>
        <p:nvSpPr>
          <p:cNvPr id="110" name="CustomShape 51"/>
          <p:cNvSpPr/>
          <p:nvPr/>
        </p:nvSpPr>
        <p:spPr>
          <a:xfrm>
            <a:off x="12336840" y="7551720"/>
            <a:ext cx="7888320" cy="393336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b="1" lang="en-US" sz="2800">
                <a:solidFill>
                  <a:srgbClr val="000000"/>
                </a:solidFill>
              </a:rPr>
              <a:t>Goal:</a:t>
            </a:r>
            <a:r>
              <a:rPr lang="en-US" sz="2800">
                <a:solidFill>
                  <a:srgbClr val="000000"/>
                </a:solidFill>
              </a:rPr>
              <a:t> Create hybrid synthetic/organic machines which exploit the best of both worlds: the merging of man-made computation and communication with the advantages of organic multi-cellular systems. </a:t>
            </a:r>
            <a:endParaRPr/>
          </a:p>
          <a:p>
            <a:pPr>
              <a:buFont typeface="StarSymbol"/>
              <a:buChar char=""/>
            </a:pPr>
            <a:r>
              <a:rPr b="1" lang="en-US" sz="2800">
                <a:solidFill>
                  <a:srgbClr val="000000"/>
                </a:solidFill>
              </a:rPr>
              <a:t>Relevance:</a:t>
            </a:r>
            <a:r>
              <a:rPr lang="en-US" sz="2800">
                <a:solidFill>
                  <a:srgbClr val="000000"/>
                </a:solidFill>
              </a:rPr>
              <a:t> commercial applications include:</a:t>
            </a:r>
            <a:endParaRPr/>
          </a:p>
          <a:p>
            <a:pPr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</a:rPr>
              <a:t>very small micro/nano air/ground vehicles for disaster  situations and exploration</a:t>
            </a:r>
            <a:endParaRPr/>
          </a:p>
          <a:p>
            <a:pPr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</a:rPr>
              <a:t>hybrid biotic / abiotic fuel cells</a:t>
            </a:r>
            <a:endParaRPr/>
          </a:p>
          <a:p>
            <a:pPr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</a:rPr>
              <a:t>informing robotic design</a:t>
            </a:r>
            <a:endParaRPr/>
          </a:p>
        </p:txBody>
      </p:sp>
      <p:pic>
        <p:nvPicPr>
          <p:cNvPr descr="" id="111" name=""/>
          <p:cNvPicPr/>
          <p:nvPr/>
        </p:nvPicPr>
        <p:blipFill>
          <a:blip r:embed="rId13"/>
          <a:stretch>
            <a:fillRect/>
          </a:stretch>
        </p:blipFill>
        <p:spPr>
          <a:xfrm>
            <a:off x="12724200" y="12482640"/>
            <a:ext cx="6792840" cy="4735440"/>
          </a:xfrm>
          <a:prstGeom prst="rect">
            <a:avLst/>
          </a:prstGeom>
        </p:spPr>
      </p:pic>
      <p:sp>
        <p:nvSpPr>
          <p:cNvPr id="112" name="CustomShape 52"/>
          <p:cNvSpPr/>
          <p:nvPr/>
        </p:nvSpPr>
        <p:spPr>
          <a:xfrm>
            <a:off x="20042640" y="4937040"/>
            <a:ext cx="9036000" cy="119124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2400">
                <a:solidFill>
                  <a:srgbClr val="808080"/>
                </a:solidFill>
              </a:rPr>
              <a:t>All beetles were handled according to long-established institutional and</a:t>
            </a:r>
            <a:endParaRPr/>
          </a:p>
          <a:p>
            <a:pPr>
              <a:buFont typeface="StarSymbol"/>
              <a:buChar char=""/>
            </a:pPr>
            <a:r>
              <a:rPr lang="en-US" sz="2400">
                <a:solidFill>
                  <a:srgbClr val="808080"/>
                </a:solidFill>
              </a:rPr>
              <a:t>scientific guidelines for experimenting with animals. All insects in our lab are treated with respect and care.  Animals are NOT devices.</a:t>
            </a:r>
            <a:endParaRPr/>
          </a:p>
        </p:txBody>
      </p:sp>
      <p:pic>
        <p:nvPicPr>
          <p:cNvPr descr="" id="113" name=""/>
          <p:cNvPicPr/>
          <p:nvPr/>
        </p:nvPicPr>
        <p:blipFill>
          <a:blip r:embed="rId14"/>
          <a:stretch>
            <a:fillRect/>
          </a:stretch>
        </p:blipFill>
        <p:spPr>
          <a:xfrm>
            <a:off x="21698280" y="12344400"/>
            <a:ext cx="6400800" cy="4270320"/>
          </a:xfrm>
          <a:prstGeom prst="rect">
            <a:avLst/>
          </a:prstGeom>
        </p:spPr>
      </p:pic>
      <p:pic>
        <p:nvPicPr>
          <p:cNvPr descr="" id="114" name=""/>
          <p:cNvPicPr/>
          <p:nvPr/>
        </p:nvPicPr>
        <p:blipFill>
          <a:blip r:embed="rId15"/>
          <a:stretch>
            <a:fillRect/>
          </a:stretch>
        </p:blipFill>
        <p:spPr>
          <a:xfrm>
            <a:off x="26151840" y="16102440"/>
            <a:ext cx="2332080" cy="2094120"/>
          </a:xfrm>
          <a:prstGeom prst="rect">
            <a:avLst/>
          </a:prstGeom>
        </p:spPr>
      </p:pic>
      <p:sp>
        <p:nvSpPr>
          <p:cNvPr id="115" name="CustomShape 53"/>
          <p:cNvSpPr/>
          <p:nvPr/>
        </p:nvSpPr>
        <p:spPr>
          <a:xfrm>
            <a:off x="21793680" y="12592080"/>
            <a:ext cx="6306840" cy="10652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en-US" sz="2800">
                <a:solidFill>
                  <a:srgbClr val="ffffff"/>
                </a:solidFill>
                <a:latin typeface="Times New Roman"/>
                <a:ea typeface="ＭＳ Ｐゴシック"/>
              </a:rPr>
              <a:t>1</a:t>
            </a:r>
            <a:r>
              <a:rPr lang="en-US" sz="2800">
                <a:solidFill>
                  <a:srgbClr val="ffffff"/>
                </a:solidFill>
                <a:latin typeface="Times New Roman"/>
                <a:ea typeface="ＭＳ Ｐゴシック"/>
              </a:rPr>
              <a:t>st</a:t>
            </a:r>
            <a:r>
              <a:rPr lang="en-US" sz="2800">
                <a:solidFill>
                  <a:srgbClr val="ffffff"/>
                </a:solidFill>
                <a:latin typeface="Times New Roman"/>
                <a:ea typeface="ＭＳ Ｐゴシック"/>
              </a:rPr>
              <a:t> Generation Locust Steering Device</a:t>
            </a:r>
            <a:endParaRPr/>
          </a:p>
        </p:txBody>
      </p:sp>
      <p:sp>
        <p:nvSpPr>
          <p:cNvPr id="116" name="CustomShape 54"/>
          <p:cNvSpPr/>
          <p:nvPr/>
        </p:nvSpPr>
        <p:spPr>
          <a:xfrm>
            <a:off x="21630960" y="16744680"/>
            <a:ext cx="3972240" cy="18176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nd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 Generation Locust Steering Device</a:t>
            </a:r>
            <a:endParaRPr/>
          </a:p>
        </p:txBody>
      </p:sp>
      <p:sp>
        <p:nvSpPr>
          <p:cNvPr id="117" name="CustomShape 55"/>
          <p:cNvSpPr/>
          <p:nvPr/>
        </p:nvSpPr>
        <p:spPr>
          <a:xfrm>
            <a:off x="12698640" y="12426840"/>
            <a:ext cx="5315040" cy="73980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1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ＭＳ Ｐゴシック"/>
              </a:rPr>
              <a:t>st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ＭＳ Ｐゴシック"/>
              </a:rPr>
              <a:t> Generation Neural Interface</a:t>
            </a:r>
            <a:endParaRPr/>
          </a:p>
        </p:txBody>
      </p:sp>
      <p:sp>
        <p:nvSpPr>
          <p:cNvPr id="118" name="CustomShape 56"/>
          <p:cNvSpPr/>
          <p:nvPr/>
        </p:nvSpPr>
        <p:spPr>
          <a:xfrm>
            <a:off x="11692440" y="17253000"/>
            <a:ext cx="7600680" cy="57780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nd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 Generation Neural Interfaces</a:t>
            </a:r>
            <a:endParaRPr/>
          </a:p>
        </p:txBody>
      </p:sp>
      <p:pic>
        <p:nvPicPr>
          <p:cNvPr descr="" id="119" name=""/>
          <p:cNvPicPr/>
          <p:nvPr/>
        </p:nvPicPr>
        <p:blipFill>
          <a:blip r:embed="rId16"/>
          <a:stretch>
            <a:fillRect/>
          </a:stretch>
        </p:blipFill>
        <p:spPr>
          <a:xfrm>
            <a:off x="21122640" y="19019520"/>
            <a:ext cx="6400800" cy="3922560"/>
          </a:xfrm>
          <a:prstGeom prst="rect">
            <a:avLst/>
          </a:prstGeom>
        </p:spPr>
      </p:pic>
      <p:sp>
        <p:nvSpPr>
          <p:cNvPr id="120" name="CustomShape 57"/>
          <p:cNvSpPr/>
          <p:nvPr/>
        </p:nvSpPr>
        <p:spPr>
          <a:xfrm>
            <a:off x="21305520" y="18288000"/>
            <a:ext cx="6722280" cy="67464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Head turning for different contrast stimuli</a:t>
            </a:r>
            <a:endParaRPr/>
          </a:p>
        </p:txBody>
      </p:sp>
      <p:pic>
        <p:nvPicPr>
          <p:cNvPr descr="" id="121" name=""/>
          <p:cNvPicPr/>
          <p:nvPr/>
        </p:nvPicPr>
        <p:blipFill>
          <a:blip r:embed="rId17"/>
          <a:stretch>
            <a:fillRect/>
          </a:stretch>
        </p:blipFill>
        <p:spPr>
          <a:xfrm>
            <a:off x="17281800" y="17922960"/>
            <a:ext cx="2743200" cy="4388400"/>
          </a:xfrm>
          <a:prstGeom prst="rect">
            <a:avLst/>
          </a:prstGeom>
        </p:spPr>
      </p:pic>
      <p:sp>
        <p:nvSpPr>
          <p:cNvPr id="122" name="CustomShape 58"/>
          <p:cNvSpPr/>
          <p:nvPr/>
        </p:nvSpPr>
        <p:spPr>
          <a:xfrm>
            <a:off x="16550640" y="22311360"/>
            <a:ext cx="3840120" cy="10969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Parylene with platinum electrodes</a:t>
            </a:r>
            <a:endParaRPr/>
          </a:p>
        </p:txBody>
      </p:sp>
      <p:pic>
        <p:nvPicPr>
          <p:cNvPr descr="" id="123" name=""/>
          <p:cNvPicPr/>
          <p:nvPr/>
        </p:nvPicPr>
        <p:blipFill>
          <a:blip r:embed="rId18"/>
          <a:stretch>
            <a:fillRect/>
          </a:stretch>
        </p:blipFill>
        <p:spPr>
          <a:xfrm>
            <a:off x="12359160" y="18068760"/>
            <a:ext cx="4572000" cy="4243680"/>
          </a:xfrm>
          <a:prstGeom prst="rect">
            <a:avLst/>
          </a:prstGeom>
        </p:spPr>
      </p:pic>
      <p:sp>
        <p:nvSpPr>
          <p:cNvPr id="124" name="CustomShape 59"/>
          <p:cNvSpPr/>
          <p:nvPr/>
        </p:nvSpPr>
        <p:spPr>
          <a:xfrm>
            <a:off x="12252960" y="22372560"/>
            <a:ext cx="4532760" cy="85320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Carbon fiber with PEDOT</a:t>
            </a:r>
            <a:endParaRPr/>
          </a:p>
        </p:txBody>
      </p:sp>
      <p:sp>
        <p:nvSpPr>
          <p:cNvPr id="125" name="CustomShape 60"/>
          <p:cNvSpPr/>
          <p:nvPr/>
        </p:nvSpPr>
        <p:spPr>
          <a:xfrm rot="16260000">
            <a:off x="19828800" y="20441880"/>
            <a:ext cx="3413160" cy="57780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Degrees of rotation</a:t>
            </a:r>
            <a:endParaRPr/>
          </a:p>
        </p:txBody>
      </p:sp>
      <p:sp>
        <p:nvSpPr>
          <p:cNvPr id="126" name="CustomShape 61"/>
          <p:cNvSpPr/>
          <p:nvPr/>
        </p:nvSpPr>
        <p:spPr>
          <a:xfrm>
            <a:off x="25024680" y="22677120"/>
            <a:ext cx="3413160" cy="5778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Time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Times New Roman"/>
              </a:rPr>
              <a:t> (ms)</a:t>
            </a:r>
            <a:endParaRPr/>
          </a:p>
        </p:txBody>
      </p:sp>
      <p:pic>
        <p:nvPicPr>
          <p:cNvPr descr="" id="127" name=""/>
          <p:cNvPicPr/>
          <p:nvPr/>
        </p:nvPicPr>
        <p:blipFill>
          <a:blip r:embed="rId19"/>
          <a:stretch>
            <a:fillRect/>
          </a:stretch>
        </p:blipFill>
        <p:spPr>
          <a:xfrm>
            <a:off x="34244640" y="29529720"/>
            <a:ext cx="9829440" cy="2474280"/>
          </a:xfrm>
          <a:prstGeom prst="rect">
            <a:avLst/>
          </a:prstGeom>
        </p:spPr>
      </p:pic>
      <p:pic>
        <p:nvPicPr>
          <p:cNvPr descr="" id="128" name=""/>
          <p:cNvPicPr/>
          <p:nvPr/>
        </p:nvPicPr>
        <p:blipFill>
          <a:blip r:embed="rId20"/>
          <a:stretch>
            <a:fillRect/>
          </a:stretch>
        </p:blipFill>
        <p:spPr>
          <a:xfrm>
            <a:off x="35319960" y="26442000"/>
            <a:ext cx="5910840" cy="3458880"/>
          </a:xfrm>
          <a:prstGeom prst="rect">
            <a:avLst/>
          </a:prstGeom>
        </p:spPr>
      </p:pic>
      <p:sp>
        <p:nvSpPr>
          <p:cNvPr id="129" name="CustomShape 62"/>
          <p:cNvSpPr/>
          <p:nvPr/>
        </p:nvSpPr>
        <p:spPr>
          <a:xfrm>
            <a:off x="34088400" y="25882560"/>
            <a:ext cx="8758080" cy="58248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en-US" sz="4000">
                <a:solidFill>
                  <a:srgbClr val="000000"/>
                </a:solidFill>
                <a:latin typeface="Arial"/>
                <a:ea typeface="Arial"/>
              </a:rPr>
              <a:t>Learning cartpole swingup</a:t>
            </a:r>
            <a:endParaRPr/>
          </a:p>
        </p:txBody>
      </p:sp>
      <p:pic>
        <p:nvPicPr>
          <p:cNvPr descr="" id="130" name=""/>
          <p:cNvPicPr/>
          <p:nvPr/>
        </p:nvPicPr>
        <p:blipFill>
          <a:blip r:embed="rId21"/>
          <a:stretch>
            <a:fillRect/>
          </a:stretch>
        </p:blipFill>
        <p:spPr>
          <a:xfrm>
            <a:off x="27340560" y="26060400"/>
            <a:ext cx="6126480" cy="3288600"/>
          </a:xfrm>
          <a:prstGeom prst="rect">
            <a:avLst/>
          </a:prstGeom>
        </p:spPr>
      </p:pic>
      <p:pic>
        <p:nvPicPr>
          <p:cNvPr descr="" id="131" name=""/>
          <p:cNvPicPr/>
          <p:nvPr/>
        </p:nvPicPr>
        <p:blipFill>
          <a:blip r:embed="rId22"/>
          <a:stretch>
            <a:fillRect/>
          </a:stretch>
        </p:blipFill>
        <p:spPr>
          <a:xfrm>
            <a:off x="20643480" y="27432000"/>
            <a:ext cx="5965560" cy="4535640"/>
          </a:xfrm>
          <a:prstGeom prst="rect">
            <a:avLst/>
          </a:prstGeom>
        </p:spPr>
      </p:pic>
      <p:pic>
        <p:nvPicPr>
          <p:cNvPr descr="" id="132" name=""/>
          <p:cNvPicPr/>
          <p:nvPr/>
        </p:nvPicPr>
        <p:blipFill>
          <a:blip r:embed="rId23"/>
          <a:stretch>
            <a:fillRect/>
          </a:stretch>
        </p:blipFill>
        <p:spPr>
          <a:xfrm>
            <a:off x="26980200" y="29260800"/>
            <a:ext cx="6711840" cy="2834640"/>
          </a:xfrm>
          <a:prstGeom prst="rect">
            <a:avLst/>
          </a:prstGeom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