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8404800" cy="43891200"/>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54" y="-13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fld id="{5267655A-336F-4AA6-B34C-6A829FD3B46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7389B7-40DB-4A47-8B84-C43C702DBD39}" type="slidenum">
              <a:rPr lang="en-US"/>
              <a:pPr/>
              <a:t>1</a:t>
            </a:fld>
            <a:endParaRPr lang="en-US"/>
          </a:p>
        </p:txBody>
      </p:sp>
      <p:sp>
        <p:nvSpPr>
          <p:cNvPr id="4097" name="Rectangle 1"/>
          <p:cNvSpPr txBox="1">
            <a:spLocks noGrp="1" noRot="1" noChangeAspect="1" noChangeArrowheads="1"/>
          </p:cNvSpPr>
          <p:nvPr>
            <p:ph type="sldImg"/>
          </p:nvPr>
        </p:nvSpPr>
        <p:spPr bwMode="auto">
          <a:xfrm>
            <a:off x="2235200" y="763588"/>
            <a:ext cx="3302000" cy="37719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13635038"/>
            <a:ext cx="32645350"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24871363"/>
            <a:ext cx="26882725"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C76C54D-D2B2-42EA-AC45-A09A46AF40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FC68A24-E3EC-4A66-A0A6-CC568C4C9E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163" y="1749425"/>
            <a:ext cx="8639175" cy="3748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75" y="1749425"/>
            <a:ext cx="25769888" cy="3748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A11A372-17C3-492C-96E3-FD46094DF0C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20875" y="1749425"/>
            <a:ext cx="34561463" cy="73263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1920875" y="39984363"/>
            <a:ext cx="8945563" cy="3024187"/>
          </a:xfrm>
        </p:spPr>
        <p:txBody>
          <a:bodyPr/>
          <a:lstStyle>
            <a:lvl1pPr>
              <a:defRPr/>
            </a:lvl1pPr>
          </a:lstStyle>
          <a:p>
            <a:endParaRPr lang="en-US"/>
          </a:p>
        </p:txBody>
      </p:sp>
      <p:sp>
        <p:nvSpPr>
          <p:cNvPr id="4" name="Footer Placeholder 3"/>
          <p:cNvSpPr>
            <a:spLocks noGrp="1"/>
          </p:cNvSpPr>
          <p:nvPr>
            <p:ph type="ftr" idx="11"/>
          </p:nvPr>
        </p:nvSpPr>
        <p:spPr>
          <a:xfrm>
            <a:off x="13134975" y="39984363"/>
            <a:ext cx="12171363" cy="3024187"/>
          </a:xfrm>
        </p:spPr>
        <p:txBody>
          <a:bodyPr/>
          <a:lstStyle>
            <a:lvl1pPr>
              <a:defRPr/>
            </a:lvl1pPr>
          </a:lstStyle>
          <a:p>
            <a:endParaRPr lang="en-US"/>
          </a:p>
        </p:txBody>
      </p:sp>
      <p:sp>
        <p:nvSpPr>
          <p:cNvPr id="5" name="Slide Number Placeholder 4"/>
          <p:cNvSpPr>
            <a:spLocks noGrp="1"/>
          </p:cNvSpPr>
          <p:nvPr>
            <p:ph type="sldNum" idx="12"/>
          </p:nvPr>
        </p:nvSpPr>
        <p:spPr>
          <a:xfrm>
            <a:off x="27536775" y="39984363"/>
            <a:ext cx="8945563" cy="3024187"/>
          </a:xfrm>
        </p:spPr>
        <p:txBody>
          <a:bodyPr/>
          <a:lstStyle>
            <a:lvl1pPr>
              <a:defRPr/>
            </a:lvl1pPr>
          </a:lstStyle>
          <a:p>
            <a:fld id="{B842BE25-8441-4C9D-8F5E-752DB62A87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9DBA9B9-6889-4AF2-929C-D6BA5BC8E46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8203525"/>
            <a:ext cx="32643762"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8602325"/>
            <a:ext cx="32643762"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C45B853-B231-4438-ADD8-8D5055658F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75" y="10271125"/>
            <a:ext cx="17203738" cy="28963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7013" y="10271125"/>
            <a:ext cx="17205325" cy="28963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A65D5F3-9D19-4ABD-B0FE-8676E38124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757363"/>
            <a:ext cx="345630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9825038"/>
            <a:ext cx="1696878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13919200"/>
            <a:ext cx="1696878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9825038"/>
            <a:ext cx="169751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13919200"/>
            <a:ext cx="169751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5410F60C-8973-4CAB-B962-1B7C347A05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04556D1-B941-42D9-A4CF-4F732C7111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3C84DD0-5E63-42D3-AF83-4F4C3F8070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747838"/>
            <a:ext cx="12634913"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1747838"/>
            <a:ext cx="2146935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9185275"/>
            <a:ext cx="12634913"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5454E7-6990-490C-BBDD-38A08F2E998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30724475"/>
            <a:ext cx="23042563"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3921125"/>
            <a:ext cx="23042563"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925" y="34350325"/>
            <a:ext cx="23042563"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5C0135A-0DA6-481D-BF6A-C42ECE6D9C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920875" y="1749425"/>
            <a:ext cx="34561463" cy="73263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1920875" y="10271125"/>
            <a:ext cx="34561463" cy="28963938"/>
          </a:xfrm>
          <a:prstGeom prst="rect">
            <a:avLst/>
          </a:prstGeom>
          <a:noFill/>
          <a:ln w="9525">
            <a:noFill/>
            <a:round/>
            <a:headEnd/>
            <a:tailEnd/>
          </a:ln>
          <a:effectLst/>
        </p:spPr>
        <p:txBody>
          <a:bodyPr vert="horz" wrap="square" lIns="0" tIns="16405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1920875" y="39984363"/>
            <a:ext cx="8945563" cy="3024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Times New Roman" pitchFamily="16" charset="0"/>
                <a:ea typeface="+mn-ea"/>
                <a:cs typeface="+mn-cs"/>
              </a:defRPr>
            </a:lvl1pPr>
          </a:lstStyle>
          <a:p>
            <a:endParaRPr lang="en-US"/>
          </a:p>
        </p:txBody>
      </p:sp>
      <p:sp>
        <p:nvSpPr>
          <p:cNvPr id="1028" name="Rectangle 4"/>
          <p:cNvSpPr>
            <a:spLocks noGrp="1" noChangeArrowheads="1"/>
          </p:cNvSpPr>
          <p:nvPr>
            <p:ph type="ftr"/>
          </p:nvPr>
        </p:nvSpPr>
        <p:spPr bwMode="auto">
          <a:xfrm>
            <a:off x="13134975" y="39984363"/>
            <a:ext cx="12171363" cy="3024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400">
                <a:solidFill>
                  <a:srgbClr val="000000"/>
                </a:solidFill>
                <a:latin typeface="Times New Roman" pitchFamily="16" charset="0"/>
                <a:ea typeface="+mn-ea"/>
                <a:cs typeface="+mn-cs"/>
              </a:defRPr>
            </a:lvl1pPr>
          </a:lstStyle>
          <a:p>
            <a:endParaRPr lang="en-US"/>
          </a:p>
        </p:txBody>
      </p:sp>
      <p:sp>
        <p:nvSpPr>
          <p:cNvPr id="1029" name="Rectangle 5"/>
          <p:cNvSpPr>
            <a:spLocks noGrp="1" noChangeArrowheads="1"/>
          </p:cNvSpPr>
          <p:nvPr>
            <p:ph type="sldNum"/>
          </p:nvPr>
        </p:nvSpPr>
        <p:spPr bwMode="auto">
          <a:xfrm>
            <a:off x="27536775" y="39984363"/>
            <a:ext cx="8945563" cy="3024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Times New Roman" pitchFamily="16" charset="0"/>
                <a:ea typeface="+mn-ea"/>
                <a:cs typeface="+mn-cs"/>
              </a:defRPr>
            </a:lvl1pPr>
          </a:lstStyle>
          <a:p>
            <a:fld id="{33D4663F-619D-4336-8B3A-F053949380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25500">
          <a:solidFill>
            <a:srgbClr val="000000"/>
          </a:solidFill>
          <a:latin typeface="Arial" charset="0"/>
          <a:ea typeface="DejaVu Sans" charset="0"/>
          <a:cs typeface="DejaVu Sans" charset="0"/>
        </a:defRPr>
      </a:lvl9pPr>
    </p:titleStyle>
    <p:bodyStyle>
      <a:lvl1pPr marL="342900" indent="-342900" algn="l" defTabSz="457200" rtl="0" fontAlgn="base" hangingPunct="0">
        <a:lnSpc>
          <a:spcPct val="93000"/>
        </a:lnSpc>
        <a:spcBef>
          <a:spcPct val="0"/>
        </a:spcBef>
        <a:spcAft>
          <a:spcPts val="8225"/>
        </a:spcAft>
        <a:buClr>
          <a:srgbClr val="000000"/>
        </a:buClr>
        <a:buSzPct val="100000"/>
        <a:buFont typeface="Times New Roman" pitchFamily="16" charset="0"/>
        <a:defRPr sz="186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6588"/>
        </a:spcAft>
        <a:buClr>
          <a:srgbClr val="000000"/>
        </a:buClr>
        <a:buSzPct val="100000"/>
        <a:buFont typeface="Times New Roman" pitchFamily="16" charset="0"/>
        <a:defRPr sz="163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4938"/>
        </a:spcAft>
        <a:buClr>
          <a:srgbClr val="000000"/>
        </a:buClr>
        <a:buSzPct val="100000"/>
        <a:buFont typeface="Times New Roman" pitchFamily="16" charset="0"/>
        <a:defRPr sz="139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3300"/>
        </a:spcAft>
        <a:buClr>
          <a:srgbClr val="000000"/>
        </a:buClr>
        <a:buSzPct val="100000"/>
        <a:buFont typeface="Times New Roman" pitchFamily="16" charset="0"/>
        <a:defRPr sz="116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1650"/>
        </a:spcAft>
        <a:buClr>
          <a:srgbClr val="000000"/>
        </a:buClr>
        <a:buSzPct val="100000"/>
        <a:buFont typeface="Times New Roman" pitchFamily="16" charset="0"/>
        <a:defRPr sz="116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1650"/>
        </a:spcAft>
        <a:buClr>
          <a:srgbClr val="000000"/>
        </a:buClr>
        <a:buSzPct val="100000"/>
        <a:buFont typeface="Times New Roman" pitchFamily="16" charset="0"/>
        <a:defRPr sz="116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1650"/>
        </a:spcAft>
        <a:buClr>
          <a:srgbClr val="000000"/>
        </a:buClr>
        <a:buSzPct val="100000"/>
        <a:buFont typeface="Times New Roman" pitchFamily="16" charset="0"/>
        <a:defRPr sz="116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1650"/>
        </a:spcAft>
        <a:buClr>
          <a:srgbClr val="000000"/>
        </a:buClr>
        <a:buSzPct val="100000"/>
        <a:buFont typeface="Times New Roman" pitchFamily="16" charset="0"/>
        <a:defRPr sz="116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1650"/>
        </a:spcAft>
        <a:buClr>
          <a:srgbClr val="000000"/>
        </a:buClr>
        <a:buSzPct val="100000"/>
        <a:buFont typeface="Times New Roman" pitchFamily="16" charset="0"/>
        <a:defRPr sz="1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emf"/><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emf"/><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emf"/><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emf"/><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9431000" y="13411201"/>
            <a:ext cx="18288000" cy="30480000"/>
          </a:xfrm>
          <a:prstGeom prst="rect">
            <a:avLst/>
          </a:prstGeom>
          <a:noFill/>
        </p:spPr>
        <p:txBody>
          <a:bodyPr wrap="square" rtlCol="0">
            <a:spAutoFit/>
          </a:bodyPr>
          <a:lstStyle/>
          <a:p>
            <a:pPr algn="just"/>
            <a:r>
              <a:rPr lang="en-US" sz="3600" dirty="0" smtClean="0">
                <a:latin typeface="Times New Roman" pitchFamily="18" charset="0"/>
                <a:cs typeface="Times New Roman" pitchFamily="18" charset="0"/>
              </a:rPr>
              <a:t>First, we address the question of how to derive an optimal control policy for Hybrid Dynamic CPS Systems with Context-Free discrete dynamics, nonlinear continuous dynamics, and nonlinear state partitioning. We introduce, The Motion Grammar Calculus [2], a set of symbolic transformation rules that can be progressively applied to a system language until it satisfies a correctness specification which is represented by a second language.</a:t>
            </a: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Second, we find that the transformation rules are also applicable when combining two distinct languages arising from different elements of a Cyber-Physical System. For instance, we combine the language of semantic maps with hybrid control models, generating a direct link between action and environment models to produce a control policy for mobile manipulation in unstructured environments.  First, we generate a semantic map for our environment and design a base model of robot action.  Then, we combine this map and action model using the Motion Grammar Calculus to produce a combined robot-environment model.  Using this combined model, we apply supervisory control to produce a policy for the manipulation task.  We demonstrate this approach on a </a:t>
            </a:r>
            <a:r>
              <a:rPr lang="en-US" sz="3600" dirty="0" err="1" smtClean="0">
                <a:latin typeface="Times New Roman" pitchFamily="18" charset="0"/>
                <a:cs typeface="Times New Roman" pitchFamily="18" charset="0"/>
              </a:rPr>
              <a:t>Segway</a:t>
            </a:r>
            <a:r>
              <a:rPr lang="en-US" sz="3600" dirty="0" smtClean="0">
                <a:latin typeface="Times New Roman" pitchFamily="18" charset="0"/>
                <a:cs typeface="Times New Roman" pitchFamily="18" charset="0"/>
              </a:rPr>
              <a:t> RMP-200 mobile platform. [3]</a:t>
            </a: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[2] N. </a:t>
            </a:r>
            <a:r>
              <a:rPr lang="en-US" sz="3600" dirty="0" err="1" smtClean="0">
                <a:latin typeface="Times New Roman" pitchFamily="18" charset="0"/>
                <a:cs typeface="Times New Roman" pitchFamily="18" charset="0"/>
              </a:rPr>
              <a:t>Dantam</a:t>
            </a:r>
            <a:r>
              <a:rPr lang="en-US" sz="3600" dirty="0" smtClean="0">
                <a:latin typeface="Times New Roman" pitchFamily="18" charset="0"/>
                <a:cs typeface="Times New Roman" pitchFamily="18" charset="0"/>
              </a:rPr>
              <a:t>, M. Stilman. The Motion Grammar Calculus for Context-Free Hybrid Systems. In Proc. American Control Conference (ACC’12), 2012.</a:t>
            </a: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[3] N. </a:t>
            </a:r>
            <a:r>
              <a:rPr lang="en-US" sz="3600" dirty="0" err="1" smtClean="0">
                <a:latin typeface="Times New Roman" pitchFamily="18" charset="0"/>
                <a:cs typeface="Times New Roman" pitchFamily="18" charset="0"/>
              </a:rPr>
              <a:t>Dantam</a:t>
            </a:r>
            <a:r>
              <a:rPr lang="en-US" sz="3600" dirty="0" smtClean="0">
                <a:latin typeface="Times New Roman" pitchFamily="18" charset="0"/>
                <a:cs typeface="Times New Roman" pitchFamily="18" charset="0"/>
              </a:rPr>
              <a:t>, C. Nieto, H. Christensen, M. Stilman. Linguistic Composition of Semantic Maps and Hybrid Controllers. In Proc. International Symposium on Experimental Robotics (ISER’12), 2012.</a:t>
            </a:r>
            <a:endParaRPr lang="en-US" sz="36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srcRect/>
          <a:stretch>
            <a:fillRect/>
          </a:stretch>
        </p:blipFill>
        <p:spPr bwMode="auto">
          <a:xfrm>
            <a:off x="381000" y="1981200"/>
            <a:ext cx="5486400" cy="1289050"/>
          </a:xfrm>
          <a:prstGeom prst="rect">
            <a:avLst/>
          </a:prstGeom>
          <a:noFill/>
          <a:ln w="9525">
            <a:noFill/>
            <a:round/>
            <a:headEnd/>
            <a:tailEnd/>
          </a:ln>
          <a:effectLst/>
        </p:spPr>
      </p:pic>
      <p:sp>
        <p:nvSpPr>
          <p:cNvPr id="3075" name="Text Box 3"/>
          <p:cNvSpPr txBox="1">
            <a:spLocks noChangeArrowheads="1"/>
          </p:cNvSpPr>
          <p:nvPr/>
        </p:nvSpPr>
        <p:spPr bwMode="auto">
          <a:xfrm>
            <a:off x="39687" y="-152400"/>
            <a:ext cx="38365113" cy="2062163"/>
          </a:xfrm>
          <a:prstGeom prst="rect">
            <a:avLst/>
          </a:prstGeom>
          <a:noFill/>
          <a:ln w="9525">
            <a:noFill/>
            <a:round/>
            <a:headEnd/>
            <a:tailEnd/>
          </a:ln>
          <a:effectLst/>
        </p:spPr>
        <p:txBody>
          <a:bodyPr lIns="0" tIns="88200" rIns="0" bIns="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r>
              <a:rPr lang="en-US" sz="11500" b="1" dirty="0">
                <a:latin typeface="Calibri" pitchFamily="34" charset="0"/>
                <a:cs typeface="Calibri" pitchFamily="34" charset="0"/>
              </a:rPr>
              <a:t>EAGER: Linguistic Task Transfer for </a:t>
            </a:r>
            <a:r>
              <a:rPr lang="en-US" sz="11500" b="1" dirty="0" smtClean="0">
                <a:latin typeface="Calibri" pitchFamily="34" charset="0"/>
                <a:cs typeface="Calibri" pitchFamily="34" charset="0"/>
              </a:rPr>
              <a:t>Humans </a:t>
            </a:r>
            <a:r>
              <a:rPr lang="en-US" sz="11500" b="1" dirty="0">
                <a:latin typeface="Calibri" pitchFamily="34" charset="0"/>
                <a:cs typeface="Calibri" pitchFamily="34" charset="0"/>
              </a:rPr>
              <a:t>and Cyber Systems</a:t>
            </a:r>
            <a:endParaRPr lang="en-US" sz="12000" b="1" dirty="0">
              <a:solidFill>
                <a:srgbClr val="000000"/>
              </a:solidFill>
              <a:latin typeface="Calibri" pitchFamily="34" charset="0"/>
              <a:ea typeface="DejaVu Sans" charset="0"/>
              <a:cs typeface="Calibri" pitchFamily="34" charset="0"/>
            </a:endParaRPr>
          </a:p>
        </p:txBody>
      </p:sp>
      <p:pic>
        <p:nvPicPr>
          <p:cNvPr id="3076" name="Picture 4"/>
          <p:cNvPicPr>
            <a:picLocks noChangeAspect="1" noChangeArrowheads="1"/>
          </p:cNvPicPr>
          <p:nvPr/>
        </p:nvPicPr>
        <p:blipFill>
          <a:blip r:embed="rId4" cstate="print"/>
          <a:srcRect/>
          <a:stretch>
            <a:fillRect/>
          </a:stretch>
        </p:blipFill>
        <p:spPr bwMode="auto">
          <a:xfrm>
            <a:off x="26441400" y="6019800"/>
            <a:ext cx="10744200" cy="4284390"/>
          </a:xfrm>
          <a:prstGeom prst="rect">
            <a:avLst/>
          </a:prstGeom>
          <a:noFill/>
          <a:ln w="9525">
            <a:noFill/>
            <a:round/>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33604200" y="1676400"/>
            <a:ext cx="4572000" cy="1692275"/>
          </a:xfrm>
          <a:prstGeom prst="rect">
            <a:avLst/>
          </a:prstGeom>
          <a:noFill/>
          <a:ln w="9525">
            <a:noFill/>
            <a:round/>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36042600" y="3733800"/>
            <a:ext cx="2133600" cy="3589337"/>
          </a:xfrm>
          <a:prstGeom prst="rect">
            <a:avLst/>
          </a:prstGeom>
          <a:noFill/>
          <a:ln w="9525">
            <a:noFill/>
            <a:round/>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31165800" y="9561116"/>
            <a:ext cx="2057400" cy="2418159"/>
          </a:xfrm>
          <a:prstGeom prst="rect">
            <a:avLst/>
          </a:prstGeom>
          <a:noFill/>
          <a:ln w="9525">
            <a:noFill/>
            <a:round/>
            <a:headEnd/>
            <a:tailEnd/>
          </a:ln>
          <a:effectLst/>
        </p:spPr>
      </p:pic>
      <p:pic>
        <p:nvPicPr>
          <p:cNvPr id="3080" name="Picture 8"/>
          <p:cNvPicPr>
            <a:picLocks noChangeAspect="1" noChangeArrowheads="1"/>
          </p:cNvPicPr>
          <p:nvPr/>
        </p:nvPicPr>
        <p:blipFill>
          <a:blip r:embed="rId8" cstate="print"/>
          <a:srcRect/>
          <a:stretch>
            <a:fillRect/>
          </a:stretch>
        </p:blipFill>
        <p:spPr bwMode="auto">
          <a:xfrm>
            <a:off x="26441400" y="3733800"/>
            <a:ext cx="8211902" cy="2209800"/>
          </a:xfrm>
          <a:prstGeom prst="rect">
            <a:avLst/>
          </a:prstGeom>
          <a:noFill/>
          <a:ln w="9525">
            <a:noFill/>
            <a:round/>
            <a:headEnd/>
            <a:tailEnd/>
          </a:ln>
          <a:effectLst/>
        </p:spPr>
      </p:pic>
      <p:pic>
        <p:nvPicPr>
          <p:cNvPr id="3081" name="Picture 9"/>
          <p:cNvPicPr>
            <a:picLocks noChangeAspect="1" noChangeArrowheads="1"/>
          </p:cNvPicPr>
          <p:nvPr/>
        </p:nvPicPr>
        <p:blipFill>
          <a:blip r:embed="rId9" cstate="print"/>
          <a:srcRect/>
          <a:stretch>
            <a:fillRect/>
          </a:stretch>
        </p:blipFill>
        <p:spPr bwMode="auto">
          <a:xfrm>
            <a:off x="92075" y="3886200"/>
            <a:ext cx="9813925" cy="7752319"/>
          </a:xfrm>
          <a:prstGeom prst="rect">
            <a:avLst/>
          </a:prstGeom>
          <a:noFill/>
          <a:ln w="9525">
            <a:noFill/>
            <a:round/>
            <a:headEnd/>
            <a:tailEnd/>
          </a:ln>
          <a:effectLst/>
        </p:spPr>
      </p:pic>
      <p:pic>
        <p:nvPicPr>
          <p:cNvPr id="3085" name="Picture 13"/>
          <p:cNvPicPr>
            <a:picLocks noChangeAspect="1" noChangeArrowheads="1"/>
          </p:cNvPicPr>
          <p:nvPr/>
        </p:nvPicPr>
        <p:blipFill>
          <a:blip r:embed="rId10" cstate="print"/>
          <a:srcRect/>
          <a:stretch>
            <a:fillRect/>
          </a:stretch>
        </p:blipFill>
        <p:spPr bwMode="auto">
          <a:xfrm>
            <a:off x="19630558" y="33604200"/>
            <a:ext cx="5515442" cy="5074973"/>
          </a:xfrm>
          <a:prstGeom prst="rect">
            <a:avLst/>
          </a:prstGeom>
          <a:noFill/>
          <a:ln w="9525">
            <a:noFill/>
            <a:round/>
            <a:headEnd/>
            <a:tailEnd/>
          </a:ln>
          <a:effectLst/>
        </p:spPr>
      </p:pic>
      <p:sp>
        <p:nvSpPr>
          <p:cNvPr id="3086" name="Text Box 14"/>
          <p:cNvSpPr txBox="1">
            <a:spLocks noChangeArrowheads="1"/>
          </p:cNvSpPr>
          <p:nvPr/>
        </p:nvSpPr>
        <p:spPr bwMode="auto">
          <a:xfrm>
            <a:off x="19807237" y="38862000"/>
            <a:ext cx="1604963" cy="685800"/>
          </a:xfrm>
          <a:prstGeom prst="rect">
            <a:avLst/>
          </a:prstGeom>
          <a:noFill/>
          <a:ln w="9525">
            <a:noFill/>
            <a:round/>
            <a:headEnd/>
            <a:tailEnd/>
          </a:ln>
          <a:effectLst/>
        </p:spPr>
        <p:txBody>
          <a:bodyPr wrap="none" lIns="90000" tIns="82044" rIns="90000" bIns="45000"/>
          <a:lstStyle/>
          <a:p>
            <a:pPr>
              <a:tabLst>
                <a:tab pos="723900" algn="l"/>
                <a:tab pos="1447800" algn="l"/>
              </a:tabLst>
            </a:pPr>
            <a:r>
              <a:rPr lang="en-US" sz="4000" dirty="0" smtClean="0">
                <a:solidFill>
                  <a:srgbClr val="000000"/>
                </a:solidFill>
                <a:latin typeface="Calibri" pitchFamily="34" charset="0"/>
                <a:ea typeface="DejaVu Sans" charset="0"/>
                <a:cs typeface="Calibri" pitchFamily="34" charset="0"/>
              </a:rPr>
              <a:t>Real-World Application</a:t>
            </a:r>
            <a:endParaRPr lang="en-US" sz="4000" dirty="0">
              <a:solidFill>
                <a:srgbClr val="000000"/>
              </a:solidFill>
              <a:latin typeface="Calibri" pitchFamily="34" charset="0"/>
              <a:ea typeface="DejaVu Sans" charset="0"/>
              <a:cs typeface="Calibri" pitchFamily="34" charset="0"/>
            </a:endParaRPr>
          </a:p>
        </p:txBody>
      </p:sp>
      <p:sp>
        <p:nvSpPr>
          <p:cNvPr id="3074" name="Rectangle 2"/>
          <p:cNvSpPr>
            <a:spLocks noChangeArrowheads="1"/>
          </p:cNvSpPr>
          <p:nvPr/>
        </p:nvSpPr>
        <p:spPr bwMode="auto">
          <a:xfrm>
            <a:off x="33092652" y="31178570"/>
            <a:ext cx="4473948" cy="1587429"/>
          </a:xfrm>
          <a:prstGeom prst="rect">
            <a:avLst/>
          </a:prstGeom>
          <a:solidFill>
            <a:schemeClr val="accent2">
              <a:lumMod val="20000"/>
              <a:lumOff val="80000"/>
            </a:schemeClr>
          </a:solidFill>
          <a:ln w="9525">
            <a:solidFill>
              <a:srgbClr val="808080"/>
            </a:solidFill>
            <a:round/>
            <a:headEnd/>
            <a:tailEnd/>
          </a:ln>
          <a:effectLst/>
        </p:spPr>
        <p:txBody>
          <a:bodyPr wrap="none" anchor="ctr"/>
          <a:lstStyle/>
          <a:p>
            <a:endParaRPr lang="en-US">
              <a:latin typeface="Calibri" pitchFamily="34" charset="0"/>
              <a:cs typeface="Calibri" pitchFamily="34" charset="0"/>
            </a:endParaRPr>
          </a:p>
        </p:txBody>
      </p:sp>
      <p:pic>
        <p:nvPicPr>
          <p:cNvPr id="3083" name="Picture 11"/>
          <p:cNvPicPr>
            <a:picLocks noChangeAspect="1" noChangeArrowheads="1"/>
          </p:cNvPicPr>
          <p:nvPr/>
        </p:nvPicPr>
        <p:blipFill>
          <a:blip r:embed="rId11" cstate="print"/>
          <a:srcRect/>
          <a:stretch>
            <a:fillRect/>
          </a:stretch>
        </p:blipFill>
        <p:spPr bwMode="auto">
          <a:xfrm>
            <a:off x="26002498" y="35433000"/>
            <a:ext cx="10277310" cy="4419600"/>
          </a:xfrm>
          <a:prstGeom prst="rect">
            <a:avLst/>
          </a:prstGeom>
          <a:noFill/>
          <a:ln w="9525">
            <a:noFill/>
            <a:round/>
            <a:headEnd/>
            <a:tailEnd/>
          </a:ln>
          <a:effectLst/>
        </p:spPr>
      </p:pic>
      <p:pic>
        <p:nvPicPr>
          <p:cNvPr id="3084" name="Picture 12"/>
          <p:cNvPicPr>
            <a:picLocks noChangeAspect="1" noChangeArrowheads="1"/>
          </p:cNvPicPr>
          <p:nvPr/>
        </p:nvPicPr>
        <p:blipFill>
          <a:blip r:embed="rId12" cstate="print"/>
          <a:srcRect/>
          <a:stretch>
            <a:fillRect/>
          </a:stretch>
        </p:blipFill>
        <p:spPr bwMode="auto">
          <a:xfrm>
            <a:off x="24933091" y="25603200"/>
            <a:ext cx="4784909" cy="4114800"/>
          </a:xfrm>
          <a:prstGeom prst="rect">
            <a:avLst/>
          </a:prstGeom>
          <a:noFill/>
          <a:ln w="9525">
            <a:noFill/>
            <a:round/>
            <a:headEnd/>
            <a:tailEnd/>
          </a:ln>
          <a:effectLst/>
        </p:spPr>
      </p:pic>
      <p:sp>
        <p:nvSpPr>
          <p:cNvPr id="3087" name="Text Box 15"/>
          <p:cNvSpPr txBox="1">
            <a:spLocks noChangeArrowheads="1"/>
          </p:cNvSpPr>
          <p:nvPr/>
        </p:nvSpPr>
        <p:spPr bwMode="auto">
          <a:xfrm>
            <a:off x="25139472" y="28575000"/>
            <a:ext cx="3206928" cy="612193"/>
          </a:xfrm>
          <a:prstGeom prst="rect">
            <a:avLst/>
          </a:prstGeom>
          <a:noFill/>
          <a:ln w="9525">
            <a:noFill/>
            <a:round/>
            <a:headEnd/>
            <a:tailEnd/>
          </a:ln>
          <a:effectLst/>
        </p:spPr>
        <p:txBody>
          <a:bodyPr wrap="none" lIns="90000" tIns="82044" rIns="90000" bIns="45000"/>
          <a:lstStyle/>
          <a:p>
            <a:pPr>
              <a:tabLst>
                <a:tab pos="723900" algn="l"/>
                <a:tab pos="1447800" algn="l"/>
                <a:tab pos="2171700" algn="l"/>
                <a:tab pos="2895600" algn="l"/>
              </a:tabLst>
            </a:pPr>
            <a:r>
              <a:rPr lang="en-US" sz="4200">
                <a:solidFill>
                  <a:srgbClr val="000000"/>
                </a:solidFill>
                <a:latin typeface="Calibri" pitchFamily="34" charset="0"/>
                <a:ea typeface="DejaVu Sans" charset="0"/>
                <a:cs typeface="Calibri" pitchFamily="34" charset="0"/>
              </a:rPr>
              <a:t>Semantic Map</a:t>
            </a:r>
          </a:p>
        </p:txBody>
      </p:sp>
      <p:sp>
        <p:nvSpPr>
          <p:cNvPr id="3088" name="Text Box 16"/>
          <p:cNvSpPr txBox="1">
            <a:spLocks noChangeArrowheads="1"/>
          </p:cNvSpPr>
          <p:nvPr/>
        </p:nvSpPr>
        <p:spPr bwMode="auto">
          <a:xfrm>
            <a:off x="28803600" y="28575000"/>
            <a:ext cx="2546553" cy="612193"/>
          </a:xfrm>
          <a:prstGeom prst="rect">
            <a:avLst/>
          </a:prstGeom>
          <a:noFill/>
          <a:ln w="9525">
            <a:noFill/>
            <a:round/>
            <a:headEnd/>
            <a:tailEnd/>
          </a:ln>
          <a:effectLst/>
        </p:spPr>
        <p:txBody>
          <a:bodyPr wrap="none" lIns="90000" tIns="82044" rIns="90000" bIns="45000"/>
          <a:lstStyle/>
          <a:p>
            <a:pPr>
              <a:tabLst>
                <a:tab pos="723900" algn="l"/>
                <a:tab pos="1447800" algn="l"/>
                <a:tab pos="2171700" algn="l"/>
              </a:tabLst>
            </a:pPr>
            <a:r>
              <a:rPr lang="en-US" sz="4200" dirty="0">
                <a:solidFill>
                  <a:srgbClr val="000000"/>
                </a:solidFill>
                <a:latin typeface="Calibri" pitchFamily="34" charset="0"/>
                <a:ea typeface="DejaVu Sans" charset="0"/>
                <a:cs typeface="Calibri" pitchFamily="34" charset="0"/>
              </a:rPr>
              <a:t>Map </a:t>
            </a:r>
            <a:r>
              <a:rPr lang="en-US" sz="4200" dirty="0" smtClean="0">
                <a:solidFill>
                  <a:srgbClr val="000000"/>
                </a:solidFill>
                <a:latin typeface="Calibri" pitchFamily="34" charset="0"/>
                <a:ea typeface="DejaVu Sans" charset="0"/>
                <a:cs typeface="Calibri" pitchFamily="34" charset="0"/>
              </a:rPr>
              <a:t>Graph / Language</a:t>
            </a:r>
            <a:endParaRPr lang="en-US" sz="4200" dirty="0">
              <a:solidFill>
                <a:srgbClr val="000000"/>
              </a:solidFill>
              <a:latin typeface="Calibri" pitchFamily="34" charset="0"/>
              <a:ea typeface="DejaVu Sans" charset="0"/>
              <a:cs typeface="Calibri" pitchFamily="34" charset="0"/>
            </a:endParaRPr>
          </a:p>
        </p:txBody>
      </p:sp>
      <p:pic>
        <p:nvPicPr>
          <p:cNvPr id="3090" name="Picture 18"/>
          <p:cNvPicPr>
            <a:picLocks noChangeAspect="1" noChangeArrowheads="1"/>
          </p:cNvPicPr>
          <p:nvPr/>
        </p:nvPicPr>
        <p:blipFill>
          <a:blip r:embed="rId13" cstate="print"/>
          <a:srcRect/>
          <a:stretch>
            <a:fillRect/>
          </a:stretch>
        </p:blipFill>
        <p:spPr bwMode="auto">
          <a:xfrm>
            <a:off x="33545156" y="26349038"/>
            <a:ext cx="3945244" cy="1921162"/>
          </a:xfrm>
          <a:prstGeom prst="rect">
            <a:avLst/>
          </a:prstGeom>
          <a:noFill/>
          <a:ln w="9525">
            <a:noFill/>
            <a:round/>
            <a:headEnd/>
            <a:tailEnd/>
          </a:ln>
          <a:effectLst/>
        </p:spPr>
      </p:pic>
      <p:sp>
        <p:nvSpPr>
          <p:cNvPr id="3091" name="Text Box 19"/>
          <p:cNvSpPr txBox="1">
            <a:spLocks noChangeArrowheads="1"/>
          </p:cNvSpPr>
          <p:nvPr/>
        </p:nvSpPr>
        <p:spPr bwMode="auto">
          <a:xfrm>
            <a:off x="34240755" y="28575000"/>
            <a:ext cx="3630645" cy="612193"/>
          </a:xfrm>
          <a:prstGeom prst="rect">
            <a:avLst/>
          </a:prstGeom>
          <a:noFill/>
          <a:ln w="9525">
            <a:noFill/>
            <a:round/>
            <a:headEnd/>
            <a:tailEnd/>
          </a:ln>
          <a:effectLst/>
        </p:spPr>
        <p:txBody>
          <a:bodyPr wrap="none" lIns="90000" tIns="82044" rIns="90000" bIns="45000"/>
          <a:lstStyle/>
          <a:p>
            <a:pPr>
              <a:tabLst>
                <a:tab pos="723900" algn="l"/>
                <a:tab pos="1447800" algn="l"/>
                <a:tab pos="2171700" algn="l"/>
                <a:tab pos="2895600" algn="l"/>
                <a:tab pos="3619500" algn="l"/>
              </a:tabLst>
            </a:pPr>
            <a:r>
              <a:rPr lang="en-US" sz="4200" dirty="0">
                <a:solidFill>
                  <a:srgbClr val="000000"/>
                </a:solidFill>
                <a:latin typeface="Calibri" pitchFamily="34" charset="0"/>
                <a:ea typeface="DejaVu Sans" charset="0"/>
                <a:cs typeface="Calibri" pitchFamily="34" charset="0"/>
              </a:rPr>
              <a:t>Action </a:t>
            </a:r>
            <a:r>
              <a:rPr lang="en-US" sz="4200" dirty="0" smtClean="0">
                <a:solidFill>
                  <a:srgbClr val="000000"/>
                </a:solidFill>
                <a:latin typeface="Calibri" pitchFamily="34" charset="0"/>
                <a:ea typeface="DejaVu Sans" charset="0"/>
                <a:cs typeface="Calibri" pitchFamily="34" charset="0"/>
              </a:rPr>
              <a:t>Language</a:t>
            </a:r>
            <a:endParaRPr lang="en-US" sz="4200" dirty="0">
              <a:solidFill>
                <a:srgbClr val="000000"/>
              </a:solidFill>
              <a:latin typeface="Calibri" pitchFamily="34" charset="0"/>
              <a:ea typeface="DejaVu Sans" charset="0"/>
              <a:cs typeface="Calibri" pitchFamily="34" charset="0"/>
            </a:endParaRPr>
          </a:p>
        </p:txBody>
      </p:sp>
      <p:sp>
        <p:nvSpPr>
          <p:cNvPr id="3092" name="Text Box 20"/>
          <p:cNvSpPr txBox="1">
            <a:spLocks noChangeArrowheads="1"/>
          </p:cNvSpPr>
          <p:nvPr/>
        </p:nvSpPr>
        <p:spPr bwMode="auto">
          <a:xfrm>
            <a:off x="25201651" y="31851600"/>
            <a:ext cx="7183349" cy="688717"/>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b="1" dirty="0">
                <a:solidFill>
                  <a:srgbClr val="000000"/>
                </a:solidFill>
                <a:latin typeface="Calibri" pitchFamily="34" charset="0"/>
                <a:ea typeface="DejaVu Sans" charset="0"/>
                <a:cs typeface="Calibri" pitchFamily="34" charset="0"/>
              </a:rPr>
              <a:t>Motion Grammar Calculus</a:t>
            </a:r>
          </a:p>
        </p:txBody>
      </p:sp>
      <p:sp>
        <p:nvSpPr>
          <p:cNvPr id="3094" name="Text Box 22"/>
          <p:cNvSpPr txBox="1">
            <a:spLocks noChangeArrowheads="1"/>
          </p:cNvSpPr>
          <p:nvPr/>
        </p:nvSpPr>
        <p:spPr bwMode="auto">
          <a:xfrm>
            <a:off x="33418588" y="31341538"/>
            <a:ext cx="3843212" cy="1145028"/>
          </a:xfrm>
          <a:prstGeom prst="rect">
            <a:avLst/>
          </a:prstGeom>
          <a:noFill/>
          <a:ln w="9525">
            <a:noFill/>
            <a:round/>
            <a:headEnd/>
            <a:tailEnd/>
          </a:ln>
          <a:effectLst/>
        </p:spPr>
        <p:txBody>
          <a:bodyPr wrap="none" lIns="90000" tIns="82044" rIns="90000" bIns="45000"/>
          <a:lstStyle/>
          <a:p>
            <a:pPr>
              <a:tabLst>
                <a:tab pos="723900" algn="l"/>
                <a:tab pos="1447800" algn="l"/>
                <a:tab pos="2171700" algn="l"/>
                <a:tab pos="2895600" algn="l"/>
                <a:tab pos="3619500" algn="l"/>
              </a:tabLst>
            </a:pPr>
            <a:r>
              <a:rPr lang="en-US" sz="4200" i="1">
                <a:solidFill>
                  <a:srgbClr val="000000"/>
                </a:solidFill>
                <a:latin typeface="Calibri" pitchFamily="34" charset="0"/>
                <a:ea typeface="DejaVu Sans" charset="0"/>
                <a:cs typeface="Calibri" pitchFamily="34" charset="0"/>
              </a:rPr>
              <a:t>“Bring a soda </a:t>
            </a:r>
          </a:p>
          <a:p>
            <a:pPr>
              <a:tabLst>
                <a:tab pos="723900" algn="l"/>
                <a:tab pos="1447800" algn="l"/>
                <a:tab pos="2171700" algn="l"/>
                <a:tab pos="2895600" algn="l"/>
                <a:tab pos="3619500" algn="l"/>
              </a:tabLst>
            </a:pPr>
            <a:r>
              <a:rPr lang="en-US" sz="4200" i="1">
                <a:solidFill>
                  <a:srgbClr val="000000"/>
                </a:solidFill>
                <a:latin typeface="Calibri" pitchFamily="34" charset="0"/>
                <a:ea typeface="DejaVu Sans" charset="0"/>
                <a:cs typeface="Calibri" pitchFamily="34" charset="0"/>
              </a:rPr>
              <a:t>from the kitchen.</a:t>
            </a:r>
            <a:r>
              <a:rPr lang="en-US" sz="4200">
                <a:solidFill>
                  <a:srgbClr val="000000"/>
                </a:solidFill>
                <a:latin typeface="Calibri" pitchFamily="34" charset="0"/>
                <a:ea typeface="DejaVu Sans" charset="0"/>
                <a:cs typeface="Calibri" pitchFamily="34" charset="0"/>
              </a:rPr>
              <a:t>”</a:t>
            </a:r>
          </a:p>
        </p:txBody>
      </p:sp>
      <p:sp>
        <p:nvSpPr>
          <p:cNvPr id="3097" name="Text Box 25"/>
          <p:cNvSpPr txBox="1">
            <a:spLocks noChangeArrowheads="1"/>
          </p:cNvSpPr>
          <p:nvPr/>
        </p:nvSpPr>
        <p:spPr bwMode="auto">
          <a:xfrm>
            <a:off x="32766000" y="32763996"/>
            <a:ext cx="4648200" cy="687804"/>
          </a:xfrm>
          <a:prstGeom prst="rect">
            <a:avLst/>
          </a:prstGeom>
          <a:noFill/>
          <a:ln w="9525">
            <a:noFill/>
            <a:round/>
            <a:headEnd/>
            <a:tailEnd/>
          </a:ln>
          <a:effectLst/>
        </p:spPr>
        <p:txBody>
          <a:bodyPr wrap="none" lIns="90000" tIns="82044" rIns="90000" bIns="45000"/>
          <a:lstStyle/>
          <a:p>
            <a:pPr>
              <a:tabLst>
                <a:tab pos="723900" algn="l"/>
                <a:tab pos="1447800" algn="l"/>
                <a:tab pos="2171700" algn="l"/>
                <a:tab pos="2895600" algn="l"/>
              </a:tabLst>
            </a:pPr>
            <a:r>
              <a:rPr lang="en-US" sz="4200" dirty="0" smtClean="0">
                <a:solidFill>
                  <a:srgbClr val="000000"/>
                </a:solidFill>
                <a:latin typeface="Calibri" pitchFamily="34" charset="0"/>
                <a:ea typeface="DejaVu Sans" charset="0"/>
                <a:cs typeface="Calibri" pitchFamily="34" charset="0"/>
              </a:rPr>
              <a:t>Specification Language</a:t>
            </a:r>
            <a:endParaRPr lang="en-US" sz="4200" dirty="0">
              <a:solidFill>
                <a:srgbClr val="000000"/>
              </a:solidFill>
              <a:latin typeface="Calibri" pitchFamily="34" charset="0"/>
              <a:ea typeface="DejaVu Sans" charset="0"/>
              <a:cs typeface="Calibri" pitchFamily="34" charset="0"/>
            </a:endParaRPr>
          </a:p>
        </p:txBody>
      </p:sp>
      <p:sp>
        <p:nvSpPr>
          <p:cNvPr id="3098" name="Text Box 26"/>
          <p:cNvSpPr txBox="1">
            <a:spLocks noChangeArrowheads="1"/>
          </p:cNvSpPr>
          <p:nvPr/>
        </p:nvSpPr>
        <p:spPr bwMode="auto">
          <a:xfrm>
            <a:off x="26898600" y="34518600"/>
            <a:ext cx="7183349" cy="688717"/>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b="1" dirty="0">
                <a:solidFill>
                  <a:srgbClr val="000000"/>
                </a:solidFill>
                <a:latin typeface="Calibri" pitchFamily="34" charset="0"/>
                <a:ea typeface="DejaVu Sans" charset="0"/>
                <a:cs typeface="Calibri" pitchFamily="34" charset="0"/>
              </a:rPr>
              <a:t>Supervisory Control</a:t>
            </a:r>
          </a:p>
        </p:txBody>
      </p:sp>
      <p:sp>
        <p:nvSpPr>
          <p:cNvPr id="3102" name="Text Box 30"/>
          <p:cNvSpPr txBox="1">
            <a:spLocks noChangeArrowheads="1"/>
          </p:cNvSpPr>
          <p:nvPr/>
        </p:nvSpPr>
        <p:spPr bwMode="auto">
          <a:xfrm>
            <a:off x="19354800" y="12115800"/>
            <a:ext cx="18516600" cy="1447800"/>
          </a:xfrm>
          <a:prstGeom prst="rect">
            <a:avLst/>
          </a:prstGeom>
          <a:noFill/>
          <a:ln w="9525">
            <a:noFill/>
            <a:round/>
            <a:headEnd/>
            <a:tailEnd/>
          </a:ln>
          <a:effectLst/>
        </p:spPr>
        <p:txBody>
          <a:bodyPr lIns="90000" tIns="129672"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8000" b="1" dirty="0" smtClean="0">
                <a:solidFill>
                  <a:srgbClr val="000000"/>
                </a:solidFill>
                <a:latin typeface="Calibri" pitchFamily="34" charset="0"/>
                <a:ea typeface="DejaVu Sans" charset="0"/>
                <a:cs typeface="Calibri" pitchFamily="34" charset="0"/>
              </a:rPr>
              <a:t>Language Derivation, Composition, Control</a:t>
            </a:r>
            <a:endParaRPr lang="en-US" sz="8000" b="1" dirty="0">
              <a:solidFill>
                <a:srgbClr val="000000"/>
              </a:solidFill>
              <a:latin typeface="Calibri" pitchFamily="34" charset="0"/>
              <a:ea typeface="DejaVu Sans" charset="0"/>
              <a:cs typeface="Calibri" pitchFamily="34" charset="0"/>
            </a:endParaRPr>
          </a:p>
        </p:txBody>
      </p:sp>
      <p:sp>
        <p:nvSpPr>
          <p:cNvPr id="3109" name="Text Box 37"/>
          <p:cNvSpPr txBox="1">
            <a:spLocks noChangeArrowheads="1"/>
          </p:cNvSpPr>
          <p:nvPr/>
        </p:nvSpPr>
        <p:spPr bwMode="auto">
          <a:xfrm>
            <a:off x="1752600" y="12115800"/>
            <a:ext cx="18821400" cy="1600200"/>
          </a:xfrm>
          <a:prstGeom prst="rect">
            <a:avLst/>
          </a:prstGeom>
          <a:noFill/>
          <a:ln w="9525">
            <a:noFill/>
            <a:round/>
            <a:headEnd/>
            <a:tailEnd/>
          </a:ln>
          <a:effectLst/>
        </p:spPr>
        <p:txBody>
          <a:bodyPr lIns="90000" tIns="12967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8000" b="1" dirty="0" smtClean="0">
                <a:solidFill>
                  <a:srgbClr val="000000"/>
                </a:solidFill>
                <a:latin typeface="Calibri" pitchFamily="34" charset="0"/>
                <a:ea typeface="DejaVu Sans" charset="0"/>
                <a:cs typeface="Calibri" pitchFamily="34" charset="0"/>
              </a:rPr>
              <a:t>Task Transfer Between Distinct CPS</a:t>
            </a:r>
            <a:endParaRPr lang="en-US" sz="8000" b="1" dirty="0">
              <a:solidFill>
                <a:srgbClr val="000000"/>
              </a:solidFill>
              <a:latin typeface="Calibri" pitchFamily="34" charset="0"/>
              <a:ea typeface="DejaVu Sans" charset="0"/>
              <a:cs typeface="Calibri" pitchFamily="34" charset="0"/>
            </a:endParaRPr>
          </a:p>
        </p:txBody>
      </p:sp>
      <p:pic>
        <p:nvPicPr>
          <p:cNvPr id="3103" name="Picture 31"/>
          <p:cNvPicPr>
            <a:picLocks noChangeAspect="1" noChangeArrowheads="1"/>
          </p:cNvPicPr>
          <p:nvPr/>
        </p:nvPicPr>
        <p:blipFill>
          <a:blip r:embed="rId14" cstate="print"/>
          <a:srcRect/>
          <a:stretch>
            <a:fillRect/>
          </a:stretch>
        </p:blipFill>
        <p:spPr bwMode="auto">
          <a:xfrm>
            <a:off x="2372243" y="30824035"/>
            <a:ext cx="16100685" cy="1948295"/>
          </a:xfrm>
          <a:prstGeom prst="rect">
            <a:avLst/>
          </a:prstGeom>
          <a:noFill/>
          <a:ln w="9525">
            <a:noFill/>
            <a:round/>
            <a:headEnd/>
            <a:tailEnd/>
          </a:ln>
          <a:effectLst/>
        </p:spPr>
      </p:pic>
      <p:pic>
        <p:nvPicPr>
          <p:cNvPr id="3104" name="Picture 32"/>
          <p:cNvPicPr>
            <a:picLocks noChangeAspect="1" noChangeArrowheads="1"/>
          </p:cNvPicPr>
          <p:nvPr/>
        </p:nvPicPr>
        <p:blipFill>
          <a:blip r:embed="rId15" cstate="print"/>
          <a:srcRect/>
          <a:stretch>
            <a:fillRect/>
          </a:stretch>
        </p:blipFill>
        <p:spPr bwMode="auto">
          <a:xfrm>
            <a:off x="2266024" y="33078410"/>
            <a:ext cx="16100685" cy="2141167"/>
          </a:xfrm>
          <a:prstGeom prst="rect">
            <a:avLst/>
          </a:prstGeom>
          <a:noFill/>
          <a:ln w="9525">
            <a:noFill/>
            <a:round/>
            <a:headEnd/>
            <a:tailEnd/>
          </a:ln>
          <a:effectLst/>
        </p:spPr>
      </p:pic>
      <p:pic>
        <p:nvPicPr>
          <p:cNvPr id="3105" name="Picture 33"/>
          <p:cNvPicPr>
            <a:picLocks noChangeAspect="1" noChangeArrowheads="1"/>
          </p:cNvPicPr>
          <p:nvPr/>
        </p:nvPicPr>
        <p:blipFill>
          <a:blip r:embed="rId16" cstate="print"/>
          <a:srcRect/>
          <a:stretch>
            <a:fillRect/>
          </a:stretch>
        </p:blipFill>
        <p:spPr bwMode="auto">
          <a:xfrm>
            <a:off x="2286000" y="19411263"/>
            <a:ext cx="2173312" cy="3220137"/>
          </a:xfrm>
          <a:prstGeom prst="rect">
            <a:avLst/>
          </a:prstGeom>
          <a:noFill/>
          <a:ln w="9525">
            <a:noFill/>
            <a:round/>
            <a:headEnd/>
            <a:tailEnd/>
          </a:ln>
          <a:effectLst/>
        </p:spPr>
      </p:pic>
      <p:pic>
        <p:nvPicPr>
          <p:cNvPr id="3106" name="Picture 34"/>
          <p:cNvPicPr>
            <a:picLocks noChangeAspect="1" noChangeArrowheads="1"/>
          </p:cNvPicPr>
          <p:nvPr/>
        </p:nvPicPr>
        <p:blipFill>
          <a:blip r:embed="rId17" cstate="print"/>
          <a:srcRect/>
          <a:stretch>
            <a:fillRect/>
          </a:stretch>
        </p:blipFill>
        <p:spPr bwMode="auto">
          <a:xfrm>
            <a:off x="6096000" y="19411263"/>
            <a:ext cx="2213844" cy="3220137"/>
          </a:xfrm>
          <a:prstGeom prst="rect">
            <a:avLst/>
          </a:prstGeom>
          <a:noFill/>
          <a:ln w="9525">
            <a:noFill/>
            <a:round/>
            <a:headEnd/>
            <a:tailEnd/>
          </a:ln>
          <a:effectLst/>
        </p:spPr>
      </p:pic>
      <p:pic>
        <p:nvPicPr>
          <p:cNvPr id="3107" name="Picture 35"/>
          <p:cNvPicPr>
            <a:picLocks noChangeAspect="1" noChangeArrowheads="1"/>
          </p:cNvPicPr>
          <p:nvPr/>
        </p:nvPicPr>
        <p:blipFill>
          <a:blip r:embed="rId18" cstate="print"/>
          <a:srcRect/>
          <a:stretch>
            <a:fillRect/>
          </a:stretch>
        </p:blipFill>
        <p:spPr bwMode="auto">
          <a:xfrm>
            <a:off x="9942429" y="19330201"/>
            <a:ext cx="2020971" cy="3220137"/>
          </a:xfrm>
          <a:prstGeom prst="rect">
            <a:avLst/>
          </a:prstGeom>
          <a:noFill/>
          <a:ln w="9525">
            <a:noFill/>
            <a:round/>
            <a:headEnd/>
            <a:tailEnd/>
          </a:ln>
          <a:effectLst/>
        </p:spPr>
      </p:pic>
      <p:pic>
        <p:nvPicPr>
          <p:cNvPr id="3108" name="Picture 36"/>
          <p:cNvPicPr>
            <a:picLocks noChangeAspect="1" noChangeArrowheads="1"/>
          </p:cNvPicPr>
          <p:nvPr/>
        </p:nvPicPr>
        <p:blipFill>
          <a:blip r:embed="rId19" cstate="print"/>
          <a:srcRect/>
          <a:stretch>
            <a:fillRect/>
          </a:stretch>
        </p:blipFill>
        <p:spPr bwMode="auto">
          <a:xfrm>
            <a:off x="14009709" y="19330201"/>
            <a:ext cx="2068491" cy="3220137"/>
          </a:xfrm>
          <a:prstGeom prst="rect">
            <a:avLst/>
          </a:prstGeom>
          <a:noFill/>
          <a:ln w="9525">
            <a:noFill/>
            <a:round/>
            <a:headEnd/>
            <a:tailEnd/>
          </a:ln>
          <a:effectLst/>
        </p:spPr>
      </p:pic>
      <p:pic>
        <p:nvPicPr>
          <p:cNvPr id="3110" name="Picture 38"/>
          <p:cNvPicPr>
            <a:picLocks noChangeAspect="1" noChangeArrowheads="1"/>
          </p:cNvPicPr>
          <p:nvPr/>
        </p:nvPicPr>
        <p:blipFill>
          <a:blip r:embed="rId20" cstate="print"/>
          <a:srcRect/>
          <a:stretch>
            <a:fillRect/>
          </a:stretch>
        </p:blipFill>
        <p:spPr bwMode="auto">
          <a:xfrm>
            <a:off x="2017442" y="38641727"/>
            <a:ext cx="3083169" cy="4025171"/>
          </a:xfrm>
          <a:prstGeom prst="rect">
            <a:avLst/>
          </a:prstGeom>
          <a:noFill/>
          <a:ln w="9525">
            <a:noFill/>
            <a:round/>
            <a:headEnd/>
            <a:tailEnd/>
          </a:ln>
          <a:effectLst/>
        </p:spPr>
      </p:pic>
      <p:pic>
        <p:nvPicPr>
          <p:cNvPr id="3111" name="Picture 39"/>
          <p:cNvPicPr>
            <a:picLocks noChangeAspect="1" noChangeArrowheads="1"/>
          </p:cNvPicPr>
          <p:nvPr/>
        </p:nvPicPr>
        <p:blipFill>
          <a:blip r:embed="rId21" cstate="print"/>
          <a:srcRect/>
          <a:stretch>
            <a:fillRect/>
          </a:stretch>
        </p:blipFill>
        <p:spPr bwMode="auto">
          <a:xfrm>
            <a:off x="5342402" y="38722790"/>
            <a:ext cx="3598894" cy="4025171"/>
          </a:xfrm>
          <a:prstGeom prst="rect">
            <a:avLst/>
          </a:prstGeom>
          <a:noFill/>
          <a:ln w="9525">
            <a:noFill/>
            <a:round/>
            <a:headEnd/>
            <a:tailEnd/>
          </a:ln>
          <a:effectLst/>
        </p:spPr>
      </p:pic>
      <p:pic>
        <p:nvPicPr>
          <p:cNvPr id="3112" name="Picture 40"/>
          <p:cNvPicPr>
            <a:picLocks noChangeAspect="1" noChangeArrowheads="1"/>
          </p:cNvPicPr>
          <p:nvPr/>
        </p:nvPicPr>
        <p:blipFill>
          <a:blip r:embed="rId22" cstate="print"/>
          <a:srcRect/>
          <a:stretch>
            <a:fillRect/>
          </a:stretch>
        </p:blipFill>
        <p:spPr bwMode="auto">
          <a:xfrm>
            <a:off x="9183086" y="38481000"/>
            <a:ext cx="3534603" cy="4025171"/>
          </a:xfrm>
          <a:prstGeom prst="rect">
            <a:avLst/>
          </a:prstGeom>
          <a:noFill/>
          <a:ln w="9525">
            <a:noFill/>
            <a:round/>
            <a:headEnd/>
            <a:tailEnd/>
          </a:ln>
          <a:effectLst/>
        </p:spPr>
      </p:pic>
      <p:pic>
        <p:nvPicPr>
          <p:cNvPr id="3113" name="Picture 41"/>
          <p:cNvPicPr>
            <a:picLocks noChangeAspect="1" noChangeArrowheads="1"/>
          </p:cNvPicPr>
          <p:nvPr/>
        </p:nvPicPr>
        <p:blipFill>
          <a:blip r:embed="rId23" cstate="print"/>
          <a:srcRect/>
          <a:stretch>
            <a:fillRect/>
          </a:stretch>
        </p:blipFill>
        <p:spPr bwMode="auto">
          <a:xfrm>
            <a:off x="13127195" y="38562063"/>
            <a:ext cx="3179605" cy="4025171"/>
          </a:xfrm>
          <a:prstGeom prst="rect">
            <a:avLst/>
          </a:prstGeom>
          <a:noFill/>
          <a:ln w="9525">
            <a:noFill/>
            <a:round/>
            <a:headEnd/>
            <a:tailEnd/>
          </a:ln>
          <a:effectLst/>
        </p:spPr>
      </p:pic>
      <p:pic>
        <p:nvPicPr>
          <p:cNvPr id="3114" name="Picture 42"/>
          <p:cNvPicPr>
            <a:picLocks noChangeAspect="1" noChangeArrowheads="1"/>
          </p:cNvPicPr>
          <p:nvPr/>
        </p:nvPicPr>
        <p:blipFill>
          <a:blip r:embed="rId24" cstate="print"/>
          <a:srcRect/>
          <a:stretch>
            <a:fillRect/>
          </a:stretch>
        </p:blipFill>
        <p:spPr bwMode="auto">
          <a:xfrm>
            <a:off x="12626647" y="23241000"/>
            <a:ext cx="1794555" cy="3220137"/>
          </a:xfrm>
          <a:prstGeom prst="rect">
            <a:avLst/>
          </a:prstGeom>
          <a:noFill/>
          <a:ln w="9525">
            <a:noFill/>
            <a:round/>
            <a:headEnd/>
            <a:tailEnd/>
          </a:ln>
          <a:effectLst/>
        </p:spPr>
      </p:pic>
      <p:pic>
        <p:nvPicPr>
          <p:cNvPr id="3115" name="Picture 43"/>
          <p:cNvPicPr>
            <a:picLocks noChangeAspect="1" noChangeArrowheads="1"/>
          </p:cNvPicPr>
          <p:nvPr/>
        </p:nvPicPr>
        <p:blipFill>
          <a:blip r:embed="rId25" cstate="print"/>
          <a:srcRect/>
          <a:stretch>
            <a:fillRect/>
          </a:stretch>
        </p:blipFill>
        <p:spPr bwMode="auto">
          <a:xfrm>
            <a:off x="9969754" y="23241000"/>
            <a:ext cx="1794555" cy="3220137"/>
          </a:xfrm>
          <a:prstGeom prst="rect">
            <a:avLst/>
          </a:prstGeom>
          <a:noFill/>
          <a:ln w="9525">
            <a:noFill/>
            <a:round/>
            <a:headEnd/>
            <a:tailEnd/>
          </a:ln>
          <a:effectLst/>
        </p:spPr>
      </p:pic>
      <p:pic>
        <p:nvPicPr>
          <p:cNvPr id="3116" name="Picture 44"/>
          <p:cNvPicPr>
            <a:picLocks noChangeAspect="1" noChangeArrowheads="1"/>
          </p:cNvPicPr>
          <p:nvPr/>
        </p:nvPicPr>
        <p:blipFill>
          <a:blip r:embed="rId26" cstate="print"/>
          <a:srcRect/>
          <a:stretch>
            <a:fillRect/>
          </a:stretch>
        </p:blipFill>
        <p:spPr bwMode="auto">
          <a:xfrm>
            <a:off x="6446332" y="23689639"/>
            <a:ext cx="2582818" cy="2368980"/>
          </a:xfrm>
          <a:prstGeom prst="rect">
            <a:avLst/>
          </a:prstGeom>
          <a:noFill/>
          <a:ln w="9525">
            <a:noFill/>
            <a:round/>
            <a:headEnd/>
            <a:tailEnd/>
          </a:ln>
          <a:effectLst/>
        </p:spPr>
      </p:pic>
      <p:pic>
        <p:nvPicPr>
          <p:cNvPr id="3117" name="Picture 45"/>
          <p:cNvPicPr>
            <a:picLocks noChangeAspect="1" noChangeArrowheads="1"/>
          </p:cNvPicPr>
          <p:nvPr/>
        </p:nvPicPr>
        <p:blipFill>
          <a:blip r:embed="rId27" cstate="print"/>
          <a:srcRect/>
          <a:stretch>
            <a:fillRect/>
          </a:stretch>
        </p:blipFill>
        <p:spPr bwMode="auto">
          <a:xfrm>
            <a:off x="1542052" y="23580624"/>
            <a:ext cx="3847673" cy="2398331"/>
          </a:xfrm>
          <a:prstGeom prst="rect">
            <a:avLst/>
          </a:prstGeom>
          <a:noFill/>
          <a:ln w="9525">
            <a:noFill/>
            <a:round/>
            <a:headEnd/>
            <a:tailEnd/>
          </a:ln>
          <a:effectLst/>
        </p:spPr>
      </p:pic>
      <p:sp>
        <p:nvSpPr>
          <p:cNvPr id="3118" name="Text Box 46"/>
          <p:cNvSpPr txBox="1">
            <a:spLocks noChangeArrowheads="1"/>
          </p:cNvSpPr>
          <p:nvPr/>
        </p:nvSpPr>
        <p:spPr bwMode="auto">
          <a:xfrm>
            <a:off x="4519177" y="22584662"/>
            <a:ext cx="10720823" cy="808738"/>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4000" dirty="0" smtClean="0">
                <a:solidFill>
                  <a:srgbClr val="000000"/>
                </a:solidFill>
                <a:latin typeface="Calibri" pitchFamily="34" charset="0"/>
                <a:ea typeface="DejaVu Sans" charset="0"/>
                <a:cs typeface="Calibri" pitchFamily="34" charset="0"/>
              </a:rPr>
              <a:t>CPS 1 Demonstrates a Task (Assembly)</a:t>
            </a:r>
            <a:endParaRPr lang="en-US" sz="4000" dirty="0">
              <a:solidFill>
                <a:srgbClr val="000000"/>
              </a:solidFill>
              <a:latin typeface="Calibri" pitchFamily="34" charset="0"/>
              <a:ea typeface="DejaVu Sans" charset="0"/>
              <a:cs typeface="Calibri" pitchFamily="34" charset="0"/>
            </a:endParaRPr>
          </a:p>
        </p:txBody>
      </p:sp>
      <p:sp>
        <p:nvSpPr>
          <p:cNvPr id="3119" name="Text Box 47"/>
          <p:cNvSpPr txBox="1">
            <a:spLocks noChangeArrowheads="1"/>
          </p:cNvSpPr>
          <p:nvPr/>
        </p:nvSpPr>
        <p:spPr bwMode="auto">
          <a:xfrm>
            <a:off x="5562600" y="26517600"/>
            <a:ext cx="9016103" cy="679248"/>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4000" dirty="0">
                <a:solidFill>
                  <a:srgbClr val="000000"/>
                </a:solidFill>
                <a:latin typeface="Calibri" pitchFamily="34" charset="0"/>
                <a:ea typeface="DejaVu Sans" charset="0"/>
                <a:cs typeface="Calibri" pitchFamily="34" charset="0"/>
              </a:rPr>
              <a:t>Scene Segmentation and Analysis</a:t>
            </a:r>
          </a:p>
        </p:txBody>
      </p:sp>
      <p:sp>
        <p:nvSpPr>
          <p:cNvPr id="3120" name="Text Box 48"/>
          <p:cNvSpPr txBox="1">
            <a:spLocks noChangeArrowheads="1"/>
          </p:cNvSpPr>
          <p:nvPr/>
        </p:nvSpPr>
        <p:spPr bwMode="auto">
          <a:xfrm>
            <a:off x="8625235" y="35052000"/>
            <a:ext cx="3947765" cy="746822"/>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4000" dirty="0">
                <a:solidFill>
                  <a:srgbClr val="000000"/>
                </a:solidFill>
                <a:latin typeface="Calibri" pitchFamily="34" charset="0"/>
                <a:ea typeface="DejaVu Sans" charset="0"/>
                <a:cs typeface="Calibri" pitchFamily="34" charset="0"/>
              </a:rPr>
              <a:t>Task Language</a:t>
            </a:r>
          </a:p>
        </p:txBody>
      </p:sp>
      <p:sp>
        <p:nvSpPr>
          <p:cNvPr id="3121" name="Text Box 49"/>
          <p:cNvSpPr txBox="1">
            <a:spLocks noChangeArrowheads="1"/>
          </p:cNvSpPr>
          <p:nvPr/>
        </p:nvSpPr>
        <p:spPr bwMode="auto">
          <a:xfrm>
            <a:off x="1219200" y="31387279"/>
            <a:ext cx="1770795" cy="679248"/>
          </a:xfrm>
          <a:prstGeom prst="rect">
            <a:avLst/>
          </a:prstGeom>
          <a:noFill/>
          <a:ln w="9525">
            <a:noFill/>
            <a:round/>
            <a:headEnd/>
            <a:tailEnd/>
          </a:ln>
          <a:effectLst/>
        </p:spPr>
        <p:txBody>
          <a:bodyPr lIns="90000" tIns="87336" rIns="90000" bIns="45000"/>
          <a:lstStyle/>
          <a:p>
            <a:pPr>
              <a:tabLst>
                <a:tab pos="723900" algn="l"/>
                <a:tab pos="1447800" algn="l"/>
              </a:tabLst>
            </a:pPr>
            <a:r>
              <a:rPr lang="en-US" sz="4800">
                <a:solidFill>
                  <a:srgbClr val="000000"/>
                </a:solidFill>
                <a:latin typeface="Calibri" pitchFamily="34" charset="0"/>
                <a:ea typeface="DejaVu Sans" charset="0"/>
                <a:cs typeface="Calibri" pitchFamily="34" charset="0"/>
              </a:rPr>
              <a:t>NFA</a:t>
            </a:r>
          </a:p>
        </p:txBody>
      </p:sp>
      <p:sp>
        <p:nvSpPr>
          <p:cNvPr id="3122" name="Text Box 50"/>
          <p:cNvSpPr txBox="1">
            <a:spLocks noChangeArrowheads="1"/>
          </p:cNvSpPr>
          <p:nvPr/>
        </p:nvSpPr>
        <p:spPr bwMode="auto">
          <a:xfrm>
            <a:off x="1300262" y="33480927"/>
            <a:ext cx="1770795" cy="679248"/>
          </a:xfrm>
          <a:prstGeom prst="rect">
            <a:avLst/>
          </a:prstGeom>
          <a:noFill/>
          <a:ln w="9525">
            <a:noFill/>
            <a:round/>
            <a:headEnd/>
            <a:tailEnd/>
          </a:ln>
          <a:effectLst/>
        </p:spPr>
        <p:txBody>
          <a:bodyPr lIns="90000" tIns="87336" rIns="90000" bIns="45000"/>
          <a:lstStyle/>
          <a:p>
            <a:pPr>
              <a:tabLst>
                <a:tab pos="723900" algn="l"/>
                <a:tab pos="1447800" algn="l"/>
              </a:tabLst>
            </a:pPr>
            <a:r>
              <a:rPr lang="en-US" sz="4800">
                <a:solidFill>
                  <a:srgbClr val="000000"/>
                </a:solidFill>
                <a:latin typeface="Calibri" pitchFamily="34" charset="0"/>
                <a:ea typeface="DejaVu Sans" charset="0"/>
                <a:cs typeface="Calibri" pitchFamily="34" charset="0"/>
              </a:rPr>
              <a:t>DFA</a:t>
            </a:r>
          </a:p>
        </p:txBody>
      </p:sp>
      <p:sp>
        <p:nvSpPr>
          <p:cNvPr id="3123" name="Text Box 51"/>
          <p:cNvSpPr txBox="1">
            <a:spLocks noChangeArrowheads="1"/>
          </p:cNvSpPr>
          <p:nvPr/>
        </p:nvSpPr>
        <p:spPr bwMode="auto">
          <a:xfrm>
            <a:off x="7250165" y="42666898"/>
            <a:ext cx="9016104" cy="679248"/>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4800" dirty="0" smtClean="0">
                <a:solidFill>
                  <a:srgbClr val="000000"/>
                </a:solidFill>
                <a:latin typeface="Calibri" pitchFamily="34" charset="0"/>
                <a:ea typeface="DejaVu Sans" charset="0"/>
                <a:cs typeface="Calibri" pitchFamily="34" charset="0"/>
              </a:rPr>
              <a:t>CPS 2 Performs the Same Task</a:t>
            </a:r>
            <a:endParaRPr lang="en-US" sz="4800" dirty="0">
              <a:solidFill>
                <a:srgbClr val="000000"/>
              </a:solidFill>
              <a:latin typeface="Calibri" pitchFamily="34" charset="0"/>
              <a:ea typeface="DejaVu Sans" charset="0"/>
              <a:cs typeface="Calibri" pitchFamily="34" charset="0"/>
            </a:endParaRPr>
          </a:p>
        </p:txBody>
      </p:sp>
      <p:sp>
        <p:nvSpPr>
          <p:cNvPr id="3126" name="Line 54"/>
          <p:cNvSpPr>
            <a:spLocks noChangeShapeType="1"/>
          </p:cNvSpPr>
          <p:nvPr/>
        </p:nvSpPr>
        <p:spPr bwMode="auto">
          <a:xfrm>
            <a:off x="9294700" y="23257511"/>
            <a:ext cx="1397" cy="1126489"/>
          </a:xfrm>
          <a:prstGeom prst="line">
            <a:avLst/>
          </a:prstGeom>
          <a:noFill/>
          <a:ln w="165100">
            <a:solidFill>
              <a:srgbClr val="000000"/>
            </a:solidFill>
            <a:round/>
            <a:headEnd/>
            <a:tailEnd type="triangle" w="med" len="med"/>
          </a:ln>
          <a:effectLst/>
        </p:spPr>
        <p:txBody>
          <a:bodyPr/>
          <a:lstStyle/>
          <a:p>
            <a:endParaRPr lang="en-US">
              <a:latin typeface="Calibri" pitchFamily="34" charset="0"/>
              <a:cs typeface="Calibri" pitchFamily="34" charset="0"/>
            </a:endParaRPr>
          </a:p>
        </p:txBody>
      </p:sp>
      <p:cxnSp>
        <p:nvCxnSpPr>
          <p:cNvPr id="62" name="Straight Connector 61"/>
          <p:cNvCxnSpPr/>
          <p:nvPr/>
        </p:nvCxnSpPr>
        <p:spPr bwMode="auto">
          <a:xfrm>
            <a:off x="0" y="3505200"/>
            <a:ext cx="38404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152400" y="12115800"/>
            <a:ext cx="38404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18897600" y="12192000"/>
            <a:ext cx="0" cy="316992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7" name="Text Box 37"/>
          <p:cNvSpPr txBox="1">
            <a:spLocks noChangeArrowheads="1"/>
          </p:cNvSpPr>
          <p:nvPr/>
        </p:nvSpPr>
        <p:spPr bwMode="auto">
          <a:xfrm>
            <a:off x="13563600" y="1981200"/>
            <a:ext cx="13563600" cy="1447800"/>
          </a:xfrm>
          <a:prstGeom prst="rect">
            <a:avLst/>
          </a:prstGeom>
          <a:noFill/>
          <a:ln w="9525">
            <a:noFill/>
            <a:round/>
            <a:headEnd/>
            <a:tailEnd/>
          </a:ln>
          <a:effectLst/>
        </p:spPr>
        <p:txBody>
          <a:bodyPr lIns="90000" tIns="12967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8000" dirty="0" smtClean="0">
                <a:solidFill>
                  <a:srgbClr val="000000"/>
                </a:solidFill>
                <a:latin typeface="Calibri" pitchFamily="34" charset="0"/>
                <a:ea typeface="DejaVu Sans" charset="0"/>
                <a:cs typeface="Calibri" pitchFamily="34" charset="0"/>
              </a:rPr>
              <a:t>PI: Michael Stilman, </a:t>
            </a:r>
            <a:r>
              <a:rPr lang="en-US" sz="8000" dirty="0" err="1" smtClean="0">
                <a:solidFill>
                  <a:srgbClr val="000000"/>
                </a:solidFill>
                <a:latin typeface="Calibri" pitchFamily="34" charset="0"/>
                <a:ea typeface="DejaVu Sans" charset="0"/>
                <a:cs typeface="Calibri" pitchFamily="34" charset="0"/>
              </a:rPr>
              <a:t>Irfan</a:t>
            </a:r>
            <a:r>
              <a:rPr lang="en-US" sz="8000" dirty="0" smtClean="0">
                <a:solidFill>
                  <a:srgbClr val="000000"/>
                </a:solidFill>
                <a:latin typeface="Calibri" pitchFamily="34" charset="0"/>
                <a:ea typeface="DejaVu Sans" charset="0"/>
                <a:cs typeface="Calibri" pitchFamily="34" charset="0"/>
              </a:rPr>
              <a:t> </a:t>
            </a:r>
            <a:r>
              <a:rPr lang="en-US" sz="8000" dirty="0" err="1" smtClean="0">
                <a:solidFill>
                  <a:srgbClr val="000000"/>
                </a:solidFill>
                <a:latin typeface="Calibri" pitchFamily="34" charset="0"/>
                <a:ea typeface="DejaVu Sans" charset="0"/>
                <a:cs typeface="Calibri" pitchFamily="34" charset="0"/>
              </a:rPr>
              <a:t>Essa</a:t>
            </a:r>
            <a:endParaRPr lang="en-US" sz="8000" dirty="0">
              <a:solidFill>
                <a:srgbClr val="000000"/>
              </a:solidFill>
              <a:latin typeface="Calibri" pitchFamily="34" charset="0"/>
              <a:ea typeface="DejaVu Sans" charset="0"/>
              <a:cs typeface="Calibri" pitchFamily="34" charset="0"/>
            </a:endParaRPr>
          </a:p>
        </p:txBody>
      </p:sp>
      <p:sp>
        <p:nvSpPr>
          <p:cNvPr id="68" name="Text Box 37"/>
          <p:cNvSpPr txBox="1">
            <a:spLocks noChangeArrowheads="1"/>
          </p:cNvSpPr>
          <p:nvPr/>
        </p:nvSpPr>
        <p:spPr bwMode="auto">
          <a:xfrm>
            <a:off x="34213800" y="6019800"/>
            <a:ext cx="2895600" cy="762000"/>
          </a:xfrm>
          <a:prstGeom prst="rect">
            <a:avLst/>
          </a:prstGeom>
          <a:solidFill>
            <a:schemeClr val="bg1"/>
          </a:solidFill>
          <a:ln w="9525">
            <a:solidFill>
              <a:schemeClr val="tx1"/>
            </a:solidFill>
            <a:round/>
            <a:headEnd/>
            <a:tailEnd/>
          </a:ln>
          <a:effectLst/>
        </p:spPr>
        <p:txBody>
          <a:bodyPr lIns="90000" tIns="129672"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3600" b="1" dirty="0" smtClean="0">
                <a:solidFill>
                  <a:srgbClr val="000000"/>
                </a:solidFill>
                <a:latin typeface="+mj-lt"/>
                <a:ea typeface="DejaVu Sans" charset="0"/>
                <a:cs typeface="Calibri" pitchFamily="34" charset="0"/>
              </a:rPr>
              <a:t>CPS System</a:t>
            </a:r>
            <a:endParaRPr lang="en-US" sz="3600" b="1" dirty="0">
              <a:solidFill>
                <a:srgbClr val="000000"/>
              </a:solidFill>
              <a:latin typeface="+mj-lt"/>
              <a:ea typeface="DejaVu Sans" charset="0"/>
              <a:cs typeface="Calibri" pitchFamily="34" charset="0"/>
            </a:endParaRPr>
          </a:p>
        </p:txBody>
      </p:sp>
      <p:sp>
        <p:nvSpPr>
          <p:cNvPr id="70" name="TextBox 69"/>
          <p:cNvSpPr txBox="1"/>
          <p:nvPr/>
        </p:nvSpPr>
        <p:spPr>
          <a:xfrm>
            <a:off x="10439400" y="3657600"/>
            <a:ext cx="15468600" cy="8335615"/>
          </a:xfrm>
          <a:prstGeom prst="rect">
            <a:avLst/>
          </a:prstGeom>
          <a:noFill/>
        </p:spPr>
        <p:txBody>
          <a:bodyPr wrap="square" rtlCol="0">
            <a:spAutoFit/>
          </a:bodyPr>
          <a:lstStyle/>
          <a:p>
            <a:pPr algn="just"/>
            <a:r>
              <a:rPr lang="en-US" sz="3600" dirty="0" smtClean="0">
                <a:latin typeface="Times New Roman" pitchFamily="18" charset="0"/>
                <a:cs typeface="Times New Roman" pitchFamily="18" charset="0"/>
              </a:rPr>
              <a:t>We introduce formal languages as tools </a:t>
            </a:r>
            <a:r>
              <a:rPr lang="en-US" sz="3600" dirty="0">
                <a:latin typeface="Times New Roman" pitchFamily="18" charset="0"/>
                <a:cs typeface="Times New Roman" pitchFamily="18" charset="0"/>
              </a:rPr>
              <a:t>for encoding, describing and transferring structured knowledge. </a:t>
            </a:r>
            <a:r>
              <a:rPr lang="en-US" sz="3600" dirty="0" smtClean="0">
                <a:latin typeface="Times New Roman" pitchFamily="18" charset="0"/>
                <a:cs typeface="Times New Roman" pitchFamily="18" charset="0"/>
              </a:rPr>
              <a:t>In natural </a:t>
            </a:r>
            <a:r>
              <a:rPr lang="en-US" sz="3600" dirty="0">
                <a:latin typeface="Times New Roman" pitchFamily="18" charset="0"/>
                <a:cs typeface="Times New Roman" pitchFamily="18" charset="0"/>
              </a:rPr>
              <a:t>language, the latter process is called communication. Similarly, we </a:t>
            </a:r>
            <a:r>
              <a:rPr lang="en-US" sz="3600" dirty="0" smtClean="0">
                <a:latin typeface="Times New Roman" pitchFamily="18" charset="0"/>
                <a:cs typeface="Times New Roman" pitchFamily="18" charset="0"/>
              </a:rPr>
              <a:t>develop </a:t>
            </a:r>
            <a:r>
              <a:rPr lang="en-US" sz="3600" dirty="0">
                <a:latin typeface="Times New Roman" pitchFamily="18" charset="0"/>
                <a:cs typeface="Times New Roman" pitchFamily="18" charset="0"/>
              </a:rPr>
              <a:t>a </a:t>
            </a:r>
            <a:r>
              <a:rPr lang="en-US" sz="3600" dirty="0" smtClean="0">
                <a:latin typeface="Times New Roman" pitchFamily="18" charset="0"/>
                <a:cs typeface="Times New Roman" pitchFamily="18" charset="0"/>
              </a:rPr>
              <a:t>formal language </a:t>
            </a:r>
            <a:r>
              <a:rPr lang="en-US" sz="3600" dirty="0">
                <a:latin typeface="Times New Roman" pitchFamily="18" charset="0"/>
                <a:cs typeface="Times New Roman" pitchFamily="18" charset="0"/>
              </a:rPr>
              <a:t>through which arbitrary cyber-physical systems communicate tasks via structured </a:t>
            </a:r>
            <a:r>
              <a:rPr lang="en-US" sz="3600" dirty="0" smtClean="0">
                <a:latin typeface="Times New Roman" pitchFamily="18" charset="0"/>
                <a:cs typeface="Times New Roman" pitchFamily="18" charset="0"/>
              </a:rPr>
              <a:t>actions. Our study focuses on </a:t>
            </a:r>
            <a:r>
              <a:rPr lang="en-US" sz="3600" dirty="0">
                <a:latin typeface="Times New Roman" pitchFamily="18" charset="0"/>
                <a:cs typeface="Times New Roman" pitchFamily="18" charset="0"/>
              </a:rPr>
              <a:t>the use of context-free grammars (CFG). In contrast to finite state </a:t>
            </a:r>
            <a:r>
              <a:rPr lang="en-US" sz="3600" dirty="0" smtClean="0">
                <a:latin typeface="Times New Roman" pitchFamily="18" charset="0"/>
                <a:cs typeface="Times New Roman" pitchFamily="18" charset="0"/>
              </a:rPr>
              <a:t>machines, CFGs </a:t>
            </a:r>
            <a:r>
              <a:rPr lang="en-US" sz="3600" dirty="0">
                <a:latin typeface="Times New Roman" pitchFamily="18" charset="0"/>
                <a:cs typeface="Times New Roman" pitchFamily="18" charset="0"/>
              </a:rPr>
              <a:t>allow </a:t>
            </a:r>
            <a:r>
              <a:rPr lang="en-US" sz="3600" dirty="0" smtClean="0">
                <a:latin typeface="Times New Roman" pitchFamily="18" charset="0"/>
                <a:cs typeface="Times New Roman" pitchFamily="18" charset="0"/>
              </a:rPr>
              <a:t>memory/modeling and </a:t>
            </a:r>
            <a:r>
              <a:rPr lang="en-US" sz="3600" dirty="0">
                <a:latin typeface="Times New Roman" pitchFamily="18" charset="0"/>
                <a:cs typeface="Times New Roman" pitchFamily="18" charset="0"/>
              </a:rPr>
              <a:t>hierarchical task decomposition while maintaining </a:t>
            </a:r>
            <a:r>
              <a:rPr lang="en-US" sz="3600" dirty="0" smtClean="0">
                <a:latin typeface="Times New Roman" pitchFamily="18" charset="0"/>
                <a:cs typeface="Times New Roman" pitchFamily="18" charset="0"/>
              </a:rPr>
              <a:t>efficient parsing</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analysis, verification</a:t>
            </a:r>
            <a:r>
              <a:rPr lang="en-US" sz="3600" dirty="0">
                <a:latin typeface="Times New Roman" pitchFamily="18" charset="0"/>
                <a:cs typeface="Times New Roman" pitchFamily="18" charset="0"/>
              </a:rPr>
              <a:t>. The value of CFG </a:t>
            </a:r>
            <a:r>
              <a:rPr lang="en-US" sz="3600" dirty="0" smtClean="0">
                <a:latin typeface="Times New Roman" pitchFamily="18" charset="0"/>
                <a:cs typeface="Times New Roman" pitchFamily="18" charset="0"/>
              </a:rPr>
              <a:t>in </a:t>
            </a:r>
            <a:r>
              <a:rPr lang="en-US" sz="3600" dirty="0">
                <a:latin typeface="Times New Roman" pitchFamily="18" charset="0"/>
                <a:cs typeface="Times New Roman" pitchFamily="18" charset="0"/>
              </a:rPr>
              <a:t>representing and </a:t>
            </a:r>
            <a:r>
              <a:rPr lang="en-US" sz="3600" dirty="0" smtClean="0">
                <a:latin typeface="Times New Roman" pitchFamily="18" charset="0"/>
                <a:cs typeface="Times New Roman" pitchFamily="18" charset="0"/>
              </a:rPr>
              <a:t>analyzing tasks </a:t>
            </a:r>
            <a:r>
              <a:rPr lang="en-US" sz="3600" dirty="0">
                <a:latin typeface="Times New Roman" pitchFamily="18" charset="0"/>
                <a:cs typeface="Times New Roman" pitchFamily="18" charset="0"/>
              </a:rPr>
              <a:t>was independently discovered in Robot Control and Human Activity Recognition. Building </a:t>
            </a:r>
            <a:r>
              <a:rPr lang="en-US" sz="3600" dirty="0" smtClean="0">
                <a:latin typeface="Times New Roman" pitchFamily="18" charset="0"/>
                <a:cs typeface="Times New Roman" pitchFamily="18" charset="0"/>
              </a:rPr>
              <a:t>on the framework </a:t>
            </a:r>
            <a:r>
              <a:rPr lang="en-US" sz="3600" dirty="0">
                <a:latin typeface="Times New Roman" pitchFamily="18" charset="0"/>
                <a:cs typeface="Times New Roman" pitchFamily="18" charset="0"/>
              </a:rPr>
              <a:t>developed by the </a:t>
            </a:r>
            <a:r>
              <a:rPr lang="en-US" sz="3600" dirty="0" smtClean="0">
                <a:latin typeface="Times New Roman" pitchFamily="18" charset="0"/>
                <a:cs typeface="Times New Roman" pitchFamily="18" charset="0"/>
              </a:rPr>
              <a:t>PIs </a:t>
            </a:r>
            <a:r>
              <a:rPr lang="en-US" sz="3600" dirty="0">
                <a:latin typeface="Times New Roman" pitchFamily="18" charset="0"/>
                <a:cs typeface="Times New Roman" pitchFamily="18" charset="0"/>
              </a:rPr>
              <a:t>that merges perception and </a:t>
            </a:r>
            <a:r>
              <a:rPr lang="en-US" sz="3600" dirty="0" smtClean="0">
                <a:latin typeface="Times New Roman" pitchFamily="18" charset="0"/>
                <a:cs typeface="Times New Roman" pitchFamily="18" charset="0"/>
              </a:rPr>
              <a:t>control, The Motion Grammar (shown to the right), we seek to unify </a:t>
            </a:r>
            <a:r>
              <a:rPr lang="en-US" sz="3600" dirty="0">
                <a:latin typeface="Times New Roman" pitchFamily="18" charset="0"/>
                <a:cs typeface="Times New Roman" pitchFamily="18" charset="0"/>
              </a:rPr>
              <a:t>these fields to enable </a:t>
            </a:r>
            <a:r>
              <a:rPr lang="en-US" sz="3600" dirty="0" smtClean="0">
                <a:latin typeface="Times New Roman" pitchFamily="18" charset="0"/>
                <a:cs typeface="Times New Roman" pitchFamily="18" charset="0"/>
              </a:rPr>
              <a:t>task </a:t>
            </a:r>
            <a:r>
              <a:rPr lang="en-US" sz="3600" dirty="0">
                <a:latin typeface="Times New Roman" pitchFamily="18" charset="0"/>
                <a:cs typeface="Times New Roman" pitchFamily="18" charset="0"/>
              </a:rPr>
              <a:t>transfer between distinct </a:t>
            </a:r>
            <a:r>
              <a:rPr lang="en-US" sz="3600" dirty="0" smtClean="0">
                <a:latin typeface="Times New Roman" pitchFamily="18" charset="0"/>
                <a:cs typeface="Times New Roman" pitchFamily="18" charset="0"/>
              </a:rPr>
              <a:t>systems.</a:t>
            </a:r>
          </a:p>
          <a:p>
            <a:pPr algn="just"/>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In the </a:t>
            </a:r>
            <a:r>
              <a:rPr lang="en-US" sz="3600" dirty="0" smtClean="0">
                <a:latin typeface="Times New Roman" pitchFamily="18" charset="0"/>
                <a:cs typeface="Times New Roman" pitchFamily="18" charset="0"/>
              </a:rPr>
              <a:t>studies presented </a:t>
            </a:r>
            <a:r>
              <a:rPr lang="en-US" sz="3600" dirty="0" smtClean="0">
                <a:latin typeface="Times New Roman" pitchFamily="18" charset="0"/>
                <a:cs typeface="Times New Roman" pitchFamily="18" charset="0"/>
              </a:rPr>
              <a:t>below, we have: (1) Developed methods to observe a cyber-physical system in action and  automatically generate a grammar from the observations.  (2)  Created and evaluated tools to derive and combine languages of two distinct fields and apply supervisory control  in order to specify the behavior of a system given a third language specified by the designer.</a:t>
            </a:r>
            <a:endParaRPr lang="en-US" sz="3600" dirty="0">
              <a:latin typeface="Times New Roman" pitchFamily="18" charset="0"/>
              <a:cs typeface="Times New Roman" pitchFamily="18" charset="0"/>
            </a:endParaRPr>
          </a:p>
        </p:txBody>
      </p:sp>
      <p:sp>
        <p:nvSpPr>
          <p:cNvPr id="71" name="TextBox 70"/>
          <p:cNvSpPr txBox="1"/>
          <p:nvPr/>
        </p:nvSpPr>
        <p:spPr>
          <a:xfrm>
            <a:off x="33223200" y="11432061"/>
            <a:ext cx="1224631" cy="607539"/>
          </a:xfrm>
          <a:prstGeom prst="rect">
            <a:avLst/>
          </a:prstGeom>
          <a:noFill/>
        </p:spPr>
        <p:txBody>
          <a:bodyPr wrap="none" rtlCol="0">
            <a:spAutoFit/>
          </a:bodyPr>
          <a:lstStyle/>
          <a:p>
            <a:r>
              <a:rPr lang="en-US" sz="3600" dirty="0" smtClean="0">
                <a:latin typeface="Calibri" pitchFamily="34" charset="0"/>
                <a:cs typeface="Calibri" pitchFamily="34" charset="0"/>
              </a:rPr>
              <a:t>Event</a:t>
            </a:r>
            <a:endParaRPr lang="en-US" sz="3600" dirty="0">
              <a:latin typeface="Calibri" pitchFamily="34" charset="0"/>
              <a:cs typeface="Calibri" pitchFamily="34" charset="0"/>
            </a:endParaRPr>
          </a:p>
        </p:txBody>
      </p:sp>
      <p:sp>
        <p:nvSpPr>
          <p:cNvPr id="73" name="TextBox 72"/>
          <p:cNvSpPr txBox="1"/>
          <p:nvPr/>
        </p:nvSpPr>
        <p:spPr>
          <a:xfrm>
            <a:off x="609600" y="13411200"/>
            <a:ext cx="17678400" cy="5759590"/>
          </a:xfrm>
          <a:prstGeom prst="rect">
            <a:avLst/>
          </a:prstGeom>
          <a:noFill/>
        </p:spPr>
        <p:txBody>
          <a:bodyPr wrap="square" rtlCol="0">
            <a:spAutoFit/>
          </a:bodyPr>
          <a:lstStyle/>
          <a:p>
            <a:pPr algn="just"/>
            <a:r>
              <a:rPr lang="en-US" sz="3600" dirty="0" smtClean="0">
                <a:latin typeface="Times New Roman" pitchFamily="18" charset="0"/>
                <a:cs typeface="Times New Roman" pitchFamily="18" charset="0"/>
              </a:rPr>
              <a:t>We develop a pipeline of algorithms for the automatic transfer of a task from one cyber-physical system to another. This work extends our efforts showing the utility of linguistic models in verifiable system control policies by now performing real visual analysis of one CPS system (a human) to automatically extract a policy for another system (a robot) to perform the task. This method tokenizes each demonstration into a sequence of object connection  symbols, then transforms the set of sequences from all demonstrations into an automaton, which represents the task-language. Finally, we combine this automaton with a kinematic model of the second system to reproduce the demonstrated task.</a:t>
            </a:r>
            <a:endParaRPr lang="en-US" sz="3600" dirty="0">
              <a:latin typeface="Times New Roman" pitchFamily="18" charset="0"/>
              <a:cs typeface="Times New Roman" pitchFamily="18" charset="0"/>
            </a:endParaRP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[1] N. </a:t>
            </a:r>
            <a:r>
              <a:rPr lang="en-US" sz="3600" dirty="0" err="1" smtClean="0">
                <a:latin typeface="Times New Roman" pitchFamily="18" charset="0"/>
                <a:cs typeface="Times New Roman" pitchFamily="18" charset="0"/>
              </a:rPr>
              <a:t>Dantam</a:t>
            </a:r>
            <a:r>
              <a:rPr lang="en-US" sz="3600" dirty="0" smtClean="0">
                <a:latin typeface="Times New Roman" pitchFamily="18" charset="0"/>
                <a:cs typeface="Times New Roman" pitchFamily="18" charset="0"/>
              </a:rPr>
              <a:t>, I. </a:t>
            </a:r>
            <a:r>
              <a:rPr lang="en-US" sz="3600" dirty="0" err="1" smtClean="0">
                <a:latin typeface="Times New Roman" pitchFamily="18" charset="0"/>
                <a:cs typeface="Times New Roman" pitchFamily="18" charset="0"/>
              </a:rPr>
              <a:t>Essa</a:t>
            </a:r>
            <a:r>
              <a:rPr lang="en-US" sz="3600" dirty="0" smtClean="0">
                <a:latin typeface="Times New Roman" pitchFamily="18" charset="0"/>
                <a:cs typeface="Times New Roman" pitchFamily="18" charset="0"/>
              </a:rPr>
              <a:t>, M. Stilman. Linguistic transfer of Human Assembly Tasks to Robots. In Proc. IEEE Int. Conf. on Intelligent Robots and Systems (IROS’12), 2012.</a:t>
            </a:r>
            <a:endParaRPr lang="en-US" sz="3600" dirty="0">
              <a:latin typeface="Times New Roman" pitchFamily="18" charset="0"/>
              <a:cs typeface="Times New Roman" pitchFamily="18" charset="0"/>
            </a:endParaRPr>
          </a:p>
        </p:txBody>
      </p:sp>
      <p:sp>
        <p:nvSpPr>
          <p:cNvPr id="75" name="Line 54"/>
          <p:cNvSpPr>
            <a:spLocks noChangeShapeType="1"/>
          </p:cNvSpPr>
          <p:nvPr/>
        </p:nvSpPr>
        <p:spPr bwMode="auto">
          <a:xfrm>
            <a:off x="9296401" y="27889200"/>
            <a:ext cx="0" cy="2667000"/>
          </a:xfrm>
          <a:prstGeom prst="line">
            <a:avLst/>
          </a:prstGeom>
          <a:noFill/>
          <a:ln w="165100">
            <a:solidFill>
              <a:srgbClr val="000000"/>
            </a:solidFill>
            <a:round/>
            <a:headEnd/>
            <a:tailEnd type="triangle" w="med" len="med"/>
          </a:ln>
          <a:effectLst/>
        </p:spPr>
        <p:txBody>
          <a:bodyPr/>
          <a:lstStyle/>
          <a:p>
            <a:endParaRPr lang="en-US">
              <a:latin typeface="Calibri" pitchFamily="34" charset="0"/>
              <a:cs typeface="Calibri" pitchFamily="34" charset="0"/>
            </a:endParaRPr>
          </a:p>
        </p:txBody>
      </p:sp>
      <p:sp>
        <p:nvSpPr>
          <p:cNvPr id="74" name="Rounded Rectangle 73"/>
          <p:cNvSpPr/>
          <p:nvPr/>
        </p:nvSpPr>
        <p:spPr bwMode="auto">
          <a:xfrm>
            <a:off x="381000" y="27355800"/>
            <a:ext cx="18059400" cy="2286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600" dirty="0" smtClean="0">
                <a:latin typeface="Times New Roman" pitchFamily="18" charset="0"/>
                <a:cs typeface="Times New Roman" pitchFamily="18" charset="0"/>
              </a:rPr>
              <a:t>Iterative online segmentation and object recognition via optimization produces sequences of strings from multiple demonstrations. We use the McNaughton-Yamada-Thompson algorithm to create an NFA, and apply </a:t>
            </a:r>
            <a:r>
              <a:rPr lang="en-US" sz="3600" dirty="0" err="1" smtClean="0">
                <a:latin typeface="Times New Roman" pitchFamily="18" charset="0"/>
                <a:cs typeface="Times New Roman" pitchFamily="18" charset="0"/>
              </a:rPr>
              <a:t>Brzozwski’s</a:t>
            </a:r>
            <a:r>
              <a:rPr lang="en-US" sz="3600" dirty="0" smtClean="0">
                <a:latin typeface="Times New Roman" pitchFamily="18" charset="0"/>
                <a:cs typeface="Times New Roman" pitchFamily="18" charset="0"/>
              </a:rPr>
              <a:t> algorithm to generate a minimum-state DFA that represents the task language.</a:t>
            </a:r>
            <a:endParaRPr kumimoji="0" lang="en-US" sz="3600" b="0" i="0" u="none" strike="noStrike" cap="none" normalizeH="0" baseline="0" dirty="0" smtClean="0">
              <a:ln>
                <a:noFill/>
              </a:ln>
              <a:effectLst/>
              <a:latin typeface="Arial" charset="0"/>
            </a:endParaRPr>
          </a:p>
        </p:txBody>
      </p:sp>
      <p:sp>
        <p:nvSpPr>
          <p:cNvPr id="76" name="Line 54"/>
          <p:cNvSpPr>
            <a:spLocks noChangeShapeType="1"/>
          </p:cNvSpPr>
          <p:nvPr/>
        </p:nvSpPr>
        <p:spPr bwMode="auto">
          <a:xfrm>
            <a:off x="10439401" y="36195000"/>
            <a:ext cx="0" cy="2438400"/>
          </a:xfrm>
          <a:prstGeom prst="line">
            <a:avLst/>
          </a:prstGeom>
          <a:noFill/>
          <a:ln w="165100">
            <a:solidFill>
              <a:srgbClr val="000000"/>
            </a:solidFill>
            <a:round/>
            <a:headEnd/>
            <a:tailEnd type="triangle" w="med" len="med"/>
          </a:ln>
          <a:effectLst/>
        </p:spPr>
        <p:txBody>
          <a:bodyPr/>
          <a:lstStyle/>
          <a:p>
            <a:endParaRPr lang="en-US">
              <a:latin typeface="Calibri" pitchFamily="34" charset="0"/>
              <a:cs typeface="Calibri" pitchFamily="34" charset="0"/>
            </a:endParaRPr>
          </a:p>
        </p:txBody>
      </p:sp>
      <p:sp>
        <p:nvSpPr>
          <p:cNvPr id="78" name="Rounded Rectangle 77"/>
          <p:cNvSpPr/>
          <p:nvPr/>
        </p:nvSpPr>
        <p:spPr bwMode="auto">
          <a:xfrm>
            <a:off x="457200" y="35890200"/>
            <a:ext cx="18059400" cy="1905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600" dirty="0" smtClean="0">
                <a:latin typeface="Times New Roman" pitchFamily="18" charset="0"/>
                <a:cs typeface="Times New Roman" pitchFamily="18" charset="0"/>
              </a:rPr>
              <a:t>Given domain knowledge of the second CPS in the form of a kinematic model, we then apply differential inverse kinematics to generate the required motions that follow the DFA to replicate the action of the original system.</a:t>
            </a:r>
            <a:endParaRPr kumimoji="0" lang="en-US" sz="3600" b="0" i="0" u="none" strike="noStrike" cap="none" normalizeH="0" baseline="0" dirty="0" smtClean="0">
              <a:ln>
                <a:noFill/>
              </a:ln>
              <a:effectLst/>
              <a:latin typeface="Arial" charset="0"/>
            </a:endParaRPr>
          </a:p>
        </p:txBody>
      </p:sp>
      <p:sp>
        <p:nvSpPr>
          <p:cNvPr id="72" name="Text Box 37"/>
          <p:cNvSpPr txBox="1">
            <a:spLocks noChangeArrowheads="1"/>
          </p:cNvSpPr>
          <p:nvPr/>
        </p:nvSpPr>
        <p:spPr bwMode="auto">
          <a:xfrm>
            <a:off x="26441400" y="6019800"/>
            <a:ext cx="3962400" cy="762000"/>
          </a:xfrm>
          <a:prstGeom prst="rect">
            <a:avLst/>
          </a:prstGeom>
          <a:solidFill>
            <a:schemeClr val="bg1"/>
          </a:solidFill>
          <a:ln w="9525">
            <a:solidFill>
              <a:schemeClr val="tx1"/>
            </a:solidFill>
            <a:round/>
            <a:headEnd/>
            <a:tailEnd/>
          </a:ln>
          <a:effectLst/>
        </p:spPr>
        <p:txBody>
          <a:bodyPr lIns="90000" tIns="129672"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Lst>
            </a:pPr>
            <a:r>
              <a:rPr lang="en-US" sz="3600" b="1" dirty="0" smtClean="0">
                <a:solidFill>
                  <a:srgbClr val="000000"/>
                </a:solidFill>
                <a:latin typeface="+mj-lt"/>
                <a:ea typeface="DejaVu Sans" charset="0"/>
                <a:cs typeface="Calibri" pitchFamily="34" charset="0"/>
              </a:rPr>
              <a:t>Motion Parser</a:t>
            </a:r>
            <a:endParaRPr lang="en-US" sz="3600" b="1" dirty="0">
              <a:solidFill>
                <a:srgbClr val="000000"/>
              </a:solidFill>
              <a:latin typeface="+mj-lt"/>
              <a:ea typeface="DejaVu Sans" charset="0"/>
              <a:cs typeface="Calibri" pitchFamily="34" charset="0"/>
            </a:endParaRPr>
          </a:p>
        </p:txBody>
      </p:sp>
      <p:pic>
        <p:nvPicPr>
          <p:cNvPr id="1026" name="Picture 2"/>
          <p:cNvPicPr>
            <a:picLocks noChangeAspect="1" noChangeArrowheads="1"/>
          </p:cNvPicPr>
          <p:nvPr/>
        </p:nvPicPr>
        <p:blipFill>
          <a:blip r:embed="rId28" cstate="print"/>
          <a:srcRect/>
          <a:stretch>
            <a:fillRect/>
          </a:stretch>
        </p:blipFill>
        <p:spPr bwMode="auto">
          <a:xfrm>
            <a:off x="31851600" y="15598392"/>
            <a:ext cx="5943600" cy="4898572"/>
          </a:xfrm>
          <a:prstGeom prst="rect">
            <a:avLst/>
          </a:prstGeom>
          <a:noFill/>
          <a:ln w="9525">
            <a:noFill/>
            <a:miter lim="800000"/>
            <a:headEnd/>
            <a:tailEnd/>
          </a:ln>
        </p:spPr>
      </p:pic>
      <p:pic>
        <p:nvPicPr>
          <p:cNvPr id="1027" name="Picture 3"/>
          <p:cNvPicPr>
            <a:picLocks noChangeAspect="1" noChangeArrowheads="1"/>
          </p:cNvPicPr>
          <p:nvPr/>
        </p:nvPicPr>
        <p:blipFill>
          <a:blip r:embed="rId29" cstate="print"/>
          <a:srcRect/>
          <a:stretch>
            <a:fillRect/>
          </a:stretch>
        </p:blipFill>
        <p:spPr bwMode="auto">
          <a:xfrm>
            <a:off x="19507200" y="16611600"/>
            <a:ext cx="6621318" cy="2819400"/>
          </a:xfrm>
          <a:prstGeom prst="rect">
            <a:avLst/>
          </a:prstGeom>
          <a:noFill/>
          <a:ln w="9525">
            <a:noFill/>
            <a:miter lim="800000"/>
            <a:headEnd/>
            <a:tailEnd/>
          </a:ln>
        </p:spPr>
      </p:pic>
      <p:pic>
        <p:nvPicPr>
          <p:cNvPr id="1028" name="Picture 4"/>
          <p:cNvPicPr>
            <a:picLocks noChangeAspect="1" noChangeArrowheads="1"/>
          </p:cNvPicPr>
          <p:nvPr/>
        </p:nvPicPr>
        <p:blipFill>
          <a:blip r:embed="rId30" cstate="print"/>
          <a:srcRect/>
          <a:stretch>
            <a:fillRect/>
          </a:stretch>
        </p:blipFill>
        <p:spPr bwMode="auto">
          <a:xfrm>
            <a:off x="26365200" y="16441922"/>
            <a:ext cx="5181600" cy="3065278"/>
          </a:xfrm>
          <a:prstGeom prst="rect">
            <a:avLst/>
          </a:prstGeom>
          <a:noFill/>
          <a:ln w="9525">
            <a:noFill/>
            <a:miter lim="800000"/>
            <a:headEnd/>
            <a:tailEnd/>
          </a:ln>
        </p:spPr>
      </p:pic>
      <p:sp>
        <p:nvSpPr>
          <p:cNvPr id="80" name="Text Box 46"/>
          <p:cNvSpPr txBox="1">
            <a:spLocks noChangeArrowheads="1"/>
          </p:cNvSpPr>
          <p:nvPr/>
        </p:nvSpPr>
        <p:spPr bwMode="auto">
          <a:xfrm>
            <a:off x="20193000" y="19689062"/>
            <a:ext cx="12573000" cy="808738"/>
          </a:xfrm>
          <a:prstGeom prst="rect">
            <a:avLst/>
          </a:prstGeom>
          <a:noFill/>
          <a:ln w="9525">
            <a:noFill/>
            <a:round/>
            <a:headEnd/>
            <a:tailEnd/>
          </a:ln>
          <a:effectLst/>
        </p:spPr>
        <p:txBody>
          <a:bodyPr lIns="90000" tIns="8733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4000" dirty="0" smtClean="0">
                <a:solidFill>
                  <a:srgbClr val="000000"/>
                </a:solidFill>
                <a:latin typeface="Calibri" pitchFamily="34" charset="0"/>
                <a:ea typeface="DejaVu Sans" charset="0"/>
                <a:cs typeface="Calibri" pitchFamily="34" charset="0"/>
              </a:rPr>
              <a:t>(1) Discrete Pruning     (2) Hybrid Symbol Introduction</a:t>
            </a:r>
            <a:endParaRPr lang="en-US" sz="4000" dirty="0">
              <a:solidFill>
                <a:srgbClr val="000000"/>
              </a:solidFill>
              <a:latin typeface="Calibri" pitchFamily="34" charset="0"/>
              <a:ea typeface="DejaVu Sans" charset="0"/>
              <a:cs typeface="Calibri" pitchFamily="34" charset="0"/>
            </a:endParaRPr>
          </a:p>
        </p:txBody>
      </p:sp>
      <p:sp>
        <p:nvSpPr>
          <p:cNvPr id="3093" name="Text Box 21"/>
          <p:cNvSpPr txBox="1">
            <a:spLocks noChangeArrowheads="1"/>
          </p:cNvSpPr>
          <p:nvPr/>
        </p:nvSpPr>
        <p:spPr bwMode="auto">
          <a:xfrm>
            <a:off x="32385000" y="38862000"/>
            <a:ext cx="1603375" cy="685800"/>
          </a:xfrm>
          <a:prstGeom prst="rect">
            <a:avLst/>
          </a:prstGeom>
          <a:noFill/>
          <a:ln w="9525">
            <a:noFill/>
            <a:round/>
            <a:headEnd/>
            <a:tailEnd/>
          </a:ln>
          <a:effectLst/>
        </p:spPr>
        <p:txBody>
          <a:bodyPr wrap="none" lIns="90000" tIns="82044" rIns="90000" bIns="45000"/>
          <a:lstStyle/>
          <a:p>
            <a:pPr>
              <a:tabLst>
                <a:tab pos="723900" algn="l"/>
                <a:tab pos="1447800" algn="l"/>
              </a:tabLst>
            </a:pPr>
            <a:r>
              <a:rPr lang="en-US" sz="4200" b="1" dirty="0">
                <a:solidFill>
                  <a:srgbClr val="000000"/>
                </a:solidFill>
                <a:latin typeface="Calibri" pitchFamily="34" charset="0"/>
                <a:ea typeface="DejaVu Sans" charset="0"/>
                <a:cs typeface="Calibri" pitchFamily="34" charset="0"/>
              </a:rPr>
              <a:t>Policy</a:t>
            </a:r>
          </a:p>
        </p:txBody>
      </p:sp>
      <p:pic>
        <p:nvPicPr>
          <p:cNvPr id="3082" name="Picture 10"/>
          <p:cNvPicPr>
            <a:picLocks noChangeAspect="1" noChangeArrowheads="1"/>
          </p:cNvPicPr>
          <p:nvPr/>
        </p:nvPicPr>
        <p:blipFill>
          <a:blip r:embed="rId31" cstate="print"/>
          <a:srcRect/>
          <a:stretch>
            <a:fillRect/>
          </a:stretch>
        </p:blipFill>
        <p:spPr bwMode="auto">
          <a:xfrm>
            <a:off x="29489400" y="26002258"/>
            <a:ext cx="3483265" cy="2496542"/>
          </a:xfrm>
          <a:prstGeom prst="rect">
            <a:avLst/>
          </a:prstGeom>
          <a:noFill/>
          <a:ln w="9525">
            <a:noFill/>
            <a:round/>
            <a:headEnd/>
            <a:tailEnd/>
          </a:ln>
          <a:effectLst/>
        </p:spPr>
      </p:pic>
      <p:sp>
        <p:nvSpPr>
          <p:cNvPr id="82" name="Line 54"/>
          <p:cNvSpPr>
            <a:spLocks noChangeShapeType="1"/>
          </p:cNvSpPr>
          <p:nvPr/>
        </p:nvSpPr>
        <p:spPr bwMode="auto">
          <a:xfrm flipH="1">
            <a:off x="28803600" y="29337000"/>
            <a:ext cx="1524000" cy="2438400"/>
          </a:xfrm>
          <a:prstGeom prst="line">
            <a:avLst/>
          </a:prstGeom>
          <a:noFill/>
          <a:ln w="165100">
            <a:solidFill>
              <a:schemeClr val="tx1">
                <a:lumMod val="50000"/>
                <a:lumOff val="50000"/>
              </a:schemeClr>
            </a:solidFill>
            <a:round/>
            <a:headEnd/>
            <a:tailEnd type="triangle" w="med" len="med"/>
          </a:ln>
          <a:effectLst/>
        </p:spPr>
        <p:txBody>
          <a:bodyPr/>
          <a:lstStyle/>
          <a:p>
            <a:endParaRPr lang="en-US">
              <a:latin typeface="Calibri" pitchFamily="34" charset="0"/>
              <a:cs typeface="Calibri" pitchFamily="34" charset="0"/>
            </a:endParaRPr>
          </a:p>
        </p:txBody>
      </p:sp>
      <p:sp>
        <p:nvSpPr>
          <p:cNvPr id="83" name="Line 54"/>
          <p:cNvSpPr>
            <a:spLocks noChangeShapeType="1"/>
          </p:cNvSpPr>
          <p:nvPr/>
        </p:nvSpPr>
        <p:spPr bwMode="auto">
          <a:xfrm flipH="1">
            <a:off x="28956000" y="29337000"/>
            <a:ext cx="5943600" cy="2590800"/>
          </a:xfrm>
          <a:prstGeom prst="line">
            <a:avLst/>
          </a:prstGeom>
          <a:noFill/>
          <a:ln w="165100">
            <a:solidFill>
              <a:schemeClr val="tx1">
                <a:lumMod val="50000"/>
                <a:lumOff val="50000"/>
              </a:schemeClr>
            </a:solidFill>
            <a:round/>
            <a:headEnd/>
            <a:tailEnd type="triangle" w="med" len="med"/>
          </a:ln>
          <a:effectLst/>
        </p:spPr>
        <p:txBody>
          <a:bodyPr/>
          <a:lstStyle/>
          <a:p>
            <a:endParaRPr lang="en-US">
              <a:latin typeface="Calibri" pitchFamily="34" charset="0"/>
              <a:cs typeface="Calibri" pitchFamily="34" charset="0"/>
            </a:endParaRPr>
          </a:p>
        </p:txBody>
      </p:sp>
      <p:sp>
        <p:nvSpPr>
          <p:cNvPr id="85" name="Line 54"/>
          <p:cNvSpPr>
            <a:spLocks noChangeShapeType="1"/>
          </p:cNvSpPr>
          <p:nvPr/>
        </p:nvSpPr>
        <p:spPr bwMode="auto">
          <a:xfrm>
            <a:off x="28346400" y="32613600"/>
            <a:ext cx="0" cy="1676400"/>
          </a:xfrm>
          <a:prstGeom prst="line">
            <a:avLst/>
          </a:prstGeom>
          <a:noFill/>
          <a:ln w="165100">
            <a:solidFill>
              <a:schemeClr val="tx1">
                <a:lumMod val="50000"/>
                <a:lumOff val="50000"/>
              </a:schemeClr>
            </a:solidFill>
            <a:round/>
            <a:headEnd/>
            <a:tailEnd type="triangle" w="med" len="med"/>
          </a:ln>
          <a:effectLst/>
        </p:spPr>
        <p:txBody>
          <a:bodyPr/>
          <a:lstStyle/>
          <a:p>
            <a:endParaRPr lang="en-US">
              <a:latin typeface="Calibri" pitchFamily="34" charset="0"/>
              <a:cs typeface="Calibri" pitchFamily="34" charset="0"/>
            </a:endParaRPr>
          </a:p>
        </p:txBody>
      </p:sp>
      <p:sp>
        <p:nvSpPr>
          <p:cNvPr id="86" name="Line 54"/>
          <p:cNvSpPr>
            <a:spLocks noChangeShapeType="1"/>
          </p:cNvSpPr>
          <p:nvPr/>
        </p:nvSpPr>
        <p:spPr bwMode="auto">
          <a:xfrm flipH="1">
            <a:off x="28575000" y="32308800"/>
            <a:ext cx="4191000" cy="1905000"/>
          </a:xfrm>
          <a:prstGeom prst="line">
            <a:avLst/>
          </a:prstGeom>
          <a:noFill/>
          <a:ln w="165100">
            <a:solidFill>
              <a:schemeClr val="tx1">
                <a:lumMod val="50000"/>
                <a:lumOff val="50000"/>
              </a:schemeClr>
            </a:solidFill>
            <a:round/>
            <a:headEnd/>
            <a:tailEnd type="triangle" w="med" len="med"/>
          </a:ln>
          <a:effectLst/>
        </p:spPr>
        <p:txBody>
          <a:bodyPr/>
          <a:lstStyle/>
          <a:p>
            <a:endParaRPr lang="en-US">
              <a:latin typeface="Calibri" pitchFamily="34" charset="0"/>
              <a:cs typeface="Calibri" pitchFamily="34" charset="0"/>
            </a:endParaRPr>
          </a:p>
        </p:txBody>
      </p:sp>
      <p:pic>
        <p:nvPicPr>
          <p:cNvPr id="3089" name="Picture 17"/>
          <p:cNvPicPr>
            <a:picLocks noChangeAspect="1" noChangeArrowheads="1"/>
          </p:cNvPicPr>
          <p:nvPr/>
        </p:nvPicPr>
        <p:blipFill>
          <a:blip r:embed="rId32" cstate="print"/>
          <a:srcRect/>
          <a:stretch>
            <a:fillRect/>
          </a:stretch>
        </p:blipFill>
        <p:spPr bwMode="auto">
          <a:xfrm>
            <a:off x="19190980" y="26060400"/>
            <a:ext cx="5955020" cy="6705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746</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Mike</cp:lastModifiedBy>
  <cp:revision>16</cp:revision>
  <cp:lastPrinted>1601-01-01T00:00:00Z</cp:lastPrinted>
  <dcterms:created xsi:type="dcterms:W3CDTF">2012-08-19T21:16:06Z</dcterms:created>
  <dcterms:modified xsi:type="dcterms:W3CDTF">2012-08-20T21:03:28Z</dcterms:modified>
</cp:coreProperties>
</file>