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9"/>
  </p:notesMasterIdLst>
  <p:sldIdLst>
    <p:sldId id="256" r:id="rId2"/>
    <p:sldId id="257" r:id="rId3"/>
    <p:sldId id="258" r:id="rId4"/>
    <p:sldId id="261" r:id="rId5"/>
    <p:sldId id="263" r:id="rId6"/>
    <p:sldId id="265" r:id="rId7"/>
    <p:sldId id="267"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38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3BA3F8-A1CA-4649-8C46-C1FE9BEDE377}" type="datetimeFigureOut">
              <a:rPr lang="en-US" smtClean="0"/>
              <a:t>11/8/2022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94B699-7E7D-4562-AEBD-D2AC257E0908}" type="slidenum">
              <a:rPr lang="en-US" smtClean="0"/>
              <a:t>‹#›</a:t>
            </a:fld>
            <a:endParaRPr lang="en-US"/>
          </a:p>
        </p:txBody>
      </p:sp>
    </p:spTree>
    <p:extLst>
      <p:ext uri="{BB962C8B-B14F-4D97-AF65-F5344CB8AC3E}">
        <p14:creationId xmlns:p14="http://schemas.microsoft.com/office/powerpoint/2010/main" val="948016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81D939-38C0-4C2E-B584-573405A867EB}" type="datetime1">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0CFC0-3495-4597-860E-96A608443CE7}" type="slidenum">
              <a:rPr lang="en-US" smtClean="0"/>
              <a:t>‹#›</a:t>
            </a:fld>
            <a:endParaRPr lang="en-US"/>
          </a:p>
        </p:txBody>
      </p:sp>
    </p:spTree>
    <p:extLst>
      <p:ext uri="{BB962C8B-B14F-4D97-AF65-F5344CB8AC3E}">
        <p14:creationId xmlns:p14="http://schemas.microsoft.com/office/powerpoint/2010/main" val="2672633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B986C5-7BF1-4BE1-B2A6-8BD46BA7CA07}" type="datetime1">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C0CFC0-3495-4597-860E-96A608443CE7}" type="slidenum">
              <a:rPr lang="en-US" smtClean="0"/>
              <a:t>‹#›</a:t>
            </a:fld>
            <a:endParaRPr lang="en-US"/>
          </a:p>
        </p:txBody>
      </p:sp>
    </p:spTree>
    <p:extLst>
      <p:ext uri="{BB962C8B-B14F-4D97-AF65-F5344CB8AC3E}">
        <p14:creationId xmlns:p14="http://schemas.microsoft.com/office/powerpoint/2010/main" val="1970934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669A62B9-D7C3-4A7B-874D-7F2F34DBCD3F}" type="datetime1">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0CFC0-3495-4597-860E-96A608443CE7}" type="slidenum">
              <a:rPr lang="en-US" smtClean="0"/>
              <a:t>‹#›</a:t>
            </a:fld>
            <a:endParaRPr lang="en-US"/>
          </a:p>
        </p:txBody>
      </p:sp>
    </p:spTree>
    <p:extLst>
      <p:ext uri="{BB962C8B-B14F-4D97-AF65-F5344CB8AC3E}">
        <p14:creationId xmlns:p14="http://schemas.microsoft.com/office/powerpoint/2010/main" val="20934186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B499DF6-4318-4EA1-BD73-7A3AA3A5921C}" type="datetime1">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0CFC0-3495-4597-860E-96A608443CE7}"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812446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1BA5C1-5490-467A-8DB4-FB261A3A6FE5}" type="datetime1">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0CFC0-3495-4597-860E-96A608443CE7}" type="slidenum">
              <a:rPr lang="en-US" smtClean="0"/>
              <a:t>‹#›</a:t>
            </a:fld>
            <a:endParaRPr lang="en-US"/>
          </a:p>
        </p:txBody>
      </p:sp>
    </p:spTree>
    <p:extLst>
      <p:ext uri="{BB962C8B-B14F-4D97-AF65-F5344CB8AC3E}">
        <p14:creationId xmlns:p14="http://schemas.microsoft.com/office/powerpoint/2010/main" val="3558902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787EFF3-51C7-4CA3-B421-32E32EA20DC1}" type="datetime1">
              <a:rPr lang="en-US" smtClean="0"/>
              <a:t>11/8/2022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0CFC0-3495-4597-860E-96A608443CE7}" type="slidenum">
              <a:rPr lang="en-US" smtClean="0"/>
              <a:t>‹#›</a:t>
            </a:fld>
            <a:endParaRPr lang="en-US"/>
          </a:p>
        </p:txBody>
      </p:sp>
    </p:spTree>
    <p:extLst>
      <p:ext uri="{BB962C8B-B14F-4D97-AF65-F5344CB8AC3E}">
        <p14:creationId xmlns:p14="http://schemas.microsoft.com/office/powerpoint/2010/main" val="32587072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0AF0A17-A8FC-4AA2-A9AD-84FDC28B1D1E}" type="datetime1">
              <a:rPr lang="en-US" smtClean="0"/>
              <a:t>11/8/2022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0CFC0-3495-4597-860E-96A608443CE7}" type="slidenum">
              <a:rPr lang="en-US" smtClean="0"/>
              <a:t>‹#›</a:t>
            </a:fld>
            <a:endParaRPr lang="en-US"/>
          </a:p>
        </p:txBody>
      </p:sp>
    </p:spTree>
    <p:extLst>
      <p:ext uri="{BB962C8B-B14F-4D97-AF65-F5344CB8AC3E}">
        <p14:creationId xmlns:p14="http://schemas.microsoft.com/office/powerpoint/2010/main" val="31556442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EF86AC-B360-494B-BFE7-5F683E148591}" type="datetime1">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0CFC0-3495-4597-860E-96A608443CE7}" type="slidenum">
              <a:rPr lang="en-US" smtClean="0"/>
              <a:t>‹#›</a:t>
            </a:fld>
            <a:endParaRPr lang="en-US"/>
          </a:p>
        </p:txBody>
      </p:sp>
    </p:spTree>
    <p:extLst>
      <p:ext uri="{BB962C8B-B14F-4D97-AF65-F5344CB8AC3E}">
        <p14:creationId xmlns:p14="http://schemas.microsoft.com/office/powerpoint/2010/main" val="41409851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60BBA3-64A4-48E7-B799-891660C62439}" type="datetime1">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0CFC0-3495-4597-860E-96A608443CE7}" type="slidenum">
              <a:rPr lang="en-US" smtClean="0"/>
              <a:t>‹#›</a:t>
            </a:fld>
            <a:endParaRPr lang="en-US"/>
          </a:p>
        </p:txBody>
      </p:sp>
    </p:spTree>
    <p:extLst>
      <p:ext uri="{BB962C8B-B14F-4D97-AF65-F5344CB8AC3E}">
        <p14:creationId xmlns:p14="http://schemas.microsoft.com/office/powerpoint/2010/main" val="2443417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728D178D-55F7-4C19-9F4C-423BA24D6C53}" type="datetime1">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0CFC0-3495-4597-860E-96A608443CE7}" type="slidenum">
              <a:rPr lang="en-US" smtClean="0"/>
              <a:t>‹#›</a:t>
            </a:fld>
            <a:endParaRPr lang="en-US"/>
          </a:p>
        </p:txBody>
      </p:sp>
    </p:spTree>
    <p:extLst>
      <p:ext uri="{BB962C8B-B14F-4D97-AF65-F5344CB8AC3E}">
        <p14:creationId xmlns:p14="http://schemas.microsoft.com/office/powerpoint/2010/main" val="1984108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CB3FE3-38BF-457A-AAE5-08B4B558E136}" type="datetime1">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0CFC0-3495-4597-860E-96A608443CE7}" type="slidenum">
              <a:rPr lang="en-US" smtClean="0"/>
              <a:t>‹#›</a:t>
            </a:fld>
            <a:endParaRPr lang="en-US"/>
          </a:p>
        </p:txBody>
      </p:sp>
    </p:spTree>
    <p:extLst>
      <p:ext uri="{BB962C8B-B14F-4D97-AF65-F5344CB8AC3E}">
        <p14:creationId xmlns:p14="http://schemas.microsoft.com/office/powerpoint/2010/main" val="1328949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A56A4F-4254-4E80-ABA9-435A81076588}" type="datetime1">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C0CFC0-3495-4597-860E-96A608443CE7}" type="slidenum">
              <a:rPr lang="en-US" smtClean="0"/>
              <a:t>‹#›</a:t>
            </a:fld>
            <a:endParaRPr lang="en-US"/>
          </a:p>
        </p:txBody>
      </p:sp>
    </p:spTree>
    <p:extLst>
      <p:ext uri="{BB962C8B-B14F-4D97-AF65-F5344CB8AC3E}">
        <p14:creationId xmlns:p14="http://schemas.microsoft.com/office/powerpoint/2010/main" val="132342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EB5106E-2BCA-40BE-A28B-466BD15A760D}" type="datetime1">
              <a:rPr lang="en-US" smtClean="0"/>
              <a:t>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C0CFC0-3495-4597-860E-96A608443CE7}" type="slidenum">
              <a:rPr lang="en-US" smtClean="0"/>
              <a:t>‹#›</a:t>
            </a:fld>
            <a:endParaRPr lang="en-US"/>
          </a:p>
        </p:txBody>
      </p:sp>
    </p:spTree>
    <p:extLst>
      <p:ext uri="{BB962C8B-B14F-4D97-AF65-F5344CB8AC3E}">
        <p14:creationId xmlns:p14="http://schemas.microsoft.com/office/powerpoint/2010/main" val="4230834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E0923AC8-A95B-4A02-83A5-EE989D6C9104}" type="datetime1">
              <a:rPr lang="en-US" smtClean="0"/>
              <a:t>11/8/2022</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64C0CFC0-3495-4597-860E-96A608443CE7}" type="slidenum">
              <a:rPr lang="en-US" smtClean="0"/>
              <a:t>‹#›</a:t>
            </a:fld>
            <a:endParaRPr lang="en-US"/>
          </a:p>
        </p:txBody>
      </p:sp>
    </p:spTree>
    <p:extLst>
      <p:ext uri="{BB962C8B-B14F-4D97-AF65-F5344CB8AC3E}">
        <p14:creationId xmlns:p14="http://schemas.microsoft.com/office/powerpoint/2010/main" val="348302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EA1B546-543D-48CE-AFCF-918C0E7FBB7D}" type="datetime1">
              <a:rPr lang="en-US" smtClean="0"/>
              <a:t>11/8/2022</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64C0CFC0-3495-4597-860E-96A608443CE7}" type="slidenum">
              <a:rPr lang="en-US" smtClean="0"/>
              <a:t>‹#›</a:t>
            </a:fld>
            <a:endParaRPr lang="en-US"/>
          </a:p>
        </p:txBody>
      </p:sp>
    </p:spTree>
    <p:extLst>
      <p:ext uri="{BB962C8B-B14F-4D97-AF65-F5344CB8AC3E}">
        <p14:creationId xmlns:p14="http://schemas.microsoft.com/office/powerpoint/2010/main" val="3553430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945E829A-29DD-4612-8EDE-9E1F60836CFD}" type="datetime1">
              <a:rPr lang="en-US" smtClean="0"/>
              <a:t>11/8/2022</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64C0CFC0-3495-4597-860E-96A608443CE7}" type="slidenum">
              <a:rPr lang="en-US" smtClean="0"/>
              <a:t>‹#›</a:t>
            </a:fld>
            <a:endParaRPr lang="en-US"/>
          </a:p>
        </p:txBody>
      </p:sp>
    </p:spTree>
    <p:extLst>
      <p:ext uri="{BB962C8B-B14F-4D97-AF65-F5344CB8AC3E}">
        <p14:creationId xmlns:p14="http://schemas.microsoft.com/office/powerpoint/2010/main" val="3756686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6EDE99B-7E50-4321-8CD3-13461D04AD22}" type="datetime1">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C0CFC0-3495-4597-860E-96A608443CE7}" type="slidenum">
              <a:rPr lang="en-US" smtClean="0"/>
              <a:t>‹#›</a:t>
            </a:fld>
            <a:endParaRPr lang="en-US"/>
          </a:p>
        </p:txBody>
      </p:sp>
    </p:spTree>
    <p:extLst>
      <p:ext uri="{BB962C8B-B14F-4D97-AF65-F5344CB8AC3E}">
        <p14:creationId xmlns:p14="http://schemas.microsoft.com/office/powerpoint/2010/main" val="885466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41DF64D-E328-44DE-AF98-DA5842B05B2A}" type="datetime1">
              <a:rPr lang="en-US" smtClean="0"/>
              <a:t>11/8/2022</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4C0CFC0-3495-4597-860E-96A608443CE7}" type="slidenum">
              <a:rPr lang="en-US" smtClean="0"/>
              <a:t>‹#›</a:t>
            </a:fld>
            <a:endParaRPr lang="en-US"/>
          </a:p>
        </p:txBody>
      </p:sp>
    </p:spTree>
    <p:extLst>
      <p:ext uri="{BB962C8B-B14F-4D97-AF65-F5344CB8AC3E}">
        <p14:creationId xmlns:p14="http://schemas.microsoft.com/office/powerpoint/2010/main" val="869557371"/>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CBD93-3C18-4151-8B1A-055FCC19533A}"/>
              </a:ext>
            </a:extLst>
          </p:cNvPr>
          <p:cNvSpPr>
            <a:spLocks noGrp="1"/>
          </p:cNvSpPr>
          <p:nvPr>
            <p:ph type="ctrTitle"/>
          </p:nvPr>
        </p:nvSpPr>
        <p:spPr>
          <a:xfrm>
            <a:off x="1154955" y="1143000"/>
            <a:ext cx="8825658" cy="3329581"/>
          </a:xfrm>
        </p:spPr>
        <p:txBody>
          <a:bodyPr/>
          <a:lstStyle/>
          <a:p>
            <a:r>
              <a:rPr lang="en-US" sz="6000" b="1" dirty="0"/>
              <a:t>Mentoring graduate students and post-docs towards independent careers in CPS</a:t>
            </a:r>
          </a:p>
        </p:txBody>
      </p:sp>
      <p:sp>
        <p:nvSpPr>
          <p:cNvPr id="3" name="Subtitle 2">
            <a:extLst>
              <a:ext uri="{FF2B5EF4-FFF2-40B4-BE49-F238E27FC236}">
                <a16:creationId xmlns:a16="http://schemas.microsoft.com/office/drawing/2014/main" id="{111CE312-09BF-4744-BD25-CE981C4BB78A}"/>
              </a:ext>
            </a:extLst>
          </p:cNvPr>
          <p:cNvSpPr>
            <a:spLocks noGrp="1"/>
          </p:cNvSpPr>
          <p:nvPr>
            <p:ph type="subTitle" idx="1"/>
          </p:nvPr>
        </p:nvSpPr>
        <p:spPr>
          <a:xfrm>
            <a:off x="1154955" y="4893998"/>
            <a:ext cx="8825658" cy="861420"/>
          </a:xfrm>
        </p:spPr>
        <p:txBody>
          <a:bodyPr/>
          <a:lstStyle/>
          <a:p>
            <a:r>
              <a:rPr lang="en-US" dirty="0"/>
              <a:t>NSF CPS PI Meeting, Nov. 8-9, 2022</a:t>
            </a:r>
          </a:p>
        </p:txBody>
      </p:sp>
      <p:sp>
        <p:nvSpPr>
          <p:cNvPr id="4" name="TextBox 3">
            <a:extLst>
              <a:ext uri="{FF2B5EF4-FFF2-40B4-BE49-F238E27FC236}">
                <a16:creationId xmlns:a16="http://schemas.microsoft.com/office/drawing/2014/main" id="{4968536F-C931-4028-9ED0-8C9D3BF2F66C}"/>
              </a:ext>
            </a:extLst>
          </p:cNvPr>
          <p:cNvSpPr txBox="1"/>
          <p:nvPr/>
        </p:nvSpPr>
        <p:spPr>
          <a:xfrm>
            <a:off x="1154955" y="6176835"/>
            <a:ext cx="8683036" cy="646331"/>
          </a:xfrm>
          <a:prstGeom prst="rect">
            <a:avLst/>
          </a:prstGeom>
          <a:noFill/>
        </p:spPr>
        <p:txBody>
          <a:bodyPr wrap="square" rtlCol="0">
            <a:spAutoFit/>
          </a:bodyPr>
          <a:lstStyle/>
          <a:p>
            <a:r>
              <a:rPr lang="en-US" dirty="0"/>
              <a:t>Case studies in this presentation are retrieved from The Ohio State University College of Engineering “Better Science Through Better Mentoring” program</a:t>
            </a:r>
          </a:p>
        </p:txBody>
      </p:sp>
      <p:sp>
        <p:nvSpPr>
          <p:cNvPr id="5" name="Slide Number Placeholder 4">
            <a:extLst>
              <a:ext uri="{FF2B5EF4-FFF2-40B4-BE49-F238E27FC236}">
                <a16:creationId xmlns:a16="http://schemas.microsoft.com/office/drawing/2014/main" id="{16DA4886-26A4-4460-AADE-0596E90C3DC1}"/>
              </a:ext>
            </a:extLst>
          </p:cNvPr>
          <p:cNvSpPr>
            <a:spLocks noGrp="1"/>
          </p:cNvSpPr>
          <p:nvPr>
            <p:ph type="sldNum" sz="quarter" idx="12"/>
          </p:nvPr>
        </p:nvSpPr>
        <p:spPr/>
        <p:txBody>
          <a:bodyPr/>
          <a:lstStyle/>
          <a:p>
            <a:fld id="{64C0CFC0-3495-4597-860E-96A608443CE7}" type="slidenum">
              <a:rPr lang="en-US" smtClean="0"/>
              <a:t>1</a:t>
            </a:fld>
            <a:endParaRPr lang="en-US"/>
          </a:p>
        </p:txBody>
      </p:sp>
    </p:spTree>
    <p:extLst>
      <p:ext uri="{BB962C8B-B14F-4D97-AF65-F5344CB8AC3E}">
        <p14:creationId xmlns:p14="http://schemas.microsoft.com/office/powerpoint/2010/main" val="3170332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19B33-D4B5-4D29-B319-1E720B167046}"/>
              </a:ext>
            </a:extLst>
          </p:cNvPr>
          <p:cNvSpPr>
            <a:spLocks noGrp="1"/>
          </p:cNvSpPr>
          <p:nvPr>
            <p:ph type="title"/>
          </p:nvPr>
        </p:nvSpPr>
        <p:spPr/>
        <p:txBody>
          <a:bodyPr/>
          <a:lstStyle/>
          <a:p>
            <a:r>
              <a:rPr lang="en-US" b="1" dirty="0">
                <a:solidFill>
                  <a:srgbClr val="FFFF00"/>
                </a:solidFill>
              </a:rPr>
              <a:t>Panel Coordinator</a:t>
            </a:r>
            <a:br>
              <a:rPr lang="en-US" dirty="0"/>
            </a:br>
            <a:endParaRPr lang="en-US" dirty="0"/>
          </a:p>
        </p:txBody>
      </p:sp>
      <p:sp>
        <p:nvSpPr>
          <p:cNvPr id="3" name="Content Placeholder 2">
            <a:extLst>
              <a:ext uri="{FF2B5EF4-FFF2-40B4-BE49-F238E27FC236}">
                <a16:creationId xmlns:a16="http://schemas.microsoft.com/office/drawing/2014/main" id="{44A378B6-1E2D-4963-8A67-6FC0CC1DE7C7}"/>
              </a:ext>
            </a:extLst>
          </p:cNvPr>
          <p:cNvSpPr>
            <a:spLocks noGrp="1"/>
          </p:cNvSpPr>
          <p:nvPr>
            <p:ph idx="1"/>
          </p:nvPr>
        </p:nvSpPr>
        <p:spPr>
          <a:xfrm>
            <a:off x="646111" y="3388668"/>
            <a:ext cx="10540048" cy="4195481"/>
          </a:xfrm>
        </p:spPr>
        <p:txBody>
          <a:bodyPr>
            <a:normAutofit/>
          </a:bodyPr>
          <a:lstStyle/>
          <a:p>
            <a:pPr>
              <a:spcBef>
                <a:spcPts val="1800"/>
              </a:spcBef>
            </a:pPr>
            <a:r>
              <a:rPr lang="en-US" sz="2800" dirty="0"/>
              <a:t>Fatemeh Afghah (Clemson University)</a:t>
            </a:r>
          </a:p>
          <a:p>
            <a:pPr>
              <a:spcBef>
                <a:spcPts val="1800"/>
              </a:spcBef>
            </a:pPr>
            <a:r>
              <a:rPr lang="en-US" sz="2800" dirty="0"/>
              <a:t>Necmiye Ozay (University of Michigan)</a:t>
            </a:r>
          </a:p>
          <a:p>
            <a:pPr>
              <a:spcBef>
                <a:spcPts val="1800"/>
              </a:spcBef>
            </a:pPr>
            <a:r>
              <a:rPr lang="en-US" sz="2800" dirty="0"/>
              <a:t>Punit Prakash (Kansas State University)</a:t>
            </a:r>
          </a:p>
          <a:p>
            <a:pPr>
              <a:spcBef>
                <a:spcPts val="1800"/>
              </a:spcBef>
            </a:pPr>
            <a:r>
              <a:rPr lang="en-US" sz="2800" dirty="0"/>
              <a:t>Sriram Sankaranarayanan (Univ. of Colorado Boulder)</a:t>
            </a:r>
          </a:p>
          <a:p>
            <a:pPr>
              <a:spcBef>
                <a:spcPts val="1800"/>
              </a:spcBef>
            </a:pPr>
            <a:r>
              <a:rPr lang="en-US" sz="2800" dirty="0"/>
              <a:t>Kyriakos </a:t>
            </a:r>
            <a:r>
              <a:rPr lang="en-US" sz="2800" dirty="0" err="1"/>
              <a:t>Vamvoudakis</a:t>
            </a:r>
            <a:r>
              <a:rPr lang="en-US" sz="2800" dirty="0"/>
              <a:t> (Georgia Institute of Technology)</a:t>
            </a:r>
          </a:p>
          <a:p>
            <a:pPr>
              <a:spcBef>
                <a:spcPts val="2400"/>
              </a:spcBef>
            </a:pPr>
            <a:endParaRPr lang="en-US" sz="2800" dirty="0"/>
          </a:p>
        </p:txBody>
      </p:sp>
      <p:sp>
        <p:nvSpPr>
          <p:cNvPr id="4" name="Content Placeholder 2">
            <a:extLst>
              <a:ext uri="{FF2B5EF4-FFF2-40B4-BE49-F238E27FC236}">
                <a16:creationId xmlns:a16="http://schemas.microsoft.com/office/drawing/2014/main" id="{36EB9F2D-D55C-4EE4-97BD-B4BDF97ED08B}"/>
              </a:ext>
            </a:extLst>
          </p:cNvPr>
          <p:cNvSpPr txBox="1">
            <a:spLocks/>
          </p:cNvSpPr>
          <p:nvPr/>
        </p:nvSpPr>
        <p:spPr>
          <a:xfrm>
            <a:off x="646111" y="1248541"/>
            <a:ext cx="10540048" cy="73265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spcBef>
                <a:spcPts val="2400"/>
              </a:spcBef>
            </a:pPr>
            <a:r>
              <a:rPr lang="en-US" sz="2800" dirty="0"/>
              <a:t>Asimina Kiourti (The Ohio State University)</a:t>
            </a:r>
          </a:p>
          <a:p>
            <a:pPr>
              <a:spcBef>
                <a:spcPts val="2400"/>
              </a:spcBef>
            </a:pPr>
            <a:endParaRPr lang="en-US" sz="2800" dirty="0"/>
          </a:p>
        </p:txBody>
      </p:sp>
      <p:sp>
        <p:nvSpPr>
          <p:cNvPr id="5" name="Title 1">
            <a:extLst>
              <a:ext uri="{FF2B5EF4-FFF2-40B4-BE49-F238E27FC236}">
                <a16:creationId xmlns:a16="http://schemas.microsoft.com/office/drawing/2014/main" id="{CAD41B42-4462-4D19-B8BF-B22D4D6410F1}"/>
              </a:ext>
            </a:extLst>
          </p:cNvPr>
          <p:cNvSpPr txBox="1">
            <a:spLocks/>
          </p:cNvSpPr>
          <p:nvPr/>
        </p:nvSpPr>
        <p:spPr>
          <a:xfrm>
            <a:off x="646110" y="2506395"/>
            <a:ext cx="9404723" cy="1400530"/>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solidFill>
                  <a:srgbClr val="FFFF00"/>
                </a:solidFill>
              </a:rPr>
              <a:t>Panelists</a:t>
            </a:r>
            <a:br>
              <a:rPr lang="en-US" dirty="0"/>
            </a:br>
            <a:endParaRPr lang="en-US" dirty="0"/>
          </a:p>
        </p:txBody>
      </p:sp>
      <p:sp>
        <p:nvSpPr>
          <p:cNvPr id="6" name="Slide Number Placeholder 5">
            <a:extLst>
              <a:ext uri="{FF2B5EF4-FFF2-40B4-BE49-F238E27FC236}">
                <a16:creationId xmlns:a16="http://schemas.microsoft.com/office/drawing/2014/main" id="{D3A25C40-A150-4B94-8285-CB7508831199}"/>
              </a:ext>
            </a:extLst>
          </p:cNvPr>
          <p:cNvSpPr>
            <a:spLocks noGrp="1"/>
          </p:cNvSpPr>
          <p:nvPr>
            <p:ph type="sldNum" sz="quarter" idx="12"/>
          </p:nvPr>
        </p:nvSpPr>
        <p:spPr/>
        <p:txBody>
          <a:bodyPr/>
          <a:lstStyle/>
          <a:p>
            <a:fld id="{64C0CFC0-3495-4597-860E-96A608443CE7}" type="slidenum">
              <a:rPr lang="en-US" smtClean="0"/>
              <a:t>2</a:t>
            </a:fld>
            <a:endParaRPr lang="en-US"/>
          </a:p>
        </p:txBody>
      </p:sp>
    </p:spTree>
    <p:extLst>
      <p:ext uri="{BB962C8B-B14F-4D97-AF65-F5344CB8AC3E}">
        <p14:creationId xmlns:p14="http://schemas.microsoft.com/office/powerpoint/2010/main" val="4189668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19B33-D4B5-4D29-B319-1E720B167046}"/>
              </a:ext>
            </a:extLst>
          </p:cNvPr>
          <p:cNvSpPr>
            <a:spLocks noGrp="1"/>
          </p:cNvSpPr>
          <p:nvPr>
            <p:ph type="title"/>
          </p:nvPr>
        </p:nvSpPr>
        <p:spPr>
          <a:xfrm>
            <a:off x="646111" y="452846"/>
            <a:ext cx="9404723" cy="1400402"/>
          </a:xfrm>
        </p:spPr>
        <p:txBody>
          <a:bodyPr/>
          <a:lstStyle/>
          <a:p>
            <a:r>
              <a:rPr lang="en-US" sz="3200" b="1" dirty="0">
                <a:solidFill>
                  <a:srgbClr val="FFFF00"/>
                </a:solidFill>
              </a:rPr>
              <a:t>Case #1: Launching an Independent Career</a:t>
            </a:r>
          </a:p>
        </p:txBody>
      </p:sp>
      <p:sp>
        <p:nvSpPr>
          <p:cNvPr id="7" name="TextBox 6">
            <a:extLst>
              <a:ext uri="{FF2B5EF4-FFF2-40B4-BE49-F238E27FC236}">
                <a16:creationId xmlns:a16="http://schemas.microsoft.com/office/drawing/2014/main" id="{F9AADE49-F2D8-4ACA-B7B7-942AD8385E45}"/>
              </a:ext>
            </a:extLst>
          </p:cNvPr>
          <p:cNvSpPr txBox="1"/>
          <p:nvPr/>
        </p:nvSpPr>
        <p:spPr>
          <a:xfrm>
            <a:off x="646111" y="1353349"/>
            <a:ext cx="11084335" cy="5008102"/>
          </a:xfrm>
          <a:prstGeom prst="rect">
            <a:avLst/>
          </a:prstGeom>
          <a:noFill/>
        </p:spPr>
        <p:txBody>
          <a:bodyPr wrap="square">
            <a:spAutoFit/>
          </a:bodyPr>
          <a:lstStyle/>
          <a:p>
            <a:pPr algn="l">
              <a:lnSpc>
                <a:spcPct val="150000"/>
              </a:lnSpc>
            </a:pPr>
            <a:r>
              <a:rPr lang="en-US" sz="2400" b="0" i="0" u="none" strike="noStrike" baseline="0" dirty="0">
                <a:latin typeface="+mj-lt"/>
              </a:rPr>
              <a:t>Dr. Klein is excited about the grant proposal she is writing to NIH. The proposal builds upon research she has been conducting as a post-doc in </a:t>
            </a:r>
            <a:r>
              <a:rPr lang="en-US" sz="2400" dirty="0">
                <a:latin typeface="+mj-lt"/>
              </a:rPr>
              <a:t>Dr. </a:t>
            </a:r>
            <a:r>
              <a:rPr lang="en-US" sz="2400" dirty="0" err="1">
                <a:latin typeface="+mj-lt"/>
              </a:rPr>
              <a:t>Janco’s</a:t>
            </a:r>
            <a:r>
              <a:rPr lang="en-US" sz="2400" b="0" i="0" u="none" strike="noStrike" baseline="0" dirty="0">
                <a:latin typeface="+mj-lt"/>
              </a:rPr>
              <a:t> lab. When Dr. Klein meets with Dr. </a:t>
            </a:r>
            <a:r>
              <a:rPr lang="en-US" sz="2400" b="0" i="0" u="none" strike="noStrike" baseline="0" dirty="0" err="1">
                <a:latin typeface="+mj-lt"/>
              </a:rPr>
              <a:t>Janco</a:t>
            </a:r>
            <a:r>
              <a:rPr lang="en-US" sz="2400" b="0" i="0" u="none" strike="noStrike" baseline="0" dirty="0">
                <a:latin typeface="+mj-lt"/>
              </a:rPr>
              <a:t> to discuss the grant proposal, she is surprised to discover that Dr. </a:t>
            </a:r>
            <a:r>
              <a:rPr lang="en-US" sz="2400" b="0" i="0" u="none" strike="noStrike" baseline="0" dirty="0" err="1">
                <a:latin typeface="+mj-lt"/>
              </a:rPr>
              <a:t>Janco</a:t>
            </a:r>
            <a:r>
              <a:rPr lang="en-US" sz="2400" b="0" i="0" u="none" strike="noStrike" baseline="0" dirty="0">
                <a:latin typeface="+mj-lt"/>
              </a:rPr>
              <a:t> is less than enthusiastic. Dr. </a:t>
            </a:r>
            <a:r>
              <a:rPr lang="en-US" sz="2400" b="0" i="0" u="none" strike="noStrike" baseline="0" dirty="0" err="1">
                <a:latin typeface="+mj-lt"/>
              </a:rPr>
              <a:t>Janco</a:t>
            </a:r>
            <a:r>
              <a:rPr lang="en-US" sz="2400" b="0" i="0" u="none" strike="noStrike" baseline="0" dirty="0">
                <a:latin typeface="+mj-lt"/>
              </a:rPr>
              <a:t> informs her that the proposal is too closely aligned with her current work and its future direction. She says that the proposal needs to be reworked and focused on a different, more independent direction of research. Dr. Klein leaves the meeting frustrated, disappointed, and unsure how to proceed.</a:t>
            </a:r>
            <a:endParaRPr lang="en-US" sz="2400" dirty="0">
              <a:latin typeface="+mj-lt"/>
            </a:endParaRPr>
          </a:p>
        </p:txBody>
      </p:sp>
      <p:sp>
        <p:nvSpPr>
          <p:cNvPr id="8" name="Slide Number Placeholder 7">
            <a:extLst>
              <a:ext uri="{FF2B5EF4-FFF2-40B4-BE49-F238E27FC236}">
                <a16:creationId xmlns:a16="http://schemas.microsoft.com/office/drawing/2014/main" id="{9197937E-E3A2-4EB7-9289-5762F6DF1AB8}"/>
              </a:ext>
            </a:extLst>
          </p:cNvPr>
          <p:cNvSpPr>
            <a:spLocks noGrp="1"/>
          </p:cNvSpPr>
          <p:nvPr>
            <p:ph type="sldNum" sz="quarter" idx="12"/>
          </p:nvPr>
        </p:nvSpPr>
        <p:spPr/>
        <p:txBody>
          <a:bodyPr/>
          <a:lstStyle/>
          <a:p>
            <a:fld id="{64C0CFC0-3495-4597-860E-96A608443CE7}" type="slidenum">
              <a:rPr lang="en-US" smtClean="0"/>
              <a:t>3</a:t>
            </a:fld>
            <a:endParaRPr lang="en-US"/>
          </a:p>
        </p:txBody>
      </p:sp>
    </p:spTree>
    <p:extLst>
      <p:ext uri="{BB962C8B-B14F-4D97-AF65-F5344CB8AC3E}">
        <p14:creationId xmlns:p14="http://schemas.microsoft.com/office/powerpoint/2010/main" val="2815420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19B33-D4B5-4D29-B319-1E720B167046}"/>
              </a:ext>
            </a:extLst>
          </p:cNvPr>
          <p:cNvSpPr>
            <a:spLocks noGrp="1"/>
          </p:cNvSpPr>
          <p:nvPr>
            <p:ph type="title"/>
          </p:nvPr>
        </p:nvSpPr>
        <p:spPr>
          <a:xfrm>
            <a:off x="646111" y="452846"/>
            <a:ext cx="9404723" cy="1400402"/>
          </a:xfrm>
        </p:spPr>
        <p:txBody>
          <a:bodyPr/>
          <a:lstStyle/>
          <a:p>
            <a:r>
              <a:rPr lang="en-US" sz="3200" b="1" dirty="0">
                <a:solidFill>
                  <a:srgbClr val="FFFF00"/>
                </a:solidFill>
              </a:rPr>
              <a:t>Case #2: Aligning Expectations</a:t>
            </a:r>
          </a:p>
        </p:txBody>
      </p:sp>
      <p:sp>
        <p:nvSpPr>
          <p:cNvPr id="7" name="TextBox 6">
            <a:extLst>
              <a:ext uri="{FF2B5EF4-FFF2-40B4-BE49-F238E27FC236}">
                <a16:creationId xmlns:a16="http://schemas.microsoft.com/office/drawing/2014/main" id="{F9AADE49-F2D8-4ACA-B7B7-942AD8385E45}"/>
              </a:ext>
            </a:extLst>
          </p:cNvPr>
          <p:cNvSpPr txBox="1"/>
          <p:nvPr/>
        </p:nvSpPr>
        <p:spPr>
          <a:xfrm>
            <a:off x="567734" y="1435240"/>
            <a:ext cx="11319466" cy="4454104"/>
          </a:xfrm>
          <a:prstGeom prst="rect">
            <a:avLst/>
          </a:prstGeom>
          <a:noFill/>
        </p:spPr>
        <p:txBody>
          <a:bodyPr wrap="square">
            <a:spAutoFit/>
          </a:bodyPr>
          <a:lstStyle/>
          <a:p>
            <a:pPr algn="l">
              <a:lnSpc>
                <a:spcPct val="150000"/>
              </a:lnSpc>
            </a:pPr>
            <a:r>
              <a:rPr lang="en-US" sz="2400" b="0" i="0" u="none" strike="noStrike" baseline="0" dirty="0">
                <a:latin typeface="+mj-lt"/>
              </a:rPr>
              <a:t>A third year graduate student in my group is adept at performing experiments and analyzing data, but is a very slow writer. Last fall, I set multiple deadlines that the student missed. To avoid delays in publications, I have taken the lead in writing manuscripts based on her work. However, to graduate with a PhD, I realize that she must write the next manuscripts herself. Setting deadlines hasn’t worked. Communicating the importance of manuscripts to the scientific endeavor hasn’t worked. Encouragement hasn’t worked. Other than being patient, what should I do?</a:t>
            </a:r>
            <a:endParaRPr lang="en-US" sz="2400" dirty="0">
              <a:latin typeface="+mj-lt"/>
            </a:endParaRPr>
          </a:p>
        </p:txBody>
      </p:sp>
      <p:sp>
        <p:nvSpPr>
          <p:cNvPr id="3" name="Slide Number Placeholder 2">
            <a:extLst>
              <a:ext uri="{FF2B5EF4-FFF2-40B4-BE49-F238E27FC236}">
                <a16:creationId xmlns:a16="http://schemas.microsoft.com/office/drawing/2014/main" id="{61100129-F493-48FE-B9E5-5B11EE30210A}"/>
              </a:ext>
            </a:extLst>
          </p:cNvPr>
          <p:cNvSpPr>
            <a:spLocks noGrp="1"/>
          </p:cNvSpPr>
          <p:nvPr>
            <p:ph type="sldNum" sz="quarter" idx="12"/>
          </p:nvPr>
        </p:nvSpPr>
        <p:spPr/>
        <p:txBody>
          <a:bodyPr/>
          <a:lstStyle/>
          <a:p>
            <a:fld id="{64C0CFC0-3495-4597-860E-96A608443CE7}" type="slidenum">
              <a:rPr lang="en-US" smtClean="0"/>
              <a:t>4</a:t>
            </a:fld>
            <a:endParaRPr lang="en-US"/>
          </a:p>
        </p:txBody>
      </p:sp>
    </p:spTree>
    <p:extLst>
      <p:ext uri="{BB962C8B-B14F-4D97-AF65-F5344CB8AC3E}">
        <p14:creationId xmlns:p14="http://schemas.microsoft.com/office/powerpoint/2010/main" val="4050029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19B33-D4B5-4D29-B319-1E720B167046}"/>
              </a:ext>
            </a:extLst>
          </p:cNvPr>
          <p:cNvSpPr>
            <a:spLocks noGrp="1"/>
          </p:cNvSpPr>
          <p:nvPr>
            <p:ph type="title"/>
          </p:nvPr>
        </p:nvSpPr>
        <p:spPr>
          <a:xfrm>
            <a:off x="646111" y="452846"/>
            <a:ext cx="9404723" cy="1400402"/>
          </a:xfrm>
        </p:spPr>
        <p:txBody>
          <a:bodyPr/>
          <a:lstStyle/>
          <a:p>
            <a:r>
              <a:rPr lang="en-US" sz="3200" b="1" dirty="0">
                <a:solidFill>
                  <a:srgbClr val="FFFF00"/>
                </a:solidFill>
              </a:rPr>
              <a:t>Case #3: A Mentee’s Perspective</a:t>
            </a:r>
          </a:p>
        </p:txBody>
      </p:sp>
      <p:sp>
        <p:nvSpPr>
          <p:cNvPr id="7" name="TextBox 6">
            <a:extLst>
              <a:ext uri="{FF2B5EF4-FFF2-40B4-BE49-F238E27FC236}">
                <a16:creationId xmlns:a16="http://schemas.microsoft.com/office/drawing/2014/main" id="{F9AADE49-F2D8-4ACA-B7B7-942AD8385E45}"/>
              </a:ext>
            </a:extLst>
          </p:cNvPr>
          <p:cNvSpPr txBox="1"/>
          <p:nvPr/>
        </p:nvSpPr>
        <p:spPr>
          <a:xfrm>
            <a:off x="646111" y="1853248"/>
            <a:ext cx="11038115" cy="3900107"/>
          </a:xfrm>
          <a:prstGeom prst="rect">
            <a:avLst/>
          </a:prstGeom>
          <a:noFill/>
        </p:spPr>
        <p:txBody>
          <a:bodyPr wrap="square">
            <a:spAutoFit/>
          </a:bodyPr>
          <a:lstStyle/>
          <a:p>
            <a:pPr algn="l">
              <a:lnSpc>
                <a:spcPct val="150000"/>
              </a:lnSpc>
            </a:pPr>
            <a:r>
              <a:rPr lang="en-US" sz="2400" b="0" i="0" u="none" strike="noStrike" baseline="0" dirty="0">
                <a:latin typeface="+mj-lt"/>
              </a:rPr>
              <a:t>Ben is beginning his second year as a post-doctoral research scholar. Though he has enjoyed working on his mentor’s research project, he is</a:t>
            </a:r>
          </a:p>
          <a:p>
            <a:pPr algn="l">
              <a:lnSpc>
                <a:spcPct val="150000"/>
              </a:lnSpc>
            </a:pPr>
            <a:r>
              <a:rPr lang="en-US" sz="2400" b="0" i="0" u="none" strike="noStrike" baseline="0" dirty="0">
                <a:latin typeface="+mj-lt"/>
              </a:rPr>
              <a:t>becoming anxious that he has not yet started an independent project. When he joined the lab, he had hopes of pursuing his own independent interests. Every time Ben tries to bring up his concerns with his mentor, it seems like his mentor can never find the time. Ben is reluctant to make a “misstep”, yet he knows the clock is ticking. </a:t>
            </a:r>
            <a:endParaRPr lang="en-US" sz="2400" dirty="0">
              <a:latin typeface="+mj-lt"/>
            </a:endParaRPr>
          </a:p>
        </p:txBody>
      </p:sp>
      <p:sp>
        <p:nvSpPr>
          <p:cNvPr id="3" name="Slide Number Placeholder 2">
            <a:extLst>
              <a:ext uri="{FF2B5EF4-FFF2-40B4-BE49-F238E27FC236}">
                <a16:creationId xmlns:a16="http://schemas.microsoft.com/office/drawing/2014/main" id="{FFC130E3-AA7A-4F86-BBED-CB0AEA7A2724}"/>
              </a:ext>
            </a:extLst>
          </p:cNvPr>
          <p:cNvSpPr>
            <a:spLocks noGrp="1"/>
          </p:cNvSpPr>
          <p:nvPr>
            <p:ph type="sldNum" sz="quarter" idx="12"/>
          </p:nvPr>
        </p:nvSpPr>
        <p:spPr/>
        <p:txBody>
          <a:bodyPr/>
          <a:lstStyle/>
          <a:p>
            <a:fld id="{64C0CFC0-3495-4597-860E-96A608443CE7}" type="slidenum">
              <a:rPr lang="en-US" smtClean="0"/>
              <a:t>5</a:t>
            </a:fld>
            <a:endParaRPr lang="en-US"/>
          </a:p>
        </p:txBody>
      </p:sp>
    </p:spTree>
    <p:extLst>
      <p:ext uri="{BB962C8B-B14F-4D97-AF65-F5344CB8AC3E}">
        <p14:creationId xmlns:p14="http://schemas.microsoft.com/office/powerpoint/2010/main" val="1693863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19B33-D4B5-4D29-B319-1E720B167046}"/>
              </a:ext>
            </a:extLst>
          </p:cNvPr>
          <p:cNvSpPr>
            <a:spLocks noGrp="1"/>
          </p:cNvSpPr>
          <p:nvPr>
            <p:ph type="title"/>
          </p:nvPr>
        </p:nvSpPr>
        <p:spPr>
          <a:xfrm>
            <a:off x="646111" y="452846"/>
            <a:ext cx="9404723" cy="1400402"/>
          </a:xfrm>
        </p:spPr>
        <p:txBody>
          <a:bodyPr/>
          <a:lstStyle/>
          <a:p>
            <a:r>
              <a:rPr lang="en-US" sz="3200" b="1" dirty="0">
                <a:solidFill>
                  <a:srgbClr val="FFFF00"/>
                </a:solidFill>
              </a:rPr>
              <a:t>Case #4: Assessing Understanding</a:t>
            </a:r>
          </a:p>
        </p:txBody>
      </p:sp>
      <p:sp>
        <p:nvSpPr>
          <p:cNvPr id="7" name="TextBox 6">
            <a:extLst>
              <a:ext uri="{FF2B5EF4-FFF2-40B4-BE49-F238E27FC236}">
                <a16:creationId xmlns:a16="http://schemas.microsoft.com/office/drawing/2014/main" id="{F9AADE49-F2D8-4ACA-B7B7-942AD8385E45}"/>
              </a:ext>
            </a:extLst>
          </p:cNvPr>
          <p:cNvSpPr txBox="1"/>
          <p:nvPr/>
        </p:nvSpPr>
        <p:spPr>
          <a:xfrm>
            <a:off x="646111" y="1554169"/>
            <a:ext cx="11038115" cy="5008102"/>
          </a:xfrm>
          <a:prstGeom prst="rect">
            <a:avLst/>
          </a:prstGeom>
          <a:noFill/>
        </p:spPr>
        <p:txBody>
          <a:bodyPr wrap="square">
            <a:spAutoFit/>
          </a:bodyPr>
          <a:lstStyle/>
          <a:p>
            <a:pPr algn="l">
              <a:lnSpc>
                <a:spcPct val="150000"/>
              </a:lnSpc>
            </a:pPr>
            <a:r>
              <a:rPr lang="en-US" sz="2400" b="0" i="0" u="none" strike="noStrike" baseline="0" dirty="0">
                <a:latin typeface="+mj-lt"/>
              </a:rPr>
              <a:t>You have just spent the last month working intensively with your new graduate mentee. You have given her multiple papers to read and have had several discussions about your research. In addition, she has engaged in several different aspects of an ongoing project over the last month. She is hardworking, seems to understand the research your group does, and things seem to be going well. On Monday morning, she hands you a draft of the introduction section for a possible project. After</a:t>
            </a:r>
          </a:p>
          <a:p>
            <a:pPr algn="l">
              <a:lnSpc>
                <a:spcPct val="150000"/>
              </a:lnSpc>
            </a:pPr>
            <a:r>
              <a:rPr lang="en-US" sz="2400" b="0" i="0" u="none" strike="noStrike" baseline="0" dirty="0">
                <a:latin typeface="+mj-lt"/>
              </a:rPr>
              <a:t>reading through the draft, you are forced to conclude that she does not understand the work your lab does at all.</a:t>
            </a:r>
            <a:endParaRPr lang="en-US" sz="2400" dirty="0">
              <a:latin typeface="+mj-lt"/>
            </a:endParaRPr>
          </a:p>
        </p:txBody>
      </p:sp>
      <p:sp>
        <p:nvSpPr>
          <p:cNvPr id="3" name="Slide Number Placeholder 2">
            <a:extLst>
              <a:ext uri="{FF2B5EF4-FFF2-40B4-BE49-F238E27FC236}">
                <a16:creationId xmlns:a16="http://schemas.microsoft.com/office/drawing/2014/main" id="{4FB835C4-4300-4805-9515-114E63C3E60B}"/>
              </a:ext>
            </a:extLst>
          </p:cNvPr>
          <p:cNvSpPr>
            <a:spLocks noGrp="1"/>
          </p:cNvSpPr>
          <p:nvPr>
            <p:ph type="sldNum" sz="quarter" idx="12"/>
          </p:nvPr>
        </p:nvSpPr>
        <p:spPr/>
        <p:txBody>
          <a:bodyPr/>
          <a:lstStyle/>
          <a:p>
            <a:fld id="{64C0CFC0-3495-4597-860E-96A608443CE7}" type="slidenum">
              <a:rPr lang="en-US" smtClean="0"/>
              <a:t>6</a:t>
            </a:fld>
            <a:endParaRPr lang="en-US"/>
          </a:p>
        </p:txBody>
      </p:sp>
    </p:spTree>
    <p:extLst>
      <p:ext uri="{BB962C8B-B14F-4D97-AF65-F5344CB8AC3E}">
        <p14:creationId xmlns:p14="http://schemas.microsoft.com/office/powerpoint/2010/main" val="841562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19B33-D4B5-4D29-B319-1E720B167046}"/>
              </a:ext>
            </a:extLst>
          </p:cNvPr>
          <p:cNvSpPr>
            <a:spLocks noGrp="1"/>
          </p:cNvSpPr>
          <p:nvPr>
            <p:ph type="title"/>
          </p:nvPr>
        </p:nvSpPr>
        <p:spPr>
          <a:xfrm>
            <a:off x="646111" y="452846"/>
            <a:ext cx="9404723" cy="1400402"/>
          </a:xfrm>
        </p:spPr>
        <p:txBody>
          <a:bodyPr/>
          <a:lstStyle/>
          <a:p>
            <a:r>
              <a:rPr lang="en-US" sz="3200" b="1" dirty="0">
                <a:solidFill>
                  <a:srgbClr val="FFFF00"/>
                </a:solidFill>
              </a:rPr>
              <a:t>Case #5: Promoting Professional Development</a:t>
            </a:r>
          </a:p>
        </p:txBody>
      </p:sp>
      <p:sp>
        <p:nvSpPr>
          <p:cNvPr id="7" name="TextBox 6">
            <a:extLst>
              <a:ext uri="{FF2B5EF4-FFF2-40B4-BE49-F238E27FC236}">
                <a16:creationId xmlns:a16="http://schemas.microsoft.com/office/drawing/2014/main" id="{F9AADE49-F2D8-4ACA-B7B7-942AD8385E45}"/>
              </a:ext>
            </a:extLst>
          </p:cNvPr>
          <p:cNvSpPr txBox="1"/>
          <p:nvPr/>
        </p:nvSpPr>
        <p:spPr>
          <a:xfrm>
            <a:off x="646111" y="1631240"/>
            <a:ext cx="11038115" cy="4454104"/>
          </a:xfrm>
          <a:prstGeom prst="rect">
            <a:avLst/>
          </a:prstGeom>
          <a:noFill/>
        </p:spPr>
        <p:txBody>
          <a:bodyPr wrap="square">
            <a:spAutoFit/>
          </a:bodyPr>
          <a:lstStyle/>
          <a:p>
            <a:pPr algn="l">
              <a:lnSpc>
                <a:spcPct val="150000"/>
              </a:lnSpc>
            </a:pPr>
            <a:r>
              <a:rPr lang="en-US" sz="2400" b="0" i="0" u="none" strike="noStrike" baseline="0" dirty="0">
                <a:latin typeface="+mj-lt"/>
              </a:rPr>
              <a:t>You are currently mentoring two post-doctoral scholars in your research group. Both are very talented and hard-working; however one has made it clear that he is interested in pursuing a career in industry. The other scholar has her heart set on pursuing a research university tenure track professorship. Lately, you find yourself spending more time giving professional development advice to the post-doc who intends to pursue the research tenure track career. Secretly you worry that you are writing off the </a:t>
            </a:r>
            <a:r>
              <a:rPr lang="en-US" sz="2400" b="0" i="0" u="none" strike="noStrike" baseline="0">
                <a:latin typeface="+mj-lt"/>
              </a:rPr>
              <a:t>other post-doc.</a:t>
            </a:r>
            <a:endParaRPr lang="en-US" sz="2400" dirty="0">
              <a:latin typeface="+mj-lt"/>
            </a:endParaRPr>
          </a:p>
        </p:txBody>
      </p:sp>
      <p:sp>
        <p:nvSpPr>
          <p:cNvPr id="3" name="Slide Number Placeholder 2">
            <a:extLst>
              <a:ext uri="{FF2B5EF4-FFF2-40B4-BE49-F238E27FC236}">
                <a16:creationId xmlns:a16="http://schemas.microsoft.com/office/drawing/2014/main" id="{2643C459-9060-4CB3-A4BB-DF6E906EBDBE}"/>
              </a:ext>
            </a:extLst>
          </p:cNvPr>
          <p:cNvSpPr>
            <a:spLocks noGrp="1"/>
          </p:cNvSpPr>
          <p:nvPr>
            <p:ph type="sldNum" sz="quarter" idx="12"/>
          </p:nvPr>
        </p:nvSpPr>
        <p:spPr/>
        <p:txBody>
          <a:bodyPr/>
          <a:lstStyle/>
          <a:p>
            <a:fld id="{64C0CFC0-3495-4597-860E-96A608443CE7}" type="slidenum">
              <a:rPr lang="en-US" smtClean="0"/>
              <a:t>7</a:t>
            </a:fld>
            <a:endParaRPr lang="en-US"/>
          </a:p>
        </p:txBody>
      </p:sp>
    </p:spTree>
    <p:extLst>
      <p:ext uri="{BB962C8B-B14F-4D97-AF65-F5344CB8AC3E}">
        <p14:creationId xmlns:p14="http://schemas.microsoft.com/office/powerpoint/2010/main" val="26748098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53</TotalTime>
  <Words>656</Words>
  <Application>Microsoft Office PowerPoint</Application>
  <PresentationFormat>Widescreen</PresentationFormat>
  <Paragraphs>30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Century Gothic</vt:lpstr>
      <vt:lpstr>Wingdings 3</vt:lpstr>
      <vt:lpstr>Ion</vt:lpstr>
      <vt:lpstr>Mentoring graduate students and post-docs towards independent careers in CPS</vt:lpstr>
      <vt:lpstr>Panel Coordinator </vt:lpstr>
      <vt:lpstr>Case #1: Launching an Independent Career</vt:lpstr>
      <vt:lpstr>Case #2: Aligning Expectations</vt:lpstr>
      <vt:lpstr>Case #3: A Mentee’s Perspective</vt:lpstr>
      <vt:lpstr>Case #4: Assessing Understanding</vt:lpstr>
      <vt:lpstr>Case #5: Promoting Professional Development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Mentoring graduate students and post-docs towards independent careers in CPS</dc:title>
  <dc:creator>Kiourti, Asimina</dc:creator>
  <cp:lastModifiedBy>Kiourti, Asimina</cp:lastModifiedBy>
  <cp:revision>13</cp:revision>
  <dcterms:created xsi:type="dcterms:W3CDTF">2022-11-02T16:35:31Z</dcterms:created>
  <dcterms:modified xsi:type="dcterms:W3CDTF">2022-11-08T16:12:39Z</dcterms:modified>
</cp:coreProperties>
</file>