
<file path=[Content_Types].xml><?xml version="1.0" encoding="utf-8"?>
<Types xmlns="http://schemas.openxmlformats.org/package/2006/content-types">
  <Override PartName="/ppt/tags/tag1.xml" ContentType="application/vnd.openxmlformats-officedocument.presentationml.tags+xml"/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Default Extension="emf" ContentType="image/x-emf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presentation.xml" ContentType="application/vnd.openxmlformats-officedocument.presentationml.presentation.main+xml"/>
  <Default Extension="vml" ContentType="application/vnd.openxmlformats-officedocument.vmlDrawing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84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6576000" cy="32918400"/>
  <p:notesSz cx="6997700" cy="9283700"/>
  <p:custDataLst>
    <p:tags r:id="rId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ＭＳ Ｐゴシック" pitchFamily="-10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FFCC99"/>
    <a:srgbClr val="FFB24C"/>
    <a:srgbClr val="FEC44F"/>
    <a:srgbClr val="D95F0E"/>
  </p:clrMru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1976" y="4784"/>
      </p:cViewPr>
      <p:guideLst>
        <p:guide orient="horz" pos="10368"/>
        <p:guide pos="115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tags" Target="tags/tag1.xml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endParaRPr lang="en-US"/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fld id="{E261E299-6DB2-4C03-9EAD-1CDCBD7519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67717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D47696-A263-40B8-9032-ABDBAC408977}" type="datetime1">
              <a:rPr lang="en-US"/>
              <a:pPr/>
              <a:t>10/15/13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5275" y="696913"/>
            <a:ext cx="38671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BEC6A22-FA08-4DFB-AABF-54EC1D996BB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66358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smtClean="0">
              <a:ea typeface="ＭＳ Ｐゴシック" pitchFamily="-106" charset="-128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3457329-ED1E-4250-AEC3-B9A15B46E6A3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10226045"/>
            <a:ext cx="31089600" cy="70561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8653760"/>
            <a:ext cx="2560320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81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6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430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24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0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5E93AE-E3B7-4B21-9269-E71D1CA993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657D1E-B7C6-40AF-A6AD-ABA889E816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517600" y="1318266"/>
            <a:ext cx="8229600" cy="280873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28800" y="1318266"/>
            <a:ext cx="24079200" cy="280873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6B668-2638-4FDF-8BEF-6926E45DD25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82CA6-9377-42D7-A122-38885160574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21153122"/>
            <a:ext cx="31089600" cy="6537960"/>
          </a:xfrm>
        </p:spPr>
        <p:txBody>
          <a:bodyPr anchor="t"/>
          <a:lstStyle>
            <a:lvl1pPr algn="l">
              <a:defRPr sz="16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3952225"/>
            <a:ext cx="31089600" cy="7200898"/>
          </a:xfrm>
        </p:spPr>
        <p:txBody>
          <a:bodyPr anchor="b"/>
          <a:lstStyle>
            <a:lvl1pPr marL="0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1pPr>
            <a:lvl2pPr marL="1881012" indent="0">
              <a:buNone/>
              <a:defRPr sz="7400">
                <a:solidFill>
                  <a:schemeClr val="tx1">
                    <a:tint val="75000"/>
                  </a:schemeClr>
                </a:solidFill>
              </a:defRPr>
            </a:lvl2pPr>
            <a:lvl3pPr marL="3762024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3pPr>
            <a:lvl4pPr marL="5643037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4pPr>
            <a:lvl5pPr marL="7524049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5pPr>
            <a:lvl6pPr marL="9405061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6pPr>
            <a:lvl7pPr marL="11286073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7pPr>
            <a:lvl8pPr marL="13167086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8pPr>
            <a:lvl9pPr marL="15048098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F497C1-47B5-4596-911E-986501C9BE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7680964"/>
            <a:ext cx="16154400" cy="2172462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92800" y="7680964"/>
            <a:ext cx="16154400" cy="21724622"/>
          </a:xfrm>
        </p:spPr>
        <p:txBody>
          <a:bodyPr/>
          <a:lstStyle>
            <a:lvl1pPr>
              <a:defRPr sz="11500"/>
            </a:lvl1pPr>
            <a:lvl2pPr>
              <a:defRPr sz="9900"/>
            </a:lvl2pPr>
            <a:lvl3pPr>
              <a:defRPr sz="8200"/>
            </a:lvl3pPr>
            <a:lvl4pPr>
              <a:defRPr sz="7400"/>
            </a:lvl4pPr>
            <a:lvl5pPr>
              <a:defRPr sz="7400"/>
            </a:lvl5pPr>
            <a:lvl6pPr>
              <a:defRPr sz="7400"/>
            </a:lvl6pPr>
            <a:lvl7pPr>
              <a:defRPr sz="7400"/>
            </a:lvl7pPr>
            <a:lvl8pPr>
              <a:defRPr sz="7400"/>
            </a:lvl8pPr>
            <a:lvl9pPr>
              <a:defRPr sz="7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D464B-DFFE-46FB-8654-95E9527B65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2" y="7368542"/>
            <a:ext cx="16160753" cy="307085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02" y="10439400"/>
            <a:ext cx="16160753" cy="1896618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08" y="7368542"/>
            <a:ext cx="16167101" cy="3070858"/>
          </a:xfrm>
        </p:spPr>
        <p:txBody>
          <a:bodyPr anchor="b"/>
          <a:lstStyle>
            <a:lvl1pPr marL="0" indent="0">
              <a:buNone/>
              <a:defRPr sz="9900" b="1"/>
            </a:lvl1pPr>
            <a:lvl2pPr marL="1881012" indent="0">
              <a:buNone/>
              <a:defRPr sz="8200" b="1"/>
            </a:lvl2pPr>
            <a:lvl3pPr marL="3762024" indent="0">
              <a:buNone/>
              <a:defRPr sz="7400" b="1"/>
            </a:lvl3pPr>
            <a:lvl4pPr marL="5643037" indent="0">
              <a:buNone/>
              <a:defRPr sz="6600" b="1"/>
            </a:lvl4pPr>
            <a:lvl5pPr marL="7524049" indent="0">
              <a:buNone/>
              <a:defRPr sz="6600" b="1"/>
            </a:lvl5pPr>
            <a:lvl6pPr marL="9405061" indent="0">
              <a:buNone/>
              <a:defRPr sz="6600" b="1"/>
            </a:lvl6pPr>
            <a:lvl7pPr marL="11286073" indent="0">
              <a:buNone/>
              <a:defRPr sz="6600" b="1"/>
            </a:lvl7pPr>
            <a:lvl8pPr marL="13167086" indent="0">
              <a:buNone/>
              <a:defRPr sz="6600" b="1"/>
            </a:lvl8pPr>
            <a:lvl9pPr marL="15048098" indent="0">
              <a:buNone/>
              <a:defRPr sz="6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08" y="10439400"/>
            <a:ext cx="16167101" cy="18966182"/>
          </a:xfrm>
        </p:spPr>
        <p:txBody>
          <a:bodyPr/>
          <a:lstStyle>
            <a:lvl1pPr>
              <a:defRPr sz="9900"/>
            </a:lvl1pPr>
            <a:lvl2pPr>
              <a:defRPr sz="8200"/>
            </a:lvl2pPr>
            <a:lvl3pPr>
              <a:defRPr sz="7400"/>
            </a:lvl3pPr>
            <a:lvl4pPr>
              <a:defRPr sz="6600"/>
            </a:lvl4pPr>
            <a:lvl5pPr>
              <a:defRPr sz="6600"/>
            </a:lvl5pPr>
            <a:lvl6pPr>
              <a:defRPr sz="6600"/>
            </a:lvl6pPr>
            <a:lvl7pPr>
              <a:defRPr sz="6600"/>
            </a:lvl7pPr>
            <a:lvl8pPr>
              <a:defRPr sz="6600"/>
            </a:lvl8pPr>
            <a:lvl9pPr>
              <a:defRPr sz="6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D31DA8-328F-41FD-B1EA-7C78721E3F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4591E-AB6B-4CB8-9A36-5C9A192CB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5A9422-18BE-4B21-9E63-667850591E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4" y="1310640"/>
            <a:ext cx="12033252" cy="5577840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2" y="1310643"/>
            <a:ext cx="20447000" cy="28094942"/>
          </a:xfrm>
        </p:spPr>
        <p:txBody>
          <a:bodyPr/>
          <a:lstStyle>
            <a:lvl1pPr>
              <a:defRPr sz="13200"/>
            </a:lvl1pPr>
            <a:lvl2pPr>
              <a:defRPr sz="11500"/>
            </a:lvl2pPr>
            <a:lvl3pPr>
              <a:defRPr sz="99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4" y="6888483"/>
            <a:ext cx="12033252" cy="22517102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5174B-9F81-43B8-877A-F2FB9FC93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3" y="23042881"/>
            <a:ext cx="21945600" cy="2720342"/>
          </a:xfrm>
        </p:spPr>
        <p:txBody>
          <a:bodyPr anchor="b"/>
          <a:lstStyle>
            <a:lvl1pPr algn="l">
              <a:defRPr sz="8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3" y="2941320"/>
            <a:ext cx="21945600" cy="19751040"/>
          </a:xfrm>
        </p:spPr>
        <p:txBody>
          <a:bodyPr rtlCol="0">
            <a:normAutofit/>
          </a:bodyPr>
          <a:lstStyle>
            <a:lvl1pPr marL="0" indent="0">
              <a:buNone/>
              <a:defRPr sz="13200"/>
            </a:lvl1pPr>
            <a:lvl2pPr marL="1881012" indent="0">
              <a:buNone/>
              <a:defRPr sz="11500"/>
            </a:lvl2pPr>
            <a:lvl3pPr marL="3762024" indent="0">
              <a:buNone/>
              <a:defRPr sz="9900"/>
            </a:lvl3pPr>
            <a:lvl4pPr marL="5643037" indent="0">
              <a:buNone/>
              <a:defRPr sz="8200"/>
            </a:lvl4pPr>
            <a:lvl5pPr marL="7524049" indent="0">
              <a:buNone/>
              <a:defRPr sz="8200"/>
            </a:lvl5pPr>
            <a:lvl6pPr marL="9405061" indent="0">
              <a:buNone/>
              <a:defRPr sz="8200"/>
            </a:lvl6pPr>
            <a:lvl7pPr marL="11286073" indent="0">
              <a:buNone/>
              <a:defRPr sz="8200"/>
            </a:lvl7pPr>
            <a:lvl8pPr marL="13167086" indent="0">
              <a:buNone/>
              <a:defRPr sz="8200"/>
            </a:lvl8pPr>
            <a:lvl9pPr marL="15048098" indent="0">
              <a:buNone/>
              <a:defRPr sz="82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3" y="25763223"/>
            <a:ext cx="21945600" cy="3863338"/>
          </a:xfrm>
        </p:spPr>
        <p:txBody>
          <a:bodyPr/>
          <a:lstStyle>
            <a:lvl1pPr marL="0" indent="0">
              <a:buNone/>
              <a:defRPr sz="5800"/>
            </a:lvl1pPr>
            <a:lvl2pPr marL="1881012" indent="0">
              <a:buNone/>
              <a:defRPr sz="4900"/>
            </a:lvl2pPr>
            <a:lvl3pPr marL="3762024" indent="0">
              <a:buNone/>
              <a:defRPr sz="4100"/>
            </a:lvl3pPr>
            <a:lvl4pPr marL="5643037" indent="0">
              <a:buNone/>
              <a:defRPr sz="3700"/>
            </a:lvl4pPr>
            <a:lvl5pPr marL="7524049" indent="0">
              <a:buNone/>
              <a:defRPr sz="3700"/>
            </a:lvl5pPr>
            <a:lvl6pPr marL="9405061" indent="0">
              <a:buNone/>
              <a:defRPr sz="3700"/>
            </a:lvl6pPr>
            <a:lvl7pPr marL="11286073" indent="0">
              <a:buNone/>
              <a:defRPr sz="3700"/>
            </a:lvl7pPr>
            <a:lvl8pPr marL="13167086" indent="0">
              <a:buNone/>
              <a:defRPr sz="3700"/>
            </a:lvl8pPr>
            <a:lvl9pPr marL="15048098" indent="0">
              <a:buNone/>
              <a:defRPr sz="3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81175-768E-4A5F-9BB4-2AE72B8BDC0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vmlDrawing" Target="../drawings/vmlDrawing1.vml"/><Relationship Id="rId14" Type="http://schemas.openxmlformats.org/officeDocument/2006/relationships/image" Target="../media/image2.jpeg"/><Relationship Id="rId15" Type="http://schemas.openxmlformats.org/officeDocument/2006/relationships/image" Target="../media/image3.png"/><Relationship Id="rId16" Type="http://schemas.openxmlformats.org/officeDocument/2006/relationships/image" Target="../media/image4.jpeg"/><Relationship Id="rId17" Type="http://schemas.openxmlformats.org/officeDocument/2006/relationships/image" Target="../media/image5.jpeg"/><Relationship Id="rId18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30388" y="1317625"/>
            <a:ext cx="329152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6202" tIns="188101" rIns="376202" bIns="1881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30388" y="7680325"/>
            <a:ext cx="32915225" cy="2172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76202" tIns="188101" rIns="376202" bIns="1881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30388" y="30510163"/>
            <a:ext cx="8531225" cy="1752600"/>
          </a:xfrm>
          <a:prstGeom prst="rect">
            <a:avLst/>
          </a:prstGeom>
        </p:spPr>
        <p:txBody>
          <a:bodyPr vert="horz" wrap="square" lIns="376202" tIns="188101" rIns="376202" bIns="188101" numCol="1" anchor="ctr" anchorCtr="0" compatLnSpc="1">
            <a:prstTxWarp prst="textNoShape">
              <a:avLst/>
            </a:prstTxWarp>
          </a:bodyPr>
          <a:lstStyle>
            <a:lvl1pPr>
              <a:defRPr sz="49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8388" y="30510163"/>
            <a:ext cx="11579225" cy="1752600"/>
          </a:xfrm>
          <a:prstGeom prst="rect">
            <a:avLst/>
          </a:prstGeom>
        </p:spPr>
        <p:txBody>
          <a:bodyPr vert="horz" wrap="square" lIns="376202" tIns="188101" rIns="376202" bIns="188101" numCol="1" anchor="ctr" anchorCtr="0" compatLnSpc="1">
            <a:prstTxWarp prst="textNoShape">
              <a:avLst/>
            </a:prstTxWarp>
          </a:bodyPr>
          <a:lstStyle>
            <a:lvl1pPr algn="ctr">
              <a:defRPr sz="4900">
                <a:solidFill>
                  <a:srgbClr val="89898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4388" y="30510163"/>
            <a:ext cx="8531225" cy="1752600"/>
          </a:xfrm>
          <a:prstGeom prst="rect">
            <a:avLst/>
          </a:prstGeom>
        </p:spPr>
        <p:txBody>
          <a:bodyPr vert="horz" wrap="square" lIns="376202" tIns="188101" rIns="376202" bIns="188101" numCol="1" anchor="ctr" anchorCtr="0" compatLnSpc="1">
            <a:prstTxWarp prst="textNoShape">
              <a:avLst/>
            </a:prstTxWarp>
          </a:bodyPr>
          <a:lstStyle>
            <a:lvl1pPr algn="r">
              <a:defRPr sz="4900">
                <a:solidFill>
                  <a:srgbClr val="898989"/>
                </a:solidFill>
              </a:defRPr>
            </a:lvl1pPr>
          </a:lstStyle>
          <a:p>
            <a:fld id="{A812A6FF-1C5B-43A5-8741-DC9E557357F4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2" name="Picture 9" descr="C:\Documents and Settings\Guest\My Documents\prabirwork\poster_resrev\ece_logo_small.jpg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90500" y="1371600"/>
            <a:ext cx="22860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2" descr="C:\Documents and Settings\Guest\My Documents\prabirwork\ICBArmy\ICB_logo_3C.gif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284163" y="193675"/>
            <a:ext cx="2192337" cy="98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4" name="Group 15"/>
          <p:cNvGrpSpPr>
            <a:grpSpLocks/>
          </p:cNvGrpSpPr>
          <p:nvPr userDrawn="1"/>
        </p:nvGrpSpPr>
        <p:grpSpPr bwMode="auto">
          <a:xfrm>
            <a:off x="34480500" y="960438"/>
            <a:ext cx="1741488" cy="1285875"/>
            <a:chOff x="17088" y="1056"/>
            <a:chExt cx="878" cy="900"/>
          </a:xfrm>
        </p:grpSpPr>
        <p:pic>
          <p:nvPicPr>
            <p:cNvPr id="1035" name="Picture 13" descr="C:\Documents and Settings\Guest\My Documents\prabirwork\ICBArmy\CCDCwebpage_01.jpg"/>
            <p:cNvPicPr>
              <a:picLocks noChangeAspect="1" noChangeArrowheads="1"/>
            </p:cNvPicPr>
            <p:nvPr userDrawn="1"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7088" y="1056"/>
              <a:ext cx="878" cy="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14" descr="C:\Documents and Settings\Guest\My Documents\prabirwork\ICBArmy\CCDCwebpage_14.jpg"/>
            <p:cNvPicPr>
              <a:picLocks noChangeAspect="1" noChangeArrowheads="1"/>
            </p:cNvPicPr>
            <p:nvPr userDrawn="1"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7088" y="1488"/>
              <a:ext cx="871" cy="4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34290000" y="107950"/>
          <a:ext cx="2095500" cy="784225"/>
        </p:xfrm>
        <a:graphic>
          <a:graphicData uri="http://schemas.openxmlformats.org/presentationml/2006/ole">
            <p:oleObj spid="_x0000_s1037" name="Photo Editor Photo" r:id="rId18" imgW="4114286" imgH="2190476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235" r:id="rId1"/>
    <p:sldLayoutId id="2147484236" r:id="rId2"/>
    <p:sldLayoutId id="2147484237" r:id="rId3"/>
    <p:sldLayoutId id="2147484238" r:id="rId4"/>
    <p:sldLayoutId id="2147484239" r:id="rId5"/>
    <p:sldLayoutId id="2147484240" r:id="rId6"/>
    <p:sldLayoutId id="2147484241" r:id="rId7"/>
    <p:sldLayoutId id="2147484242" r:id="rId8"/>
    <p:sldLayoutId id="2147484243" r:id="rId9"/>
    <p:sldLayoutId id="2147484244" r:id="rId10"/>
    <p:sldLayoutId id="2147484245" r:id="rId11"/>
  </p:sldLayoutIdLst>
  <p:txStyles>
    <p:titleStyle>
      <a:lvl1pPr algn="ctr" defTabSz="1879600" rtl="0" eaLnBrk="0" fontAlgn="base" hangingPunct="0">
        <a:spcBef>
          <a:spcPct val="0"/>
        </a:spcBef>
        <a:spcAft>
          <a:spcPct val="0"/>
        </a:spcAft>
        <a:defRPr sz="181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1879600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1879600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1879600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1879600" rtl="0" eaLnBrk="0" fontAlgn="base" hangingPunct="0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1879600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1879600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1879600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1879600" rtl="0" fontAlgn="base">
        <a:spcBef>
          <a:spcPct val="0"/>
        </a:spcBef>
        <a:spcAft>
          <a:spcPct val="0"/>
        </a:spcAft>
        <a:defRPr sz="181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1409700" indent="-1409700" algn="l" defTabSz="18796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3055938" indent="-1174750" algn="l" defTabSz="18796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15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4702175" indent="-939800" algn="l" defTabSz="18796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99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6583363" indent="-939800" algn="l" defTabSz="18796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82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8464550" indent="-939800" algn="l" defTabSz="18796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82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10345567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226580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107592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5988604" indent="-940506" algn="l" defTabSz="1881012" rtl="0" eaLnBrk="1" latinLnBrk="0" hangingPunct="1">
        <a:spcBef>
          <a:spcPct val="20000"/>
        </a:spcBef>
        <a:buFont typeface="Arial"/>
        <a:buChar char="•"/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1pPr>
      <a:lvl2pPr marL="1881012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2pPr>
      <a:lvl3pPr marL="3762024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3pPr>
      <a:lvl4pPr marL="5643037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4pPr>
      <a:lvl5pPr marL="7524049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5pPr>
      <a:lvl6pPr marL="9405061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6pPr>
      <a:lvl7pPr marL="11286073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7pPr>
      <a:lvl8pPr marL="13167086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8pPr>
      <a:lvl9pPr marL="15048098" algn="l" defTabSz="1881012" rtl="0" eaLnBrk="1" latinLnBrk="0" hangingPunct="1">
        <a:defRPr sz="7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png"/><Relationship Id="rId20" Type="http://schemas.openxmlformats.org/officeDocument/2006/relationships/image" Target="../media/image23.png"/><Relationship Id="rId21" Type="http://schemas.openxmlformats.org/officeDocument/2006/relationships/image" Target="../media/image24.png"/><Relationship Id="rId22" Type="http://schemas.openxmlformats.org/officeDocument/2006/relationships/image" Target="../media/image25.png"/><Relationship Id="rId23" Type="http://schemas.openxmlformats.org/officeDocument/2006/relationships/image" Target="../media/image26.png"/><Relationship Id="rId24" Type="http://schemas.openxmlformats.org/officeDocument/2006/relationships/image" Target="../media/image27.jpeg"/><Relationship Id="rId25" Type="http://schemas.openxmlformats.org/officeDocument/2006/relationships/image" Target="../media/image28.png"/><Relationship Id="rId26" Type="http://schemas.openxmlformats.org/officeDocument/2006/relationships/image" Target="../media/image29.png"/><Relationship Id="rId27" Type="http://schemas.openxmlformats.org/officeDocument/2006/relationships/image" Target="../media/image30.png"/><Relationship Id="rId28" Type="http://schemas.openxmlformats.org/officeDocument/2006/relationships/image" Target="../media/image31.png"/><Relationship Id="rId29" Type="http://schemas.openxmlformats.org/officeDocument/2006/relationships/image" Target="../media/image32.png"/><Relationship Id="rId30" Type="http://schemas.openxmlformats.org/officeDocument/2006/relationships/image" Target="../media/image33.png"/><Relationship Id="rId10" Type="http://schemas.openxmlformats.org/officeDocument/2006/relationships/image" Target="../media/image13.jpe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jpe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png"/><Relationship Id="rId18" Type="http://schemas.openxmlformats.org/officeDocument/2006/relationships/image" Target="../media/image21.png"/><Relationship Id="rId19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emf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88" name="Picture 7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64575" y="17830800"/>
            <a:ext cx="22828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1" name="Rectangle 300"/>
          <p:cNvSpPr/>
          <p:nvPr/>
        </p:nvSpPr>
        <p:spPr>
          <a:xfrm>
            <a:off x="18745200" y="16840200"/>
            <a:ext cx="17449800" cy="13716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4" name="Picture 235" descr="Room_Temp_Experiment.pd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55600" y="8089900"/>
            <a:ext cx="4054475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Line 139"/>
          <p:cNvSpPr>
            <a:spLocks noChangeShapeType="1"/>
          </p:cNvSpPr>
          <p:nvPr/>
        </p:nvSpPr>
        <p:spPr bwMode="auto">
          <a:xfrm>
            <a:off x="0" y="2036763"/>
            <a:ext cx="36576000" cy="0"/>
          </a:xfrm>
          <a:prstGeom prst="line">
            <a:avLst/>
          </a:prstGeom>
          <a:noFill/>
          <a:ln w="76200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9" name="Text Box 163"/>
          <p:cNvSpPr txBox="1">
            <a:spLocks noChangeArrowheads="1"/>
          </p:cNvSpPr>
          <p:nvPr/>
        </p:nvSpPr>
        <p:spPr bwMode="auto">
          <a:xfrm>
            <a:off x="609600" y="152400"/>
            <a:ext cx="35688587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3292475"/>
            <a:r>
              <a:rPr lang="en-US" altLang="zh-CN" sz="5600" b="1" dirty="0">
                <a:ea typeface="宋体" pitchFamily="-106" charset="-122"/>
              </a:rPr>
              <a:t>CPS: Methods for Network-Enabled Embedded Monitoring &amp; Control for High-Performance-Buildings</a:t>
            </a:r>
          </a:p>
          <a:p>
            <a:pPr algn="ctr" defTabSz="3292475"/>
            <a:r>
              <a:rPr lang="en-US" altLang="zh-CN" sz="4600" dirty="0">
                <a:ea typeface="宋体" pitchFamily="-106" charset="-122"/>
              </a:rPr>
              <a:t> PIs: P. </a:t>
            </a:r>
            <a:r>
              <a:rPr lang="en-US" altLang="zh-CN" sz="4600" dirty="0" err="1">
                <a:ea typeface="宋体" pitchFamily="-106" charset="-122"/>
              </a:rPr>
              <a:t>Barooah</a:t>
            </a:r>
            <a:r>
              <a:rPr lang="en-US" altLang="zh-CN" sz="4600" dirty="0">
                <a:ea typeface="宋体" pitchFamily="-106" charset="-122"/>
              </a:rPr>
              <a:t> and S. Meyn (UF), P. Mehta (UIUC), L. </a:t>
            </a:r>
            <a:r>
              <a:rPr lang="en-US" altLang="zh-CN" sz="4600" dirty="0" err="1">
                <a:ea typeface="宋体" pitchFamily="-106" charset="-122"/>
              </a:rPr>
              <a:t>Carloni</a:t>
            </a:r>
            <a:r>
              <a:rPr lang="en-US" altLang="zh-CN" sz="4600" dirty="0">
                <a:ea typeface="宋体" pitchFamily="-106" charset="-122"/>
              </a:rPr>
              <a:t> (Columbia), </a:t>
            </a:r>
            <a:r>
              <a:rPr lang="en-US" altLang="zh-CN" sz="4600" dirty="0" smtClean="0">
                <a:ea typeface="宋体" pitchFamily="-106" charset="-122"/>
              </a:rPr>
              <a:t>M. </a:t>
            </a:r>
            <a:r>
              <a:rPr lang="en-US" sz="4800" dirty="0" err="1" smtClean="0"/>
              <a:t>Krucinski</a:t>
            </a:r>
            <a:r>
              <a:rPr lang="en-US" sz="4800" dirty="0" smtClean="0"/>
              <a:t> </a:t>
            </a:r>
            <a:r>
              <a:rPr lang="en-US" altLang="zh-CN" sz="4600" dirty="0" smtClean="0">
                <a:ea typeface="宋体" pitchFamily="-106" charset="-122"/>
              </a:rPr>
              <a:t>(</a:t>
            </a:r>
            <a:r>
              <a:rPr lang="en-US" altLang="zh-CN" sz="4600" dirty="0">
                <a:ea typeface="宋体" pitchFamily="-106" charset="-122"/>
              </a:rPr>
              <a:t>UTRC</a:t>
            </a:r>
            <a:r>
              <a:rPr lang="en-US" altLang="zh-CN" sz="4600" dirty="0" smtClean="0">
                <a:ea typeface="宋体" pitchFamily="-106" charset="-122"/>
              </a:rPr>
              <a:t>)</a:t>
            </a:r>
            <a:endParaRPr lang="en-US" altLang="zh-CN" sz="4600" dirty="0">
              <a:ea typeface="宋体" pitchFamily="-106" charset="-122"/>
            </a:endParaRPr>
          </a:p>
        </p:txBody>
      </p:sp>
      <p:sp>
        <p:nvSpPr>
          <p:cNvPr id="117" name="Text Box 319"/>
          <p:cNvSpPr txBox="1">
            <a:spLocks noChangeArrowheads="1"/>
          </p:cNvSpPr>
          <p:nvPr/>
        </p:nvSpPr>
        <p:spPr bwMode="auto">
          <a:xfrm>
            <a:off x="29413200" y="26898600"/>
            <a:ext cx="6553200" cy="3962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7200" indent="-457200">
              <a:spcBef>
                <a:spcPts val="1600"/>
              </a:spcBef>
              <a:spcAft>
                <a:spcPts val="1000"/>
              </a:spcAft>
              <a:buFont typeface="Wingdings" pitchFamily="-106" charset="2"/>
              <a:buChar char="§"/>
            </a:pPr>
            <a:r>
              <a:rPr lang="en-US" sz="2800" b="1" dirty="0" smtClean="0">
                <a:solidFill>
                  <a:srgbClr val="800000"/>
                </a:solidFill>
              </a:rPr>
              <a:t>Only the fans in commercial </a:t>
            </a:r>
            <a:r>
              <a:rPr lang="en-US" sz="2800" b="1" dirty="0">
                <a:solidFill>
                  <a:srgbClr val="800000"/>
                </a:solidFill>
              </a:rPr>
              <a:t>buildings</a:t>
            </a:r>
            <a:r>
              <a:rPr lang="en-US" sz="2800" b="1" dirty="0" smtClean="0">
                <a:solidFill>
                  <a:srgbClr val="800000"/>
                </a:solidFill>
              </a:rPr>
              <a:t> in the U.S. can </a:t>
            </a:r>
            <a:r>
              <a:rPr lang="en-US" sz="2800" b="1" dirty="0">
                <a:solidFill>
                  <a:srgbClr val="800000"/>
                </a:solidFill>
              </a:rPr>
              <a:t>provide</a:t>
            </a:r>
            <a:r>
              <a:rPr lang="en-US" sz="2800" b="1" dirty="0" smtClean="0">
                <a:solidFill>
                  <a:srgbClr val="800000"/>
                </a:solidFill>
              </a:rPr>
              <a:t> 100% of the </a:t>
            </a:r>
            <a:r>
              <a:rPr lang="en-US" sz="2800" b="1" dirty="0">
                <a:solidFill>
                  <a:srgbClr val="800000"/>
                </a:solidFill>
              </a:rPr>
              <a:t>entire</a:t>
            </a:r>
            <a:r>
              <a:rPr lang="en-US" sz="2800" b="1" dirty="0" smtClean="0">
                <a:solidFill>
                  <a:srgbClr val="800000"/>
                </a:solidFill>
              </a:rPr>
              <a:t> freq. regulation </a:t>
            </a:r>
            <a:r>
              <a:rPr lang="en-US" sz="2800" b="1" dirty="0">
                <a:solidFill>
                  <a:srgbClr val="800000"/>
                </a:solidFill>
              </a:rPr>
              <a:t>service </a:t>
            </a:r>
            <a:r>
              <a:rPr lang="en-US" sz="2800" b="1" dirty="0" smtClean="0">
                <a:solidFill>
                  <a:srgbClr val="800000"/>
                </a:solidFill>
              </a:rPr>
              <a:t>needed today</a:t>
            </a:r>
            <a:endParaRPr lang="en-US" sz="2800" b="1" dirty="0">
              <a:solidFill>
                <a:srgbClr val="800000"/>
              </a:solidFill>
            </a:endParaRPr>
          </a:p>
          <a:p>
            <a:pPr marL="457200" indent="-457200">
              <a:spcBef>
                <a:spcPts val="1600"/>
              </a:spcBef>
              <a:spcAft>
                <a:spcPts val="1000"/>
              </a:spcAft>
              <a:buFont typeface="Wingdings" pitchFamily="-106" charset="2"/>
              <a:buChar char="§"/>
            </a:pPr>
            <a:r>
              <a:rPr lang="en-US" sz="2800" b="1" dirty="0">
                <a:solidFill>
                  <a:srgbClr val="800000"/>
                </a:solidFill>
              </a:rPr>
              <a:t>The occupants would NOT notice any change in indoor </a:t>
            </a:r>
            <a:r>
              <a:rPr lang="en-US" sz="2800" b="1" dirty="0" smtClean="0">
                <a:solidFill>
                  <a:srgbClr val="800000"/>
                </a:solidFill>
              </a:rPr>
              <a:t>climate</a:t>
            </a:r>
            <a:endParaRPr lang="en-US" altLang="zh-CN" sz="2800" dirty="0">
              <a:solidFill>
                <a:srgbClr val="800000"/>
              </a:solidFill>
              <a:ea typeface="宋体" pitchFamily="-106" charset="-122"/>
              <a:sym typeface="Arial" charset="0"/>
            </a:endParaRPr>
          </a:p>
        </p:txBody>
      </p:sp>
      <p:grpSp>
        <p:nvGrpSpPr>
          <p:cNvPr id="15376" name="Group 205"/>
          <p:cNvGrpSpPr>
            <a:grpSpLocks/>
          </p:cNvGrpSpPr>
          <p:nvPr/>
        </p:nvGrpSpPr>
        <p:grpSpPr bwMode="auto">
          <a:xfrm>
            <a:off x="19154776" y="26376313"/>
            <a:ext cx="9362485" cy="4811055"/>
            <a:chOff x="17619313" y="25201729"/>
            <a:chExt cx="10485168" cy="5645187"/>
          </a:xfrm>
        </p:grpSpPr>
        <p:grpSp>
          <p:nvGrpSpPr>
            <p:cNvPr id="15618" name="Group 198"/>
            <p:cNvGrpSpPr>
              <a:grpSpLocks/>
            </p:cNvGrpSpPr>
            <p:nvPr/>
          </p:nvGrpSpPr>
          <p:grpSpPr bwMode="auto">
            <a:xfrm>
              <a:off x="17619313" y="25201729"/>
              <a:ext cx="10293820" cy="4597877"/>
              <a:chOff x="848969" y="4540084"/>
              <a:chExt cx="4374871" cy="1601549"/>
            </a:xfrm>
          </p:grpSpPr>
          <p:pic>
            <p:nvPicPr>
              <p:cNvPr id="15620" name="Picture 199"/>
              <p:cNvPicPr>
                <a:picLocks noChangeAspect="1"/>
              </p:cNvPicPr>
              <p:nvPr/>
            </p:nvPicPr>
            <p:blipFill>
              <a:blip r:embed="rId5"/>
              <a:srcRect l="8998" t="3508" r="5000" b="3510"/>
              <a:stretch>
                <a:fillRect/>
              </a:stretch>
            </p:blipFill>
            <p:spPr bwMode="auto">
              <a:xfrm>
                <a:off x="1097929" y="4618208"/>
                <a:ext cx="3838977" cy="14501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5621" name="TextBox 200"/>
              <p:cNvSpPr txBox="1">
                <a:spLocks noChangeArrowheads="1"/>
              </p:cNvSpPr>
              <p:nvPr/>
            </p:nvSpPr>
            <p:spPr bwMode="auto">
              <a:xfrm rot="-5400000">
                <a:off x="164229" y="5248503"/>
                <a:ext cx="1548574" cy="179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>
                    <a:solidFill>
                      <a:srgbClr val="008000"/>
                    </a:solidFill>
                  </a:rPr>
                  <a:t>Output </a:t>
                </a:r>
                <a:r>
                  <a:rPr lang="en-US" sz="2000" b="1"/>
                  <a:t>/ </a:t>
                </a:r>
                <a:r>
                  <a:rPr lang="en-US" sz="2000" b="1">
                    <a:solidFill>
                      <a:srgbClr val="0066FF"/>
                    </a:solidFill>
                  </a:rPr>
                  <a:t>regulation signal</a:t>
                </a:r>
                <a:r>
                  <a:rPr lang="en-US" sz="2000" b="1"/>
                  <a:t> (kW)</a:t>
                </a:r>
              </a:p>
            </p:txBody>
          </p:sp>
          <p:sp>
            <p:nvSpPr>
              <p:cNvPr id="15622" name="TextBox 201"/>
              <p:cNvSpPr txBox="1">
                <a:spLocks noChangeArrowheads="1"/>
              </p:cNvSpPr>
              <p:nvPr/>
            </p:nvSpPr>
            <p:spPr bwMode="auto">
              <a:xfrm rot="-5400000">
                <a:off x="4333518" y="5251312"/>
                <a:ext cx="1601549" cy="1790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rgbClr val="800000"/>
                    </a:solidFill>
                  </a:rPr>
                  <a:t>Temperature deviation  (</a:t>
                </a:r>
                <a:r>
                  <a:rPr lang="en-US" sz="2000" b="1" baseline="30000" dirty="0">
                    <a:solidFill>
                      <a:srgbClr val="800000"/>
                    </a:solidFill>
                  </a:rPr>
                  <a:t>o</a:t>
                </a:r>
                <a:r>
                  <a:rPr lang="en-US" sz="2000" b="1" dirty="0">
                    <a:solidFill>
                      <a:srgbClr val="800000"/>
                    </a:solidFill>
                  </a:rPr>
                  <a:t> C)</a:t>
                </a:r>
              </a:p>
            </p:txBody>
          </p:sp>
        </p:grpSp>
        <p:sp>
          <p:nvSpPr>
            <p:cNvPr id="15619" name="Rectangle 204"/>
            <p:cNvSpPr>
              <a:spLocks noChangeArrowheads="1"/>
            </p:cNvSpPr>
            <p:nvPr/>
          </p:nvSpPr>
          <p:spPr bwMode="auto">
            <a:xfrm>
              <a:off x="18096338" y="29799615"/>
              <a:ext cx="10008143" cy="1047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800" b="1" dirty="0"/>
                <a:t>HVAC Fan Control for Regulation Service </a:t>
              </a:r>
              <a:r>
                <a:rPr lang="en-US" sz="2800" b="1" dirty="0" smtClean="0"/>
                <a:t>Provision</a:t>
              </a:r>
            </a:p>
            <a:p>
              <a:pPr algn="ctr"/>
              <a:r>
                <a:rPr lang="en-US" sz="2400" b="1" dirty="0" smtClean="0"/>
                <a:t>Many other loads beyond buildings considered in 2013</a:t>
              </a:r>
              <a:endParaRPr lang="en-US" sz="2400" b="1" dirty="0"/>
            </a:p>
          </p:txBody>
        </p:sp>
      </p:grpSp>
      <p:sp>
        <p:nvSpPr>
          <p:cNvPr id="15377" name="Rectangle 4"/>
          <p:cNvSpPr>
            <a:spLocks noChangeArrowheads="1"/>
          </p:cNvSpPr>
          <p:nvPr/>
        </p:nvSpPr>
        <p:spPr bwMode="auto">
          <a:xfrm>
            <a:off x="18745200" y="16840200"/>
            <a:ext cx="17449800" cy="14360525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382" name="Picture 3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84800" y="19443700"/>
            <a:ext cx="5210175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098376" y="19659600"/>
            <a:ext cx="2171700" cy="19177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46176" y="18516600"/>
            <a:ext cx="2171700" cy="1917700"/>
          </a:xfrm>
          <a:prstGeom prst="rect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5391" name="Rectangle 25"/>
          <p:cNvSpPr>
            <a:spLocks noChangeArrowheads="1"/>
          </p:cNvSpPr>
          <p:nvPr/>
        </p:nvSpPr>
        <p:spPr bwMode="auto">
          <a:xfrm>
            <a:off x="20460677" y="16916400"/>
            <a:ext cx="1433317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 dirty="0" smtClean="0"/>
              <a:t>App 2: Buildings as Batteries: </a:t>
            </a:r>
          </a:p>
          <a:p>
            <a:pPr algn="ctr"/>
            <a:r>
              <a:rPr lang="en-US" sz="4000" b="1" dirty="0" smtClean="0"/>
              <a:t>Use load flexibility to Provide Ancillary Service to the Grid</a:t>
            </a:r>
            <a:endParaRPr lang="en-US" sz="4000" b="1" dirty="0"/>
          </a:p>
        </p:txBody>
      </p:sp>
      <p:cxnSp>
        <p:nvCxnSpPr>
          <p:cNvPr id="85" name="Straight Connector 84"/>
          <p:cNvCxnSpPr>
            <a:cxnSpLocks noChangeShapeType="1"/>
          </p:cNvCxnSpPr>
          <p:nvPr/>
        </p:nvCxnSpPr>
        <p:spPr bwMode="auto">
          <a:xfrm flipV="1">
            <a:off x="22888575" y="18821400"/>
            <a:ext cx="3962400" cy="4572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7" name="Straight Connector 86"/>
          <p:cNvCxnSpPr>
            <a:cxnSpLocks noChangeShapeType="1"/>
          </p:cNvCxnSpPr>
          <p:nvPr/>
        </p:nvCxnSpPr>
        <p:spPr bwMode="auto">
          <a:xfrm flipV="1">
            <a:off x="25403175" y="18821400"/>
            <a:ext cx="15240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89" name="Straight Connector 88"/>
          <p:cNvCxnSpPr>
            <a:cxnSpLocks noChangeShapeType="1"/>
          </p:cNvCxnSpPr>
          <p:nvPr/>
        </p:nvCxnSpPr>
        <p:spPr bwMode="auto">
          <a:xfrm flipV="1">
            <a:off x="26774775" y="18973800"/>
            <a:ext cx="14478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2" name="Straight Connector 91"/>
          <p:cNvCxnSpPr>
            <a:cxnSpLocks noChangeShapeType="1"/>
          </p:cNvCxnSpPr>
          <p:nvPr/>
        </p:nvCxnSpPr>
        <p:spPr bwMode="auto">
          <a:xfrm>
            <a:off x="27003375" y="20116800"/>
            <a:ext cx="4419600" cy="20574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3" name="Oval Callout 92"/>
          <p:cNvSpPr>
            <a:spLocks noChangeArrowheads="1"/>
          </p:cNvSpPr>
          <p:nvPr/>
        </p:nvSpPr>
        <p:spPr bwMode="auto">
          <a:xfrm>
            <a:off x="29108400" y="18376900"/>
            <a:ext cx="1981200" cy="838200"/>
          </a:xfrm>
          <a:prstGeom prst="wedgeEllipseCallout">
            <a:avLst>
              <a:gd name="adj1" fmla="val -79634"/>
              <a:gd name="adj2" fmla="val 2108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106" charset="0"/>
              </a:rPr>
              <a:t>Help!?</a:t>
            </a:r>
          </a:p>
        </p:txBody>
      </p:sp>
      <p:sp>
        <p:nvSpPr>
          <p:cNvPr id="94" name="Oval Callout 93"/>
          <p:cNvSpPr>
            <a:spLocks noChangeArrowheads="1"/>
          </p:cNvSpPr>
          <p:nvPr/>
        </p:nvSpPr>
        <p:spPr bwMode="auto">
          <a:xfrm>
            <a:off x="33480375" y="18516600"/>
            <a:ext cx="1905000" cy="838200"/>
          </a:xfrm>
          <a:prstGeom prst="wedgeEllipseCallout">
            <a:avLst>
              <a:gd name="adj1" fmla="val -43056"/>
              <a:gd name="adj2" fmla="val 133204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-106" charset="0"/>
              </a:rPr>
              <a:t>OK!</a:t>
            </a:r>
          </a:p>
        </p:txBody>
      </p:sp>
      <p:pic>
        <p:nvPicPr>
          <p:cNvPr id="15398" name="Picture 53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604413" y="20185063"/>
            <a:ext cx="1655762" cy="228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2" name="Straight Connector 81"/>
          <p:cNvCxnSpPr>
            <a:cxnSpLocks noChangeShapeType="1"/>
          </p:cNvCxnSpPr>
          <p:nvPr/>
        </p:nvCxnSpPr>
        <p:spPr bwMode="auto">
          <a:xfrm flipV="1">
            <a:off x="23421975" y="19799300"/>
            <a:ext cx="3352800" cy="25146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400" name="Rectangle 4"/>
          <p:cNvSpPr>
            <a:spLocks noChangeArrowheads="1"/>
          </p:cNvSpPr>
          <p:nvPr/>
        </p:nvSpPr>
        <p:spPr bwMode="auto">
          <a:xfrm>
            <a:off x="18745200" y="2286000"/>
            <a:ext cx="17449800" cy="14360525"/>
          </a:xfrm>
          <a:prstGeom prst="rect">
            <a:avLst/>
          </a:prstGeom>
          <a:noFill/>
          <a:ln w="38100">
            <a:solidFill>
              <a:srgbClr val="00009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5413" name="Picture 153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926175" y="18821400"/>
            <a:ext cx="2209800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6" name="Straight Connector 155"/>
          <p:cNvCxnSpPr>
            <a:cxnSpLocks noChangeShapeType="1"/>
          </p:cNvCxnSpPr>
          <p:nvPr/>
        </p:nvCxnSpPr>
        <p:spPr bwMode="auto">
          <a:xfrm flipV="1">
            <a:off x="20602575" y="19888200"/>
            <a:ext cx="4648200" cy="106680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aphicFrame>
        <p:nvGraphicFramePr>
          <p:cNvPr id="104" name="Table 103"/>
          <p:cNvGraphicFramePr>
            <a:graphicFrameLocks noGrp="1"/>
          </p:cNvGraphicFramePr>
          <p:nvPr/>
        </p:nvGraphicFramePr>
        <p:xfrm>
          <a:off x="26212800" y="13681075"/>
          <a:ext cx="9906000" cy="2346960"/>
        </p:xfrm>
        <a:graphic>
          <a:graphicData uri="http://schemas.openxmlformats.org/drawingml/2006/table">
            <a:tbl>
              <a:tblPr/>
              <a:tblGrid>
                <a:gridCol w="2743200"/>
                <a:gridCol w="1676400"/>
                <a:gridCol w="838200"/>
                <a:gridCol w="1066800"/>
                <a:gridCol w="1676400"/>
                <a:gridCol w="838200"/>
                <a:gridCol w="1066800"/>
              </a:tblGrid>
              <a:tr h="485775"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Controller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Daily Energy Consumption (MJ)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Savings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Money Savings ($)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Daily Energy Consumption (MJ)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Savings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Money Savings ($)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Current Practice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Simple Feedback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58.7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5066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16 billion $</a:t>
                      </a:r>
                    </a:p>
                    <a:p>
                      <a:pPr marL="0" marR="0" lvl="0" indent="0" algn="l" defTabSz="25066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5066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21 billion $</a:t>
                      </a:r>
                    </a:p>
                    <a:p>
                      <a:pPr marL="0" marR="0" lvl="0" indent="0" algn="l" defTabSz="25066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  <a:tr h="220663"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MPC (Occupancy Measurement)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58.6</a:t>
                      </a:r>
                    </a:p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5066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16 billion $</a:t>
                      </a:r>
                    </a:p>
                    <a:p>
                      <a:pPr marL="0" marR="0" lvl="0" indent="0" algn="l" defTabSz="25066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250666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18 billion 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MPC (Occupancy Prediction)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52.0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18 billion $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-106" charset="0"/>
                        <a:ea typeface="ＭＳ Ｐゴシック" pitchFamily="-10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5" name="Table 104"/>
          <p:cNvGraphicFramePr>
            <a:graphicFrameLocks noGrp="1"/>
          </p:cNvGraphicFramePr>
          <p:nvPr/>
        </p:nvGraphicFramePr>
        <p:xfrm>
          <a:off x="28956000" y="13258800"/>
          <a:ext cx="7162800" cy="457200"/>
        </p:xfrm>
        <a:graphic>
          <a:graphicData uri="http://schemas.openxmlformats.org/drawingml/2006/table">
            <a:tbl>
              <a:tblPr/>
              <a:tblGrid>
                <a:gridCol w="3581400"/>
                <a:gridCol w="3581400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ED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Simulation Results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8796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ED"/>
                          </a:solidFill>
                          <a:effectLst/>
                          <a:latin typeface="Calibri" pitchFamily="-106" charset="0"/>
                          <a:ea typeface="ＭＳ Ｐゴシック" pitchFamily="-106" charset="-128"/>
                        </a:rPr>
                        <a:t>Experimental Results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15415" name="Rectangle 63"/>
          <p:cNvSpPr>
            <a:spLocks/>
          </p:cNvSpPr>
          <p:nvPr/>
        </p:nvSpPr>
        <p:spPr bwMode="auto">
          <a:xfrm>
            <a:off x="23317200" y="11049000"/>
            <a:ext cx="2098675" cy="43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r>
              <a:rPr lang="en-US" sz="2800" b="1" dirty="0">
                <a:latin typeface="Candara Bold" charset="0"/>
                <a:sym typeface="Candara Bold" charset="0"/>
              </a:rPr>
              <a:t>“VAV box”</a:t>
            </a:r>
          </a:p>
        </p:txBody>
      </p:sp>
      <p:pic>
        <p:nvPicPr>
          <p:cNvPr id="15416" name="Picture 64"/>
          <p:cNvPicPr>
            <a:picLocks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164800" y="9372600"/>
            <a:ext cx="2133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04" name="Group 203"/>
          <p:cNvGrpSpPr/>
          <p:nvPr/>
        </p:nvGrpSpPr>
        <p:grpSpPr>
          <a:xfrm>
            <a:off x="23393400" y="9296400"/>
            <a:ext cx="1600200" cy="1524000"/>
            <a:chOff x="5195888" y="25146000"/>
            <a:chExt cx="1600200" cy="1524000"/>
          </a:xfrm>
        </p:grpSpPr>
        <p:sp>
          <p:nvSpPr>
            <p:cNvPr id="15596" name="Oval 67"/>
            <p:cNvSpPr>
              <a:spLocks/>
            </p:cNvSpPr>
            <p:nvPr/>
          </p:nvSpPr>
          <p:spPr bwMode="auto">
            <a:xfrm>
              <a:off x="5195888" y="25146000"/>
              <a:ext cx="1600200" cy="1524000"/>
            </a:xfrm>
            <a:prstGeom prst="ellipse">
              <a:avLst/>
            </a:prstGeom>
            <a:noFill/>
            <a:ln w="38100">
              <a:solidFill>
                <a:srgbClr val="2E2F30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597" name="Rectangle 68"/>
            <p:cNvSpPr>
              <a:spLocks/>
            </p:cNvSpPr>
            <p:nvPr/>
          </p:nvSpPr>
          <p:spPr bwMode="auto">
            <a:xfrm>
              <a:off x="5429601" y="25368697"/>
              <a:ext cx="1131720" cy="10777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25693311" y="10337802"/>
            <a:ext cx="290889" cy="1456005"/>
          </a:xfrm>
          <a:prstGeom prst="rect">
            <a:avLst/>
          </a:prstGeom>
          <a:noFill/>
        </p:spPr>
        <p:txBody>
          <a:bodyPr vert="vert270"/>
          <a:lstStyle/>
          <a:p>
            <a:pPr>
              <a:defRPr/>
            </a:pPr>
            <a:r>
              <a:rPr lang="en-US" sz="1600" b="1" dirty="0">
                <a:latin typeface="Arial" pitchFamily="-104" charset="0"/>
                <a:ea typeface="+mn-ea"/>
              </a:rPr>
              <a:t>Occupancy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25679400" y="7988301"/>
            <a:ext cx="290513" cy="2295391"/>
          </a:xfrm>
          <a:prstGeom prst="rect">
            <a:avLst/>
          </a:prstGeom>
          <a:noFill/>
        </p:spPr>
        <p:txBody>
          <a:bodyPr vert="vert270"/>
          <a:lstStyle/>
          <a:p>
            <a:pPr>
              <a:defRPr/>
            </a:pPr>
            <a:r>
              <a:rPr lang="en-US" sz="1600" b="1" dirty="0">
                <a:latin typeface="Arial" pitchFamily="-104" charset="0"/>
                <a:ea typeface="+mn-ea"/>
              </a:rPr>
              <a:t>Room Temperature </a:t>
            </a:r>
          </a:p>
        </p:txBody>
      </p:sp>
      <p:cxnSp>
        <p:nvCxnSpPr>
          <p:cNvPr id="128" name="Straight Arrow Connector 127"/>
          <p:cNvCxnSpPr>
            <a:cxnSpLocks noChangeShapeType="1"/>
          </p:cNvCxnSpPr>
          <p:nvPr/>
        </p:nvCxnSpPr>
        <p:spPr bwMode="auto">
          <a:xfrm rot="16200000" flipV="1">
            <a:off x="26272331" y="9738519"/>
            <a:ext cx="762000" cy="157162"/>
          </a:xfrm>
          <a:prstGeom prst="straightConnector1">
            <a:avLst/>
          </a:prstGeom>
          <a:noFill/>
          <a:ln w="25400">
            <a:solidFill>
              <a:srgbClr val="FF00FF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15503" name="Picture 289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8973800" y="9220200"/>
            <a:ext cx="3560762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05" name="Group 204"/>
          <p:cNvGrpSpPr/>
          <p:nvPr/>
        </p:nvGrpSpPr>
        <p:grpSpPr>
          <a:xfrm>
            <a:off x="21488400" y="9677400"/>
            <a:ext cx="838200" cy="685800"/>
            <a:chOff x="3290888" y="24917400"/>
            <a:chExt cx="838200" cy="685800"/>
          </a:xfrm>
        </p:grpSpPr>
        <p:sp>
          <p:nvSpPr>
            <p:cNvPr id="15594" name="Oval 50"/>
            <p:cNvSpPr>
              <a:spLocks/>
            </p:cNvSpPr>
            <p:nvPr/>
          </p:nvSpPr>
          <p:spPr bwMode="auto">
            <a:xfrm>
              <a:off x="3290888" y="24917400"/>
              <a:ext cx="838200" cy="685800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595" name="Rectangle 51"/>
            <p:cNvSpPr>
              <a:spLocks/>
            </p:cNvSpPr>
            <p:nvPr/>
          </p:nvSpPr>
          <p:spPr bwMode="auto">
            <a:xfrm>
              <a:off x="3413551" y="25016661"/>
              <a:ext cx="591595" cy="48577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grpSp>
        <p:nvGrpSpPr>
          <p:cNvPr id="206" name="Group 205"/>
          <p:cNvGrpSpPr/>
          <p:nvPr/>
        </p:nvGrpSpPr>
        <p:grpSpPr>
          <a:xfrm>
            <a:off x="22402800" y="9829800"/>
            <a:ext cx="1371600" cy="838200"/>
            <a:chOff x="4205288" y="25069800"/>
            <a:chExt cx="1371600" cy="838200"/>
          </a:xfrm>
        </p:grpSpPr>
        <p:sp>
          <p:nvSpPr>
            <p:cNvPr id="15592" name="AutoShape 56"/>
            <p:cNvSpPr>
              <a:spLocks/>
            </p:cNvSpPr>
            <p:nvPr/>
          </p:nvSpPr>
          <p:spPr bwMode="auto">
            <a:xfrm>
              <a:off x="4205288" y="25069800"/>
              <a:ext cx="1371600" cy="838200"/>
            </a:xfrm>
            <a:custGeom>
              <a:avLst/>
              <a:gdLst>
                <a:gd name="T0" fmla="*/ 0 w 21600"/>
                <a:gd name="T1" fmla="*/ 0 h 21600"/>
                <a:gd name="T2" fmla="*/ 21600 w 21600"/>
                <a:gd name="T3" fmla="*/ 21600 h 21600"/>
              </a:gdLst>
              <a:ahLst/>
              <a:cxnLst/>
              <a:rect l="T0" t="T1" r="T2" b="T3"/>
              <a:pathLst>
                <a:path w="21600" h="21600">
                  <a:moveTo>
                    <a:pt x="0" y="0"/>
                  </a:moveTo>
                  <a:cubicBezTo>
                    <a:pt x="0" y="0"/>
                    <a:pt x="11108" y="1941"/>
                    <a:pt x="15605" y="7396"/>
                  </a:cubicBezTo>
                  <a:cubicBezTo>
                    <a:pt x="20849" y="13757"/>
                    <a:pt x="21600" y="21600"/>
                    <a:pt x="21600" y="21600"/>
                  </a:cubicBezTo>
                </a:path>
              </a:pathLst>
            </a:custGeom>
            <a:noFill/>
            <a:ln w="38100">
              <a:solidFill>
                <a:srgbClr val="2E2F30"/>
              </a:solidFill>
              <a:miter lim="800000"/>
              <a:headEnd/>
              <a:tailEnd type="stealth" w="med" len="med"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5593" name="Rectangle 57"/>
            <p:cNvSpPr>
              <a:spLocks/>
            </p:cNvSpPr>
            <p:nvPr/>
          </p:nvSpPr>
          <p:spPr bwMode="auto">
            <a:xfrm>
              <a:off x="4205288" y="25069800"/>
              <a:ext cx="1371600" cy="8382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</p:grpSp>
      <p:sp>
        <p:nvSpPr>
          <p:cNvPr id="15508" name="Rectangle 127"/>
          <p:cNvSpPr>
            <a:spLocks noChangeArrowheads="1"/>
          </p:cNvSpPr>
          <p:nvPr/>
        </p:nvSpPr>
        <p:spPr bwMode="auto">
          <a:xfrm>
            <a:off x="19050000" y="8468380"/>
            <a:ext cx="674230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800" b="1" dirty="0">
                <a:solidFill>
                  <a:srgbClr val="3366FF"/>
                </a:solidFill>
              </a:rPr>
              <a:t>Idea: Occupancy Driven</a:t>
            </a:r>
            <a:r>
              <a:rPr lang="en-US" sz="2800" b="1" dirty="0" smtClean="0">
                <a:solidFill>
                  <a:srgbClr val="3366FF"/>
                </a:solidFill>
              </a:rPr>
              <a:t> HVAC Control</a:t>
            </a:r>
            <a:endParaRPr lang="en-US" sz="2800" b="1" dirty="0">
              <a:solidFill>
                <a:srgbClr val="3366FF"/>
              </a:solidFill>
            </a:endParaRPr>
          </a:p>
        </p:txBody>
      </p:sp>
      <p:grpSp>
        <p:nvGrpSpPr>
          <p:cNvPr id="15516" name="Group 287"/>
          <p:cNvGrpSpPr>
            <a:grpSpLocks/>
          </p:cNvGrpSpPr>
          <p:nvPr/>
        </p:nvGrpSpPr>
        <p:grpSpPr bwMode="auto">
          <a:xfrm>
            <a:off x="19126200" y="23469600"/>
            <a:ext cx="10134600" cy="3446463"/>
            <a:chOff x="19697700" y="22296851"/>
            <a:chExt cx="13786325" cy="4674616"/>
          </a:xfrm>
        </p:grpSpPr>
        <p:pic>
          <p:nvPicPr>
            <p:cNvPr id="15576" name="Picture 213" descr="HVAC.eps"/>
            <p:cNvPicPr>
              <a:picLocks noChangeAspect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19697700" y="22296851"/>
              <a:ext cx="7480300" cy="4030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3" name="Oval 272"/>
            <p:cNvSpPr/>
            <p:nvPr/>
          </p:nvSpPr>
          <p:spPr>
            <a:xfrm>
              <a:off x="21565679" y="23425132"/>
              <a:ext cx="1142381" cy="137159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</a:endParaRPr>
            </a:p>
          </p:txBody>
        </p:sp>
        <p:grpSp>
          <p:nvGrpSpPr>
            <p:cNvPr id="15578" name="Group 217"/>
            <p:cNvGrpSpPr>
              <a:grpSpLocks/>
            </p:cNvGrpSpPr>
            <p:nvPr/>
          </p:nvGrpSpPr>
          <p:grpSpPr bwMode="auto">
            <a:xfrm>
              <a:off x="27812513" y="22555200"/>
              <a:ext cx="5671512" cy="2940876"/>
              <a:chOff x="5229920" y="462971"/>
              <a:chExt cx="4648781" cy="2673525"/>
            </a:xfrm>
          </p:grpSpPr>
          <p:grpSp>
            <p:nvGrpSpPr>
              <p:cNvPr id="15581" name="Group 25"/>
              <p:cNvGrpSpPr>
                <a:grpSpLocks/>
              </p:cNvGrpSpPr>
              <p:nvPr/>
            </p:nvGrpSpPr>
            <p:grpSpPr bwMode="auto">
              <a:xfrm>
                <a:off x="5242248" y="1143000"/>
                <a:ext cx="3673152" cy="1981199"/>
                <a:chOff x="5181600" y="990600"/>
                <a:chExt cx="3673152" cy="1981199"/>
              </a:xfrm>
            </p:grpSpPr>
            <p:grpSp>
              <p:nvGrpSpPr>
                <p:cNvPr id="15585" name="Group 20"/>
                <p:cNvGrpSpPr>
                  <a:grpSpLocks/>
                </p:cNvGrpSpPr>
                <p:nvPr/>
              </p:nvGrpSpPr>
              <p:grpSpPr bwMode="auto">
                <a:xfrm>
                  <a:off x="5181600" y="990600"/>
                  <a:ext cx="3673152" cy="1981199"/>
                  <a:chOff x="5181600" y="990600"/>
                  <a:chExt cx="3673152" cy="1981199"/>
                </a:xfrm>
              </p:grpSpPr>
              <p:pic>
                <p:nvPicPr>
                  <p:cNvPr id="15588" name="Picture 226" descr="vfd1.jpg"/>
                  <p:cNvPicPr>
                    <a:picLocks noChangeAspect="1"/>
                  </p:cNvPicPr>
                  <p:nvPr/>
                </p:nvPicPr>
                <p:blipFill>
                  <a:blip r:embed="rId13"/>
                  <a:srcRect/>
                  <a:stretch>
                    <a:fillRect/>
                  </a:stretch>
                </p:blipFill>
                <p:spPr bwMode="auto">
                  <a:xfrm>
                    <a:off x="5181600" y="990600"/>
                    <a:ext cx="3673152" cy="1841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283" name="Rectangle 282"/>
                  <p:cNvSpPr/>
                  <p:nvPr/>
                </p:nvSpPr>
                <p:spPr>
                  <a:xfrm>
                    <a:off x="5258297" y="2134959"/>
                    <a:ext cx="380570" cy="687070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  <a:ea typeface="ＭＳ Ｐゴシック" pitchFamily="-106" charset="-128"/>
                    </a:endParaRPr>
                  </a:p>
                </p:txBody>
              </p:sp>
              <p:sp>
                <p:nvSpPr>
                  <p:cNvPr id="284" name="Rectangle 283"/>
                  <p:cNvSpPr/>
                  <p:nvPr/>
                </p:nvSpPr>
                <p:spPr>
                  <a:xfrm>
                    <a:off x="5410524" y="2667389"/>
                    <a:ext cx="2513531" cy="30536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  <a:ea typeface="ＭＳ Ｐゴシック" pitchFamily="-106" charset="-128"/>
                    </a:endParaRPr>
                  </a:p>
                </p:txBody>
              </p:sp>
              <p:sp>
                <p:nvSpPr>
                  <p:cNvPr id="285" name="Rectangle 284"/>
                  <p:cNvSpPr/>
                  <p:nvPr/>
                </p:nvSpPr>
                <p:spPr>
                  <a:xfrm>
                    <a:off x="7849711" y="2281770"/>
                    <a:ext cx="672635" cy="683154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lang="en-US">
                      <a:solidFill>
                        <a:srgbClr val="FFFFFF"/>
                      </a:solidFill>
                      <a:ea typeface="ＭＳ Ｐゴシック" pitchFamily="-106" charset="-128"/>
                    </a:endParaRPr>
                  </a:p>
                </p:txBody>
              </p:sp>
            </p:grpSp>
            <p:sp>
              <p:nvSpPr>
                <p:cNvPr id="15586" name="TextBox 223"/>
                <p:cNvSpPr txBox="1">
                  <a:spLocks noChangeArrowheads="1"/>
                </p:cNvSpPr>
                <p:nvPr/>
              </p:nvSpPr>
              <p:spPr bwMode="auto">
                <a:xfrm>
                  <a:off x="7053386" y="1447800"/>
                  <a:ext cx="1379100" cy="455341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1800"/>
                    <a:t>supply fan</a:t>
                  </a:r>
                </a:p>
              </p:txBody>
            </p:sp>
            <p:sp>
              <p:nvSpPr>
                <p:cNvPr id="281" name="Rectangle 280"/>
                <p:cNvSpPr/>
                <p:nvPr/>
              </p:nvSpPr>
              <p:spPr>
                <a:xfrm>
                  <a:off x="6476120" y="2514707"/>
                  <a:ext cx="686796" cy="30732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en-US">
                    <a:solidFill>
                      <a:srgbClr val="FFFFFF"/>
                    </a:solidFill>
                    <a:ea typeface="ＭＳ Ｐゴシック" pitchFamily="-106" charset="-128"/>
                  </a:endParaRPr>
                </a:p>
              </p:txBody>
            </p:sp>
          </p:grpSp>
          <p:sp>
            <p:nvSpPr>
              <p:cNvPr id="276" name="Oval 275"/>
              <p:cNvSpPr/>
              <p:nvPr/>
            </p:nvSpPr>
            <p:spPr>
              <a:xfrm>
                <a:off x="5230440" y="463004"/>
                <a:ext cx="3934915" cy="2673895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15583" name="TextBox 220"/>
              <p:cNvSpPr txBox="1">
                <a:spLocks noChangeArrowheads="1"/>
              </p:cNvSpPr>
              <p:nvPr/>
            </p:nvSpPr>
            <p:spPr bwMode="auto">
              <a:xfrm>
                <a:off x="6168538" y="1219201"/>
                <a:ext cx="3710163" cy="455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/>
                  <a:t>VFD (variable frequency drive)</a:t>
                </a:r>
              </a:p>
            </p:txBody>
          </p:sp>
          <p:sp>
            <p:nvSpPr>
              <p:cNvPr id="278" name="Rectangle 277"/>
              <p:cNvSpPr/>
              <p:nvPr/>
            </p:nvSpPr>
            <p:spPr>
              <a:xfrm>
                <a:off x="8000634" y="2259956"/>
                <a:ext cx="306225" cy="15268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ea typeface="ＭＳ Ｐゴシック" pitchFamily="-106" charset="-128"/>
                </a:endParaRPr>
              </a:p>
            </p:txBody>
          </p:sp>
        </p:grpSp>
        <p:cxnSp>
          <p:nvCxnSpPr>
            <p:cNvPr id="286" name="Straight Arrow Connector 285"/>
            <p:cNvCxnSpPr>
              <a:stCxn id="273" idx="6"/>
            </p:cNvCxnSpPr>
            <p:nvPr/>
          </p:nvCxnSpPr>
          <p:spPr>
            <a:xfrm flipV="1">
              <a:off x="22708060" y="23011716"/>
              <a:ext cx="5638487" cy="110029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80" name="TextBox 110"/>
            <p:cNvSpPr txBox="1">
              <a:spLocks noChangeArrowheads="1"/>
            </p:cNvSpPr>
            <p:nvPr/>
          </p:nvSpPr>
          <p:spPr bwMode="auto">
            <a:xfrm>
              <a:off x="30022801" y="25844499"/>
              <a:ext cx="2514600" cy="1126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Pugh Hall at UF</a:t>
              </a:r>
            </a:p>
          </p:txBody>
        </p:sp>
      </p:grpSp>
      <p:sp>
        <p:nvSpPr>
          <p:cNvPr id="15517" name="TextBox 80"/>
          <p:cNvSpPr txBox="1">
            <a:spLocks noChangeArrowheads="1"/>
          </p:cNvSpPr>
          <p:nvPr/>
        </p:nvSpPr>
        <p:spPr bwMode="auto">
          <a:xfrm>
            <a:off x="29337000" y="22813963"/>
            <a:ext cx="4191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b="1">
                <a:solidFill>
                  <a:srgbClr val="3366FF"/>
                </a:solidFill>
              </a:rPr>
              <a:t>Control objective:</a:t>
            </a:r>
          </a:p>
        </p:txBody>
      </p:sp>
      <p:pic>
        <p:nvPicPr>
          <p:cNvPr id="15518" name="Picture 88" descr="latex-image-1.eps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0327600" y="24963438"/>
            <a:ext cx="50292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19" name="Rectangle 89"/>
          <p:cNvSpPr>
            <a:spLocks noChangeArrowheads="1"/>
          </p:cNvSpPr>
          <p:nvPr/>
        </p:nvSpPr>
        <p:spPr bwMode="auto">
          <a:xfrm>
            <a:off x="29718000" y="25679400"/>
            <a:ext cx="60198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where          is the regulation signal. </a:t>
            </a:r>
          </a:p>
        </p:txBody>
      </p:sp>
      <p:pic>
        <p:nvPicPr>
          <p:cNvPr id="15520" name="Picture 90" descr="latex-image-1.eps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089600" y="25760363"/>
            <a:ext cx="685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21" name="Rectangle 107"/>
          <p:cNvSpPr>
            <a:spLocks noChangeArrowheads="1"/>
          </p:cNvSpPr>
          <p:nvPr/>
        </p:nvSpPr>
        <p:spPr bwMode="auto">
          <a:xfrm>
            <a:off x="29641800" y="23347363"/>
            <a:ext cx="6400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dirty="0">
                <a:ea typeface="华文楷体" pitchFamily="-106" charset="-122"/>
                <a:sym typeface="Arial" charset="0"/>
              </a:rPr>
              <a:t>Track a regulation signal without noticeably impacting the building inside environment</a:t>
            </a:r>
            <a:endParaRPr lang="en-US" dirty="0">
              <a:ea typeface="华文楷体" pitchFamily="-106" charset="-122"/>
            </a:endParaRPr>
          </a:p>
        </p:txBody>
      </p:sp>
      <p:sp>
        <p:nvSpPr>
          <p:cNvPr id="15540" name="Rectangle 73"/>
          <p:cNvSpPr>
            <a:spLocks noChangeArrowheads="1"/>
          </p:cNvSpPr>
          <p:nvPr/>
        </p:nvSpPr>
        <p:spPr bwMode="auto">
          <a:xfrm>
            <a:off x="26163587" y="16073438"/>
            <a:ext cx="100933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i="1" dirty="0">
                <a:solidFill>
                  <a:srgbClr val="800000"/>
                </a:solidFill>
              </a:rPr>
              <a:t>Feedback and MPC control save half energy than current practice.</a:t>
            </a:r>
          </a:p>
        </p:txBody>
      </p:sp>
      <p:grpSp>
        <p:nvGrpSpPr>
          <p:cNvPr id="209" name="Group 208"/>
          <p:cNvGrpSpPr/>
          <p:nvPr/>
        </p:nvGrpSpPr>
        <p:grpSpPr>
          <a:xfrm>
            <a:off x="25984200" y="8153402"/>
            <a:ext cx="10591800" cy="5029198"/>
            <a:chOff x="7786688" y="22707602"/>
            <a:chExt cx="10591800" cy="5029198"/>
          </a:xfrm>
        </p:grpSpPr>
        <p:sp>
          <p:nvSpPr>
            <p:cNvPr id="15476" name="Rectangle 161"/>
            <p:cNvSpPr>
              <a:spLocks noChangeArrowheads="1"/>
            </p:cNvSpPr>
            <p:nvPr/>
          </p:nvSpPr>
          <p:spPr bwMode="auto">
            <a:xfrm>
              <a:off x="7786688" y="27336750"/>
              <a:ext cx="10287000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b="1"/>
                <a:t>Daily Energy Consumption and Annual Money Savings With Various Controllers</a:t>
              </a:r>
            </a:p>
          </p:txBody>
        </p:sp>
        <p:pic>
          <p:nvPicPr>
            <p:cNvPr id="15477" name="Picture 230" descr="Humidity_Experimental.pdf"/>
            <p:cNvPicPr>
              <a:picLocks noChangeAspect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1063288" y="22860000"/>
              <a:ext cx="3810000" cy="3352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78" name="Picture 231" descr="Inside_CO2_combined.pdf"/>
            <p:cNvPicPr>
              <a:picLocks noChangeAspect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11063288" y="24457025"/>
              <a:ext cx="3810000" cy="3157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79" name="Picture 233" descr="SA_Temp_Experiment.pdf"/>
            <p:cNvPicPr>
              <a:picLocks noChangeAspect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14644688" y="24460200"/>
              <a:ext cx="3733800" cy="320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480" name="Picture 234" descr="Flow_Rate_Experimeriment.pdf"/>
            <p:cNvPicPr>
              <a:picLocks noChangeAspect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14720888" y="22936200"/>
              <a:ext cx="3581400" cy="324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481" name="TextBox 240"/>
            <p:cNvSpPr txBox="1">
              <a:spLocks noChangeArrowheads="1"/>
            </p:cNvSpPr>
            <p:nvPr/>
          </p:nvSpPr>
          <p:spPr bwMode="auto">
            <a:xfrm>
              <a:off x="8853488" y="26547763"/>
              <a:ext cx="16097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Time (Hr)</a:t>
              </a:r>
            </a:p>
          </p:txBody>
        </p:sp>
        <p:sp>
          <p:nvSpPr>
            <p:cNvPr id="114" name="TextBox 113"/>
            <p:cNvSpPr txBox="1"/>
            <p:nvPr/>
          </p:nvSpPr>
          <p:spPr>
            <a:xfrm>
              <a:off x="11063287" y="22707602"/>
              <a:ext cx="381000" cy="2141805"/>
            </a:xfrm>
            <a:prstGeom prst="rect">
              <a:avLst/>
            </a:prstGeom>
            <a:noFill/>
          </p:spPr>
          <p:txBody>
            <a:bodyPr vert="vert270"/>
            <a:lstStyle/>
            <a:p>
              <a:pPr>
                <a:defRPr/>
              </a:pPr>
              <a:r>
                <a:rPr lang="en-US" sz="1600" b="1" dirty="0">
                  <a:latin typeface="Arial" pitchFamily="-104" charset="0"/>
                  <a:ea typeface="+mn-ea"/>
                </a:rPr>
                <a:t>Humidity Ratio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4454259" y="23223805"/>
              <a:ext cx="266628" cy="1676400"/>
            </a:xfrm>
            <a:prstGeom prst="rect">
              <a:avLst/>
            </a:prstGeom>
            <a:noFill/>
          </p:spPr>
          <p:txBody>
            <a:bodyPr vert="vert270"/>
            <a:lstStyle/>
            <a:p>
              <a:pPr algn="ctr">
                <a:defRPr/>
              </a:pPr>
              <a:r>
                <a:rPr lang="en-US" sz="1600" b="1" dirty="0">
                  <a:latin typeface="Arial" pitchFamily="-104" charset="0"/>
                  <a:ea typeface="+mn-ea"/>
                </a:rPr>
                <a:t>SA Flow Rate (</a:t>
              </a:r>
              <a:r>
                <a:rPr lang="en-US" sz="1600" b="1" dirty="0" err="1">
                  <a:latin typeface="Arial" pitchFamily="-104" charset="0"/>
                  <a:ea typeface="+mn-ea"/>
                </a:rPr>
                <a:t>cfm</a:t>
              </a:r>
              <a:r>
                <a:rPr lang="en-US" sz="1600" b="1" dirty="0">
                  <a:latin typeface="Arial" pitchFamily="-104" charset="0"/>
                  <a:ea typeface="+mn-ea"/>
                </a:rPr>
                <a:t>)</a:t>
              </a: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14492287" y="24973096"/>
              <a:ext cx="304800" cy="1752600"/>
            </a:xfrm>
            <a:prstGeom prst="rect">
              <a:avLst/>
            </a:prstGeom>
            <a:noFill/>
          </p:spPr>
          <p:txBody>
            <a:bodyPr vert="vert270"/>
            <a:lstStyle/>
            <a:p>
              <a:pPr algn="ctr">
                <a:defRPr/>
              </a:pPr>
              <a:r>
                <a:rPr lang="en-US" sz="1600" b="1" dirty="0">
                  <a:latin typeface="Arial" pitchFamily="-104" charset="0"/>
                  <a:ea typeface="+mn-ea"/>
                </a:rPr>
                <a:t>SA Temperature (F)</a:t>
              </a:r>
            </a:p>
          </p:txBody>
        </p:sp>
        <p:cxnSp>
          <p:nvCxnSpPr>
            <p:cNvPr id="125" name="Straight Arrow Connector 124"/>
            <p:cNvCxnSpPr>
              <a:cxnSpLocks noChangeShapeType="1"/>
            </p:cNvCxnSpPr>
            <p:nvPr/>
          </p:nvCxnSpPr>
          <p:spPr bwMode="auto">
            <a:xfrm rot="16200000" flipH="1">
              <a:off x="15311438" y="25487313"/>
              <a:ext cx="342900" cy="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5490" name="TextBox 253"/>
            <p:cNvSpPr txBox="1">
              <a:spLocks noChangeArrowheads="1"/>
            </p:cNvSpPr>
            <p:nvPr/>
          </p:nvSpPr>
          <p:spPr bwMode="auto">
            <a:xfrm>
              <a:off x="8091488" y="25419050"/>
              <a:ext cx="1468437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>
                  <a:solidFill>
                    <a:srgbClr val="FF00FF"/>
                  </a:solidFill>
                </a:rPr>
                <a:t>Feedback</a:t>
              </a:r>
            </a:p>
          </p:txBody>
        </p:sp>
        <p:sp>
          <p:nvSpPr>
            <p:cNvPr id="15494" name="TextBox 259"/>
            <p:cNvSpPr txBox="1">
              <a:spLocks noChangeArrowheads="1"/>
            </p:cNvSpPr>
            <p:nvPr/>
          </p:nvSpPr>
          <p:spPr bwMode="auto">
            <a:xfrm>
              <a:off x="9767888" y="25285700"/>
              <a:ext cx="181451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/>
                <a:t>MPC</a:t>
              </a:r>
            </a:p>
          </p:txBody>
        </p:sp>
        <p:cxnSp>
          <p:nvCxnSpPr>
            <p:cNvPr id="135" name="Straight Arrow Connector 134"/>
            <p:cNvCxnSpPr>
              <a:cxnSpLocks noChangeShapeType="1"/>
            </p:cNvCxnSpPr>
            <p:nvPr/>
          </p:nvCxnSpPr>
          <p:spPr bwMode="auto">
            <a:xfrm rot="10800000">
              <a:off x="9144000" y="25361900"/>
              <a:ext cx="603250" cy="698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42" name="Straight Arrow Connector 141"/>
            <p:cNvCxnSpPr>
              <a:cxnSpLocks noChangeShapeType="1"/>
            </p:cNvCxnSpPr>
            <p:nvPr/>
          </p:nvCxnSpPr>
          <p:spPr bwMode="auto">
            <a:xfrm rot="5400000">
              <a:off x="16353631" y="25092820"/>
              <a:ext cx="244475" cy="157162"/>
            </a:xfrm>
            <a:prstGeom prst="straightConnector1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5497" name="TextBox 267"/>
            <p:cNvSpPr txBox="1">
              <a:spLocks noChangeArrowheads="1"/>
            </p:cNvSpPr>
            <p:nvPr/>
          </p:nvSpPr>
          <p:spPr bwMode="auto">
            <a:xfrm>
              <a:off x="11991975" y="24809450"/>
              <a:ext cx="1814513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b="1"/>
                <a:t>MPC</a:t>
              </a:r>
            </a:p>
          </p:txBody>
        </p:sp>
        <p:cxnSp>
          <p:nvCxnSpPr>
            <p:cNvPr id="144" name="Straight Arrow Connector 143"/>
            <p:cNvCxnSpPr>
              <a:cxnSpLocks noChangeShapeType="1"/>
            </p:cNvCxnSpPr>
            <p:nvPr/>
          </p:nvCxnSpPr>
          <p:spPr bwMode="auto">
            <a:xfrm flipV="1">
              <a:off x="12434888" y="24657050"/>
              <a:ext cx="271462" cy="22225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49" name="TextBox 148"/>
            <p:cNvSpPr txBox="1"/>
            <p:nvPr/>
          </p:nvSpPr>
          <p:spPr>
            <a:xfrm>
              <a:off x="11063287" y="24371302"/>
              <a:ext cx="304800" cy="2434103"/>
            </a:xfrm>
            <a:prstGeom prst="rect">
              <a:avLst/>
            </a:prstGeom>
            <a:noFill/>
          </p:spPr>
          <p:txBody>
            <a:bodyPr vert="vert270"/>
            <a:lstStyle/>
            <a:p>
              <a:pPr>
                <a:defRPr/>
              </a:pPr>
              <a:r>
                <a:rPr lang="en-US" sz="1600" b="1" dirty="0">
                  <a:latin typeface="Arial" pitchFamily="-104" charset="0"/>
                  <a:ea typeface="+mn-ea"/>
                </a:rPr>
                <a:t>Room CO2 (</a:t>
              </a:r>
              <a:r>
                <a:rPr lang="en-US" sz="1600" b="1" dirty="0" err="1">
                  <a:latin typeface="Arial" pitchFamily="-104" charset="0"/>
                  <a:ea typeface="+mn-ea"/>
                </a:rPr>
                <a:t>ppm</a:t>
              </a:r>
              <a:r>
                <a:rPr lang="en-US" sz="1600" b="1" dirty="0">
                  <a:latin typeface="Arial" pitchFamily="-104" charset="0"/>
                  <a:ea typeface="+mn-ea"/>
                </a:rPr>
                <a:t>)</a:t>
              </a:r>
            </a:p>
          </p:txBody>
        </p:sp>
        <p:sp>
          <p:nvSpPr>
            <p:cNvPr id="15501" name="TextBox 277"/>
            <p:cNvSpPr txBox="1">
              <a:spLocks noChangeArrowheads="1"/>
            </p:cNvSpPr>
            <p:nvPr/>
          </p:nvSpPr>
          <p:spPr bwMode="auto">
            <a:xfrm>
              <a:off x="12511088" y="26500138"/>
              <a:ext cx="16097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Time (Hr)</a:t>
              </a:r>
            </a:p>
          </p:txBody>
        </p:sp>
        <p:sp>
          <p:nvSpPr>
            <p:cNvPr id="15502" name="TextBox 278"/>
            <p:cNvSpPr txBox="1">
              <a:spLocks noChangeArrowheads="1"/>
            </p:cNvSpPr>
            <p:nvPr/>
          </p:nvSpPr>
          <p:spPr bwMode="auto">
            <a:xfrm>
              <a:off x="15940088" y="26500138"/>
              <a:ext cx="16097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600" b="1"/>
                <a:t>Time (Hr)</a:t>
              </a:r>
            </a:p>
          </p:txBody>
        </p:sp>
        <p:cxnSp>
          <p:nvCxnSpPr>
            <p:cNvPr id="263" name="Straight Arrow Connector 262"/>
            <p:cNvCxnSpPr>
              <a:cxnSpLocks noChangeShapeType="1"/>
            </p:cNvCxnSpPr>
            <p:nvPr/>
          </p:nvCxnSpPr>
          <p:spPr bwMode="auto">
            <a:xfrm>
              <a:off x="16535400" y="24371300"/>
              <a:ext cx="528638" cy="476250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300" name="Rectangle 299"/>
          <p:cNvSpPr/>
          <p:nvPr/>
        </p:nvSpPr>
        <p:spPr>
          <a:xfrm>
            <a:off x="18807112" y="2286000"/>
            <a:ext cx="17449800" cy="1447800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Group 197"/>
          <p:cNvGrpSpPr/>
          <p:nvPr/>
        </p:nvGrpSpPr>
        <p:grpSpPr>
          <a:xfrm>
            <a:off x="19950112" y="3886200"/>
            <a:ext cx="5334000" cy="4038600"/>
            <a:chOff x="1752600" y="18440400"/>
            <a:chExt cx="5334000" cy="4038600"/>
          </a:xfrm>
        </p:grpSpPr>
        <p:pic>
          <p:nvPicPr>
            <p:cNvPr id="15623" name="Picture 2"/>
            <p:cNvPicPr>
              <a:picLocks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1752600" y="18440400"/>
              <a:ext cx="5291513" cy="40386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sp>
          <p:nvSpPr>
            <p:cNvPr id="15624" name="TextBox 110"/>
            <p:cNvSpPr txBox="1">
              <a:spLocks noChangeArrowheads="1"/>
            </p:cNvSpPr>
            <p:nvPr/>
          </p:nvSpPr>
          <p:spPr bwMode="auto">
            <a:xfrm>
              <a:off x="1909481" y="18467146"/>
              <a:ext cx="5177119" cy="461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</a:rPr>
                <a:t>Pugh Hall at </a:t>
              </a:r>
              <a:r>
                <a:rPr lang="en-US" sz="2400" dirty="0" smtClean="0">
                  <a:solidFill>
                    <a:schemeClr val="bg1"/>
                  </a:solidFill>
                </a:rPr>
                <a:t>University </a:t>
              </a:r>
              <a:r>
                <a:rPr lang="en-US" sz="2400" dirty="0">
                  <a:solidFill>
                    <a:schemeClr val="bg1"/>
                  </a:solidFill>
                </a:rPr>
                <a:t>of Florida</a:t>
              </a:r>
            </a:p>
          </p:txBody>
        </p:sp>
      </p:grpSp>
      <p:sp>
        <p:nvSpPr>
          <p:cNvPr id="15387" name="Text Box 8"/>
          <p:cNvSpPr txBox="1">
            <a:spLocks noChangeArrowheads="1"/>
          </p:cNvSpPr>
          <p:nvPr/>
        </p:nvSpPr>
        <p:spPr bwMode="auto">
          <a:xfrm>
            <a:off x="21427932" y="2286000"/>
            <a:ext cx="10983153" cy="161098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376202" tIns="188101" rIns="376202" bIns="188101">
            <a:spAutoFit/>
          </a:bodyPr>
          <a:lstStyle/>
          <a:p>
            <a:pPr algn="ctr" defTabSz="3762375"/>
            <a:r>
              <a:rPr lang="en-US" sz="4000" b="1" dirty="0" smtClean="0"/>
              <a:t>App 1: Energy</a:t>
            </a:r>
            <a:r>
              <a:rPr lang="en-US" sz="4000" b="1" dirty="0"/>
              <a:t>-</a:t>
            </a:r>
            <a:r>
              <a:rPr lang="en-US" sz="4000" b="1" dirty="0" smtClean="0"/>
              <a:t>Efficient Building: </a:t>
            </a:r>
          </a:p>
          <a:p>
            <a:pPr algn="ctr" defTabSz="3762375"/>
            <a:r>
              <a:rPr lang="en-US" sz="4000" b="1" dirty="0" smtClean="0"/>
              <a:t>Real-time occupancy-based HVAC control</a:t>
            </a:r>
            <a:endParaRPr lang="en-US" sz="4000" b="1" dirty="0"/>
          </a:p>
        </p:txBody>
      </p:sp>
      <p:grpSp>
        <p:nvGrpSpPr>
          <p:cNvPr id="199" name="Group 198"/>
          <p:cNvGrpSpPr/>
          <p:nvPr/>
        </p:nvGrpSpPr>
        <p:grpSpPr>
          <a:xfrm>
            <a:off x="27813000" y="4343400"/>
            <a:ext cx="2200275" cy="3019425"/>
            <a:chOff x="9375775" y="19626263"/>
            <a:chExt cx="2200275" cy="3019425"/>
          </a:xfrm>
        </p:grpSpPr>
        <p:sp>
          <p:nvSpPr>
            <p:cNvPr id="65" name="Rectangle 64"/>
            <p:cNvSpPr/>
            <p:nvPr/>
          </p:nvSpPr>
          <p:spPr bwMode="auto">
            <a:xfrm>
              <a:off x="10885488" y="19626263"/>
              <a:ext cx="373062" cy="798512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9375775" y="20935950"/>
              <a:ext cx="2200275" cy="1709738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FFFFFF"/>
                </a:solidFill>
                <a:ea typeface="ＭＳ Ｐゴシック" pitchFamily="-106" charset="-128"/>
              </a:endParaRPr>
            </a:p>
          </p:txBody>
        </p:sp>
        <p:pic>
          <p:nvPicPr>
            <p:cNvPr id="15616" name="Picture 58"/>
            <p:cNvPicPr>
              <a:picLocks noChangeAspect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9865179" y="21110926"/>
              <a:ext cx="1243478" cy="1363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3" name="Right Triangle 62"/>
            <p:cNvSpPr/>
            <p:nvPr/>
          </p:nvSpPr>
          <p:spPr bwMode="auto">
            <a:xfrm rot="8138145">
              <a:off x="9513836" y="19941703"/>
              <a:ext cx="1932311" cy="2050881"/>
            </a:xfrm>
            <a:prstGeom prst="rtTriangle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  <a:scene3d>
              <a:camera prst="orthographicFront">
                <a:rot lat="0" lon="0" rev="30000"/>
              </a:camera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5487" name="TextBox 247"/>
          <p:cNvSpPr txBox="1">
            <a:spLocks noChangeArrowheads="1"/>
          </p:cNvSpPr>
          <p:nvPr/>
        </p:nvSpPr>
        <p:spPr bwMode="auto">
          <a:xfrm>
            <a:off x="26212800" y="9055100"/>
            <a:ext cx="22748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3366FF"/>
                </a:solidFill>
              </a:rPr>
              <a:t>Current Practice</a:t>
            </a:r>
          </a:p>
        </p:txBody>
      </p:sp>
      <p:cxnSp>
        <p:nvCxnSpPr>
          <p:cNvPr id="121" name="Straight Arrow Connector 120"/>
          <p:cNvCxnSpPr>
            <a:cxnSpLocks noChangeShapeType="1"/>
          </p:cNvCxnSpPr>
          <p:nvPr/>
        </p:nvCxnSpPr>
        <p:spPr bwMode="auto">
          <a:xfrm>
            <a:off x="27584400" y="9475788"/>
            <a:ext cx="300037" cy="1317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492" name="TextBox 257"/>
          <p:cNvSpPr txBox="1">
            <a:spLocks noChangeArrowheads="1"/>
          </p:cNvSpPr>
          <p:nvPr/>
        </p:nvSpPr>
        <p:spPr bwMode="auto">
          <a:xfrm>
            <a:off x="31242000" y="9267825"/>
            <a:ext cx="14430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FF00FF"/>
                </a:solidFill>
              </a:rPr>
              <a:t>Feedback</a:t>
            </a:r>
          </a:p>
        </p:txBody>
      </p:sp>
      <p:cxnSp>
        <p:nvCxnSpPr>
          <p:cNvPr id="133" name="Straight Arrow Connector 132"/>
          <p:cNvCxnSpPr>
            <a:cxnSpLocks noChangeShapeType="1"/>
          </p:cNvCxnSpPr>
          <p:nvPr/>
        </p:nvCxnSpPr>
        <p:spPr bwMode="auto">
          <a:xfrm rot="5400000">
            <a:off x="31503143" y="9692482"/>
            <a:ext cx="244475" cy="157162"/>
          </a:xfrm>
          <a:prstGeom prst="straightConnector1">
            <a:avLst/>
          </a:prstGeom>
          <a:noFill/>
          <a:ln w="25400">
            <a:solidFill>
              <a:srgbClr val="FF00FF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500" name="Text Box 8"/>
          <p:cNvSpPr txBox="1">
            <a:spLocks noChangeArrowheads="1"/>
          </p:cNvSpPr>
          <p:nvPr/>
        </p:nvSpPr>
        <p:spPr bwMode="auto">
          <a:xfrm>
            <a:off x="27039882" y="8153400"/>
            <a:ext cx="4411668" cy="8107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376202" tIns="188101" rIns="376202" bIns="188101">
            <a:spAutoFit/>
          </a:bodyPr>
          <a:lstStyle/>
          <a:p>
            <a:pPr algn="ctr" defTabSz="3762375"/>
            <a:r>
              <a:rPr lang="en-US" sz="2800" b="1" dirty="0"/>
              <a:t>Experimental </a:t>
            </a:r>
            <a:r>
              <a:rPr lang="en-US" sz="2800" b="1" dirty="0" smtClean="0"/>
              <a:t>Results</a:t>
            </a:r>
            <a:endParaRPr lang="en-US" sz="2800" b="1" dirty="0"/>
          </a:p>
        </p:txBody>
      </p:sp>
      <p:sp>
        <p:nvSpPr>
          <p:cNvPr id="15504" name="Rectangle 73"/>
          <p:cNvSpPr>
            <a:spLocks/>
          </p:cNvSpPr>
          <p:nvPr/>
        </p:nvSpPr>
        <p:spPr bwMode="auto">
          <a:xfrm>
            <a:off x="25374600" y="7315200"/>
            <a:ext cx="105918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indent="457200"/>
            <a:r>
              <a:rPr lang="en-US" sz="3600" i="1" dirty="0" smtClean="0"/>
              <a:t>Now: control serves the space, not the occupants</a:t>
            </a:r>
            <a:endParaRPr lang="en-US" sz="3600" i="1" dirty="0"/>
          </a:p>
        </p:txBody>
      </p:sp>
      <p:sp>
        <p:nvSpPr>
          <p:cNvPr id="15541" name="TextBox 247"/>
          <p:cNvSpPr txBox="1">
            <a:spLocks noChangeArrowheads="1"/>
          </p:cNvSpPr>
          <p:nvPr/>
        </p:nvSpPr>
        <p:spPr bwMode="auto">
          <a:xfrm>
            <a:off x="33589912" y="9436100"/>
            <a:ext cx="22748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>
                <a:solidFill>
                  <a:srgbClr val="3366FF"/>
                </a:solidFill>
              </a:rPr>
              <a:t>Current Practice</a:t>
            </a:r>
          </a:p>
        </p:txBody>
      </p:sp>
      <p:cxnSp>
        <p:nvCxnSpPr>
          <p:cNvPr id="275" name="Straight Connector 274"/>
          <p:cNvCxnSpPr/>
          <p:nvPr/>
        </p:nvCxnSpPr>
        <p:spPr>
          <a:xfrm>
            <a:off x="18807112" y="8075613"/>
            <a:ext cx="173736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Connector 278"/>
          <p:cNvCxnSpPr/>
          <p:nvPr/>
        </p:nvCxnSpPr>
        <p:spPr>
          <a:xfrm>
            <a:off x="18745200" y="22629813"/>
            <a:ext cx="17373600" cy="1587"/>
          </a:xfrm>
          <a:prstGeom prst="line">
            <a:avLst/>
          </a:prstGeom>
          <a:ln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70" name="TextBox 80"/>
          <p:cNvSpPr txBox="1">
            <a:spLocks noChangeArrowheads="1"/>
          </p:cNvSpPr>
          <p:nvPr/>
        </p:nvSpPr>
        <p:spPr bwMode="auto">
          <a:xfrm>
            <a:off x="19050000" y="22783800"/>
            <a:ext cx="9753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indent="-514350"/>
            <a:r>
              <a:rPr lang="en-US" b="1">
                <a:solidFill>
                  <a:srgbClr val="3366FF"/>
                </a:solidFill>
              </a:rPr>
              <a:t>Configuration of a typical HVAC system:</a:t>
            </a:r>
          </a:p>
        </p:txBody>
      </p:sp>
      <p:grpSp>
        <p:nvGrpSpPr>
          <p:cNvPr id="196" name="Group 195"/>
          <p:cNvGrpSpPr/>
          <p:nvPr/>
        </p:nvGrpSpPr>
        <p:grpSpPr>
          <a:xfrm>
            <a:off x="609600" y="10210800"/>
            <a:ext cx="17534005" cy="7426325"/>
            <a:chOff x="18432395" y="8839200"/>
            <a:chExt cx="17534005" cy="7426325"/>
          </a:xfrm>
        </p:grpSpPr>
        <p:sp>
          <p:nvSpPr>
            <p:cNvPr id="299" name="Rectangle 298"/>
            <p:cNvSpPr/>
            <p:nvPr/>
          </p:nvSpPr>
          <p:spPr>
            <a:xfrm>
              <a:off x="18516600" y="8839200"/>
              <a:ext cx="17449800" cy="9144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683" name="Picture 323"/>
            <p:cNvPicPr>
              <a:picLocks noChangeAspect="1" noChangeArrowheads="1"/>
            </p:cNvPicPr>
            <p:nvPr/>
          </p:nvPicPr>
          <p:blipFill>
            <a:blip r:embed="rId22"/>
            <a:srcRect l="38000" t="35556" r="49000" b="44889"/>
            <a:stretch>
              <a:fillRect/>
            </a:stretch>
          </p:blipFill>
          <p:spPr bwMode="auto">
            <a:xfrm>
              <a:off x="23926800" y="10515600"/>
              <a:ext cx="1080655" cy="914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82" name="Picture 322"/>
            <p:cNvPicPr>
              <a:picLocks noChangeAspect="1" noChangeArrowheads="1"/>
            </p:cNvPicPr>
            <p:nvPr/>
          </p:nvPicPr>
          <p:blipFill>
            <a:blip r:embed="rId23"/>
            <a:srcRect l="29500" t="13333" r="30000" b="25333"/>
            <a:stretch>
              <a:fillRect/>
            </a:stretch>
          </p:blipFill>
          <p:spPr bwMode="auto">
            <a:xfrm>
              <a:off x="23247626" y="12039600"/>
              <a:ext cx="983974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62" name="Group 176"/>
            <p:cNvGrpSpPr>
              <a:grpSpLocks/>
            </p:cNvGrpSpPr>
            <p:nvPr/>
          </p:nvGrpSpPr>
          <p:grpSpPr bwMode="auto">
            <a:xfrm>
              <a:off x="23212426" y="10134600"/>
              <a:ext cx="6084887" cy="2598738"/>
              <a:chOff x="1620899" y="18203862"/>
              <a:chExt cx="6085651" cy="2598738"/>
            </a:xfrm>
          </p:grpSpPr>
          <p:sp>
            <p:nvSpPr>
              <p:cNvPr id="160" name="Oval 159"/>
              <p:cNvSpPr/>
              <p:nvPr/>
            </p:nvSpPr>
            <p:spPr>
              <a:xfrm>
                <a:off x="3124450" y="19050000"/>
                <a:ext cx="2514916" cy="1752600"/>
              </a:xfrm>
              <a:prstGeom prst="ellipse">
                <a:avLst/>
              </a:prstGeom>
              <a:noFill/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15674" name="Rectangle 161"/>
              <p:cNvSpPr>
                <a:spLocks noChangeArrowheads="1"/>
              </p:cNvSpPr>
              <p:nvPr/>
            </p:nvSpPr>
            <p:spPr bwMode="auto">
              <a:xfrm>
                <a:off x="1990832" y="18203862"/>
                <a:ext cx="1571461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 smtClean="0"/>
                  <a:t>Presence </a:t>
                </a:r>
                <a:endParaRPr lang="en-US" sz="2400" dirty="0"/>
              </a:p>
            </p:txBody>
          </p:sp>
          <p:sp>
            <p:nvSpPr>
              <p:cNvPr id="15675" name="Rectangle 162"/>
              <p:cNvSpPr>
                <a:spLocks noChangeArrowheads="1"/>
              </p:cNvSpPr>
              <p:nvPr/>
            </p:nvSpPr>
            <p:spPr bwMode="auto">
              <a:xfrm>
                <a:off x="4849088" y="18288000"/>
                <a:ext cx="2542312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400"/>
                  <a:t>Temperature</a:t>
                </a:r>
              </a:p>
            </p:txBody>
          </p:sp>
          <p:sp>
            <p:nvSpPr>
              <p:cNvPr id="15676" name="Rectangle 163"/>
              <p:cNvSpPr>
                <a:spLocks noChangeArrowheads="1"/>
              </p:cNvSpPr>
              <p:nvPr/>
            </p:nvSpPr>
            <p:spPr bwMode="auto">
              <a:xfrm>
                <a:off x="1620899" y="19731335"/>
                <a:ext cx="760239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 dirty="0"/>
                  <a:t>CO</a:t>
                </a:r>
                <a:r>
                  <a:rPr lang="en-US" sz="2400" baseline="-25000" dirty="0"/>
                  <a:t>2</a:t>
                </a:r>
              </a:p>
            </p:txBody>
          </p:sp>
          <p:sp>
            <p:nvSpPr>
              <p:cNvPr id="15677" name="Rectangle 164"/>
              <p:cNvSpPr>
                <a:spLocks noChangeArrowheads="1"/>
              </p:cNvSpPr>
              <p:nvPr/>
            </p:nvSpPr>
            <p:spPr bwMode="auto">
              <a:xfrm>
                <a:off x="6324600" y="19655135"/>
                <a:ext cx="138195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2400"/>
                  <a:t>Humidity</a:t>
                </a:r>
              </a:p>
            </p:txBody>
          </p:sp>
          <p:cxnSp>
            <p:nvCxnSpPr>
              <p:cNvPr id="167" name="Straight Connector 166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334461" y="18821381"/>
                <a:ext cx="381000" cy="381039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69" name="Straight Connector 168"/>
              <p:cNvCxnSpPr>
                <a:cxnSpLocks noChangeShapeType="1"/>
              </p:cNvCxnSpPr>
              <p:nvPr/>
            </p:nvCxnSpPr>
            <p:spPr bwMode="auto">
              <a:xfrm>
                <a:off x="3337201" y="18661062"/>
                <a:ext cx="457247" cy="381000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74" name="Straight Connector 173"/>
              <p:cNvCxnSpPr>
                <a:cxnSpLocks noChangeShapeType="1"/>
                <a:endCxn id="15677" idx="1"/>
              </p:cNvCxnSpPr>
              <p:nvPr/>
            </p:nvCxnSpPr>
            <p:spPr bwMode="auto">
              <a:xfrm flipV="1">
                <a:off x="5715480" y="19885968"/>
                <a:ext cx="609119" cy="2234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76" name="Straight Connector 175"/>
              <p:cNvCxnSpPr>
                <a:cxnSpLocks noChangeShapeType="1"/>
                <a:endCxn id="15676" idx="3"/>
              </p:cNvCxnSpPr>
              <p:nvPr/>
            </p:nvCxnSpPr>
            <p:spPr bwMode="auto">
              <a:xfrm flipH="1" flipV="1">
                <a:off x="2381138" y="19962168"/>
                <a:ext cx="590864" cy="2237"/>
              </a:xfrm>
              <a:prstGeom prst="line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15378" name="Text Box 8"/>
            <p:cNvSpPr txBox="1">
              <a:spLocks noChangeArrowheads="1"/>
            </p:cNvSpPr>
            <p:nvPr/>
          </p:nvSpPr>
          <p:spPr bwMode="auto">
            <a:xfrm>
              <a:off x="18511112" y="8839200"/>
              <a:ext cx="17286961" cy="9954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376202" tIns="188101" rIns="376202" bIns="188101">
              <a:spAutoFit/>
            </a:bodyPr>
            <a:lstStyle/>
            <a:p>
              <a:pPr algn="ctr" defTabSz="3762375"/>
              <a:r>
                <a:rPr lang="en-US" sz="4000" b="1" dirty="0" smtClean="0"/>
                <a:t>Wireless Sensor Networking solutions for heterogeneous CPS apps</a:t>
              </a:r>
              <a:endParaRPr lang="en-US" sz="4000" b="1" dirty="0"/>
            </a:p>
          </p:txBody>
        </p:sp>
        <p:sp>
          <p:nvSpPr>
            <p:cNvPr id="15401" name="Rectangle 4"/>
            <p:cNvSpPr>
              <a:spLocks noChangeArrowheads="1"/>
            </p:cNvSpPr>
            <p:nvPr/>
          </p:nvSpPr>
          <p:spPr bwMode="auto">
            <a:xfrm>
              <a:off x="18516600" y="8839200"/>
              <a:ext cx="17449800" cy="7426325"/>
            </a:xfrm>
            <a:prstGeom prst="rect">
              <a:avLst/>
            </a:prstGeom>
            <a:noFill/>
            <a:ln w="38100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72" name="Rectangle 288"/>
            <p:cNvSpPr>
              <a:spLocks noChangeArrowheads="1"/>
            </p:cNvSpPr>
            <p:nvPr/>
          </p:nvSpPr>
          <p:spPr bwMode="auto">
            <a:xfrm>
              <a:off x="23274338" y="12725400"/>
              <a:ext cx="423862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+</a:t>
              </a:r>
            </a:p>
          </p:txBody>
        </p:sp>
        <p:sp>
          <p:nvSpPr>
            <p:cNvPr id="15573" name="Rectangle 289"/>
            <p:cNvSpPr>
              <a:spLocks noChangeArrowheads="1"/>
            </p:cNvSpPr>
            <p:nvPr/>
          </p:nvSpPr>
          <p:spPr bwMode="auto">
            <a:xfrm>
              <a:off x="24384000" y="12573000"/>
              <a:ext cx="4029694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</a:rPr>
                <a:t>Wireless Sensors</a:t>
              </a:r>
            </a:p>
          </p:txBody>
        </p:sp>
        <p:sp>
          <p:nvSpPr>
            <p:cNvPr id="15574" name="Rectangle 290"/>
            <p:cNvSpPr>
              <a:spLocks noChangeArrowheads="1"/>
            </p:cNvSpPr>
            <p:nvPr/>
          </p:nvSpPr>
          <p:spPr bwMode="auto">
            <a:xfrm>
              <a:off x="29108400" y="12573000"/>
              <a:ext cx="423863" cy="584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=</a:t>
              </a:r>
            </a:p>
          </p:txBody>
        </p:sp>
        <p:sp>
          <p:nvSpPr>
            <p:cNvPr id="15575" name="Rectangle 292"/>
            <p:cNvSpPr>
              <a:spLocks noChangeArrowheads="1"/>
            </p:cNvSpPr>
            <p:nvPr/>
          </p:nvSpPr>
          <p:spPr bwMode="auto">
            <a:xfrm>
              <a:off x="30861000" y="11582400"/>
              <a:ext cx="4428368" cy="175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Dynamically  reconfigurable  WSN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15684" name="Picture 324" descr="C:\Users\Rahul\Desktop\HIH-4030-003.JPG"/>
            <p:cNvPicPr>
              <a:picLocks noChangeAspect="1" noChangeArrowheads="1"/>
            </p:cNvPicPr>
            <p:nvPr/>
          </p:nvPicPr>
          <p:blipFill>
            <a:blip r:embed="rId24"/>
            <a:srcRect/>
            <a:stretch>
              <a:fillRect/>
            </a:stretch>
          </p:blipFill>
          <p:spPr bwMode="auto">
            <a:xfrm>
              <a:off x="28154313" y="12039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15686" name="Picture 326"/>
            <p:cNvPicPr>
              <a:picLocks noChangeAspect="1" noChangeArrowheads="1"/>
            </p:cNvPicPr>
            <p:nvPr/>
          </p:nvPicPr>
          <p:blipFill>
            <a:blip r:embed="rId25"/>
            <a:srcRect l="59000" t="18000" r="31000" b="67778"/>
            <a:stretch>
              <a:fillRect/>
            </a:stretch>
          </p:blipFill>
          <p:spPr bwMode="auto">
            <a:xfrm>
              <a:off x="27392313" y="10744200"/>
              <a:ext cx="685800" cy="548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687" name="Picture 327"/>
            <p:cNvPicPr>
              <a:picLocks noChangeAspect="1" noChangeArrowheads="1"/>
            </p:cNvPicPr>
            <p:nvPr/>
          </p:nvPicPr>
          <p:blipFill>
            <a:blip r:embed="rId26"/>
            <a:srcRect l="31500" t="45556" r="23000" b="11778"/>
            <a:stretch>
              <a:fillRect/>
            </a:stretch>
          </p:blipFill>
          <p:spPr bwMode="auto">
            <a:xfrm>
              <a:off x="24980900" y="11353800"/>
              <a:ext cx="1878013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5" name="Picture 294"/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19696113" y="10210800"/>
              <a:ext cx="1325926" cy="2003300"/>
            </a:xfrm>
            <a:prstGeom prst="rect">
              <a:avLst/>
            </a:prstGeom>
          </p:spPr>
        </p:pic>
        <p:sp>
          <p:nvSpPr>
            <p:cNvPr id="302" name="Rectangle 289"/>
            <p:cNvSpPr>
              <a:spLocks noChangeArrowheads="1"/>
            </p:cNvSpPr>
            <p:nvPr/>
          </p:nvSpPr>
          <p:spPr bwMode="auto">
            <a:xfrm>
              <a:off x="18432395" y="12039600"/>
              <a:ext cx="4443569" cy="1754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Fennec Fox </a:t>
              </a:r>
            </a:p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Programming and</a:t>
              </a:r>
            </a:p>
            <a:p>
              <a:pPr algn="ctr"/>
              <a:r>
                <a:rPr lang="en-US" sz="3600" b="1" dirty="0" smtClean="0">
                  <a:solidFill>
                    <a:srgbClr val="FF0000"/>
                  </a:solidFill>
                </a:rPr>
                <a:t> Design Framework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304" name="Picture 303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val="0"/>
                </a:ext>
              </a:extLst>
            </a:blip>
            <a:stretch>
              <a:fillRect/>
            </a:stretch>
          </p:blipFill>
          <p:spPr>
            <a:xfrm>
              <a:off x="24536400" y="13487400"/>
              <a:ext cx="8229600" cy="2648703"/>
            </a:xfrm>
            <a:prstGeom prst="rect">
              <a:avLst/>
            </a:prstGeom>
          </p:spPr>
        </p:pic>
        <p:sp>
          <p:nvSpPr>
            <p:cNvPr id="311" name="TextBox 310"/>
            <p:cNvSpPr txBox="1"/>
            <p:nvPr/>
          </p:nvSpPr>
          <p:spPr>
            <a:xfrm>
              <a:off x="18973800" y="13944600"/>
              <a:ext cx="4800600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Ex: network switches between HVAC and fire safety applications</a:t>
              </a:r>
              <a:endParaRPr lang="en-US" sz="3600" dirty="0"/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685800" y="2286000"/>
            <a:ext cx="17449800" cy="7505316"/>
            <a:chOff x="609600" y="8801484"/>
            <a:chExt cx="17449800" cy="7505316"/>
          </a:xfrm>
        </p:grpSpPr>
        <p:sp>
          <p:nvSpPr>
            <p:cNvPr id="298" name="Rectangle 297"/>
            <p:cNvSpPr/>
            <p:nvPr/>
          </p:nvSpPr>
          <p:spPr>
            <a:xfrm>
              <a:off x="609600" y="8839200"/>
              <a:ext cx="17449800" cy="9144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81" name="Text Box 8"/>
            <p:cNvSpPr txBox="1">
              <a:spLocks noChangeArrowheads="1"/>
            </p:cNvSpPr>
            <p:nvPr/>
          </p:nvSpPr>
          <p:spPr bwMode="auto">
            <a:xfrm>
              <a:off x="1219200" y="8801484"/>
              <a:ext cx="15925800" cy="9954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376202" tIns="188101" rIns="376202" bIns="188101">
              <a:spAutoFit/>
            </a:bodyPr>
            <a:lstStyle/>
            <a:p>
              <a:pPr defTabSz="3762375"/>
              <a:r>
                <a:rPr lang="en-US" sz="4000" b="1" dirty="0" smtClean="0"/>
                <a:t>Tools developed to support high-performance building apps</a:t>
              </a:r>
              <a:endParaRPr lang="en-US" sz="4000" b="1" dirty="0"/>
            </a:p>
          </p:txBody>
        </p:sp>
        <p:sp>
          <p:nvSpPr>
            <p:cNvPr id="15402" name="Rectangle 4"/>
            <p:cNvSpPr>
              <a:spLocks noChangeArrowheads="1"/>
            </p:cNvSpPr>
            <p:nvPr/>
          </p:nvSpPr>
          <p:spPr bwMode="auto">
            <a:xfrm>
              <a:off x="609600" y="8839200"/>
              <a:ext cx="17449800" cy="7467600"/>
            </a:xfrm>
            <a:prstGeom prst="rect">
              <a:avLst/>
            </a:prstGeom>
            <a:noFill/>
            <a:ln w="38100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600200" y="10020684"/>
              <a:ext cx="13106400" cy="61863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Arial"/>
                <a:buChar char="•"/>
              </a:pPr>
              <a:r>
                <a:rPr lang="en-US" sz="3600" dirty="0" smtClean="0"/>
                <a:t>Algorithms</a:t>
              </a:r>
            </a:p>
            <a:p>
              <a:pPr marL="971550" lvl="1" indent="-514350">
                <a:buFont typeface="Arial"/>
                <a:buChar char="•"/>
              </a:pPr>
              <a:r>
                <a:rPr lang="en-US" sz="3600" dirty="0" smtClean="0"/>
                <a:t>Distributed estimation</a:t>
              </a:r>
            </a:p>
            <a:p>
              <a:pPr marL="971550" lvl="1" indent="-514350">
                <a:buFont typeface="Arial"/>
                <a:buChar char="•"/>
              </a:pPr>
              <a:r>
                <a:rPr lang="en-US" sz="3600" dirty="0" smtClean="0"/>
                <a:t>Distributed Control</a:t>
              </a:r>
            </a:p>
            <a:p>
              <a:pPr marL="971550" lvl="1" indent="-514350">
                <a:buFont typeface="Arial"/>
                <a:buChar char="•"/>
              </a:pPr>
              <a:r>
                <a:rPr lang="en-US" sz="3600" dirty="0" smtClean="0"/>
                <a:t>Modeling and model reduction (occupancy, thermal dynamics)</a:t>
              </a:r>
            </a:p>
            <a:p>
              <a:pPr marL="514350" indent="-514350">
                <a:buFont typeface="Arial"/>
                <a:buChar char="•"/>
              </a:pPr>
              <a:r>
                <a:rPr lang="en-US" sz="3600" dirty="0" smtClean="0"/>
                <a:t>Open-source software infrastructure </a:t>
              </a:r>
            </a:p>
            <a:p>
              <a:pPr marL="971550" lvl="1" indent="-514350">
                <a:buFont typeface="Arial"/>
                <a:buChar char="•"/>
              </a:pPr>
              <a:r>
                <a:rPr lang="en-US" sz="3600" dirty="0" smtClean="0"/>
                <a:t>Dynamically reconfigurable WSN</a:t>
              </a:r>
            </a:p>
            <a:p>
              <a:pPr marL="971550" lvl="1" indent="-514350">
                <a:buFont typeface="Arial"/>
                <a:buChar char="•"/>
              </a:pPr>
              <a:r>
                <a:rPr lang="en-US" sz="3600" dirty="0" smtClean="0"/>
                <a:t>Third party control integration with commercial BAS</a:t>
              </a:r>
            </a:p>
            <a:p>
              <a:pPr marL="514350" indent="-514350">
                <a:buFont typeface="Arial"/>
                <a:buChar char="•"/>
              </a:pPr>
              <a:r>
                <a:rPr lang="en-US" sz="3600" dirty="0" smtClean="0"/>
                <a:t>Applications: </a:t>
              </a:r>
            </a:p>
            <a:p>
              <a:pPr marL="971550" lvl="1" indent="-514350">
                <a:buFont typeface="Arial"/>
                <a:buChar char="•"/>
              </a:pPr>
              <a:r>
                <a:rPr lang="en-US" sz="3600" dirty="0" smtClean="0"/>
                <a:t>Energy efficient building HVAC control</a:t>
              </a:r>
            </a:p>
            <a:p>
              <a:pPr marL="971550" lvl="1" indent="-514350">
                <a:buFont typeface="Arial"/>
                <a:buChar char="•"/>
              </a:pPr>
              <a:r>
                <a:rPr lang="en-US" sz="3600" dirty="0" smtClean="0"/>
                <a:t>Grid responsive building HVAC loads </a:t>
              </a:r>
              <a:endParaRPr lang="en-US" sz="3600" dirty="0"/>
            </a:p>
          </p:txBody>
        </p:sp>
      </p:grpSp>
      <p:sp>
        <p:nvSpPr>
          <p:cNvPr id="170" name="TextBox 169"/>
          <p:cNvSpPr txBox="1"/>
          <p:nvPr/>
        </p:nvSpPr>
        <p:spPr>
          <a:xfrm>
            <a:off x="19126200" y="11658600"/>
            <a:ext cx="6629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Result: sub-optimal rule based control methods can save ~30% energy over baseline, close to what optimal control can. </a:t>
            </a:r>
          </a:p>
          <a:p>
            <a:r>
              <a:rPr lang="en-US" dirty="0" smtClean="0"/>
              <a:t>Developed: </a:t>
            </a:r>
          </a:p>
          <a:p>
            <a:r>
              <a:rPr lang="en-US" dirty="0" smtClean="0"/>
              <a:t>1. Control algorithms, low cost WSN to support occupancy based control, open source software for control integration</a:t>
            </a:r>
            <a:endParaRPr lang="en-US" dirty="0"/>
          </a:p>
        </p:txBody>
      </p:sp>
      <p:grpSp>
        <p:nvGrpSpPr>
          <p:cNvPr id="171" name="Group 170"/>
          <p:cNvGrpSpPr/>
          <p:nvPr/>
        </p:nvGrpSpPr>
        <p:grpSpPr>
          <a:xfrm>
            <a:off x="26046112" y="3733800"/>
            <a:ext cx="1676399" cy="1688791"/>
            <a:chOff x="26046112" y="3733800"/>
            <a:chExt cx="1676399" cy="1688791"/>
          </a:xfrm>
        </p:grpSpPr>
        <p:pic>
          <p:nvPicPr>
            <p:cNvPr id="172" name="Picture 105"/>
            <p:cNvPicPr>
              <a:picLocks noChangeAspect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26046112" y="3733800"/>
              <a:ext cx="1676399" cy="1688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3" name="Picture 106"/>
            <p:cNvPicPr>
              <a:picLocks noChangeAspect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26347660" y="4167911"/>
              <a:ext cx="594320" cy="506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5" name="TextBox 110"/>
            <p:cNvSpPr txBox="1">
              <a:spLocks noChangeArrowheads="1"/>
            </p:cNvSpPr>
            <p:nvPr/>
          </p:nvSpPr>
          <p:spPr bwMode="auto">
            <a:xfrm>
              <a:off x="26350912" y="4736713"/>
              <a:ext cx="1052165" cy="400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Cooling</a:t>
              </a:r>
            </a:p>
          </p:txBody>
        </p:sp>
      </p:grpSp>
      <p:grpSp>
        <p:nvGrpSpPr>
          <p:cNvPr id="177" name="Group 176"/>
          <p:cNvGrpSpPr/>
          <p:nvPr/>
        </p:nvGrpSpPr>
        <p:grpSpPr>
          <a:xfrm>
            <a:off x="31394401" y="3733800"/>
            <a:ext cx="1676399" cy="1688791"/>
            <a:chOff x="26046112" y="3733800"/>
            <a:chExt cx="1676399" cy="1688791"/>
          </a:xfrm>
        </p:grpSpPr>
        <p:pic>
          <p:nvPicPr>
            <p:cNvPr id="178" name="Picture 105"/>
            <p:cNvPicPr>
              <a:picLocks noChangeAspect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26046112" y="3733800"/>
              <a:ext cx="1676399" cy="1688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9" name="Picture 106"/>
            <p:cNvPicPr>
              <a:picLocks noChangeAspect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26347660" y="4167911"/>
              <a:ext cx="594320" cy="506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0" name="TextBox 110"/>
            <p:cNvSpPr txBox="1">
              <a:spLocks noChangeArrowheads="1"/>
            </p:cNvSpPr>
            <p:nvPr/>
          </p:nvSpPr>
          <p:spPr bwMode="auto">
            <a:xfrm>
              <a:off x="26350912" y="4736713"/>
              <a:ext cx="1052165" cy="4001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</a:rPr>
                <a:t>Cooling</a:t>
              </a: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29300091" y="5524897"/>
            <a:ext cx="3580606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4" name="Group 183"/>
          <p:cNvGrpSpPr/>
          <p:nvPr/>
        </p:nvGrpSpPr>
        <p:grpSpPr>
          <a:xfrm>
            <a:off x="32837437" y="4371975"/>
            <a:ext cx="2200275" cy="3019425"/>
            <a:chOff x="32837437" y="5072063"/>
            <a:chExt cx="2200275" cy="3019425"/>
          </a:xfrm>
        </p:grpSpPr>
        <p:grpSp>
          <p:nvGrpSpPr>
            <p:cNvPr id="200" name="Group 199"/>
            <p:cNvGrpSpPr/>
            <p:nvPr/>
          </p:nvGrpSpPr>
          <p:grpSpPr>
            <a:xfrm>
              <a:off x="32837437" y="5072063"/>
              <a:ext cx="2200275" cy="3019425"/>
              <a:chOff x="14639925" y="19626263"/>
              <a:chExt cx="2200275" cy="3019425"/>
            </a:xfrm>
          </p:grpSpPr>
          <p:sp>
            <p:nvSpPr>
              <p:cNvPr id="68" name="Rectangle 67"/>
              <p:cNvSpPr/>
              <p:nvPr/>
            </p:nvSpPr>
            <p:spPr bwMode="auto">
              <a:xfrm>
                <a:off x="16149638" y="19626263"/>
                <a:ext cx="373062" cy="798512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69" name="Rectangle 68"/>
              <p:cNvSpPr/>
              <p:nvPr/>
            </p:nvSpPr>
            <p:spPr bwMode="auto">
              <a:xfrm>
                <a:off x="14639925" y="20935950"/>
                <a:ext cx="2200275" cy="1709738"/>
              </a:xfrm>
              <a:prstGeom prst="rect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FFFFFF"/>
                  </a:solidFill>
                  <a:ea typeface="ＭＳ Ｐゴシック" pitchFamily="-106" charset="-128"/>
                </a:endParaRPr>
              </a:p>
            </p:txBody>
          </p:sp>
          <p:sp>
            <p:nvSpPr>
              <p:cNvPr id="71" name="Right Triangle 70"/>
              <p:cNvSpPr/>
              <p:nvPr/>
            </p:nvSpPr>
            <p:spPr bwMode="auto">
              <a:xfrm rot="8138145">
                <a:off x="14777211" y="19941703"/>
                <a:ext cx="1932311" cy="2050881"/>
              </a:xfrm>
              <a:prstGeom prst="rtTriangle">
                <a:avLst/>
              </a:prstGeom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>
                  <a:rot lat="0" lon="0" rev="30000"/>
                </a:camera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83" name="Rectangle 182"/>
            <p:cNvSpPr/>
            <p:nvPr/>
          </p:nvSpPr>
          <p:spPr>
            <a:xfrm>
              <a:off x="33375600" y="6705600"/>
              <a:ext cx="12192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Group 233"/>
          <p:cNvGrpSpPr/>
          <p:nvPr/>
        </p:nvGrpSpPr>
        <p:grpSpPr>
          <a:xfrm>
            <a:off x="762000" y="25908000"/>
            <a:ext cx="17449800" cy="6248400"/>
            <a:chOff x="762000" y="25908000"/>
            <a:chExt cx="17449800" cy="6248400"/>
          </a:xfrm>
        </p:grpSpPr>
        <p:sp>
          <p:nvSpPr>
            <p:cNvPr id="15380" name="Rectangle 30"/>
            <p:cNvSpPr>
              <a:spLocks noChangeArrowheads="1"/>
            </p:cNvSpPr>
            <p:nvPr/>
          </p:nvSpPr>
          <p:spPr bwMode="auto">
            <a:xfrm>
              <a:off x="838200" y="26136600"/>
              <a:ext cx="17221200" cy="6001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Educational outcomes:</a:t>
              </a:r>
            </a:p>
            <a:p>
              <a:endParaRPr lang="en-US" b="1" dirty="0" smtClean="0"/>
            </a:p>
            <a:p>
              <a:pPr>
                <a:buFont typeface="Arial"/>
                <a:buChar char="•"/>
              </a:pPr>
              <a:r>
                <a:rPr lang="en-US" dirty="0" smtClean="0"/>
                <a:t> Supported 10 PhD Dissertations (4 at UF, 5 at UIUC, 1 at Columbia), 2 MS Theses (UF) 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31 journal and conference publications so far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Several invited sessions, workshops, and program committee service in international conferences, IEE CDC, ACC, ICCPS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five undergraduate researchers supported by REU supplements</a:t>
              </a:r>
            </a:p>
            <a:p>
              <a:pPr>
                <a:buFont typeface="Arial"/>
                <a:buChar char="•"/>
              </a:pPr>
              <a:r>
                <a:rPr lang="en-US" dirty="0" smtClean="0"/>
                <a:t> Data sets and open-source software released (1 each)</a:t>
              </a:r>
            </a:p>
            <a:p>
              <a:r>
                <a:rPr lang="en-US" b="1" dirty="0" smtClean="0"/>
                <a:t>Outreach:</a:t>
              </a:r>
            </a:p>
            <a:p>
              <a:pPr>
                <a:buFont typeface="Arial"/>
                <a:buChar char="•"/>
              </a:pPr>
              <a:r>
                <a:rPr lang="en-US" b="1" dirty="0" smtClean="0"/>
                <a:t> </a:t>
              </a:r>
              <a:r>
                <a:rPr lang="en-US" dirty="0" smtClean="0"/>
                <a:t>PI </a:t>
              </a:r>
              <a:r>
                <a:rPr lang="en-US" dirty="0" err="1" smtClean="0"/>
                <a:t>Meyn</a:t>
              </a:r>
              <a:r>
                <a:rPr lang="en-US" dirty="0" smtClean="0"/>
                <a:t> testified before U.S. Congress on energy policy in 2013 	  </a:t>
              </a:r>
              <a:endParaRPr lang="en-US" b="1" dirty="0" smtClean="0"/>
            </a:p>
            <a:p>
              <a:r>
                <a:rPr lang="en-US" b="1" dirty="0" smtClean="0"/>
                <a:t>Innovation </a:t>
              </a:r>
              <a:endParaRPr lang="en-US" dirty="0" smtClean="0"/>
            </a:p>
            <a:p>
              <a:pPr>
                <a:buFont typeface="Arial"/>
                <a:buChar char="•"/>
              </a:pPr>
              <a:r>
                <a:rPr lang="en-US" dirty="0" smtClean="0"/>
                <a:t> 4 US and international patent applications submitted</a:t>
              </a:r>
            </a:p>
          </p:txBody>
        </p:sp>
        <p:sp>
          <p:nvSpPr>
            <p:cNvPr id="233" name="Rectangle 4"/>
            <p:cNvSpPr>
              <a:spLocks noChangeArrowheads="1"/>
            </p:cNvSpPr>
            <p:nvPr/>
          </p:nvSpPr>
          <p:spPr bwMode="auto">
            <a:xfrm>
              <a:off x="762000" y="25908000"/>
              <a:ext cx="17449800" cy="6248400"/>
            </a:xfrm>
            <a:prstGeom prst="rect">
              <a:avLst/>
            </a:prstGeom>
            <a:noFill/>
            <a:ln w="38100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35" name="Group 234"/>
          <p:cNvGrpSpPr/>
          <p:nvPr/>
        </p:nvGrpSpPr>
        <p:grpSpPr>
          <a:xfrm>
            <a:off x="762000" y="17983200"/>
            <a:ext cx="17449800" cy="7581516"/>
            <a:chOff x="609600" y="8725284"/>
            <a:chExt cx="17449800" cy="7581516"/>
          </a:xfrm>
        </p:grpSpPr>
        <p:sp>
          <p:nvSpPr>
            <p:cNvPr id="236" name="Rectangle 235"/>
            <p:cNvSpPr/>
            <p:nvPr/>
          </p:nvSpPr>
          <p:spPr>
            <a:xfrm>
              <a:off x="609600" y="8725284"/>
              <a:ext cx="17449800" cy="914400"/>
            </a:xfrm>
            <a:prstGeom prst="rect">
              <a:avLst/>
            </a:prstGeom>
            <a:solidFill>
              <a:srgbClr val="FFCC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Text Box 8"/>
            <p:cNvSpPr txBox="1">
              <a:spLocks noChangeArrowheads="1"/>
            </p:cNvSpPr>
            <p:nvPr/>
          </p:nvSpPr>
          <p:spPr bwMode="auto">
            <a:xfrm>
              <a:off x="1219200" y="8801484"/>
              <a:ext cx="15925800" cy="99542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square" lIns="376202" tIns="188101" rIns="376202" bIns="188101">
              <a:spAutoFit/>
            </a:bodyPr>
            <a:lstStyle/>
            <a:p>
              <a:pPr defTabSz="3762375"/>
              <a:r>
                <a:rPr lang="en-US" sz="4000" b="1" dirty="0" smtClean="0"/>
                <a:t>Technology demonstration:</a:t>
              </a:r>
              <a:endParaRPr lang="en-US" sz="4000" b="1" dirty="0"/>
            </a:p>
          </p:txBody>
        </p:sp>
        <p:sp>
          <p:nvSpPr>
            <p:cNvPr id="238" name="Rectangle 4"/>
            <p:cNvSpPr>
              <a:spLocks noChangeArrowheads="1"/>
            </p:cNvSpPr>
            <p:nvPr/>
          </p:nvSpPr>
          <p:spPr bwMode="auto">
            <a:xfrm>
              <a:off x="609600" y="8839200"/>
              <a:ext cx="17449800" cy="7467600"/>
            </a:xfrm>
            <a:prstGeom prst="rect">
              <a:avLst/>
            </a:prstGeom>
            <a:noFill/>
            <a:ln w="38100">
              <a:solidFill>
                <a:srgbClr val="00009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9" name="TextBox 238"/>
            <p:cNvSpPr txBox="1"/>
            <p:nvPr/>
          </p:nvSpPr>
          <p:spPr>
            <a:xfrm>
              <a:off x="1371600" y="10515600"/>
              <a:ext cx="13106400" cy="50783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Font typeface="Arial"/>
                <a:buChar char="•"/>
              </a:pPr>
              <a:r>
                <a:rPr lang="en-US" sz="3600" dirty="0" smtClean="0"/>
                <a:t>Low cost wireless sensor network: design, prototyping, deployment in 2012. Long term performance under study</a:t>
              </a:r>
            </a:p>
            <a:p>
              <a:pPr marL="514350" indent="-514350">
                <a:buFont typeface="Arial"/>
                <a:buChar char="•"/>
              </a:pPr>
              <a:r>
                <a:rPr lang="en-US" sz="3600" dirty="0" smtClean="0"/>
                <a:t>Wireless sensor network enabled occupancy-based HVAC control performed in April-May 2013.</a:t>
              </a:r>
            </a:p>
            <a:p>
              <a:pPr marL="971550" lvl="1" indent="-514350">
                <a:buFont typeface="Arial"/>
                <a:buChar char="•"/>
              </a:pPr>
              <a:r>
                <a:rPr lang="en-US" sz="3600" dirty="0" smtClean="0"/>
                <a:t>30% savings potential demonstrated</a:t>
              </a:r>
            </a:p>
            <a:p>
              <a:pPr marL="514350" indent="-514350">
                <a:buFont typeface="Arial"/>
                <a:buChar char="•"/>
              </a:pPr>
              <a:r>
                <a:rPr lang="en-US" sz="3600" dirty="0" smtClean="0"/>
                <a:t>Next phase:</a:t>
              </a:r>
            </a:p>
            <a:p>
              <a:pPr marL="971550" lvl="1" indent="-514350">
                <a:buFont typeface="Arial"/>
                <a:buChar char="•"/>
              </a:pPr>
              <a:r>
                <a:rPr lang="en-US" sz="3600" dirty="0" smtClean="0"/>
                <a:t>Testing on UTRC building </a:t>
              </a:r>
            </a:p>
            <a:p>
              <a:pPr marL="971550" lvl="1" indent="-514350">
                <a:buFont typeface="Arial"/>
                <a:buChar char="•"/>
              </a:pPr>
              <a:r>
                <a:rPr lang="en-US" sz="3600" dirty="0" smtClean="0"/>
                <a:t>Demonstration of grid-friendly HVAC control</a:t>
              </a:r>
            </a:p>
            <a:p>
              <a:pPr marL="514350" indent="-514350">
                <a:buFont typeface="Arial"/>
                <a:buChar char="•"/>
              </a:pPr>
              <a:endParaRPr lang="en-US" sz="3600" dirty="0" smtClean="0"/>
            </a:p>
          </p:txBody>
        </p:sp>
      </p:grpSp>
      <p:sp>
        <p:nvSpPr>
          <p:cNvPr id="240" name="TextBox 239"/>
          <p:cNvSpPr txBox="1"/>
          <p:nvPr/>
        </p:nvSpPr>
        <p:spPr>
          <a:xfrm>
            <a:off x="18745200" y="31343024"/>
            <a:ext cx="17449800" cy="584776"/>
          </a:xfrm>
          <a:prstGeom prst="rect">
            <a:avLst/>
          </a:prstGeom>
          <a:noFill/>
          <a:ln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FF0000"/>
                </a:solidFill>
              </a:rPr>
              <a:t>http://humdoi.mae.ufl.edu/~pbarooah/Research/PBResearch_buildings.html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DEFAULTFONTSIZE" val="8"/>
  <p:tag name="DEFAULTWIDTH" val="348"/>
  <p:tag name="DEFAULTHEIGHT" val="52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5201</TotalTime>
  <Words>671</Words>
  <Application>Microsoft Macintosh PowerPoint</Application>
  <PresentationFormat>Custom</PresentationFormat>
  <Paragraphs>128</Paragraphs>
  <Slides>1</Slides>
  <Notes>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Photo Editor Photo</vt:lpstr>
      <vt:lpstr>Slide 1</vt:lpstr>
    </vt:vector>
  </TitlesOfParts>
  <Company>CCEC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</dc:creator>
  <cp:lastModifiedBy>Prabir Barooah</cp:lastModifiedBy>
  <cp:revision>239</cp:revision>
  <dcterms:created xsi:type="dcterms:W3CDTF">2013-10-15T21:02:42Z</dcterms:created>
  <dcterms:modified xsi:type="dcterms:W3CDTF">2013-10-15T21:03:24Z</dcterms:modified>
</cp:coreProperties>
</file>