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1" autoAdjust="0"/>
    <p:restoredTop sz="94660"/>
  </p:normalViewPr>
  <p:slideViewPr>
    <p:cSldViewPr snapToGrid="0">
      <p:cViewPr>
        <p:scale>
          <a:sx n="66" d="100"/>
          <a:sy n="66" d="100"/>
        </p:scale>
        <p:origin x="32"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C1D2AF-F344-4B33-AB48-3A90458C88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83F089-32A2-4DB7-9595-789A9E627773}"/>
              </a:ext>
            </a:extLst>
          </p:cNvPr>
          <p:cNvSpPr>
            <a:spLocks noGrp="1"/>
          </p:cNvSpPr>
          <p:nvPr>
            <p:ph type="ctrTitle"/>
          </p:nvPr>
        </p:nvSpPr>
        <p:spPr>
          <a:xfrm>
            <a:off x="1352551" y="109161"/>
            <a:ext cx="9486899" cy="962034"/>
          </a:xfrm>
        </p:spPr>
        <p:txBody>
          <a:bodyPr anchor="ctr">
            <a:noAutofit/>
          </a:bodyPr>
          <a:lstStyle>
            <a:lvl1pPr algn="ctr">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3C07714-3C96-4640-9126-4CB42E29C7F6}"/>
              </a:ext>
            </a:extLst>
          </p:cNvPr>
          <p:cNvSpPr>
            <a:spLocks noGrp="1"/>
          </p:cNvSpPr>
          <p:nvPr>
            <p:ph type="subTitle" idx="1"/>
          </p:nvPr>
        </p:nvSpPr>
        <p:spPr>
          <a:xfrm>
            <a:off x="251011" y="5271247"/>
            <a:ext cx="3442448" cy="1335740"/>
          </a:xfrm>
          <a:solidFill>
            <a:srgbClr val="0E1420">
              <a:alpha val="74902"/>
            </a:srgbClr>
          </a:solidFill>
          <a:ln w="19050">
            <a:solidFill>
              <a:schemeClr val="accent4">
                <a:lumMod val="60000"/>
                <a:lumOff val="40000"/>
              </a:schemeClr>
            </a:solidFill>
          </a:ln>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1F0A5EC8-B85F-45B0-88C1-A9BEE24E77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034" y="109160"/>
            <a:ext cx="957033" cy="962035"/>
          </a:xfrm>
          <a:prstGeom prst="rect">
            <a:avLst/>
          </a:prstGeom>
        </p:spPr>
      </p:pic>
    </p:spTree>
    <p:extLst>
      <p:ext uri="{BB962C8B-B14F-4D97-AF65-F5344CB8AC3E}">
        <p14:creationId xmlns:p14="http://schemas.microsoft.com/office/powerpoint/2010/main" val="598729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DE64-213C-4156-81F0-1706377BE0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0C620C-7EB2-489F-A1F9-FE44449BCD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046AFD-F20C-40F8-86D7-358BB3C0D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FD841-14F0-4721-9920-1E55B32DD579}"/>
              </a:ext>
            </a:extLst>
          </p:cNvPr>
          <p:cNvSpPr>
            <a:spLocks noGrp="1"/>
          </p:cNvSpPr>
          <p:nvPr>
            <p:ph type="dt" sz="half" idx="10"/>
          </p:nvPr>
        </p:nvSpPr>
        <p:spPr>
          <a:xfrm>
            <a:off x="2019300" y="6273049"/>
            <a:ext cx="1562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AD369-6042-4D58-A365-D326B6FD5461}" type="datetime1">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3/30/2022</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688B096A-F1EF-461B-A9D8-B6189AAA0958}"/>
              </a:ext>
            </a:extLst>
          </p:cNvPr>
          <p:cNvSpPr>
            <a:spLocks noGrp="1"/>
          </p:cNvSpPr>
          <p:nvPr>
            <p:ph type="ftr" sz="quarter" idx="11"/>
          </p:nvPr>
        </p:nvSpPr>
        <p:spPr>
          <a:xfrm>
            <a:off x="4038600" y="6273049"/>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CC309D5-5099-438F-B315-9D947D4D128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A4B961-60D9-4ED5-91FB-AA01483B19DD}" type="slidenum">
              <a:rPr kumimoji="0" lang="en-US" sz="1600" b="0" i="0" u="none" strike="noStrike" kern="1200" cap="none" spc="0" normalizeH="0" baseline="0" noProof="0" smtClean="0">
                <a:ln>
                  <a:noFill/>
                </a:ln>
                <a:solidFill>
                  <a:prstClr val="white"/>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white"/>
              </a:solidFill>
              <a:effectLst/>
              <a:uLnTx/>
              <a:uFillTx/>
              <a:latin typeface="Cambria"/>
              <a:ea typeface="+mn-ea"/>
              <a:cs typeface="+mn-cs"/>
            </a:endParaRPr>
          </a:p>
        </p:txBody>
      </p:sp>
    </p:spTree>
    <p:extLst>
      <p:ext uri="{BB962C8B-B14F-4D97-AF65-F5344CB8AC3E}">
        <p14:creationId xmlns:p14="http://schemas.microsoft.com/office/powerpoint/2010/main" val="1669928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D33E-CAB5-4C8F-817D-F8B7CA51E2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90ED8C-1500-474D-92BA-051613F7CE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39AC1B-D7EB-4900-8C3D-B558A257F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389196-C68E-425B-BBC6-8490FE59BC40}"/>
              </a:ext>
            </a:extLst>
          </p:cNvPr>
          <p:cNvSpPr>
            <a:spLocks noGrp="1"/>
          </p:cNvSpPr>
          <p:nvPr>
            <p:ph type="dt" sz="half" idx="10"/>
          </p:nvPr>
        </p:nvSpPr>
        <p:spPr>
          <a:xfrm>
            <a:off x="2019300" y="6273049"/>
            <a:ext cx="1562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120E97-FF3B-4152-8A52-8F63F50A7189}" type="datetime1">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3/30/2022</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FDF967E8-30CF-42EA-9CA2-B018FA6B8634}"/>
              </a:ext>
            </a:extLst>
          </p:cNvPr>
          <p:cNvSpPr>
            <a:spLocks noGrp="1"/>
          </p:cNvSpPr>
          <p:nvPr>
            <p:ph type="ftr" sz="quarter" idx="11"/>
          </p:nvPr>
        </p:nvSpPr>
        <p:spPr>
          <a:xfrm>
            <a:off x="4038600" y="6273049"/>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0993FB45-A899-42DD-829C-0763E8B308F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A4B961-60D9-4ED5-91FB-AA01483B19DD}" type="slidenum">
              <a:rPr kumimoji="0" lang="en-US" sz="1600" b="0" i="0" u="none" strike="noStrike" kern="1200" cap="none" spc="0" normalizeH="0" baseline="0" noProof="0" smtClean="0">
                <a:ln>
                  <a:noFill/>
                </a:ln>
                <a:solidFill>
                  <a:prstClr val="white"/>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white"/>
              </a:solidFill>
              <a:effectLst/>
              <a:uLnTx/>
              <a:uFillTx/>
              <a:latin typeface="Cambria"/>
              <a:ea typeface="+mn-ea"/>
              <a:cs typeface="+mn-cs"/>
            </a:endParaRPr>
          </a:p>
        </p:txBody>
      </p:sp>
    </p:spTree>
    <p:extLst>
      <p:ext uri="{BB962C8B-B14F-4D97-AF65-F5344CB8AC3E}">
        <p14:creationId xmlns:p14="http://schemas.microsoft.com/office/powerpoint/2010/main" val="3116374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84383-9CEF-4520-9927-588BA845F4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53BFB3-CFF5-48BD-8674-837187A69E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8BFFA-8293-4063-B579-E82D5EF15308}"/>
              </a:ext>
            </a:extLst>
          </p:cNvPr>
          <p:cNvSpPr>
            <a:spLocks noGrp="1"/>
          </p:cNvSpPr>
          <p:nvPr>
            <p:ph type="dt" sz="half" idx="10"/>
          </p:nvPr>
        </p:nvSpPr>
        <p:spPr>
          <a:xfrm>
            <a:off x="2019300" y="6273049"/>
            <a:ext cx="1562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EE53D-97D9-4306-86FD-542DA6645181}" type="datetime1">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3/30/2022</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260C83E1-4761-4999-86DF-7EA90B4267F0}"/>
              </a:ext>
            </a:extLst>
          </p:cNvPr>
          <p:cNvSpPr>
            <a:spLocks noGrp="1"/>
          </p:cNvSpPr>
          <p:nvPr>
            <p:ph type="ftr" sz="quarter" idx="11"/>
          </p:nvPr>
        </p:nvSpPr>
        <p:spPr>
          <a:xfrm>
            <a:off x="4038600" y="6273049"/>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14316CD1-F63A-4846-897F-4D5A777CDAA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A4B961-60D9-4ED5-91FB-AA01483B19DD}" type="slidenum">
              <a:rPr kumimoji="0" lang="en-US" sz="1600" b="0" i="0" u="none" strike="noStrike" kern="1200" cap="none" spc="0" normalizeH="0" baseline="0" noProof="0" smtClean="0">
                <a:ln>
                  <a:noFill/>
                </a:ln>
                <a:solidFill>
                  <a:prstClr val="white"/>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white"/>
              </a:solidFill>
              <a:effectLst/>
              <a:uLnTx/>
              <a:uFillTx/>
              <a:latin typeface="Cambria"/>
              <a:ea typeface="+mn-ea"/>
              <a:cs typeface="+mn-cs"/>
            </a:endParaRPr>
          </a:p>
        </p:txBody>
      </p:sp>
    </p:spTree>
    <p:extLst>
      <p:ext uri="{BB962C8B-B14F-4D97-AF65-F5344CB8AC3E}">
        <p14:creationId xmlns:p14="http://schemas.microsoft.com/office/powerpoint/2010/main" val="4270770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0AD23-D4E1-46AF-B932-5FB051309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15D3D0-39FF-45F1-AFD1-EDA4C5B493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5B096-7EF4-4297-A1DF-F78FFCAE10AC}"/>
              </a:ext>
            </a:extLst>
          </p:cNvPr>
          <p:cNvSpPr>
            <a:spLocks noGrp="1"/>
          </p:cNvSpPr>
          <p:nvPr>
            <p:ph type="dt" sz="half" idx="10"/>
          </p:nvPr>
        </p:nvSpPr>
        <p:spPr>
          <a:xfrm>
            <a:off x="2019300" y="6273049"/>
            <a:ext cx="1562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310874-8190-4B3E-9BC9-D4697E27DDAE}" type="datetime1">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3/30/2022</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FBA03C95-1088-43A7-8007-969A4C0BD550}"/>
              </a:ext>
            </a:extLst>
          </p:cNvPr>
          <p:cNvSpPr>
            <a:spLocks noGrp="1"/>
          </p:cNvSpPr>
          <p:nvPr>
            <p:ph type="ftr" sz="quarter" idx="11"/>
          </p:nvPr>
        </p:nvSpPr>
        <p:spPr>
          <a:xfrm>
            <a:off x="4038600" y="6273049"/>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C5145A46-AD65-4A7A-AE33-19BAA6FF9D9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A4B961-60D9-4ED5-91FB-AA01483B19DD}" type="slidenum">
              <a:rPr kumimoji="0" lang="en-US" sz="1600" b="0" i="0" u="none" strike="noStrike" kern="1200" cap="none" spc="0" normalizeH="0" baseline="0" noProof="0" smtClean="0">
                <a:ln>
                  <a:noFill/>
                </a:ln>
                <a:solidFill>
                  <a:prstClr val="white"/>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white"/>
              </a:solidFill>
              <a:effectLst/>
              <a:uLnTx/>
              <a:uFillTx/>
              <a:latin typeface="Cambria"/>
              <a:ea typeface="+mn-ea"/>
              <a:cs typeface="+mn-cs"/>
            </a:endParaRPr>
          </a:p>
        </p:txBody>
      </p:sp>
    </p:spTree>
    <p:extLst>
      <p:ext uri="{BB962C8B-B14F-4D97-AF65-F5344CB8AC3E}">
        <p14:creationId xmlns:p14="http://schemas.microsoft.com/office/powerpoint/2010/main" val="4287649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right bad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2416969" y="178593"/>
            <a:ext cx="7349134" cy="1714501"/>
          </a:xfrm>
          <a:prstGeom prst="rect">
            <a:avLst/>
          </a:prstGeom>
        </p:spPr>
        <p:txBody>
          <a:bodyPr lIns="71437" tIns="71437" rIns="71437" bIns="71437"/>
          <a:lstStyle>
            <a:lvl1pPr defTabSz="410766">
              <a:defRPr b="1">
                <a:latin typeface="Eurostile"/>
                <a:ea typeface="Eurostile"/>
                <a:cs typeface="Eurostile"/>
                <a:sym typeface="Eurostile"/>
              </a:defRPr>
            </a:lvl1pPr>
          </a:lstStyle>
          <a:p>
            <a:r>
              <a:t>Title Text</a:t>
            </a:r>
          </a:p>
        </p:txBody>
      </p:sp>
      <p:sp>
        <p:nvSpPr>
          <p:cNvPr id="136" name="Body Level One…"/>
          <p:cNvSpPr txBox="1">
            <a:spLocks noGrp="1"/>
          </p:cNvSpPr>
          <p:nvPr>
            <p:ph type="body" sz="half" idx="1"/>
          </p:nvPr>
        </p:nvSpPr>
        <p:spPr>
          <a:xfrm>
            <a:off x="2416969" y="1946672"/>
            <a:ext cx="7349134" cy="4009431"/>
          </a:xfrm>
          <a:prstGeom prst="rect">
            <a:avLst/>
          </a:prstGeom>
        </p:spPr>
        <p:txBody>
          <a:bodyPr lIns="71437" tIns="71437" rIns="71437" bIns="71437" anchor="t"/>
          <a:lstStyle>
            <a:lvl1pPr marL="555625" indent="-396875" defTabSz="410766">
              <a:spcBef>
                <a:spcPts val="750"/>
              </a:spcBef>
              <a:buSzPct val="171000"/>
              <a:defRPr sz="2500">
                <a:latin typeface="Gill Sans"/>
                <a:ea typeface="Gill Sans"/>
                <a:cs typeface="Gill Sans"/>
                <a:sym typeface="Gill Sans"/>
              </a:defRPr>
            </a:lvl1pPr>
            <a:lvl2pPr marL="827484" indent="-446484" defTabSz="410766">
              <a:spcBef>
                <a:spcPts val="750"/>
              </a:spcBef>
              <a:buSzPct val="171000"/>
              <a:defRPr sz="2500">
                <a:latin typeface="Gill Sans"/>
                <a:ea typeface="Gill Sans"/>
                <a:cs typeface="Gill Sans"/>
                <a:sym typeface="Gill Sans"/>
              </a:defRPr>
            </a:lvl2pPr>
            <a:lvl3pPr marL="1049734" indent="-446484" defTabSz="410766">
              <a:spcBef>
                <a:spcPts val="750"/>
              </a:spcBef>
              <a:buSzPct val="171000"/>
              <a:defRPr sz="2500">
                <a:latin typeface="Gill Sans"/>
                <a:ea typeface="Gill Sans"/>
                <a:cs typeface="Gill Sans"/>
                <a:sym typeface="Gill Sans"/>
              </a:defRPr>
            </a:lvl3pPr>
            <a:lvl4pPr marL="1271984" indent="-446484" defTabSz="410766">
              <a:spcBef>
                <a:spcPts val="750"/>
              </a:spcBef>
              <a:buSzPct val="171000"/>
              <a:defRPr sz="2500">
                <a:latin typeface="Gill Sans"/>
                <a:ea typeface="Gill Sans"/>
                <a:cs typeface="Gill Sans"/>
                <a:sym typeface="Gill Sans"/>
              </a:defRPr>
            </a:lvl4pPr>
            <a:lvl5pPr marL="1494234" indent="-446484" defTabSz="410766">
              <a:spcBef>
                <a:spcPts val="750"/>
              </a:spcBef>
              <a:buSzPct val="171000"/>
              <a:defRPr sz="25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5988348" y="6563916"/>
            <a:ext cx="192088" cy="204788"/>
          </a:xfrm>
          <a:prstGeom prst="rect">
            <a:avLst/>
          </a:prstGeom>
        </p:spPr>
        <p:txBody>
          <a:bodyPr lIns="71437" tIns="71437" rIns="71437" bIns="71437"/>
          <a:lstStyle>
            <a:lvl1pPr defTabSz="410766">
              <a:defRPr sz="900">
                <a:latin typeface="Gill Sans"/>
                <a:ea typeface="Gill Sans"/>
                <a:cs typeface="Gill Sans"/>
                <a:sym typeface="Gill Sans"/>
              </a:defRPr>
            </a:lvl1pPr>
          </a:lstStyle>
          <a:p>
            <a:pPr marL="0" marR="0" lvl="0" indent="0" algn="ctr" defTabSz="410766" rtl="0" eaLnBrk="1" fontAlgn="auto" latinLnBrk="0" hangingPunct="1">
              <a:lnSpc>
                <a:spcPct val="100000"/>
              </a:lnSpc>
              <a:spcBef>
                <a:spcPts val="0"/>
              </a:spcBef>
              <a:spcAft>
                <a:spcPts val="0"/>
              </a:spcAft>
              <a:buClrTx/>
              <a:buSzTx/>
              <a:buFontTx/>
              <a:buNone/>
              <a:tabLst/>
              <a:defRPr/>
            </a:pPr>
            <a:fld id="{86CB4B4D-7CA3-9044-876B-883B54F8677D}" type="slidenum">
              <a:rPr kumimoji="0" sz="900" b="0" i="0" u="none" strike="noStrike" kern="1200" cap="none" spc="0" normalizeH="0" baseline="0" noProof="0">
                <a:ln>
                  <a:noFill/>
                </a:ln>
                <a:solidFill>
                  <a:prstClr val="white"/>
                </a:solidFill>
                <a:effectLst/>
                <a:uLnTx/>
                <a:uFillTx/>
                <a:latin typeface="Gill Sans"/>
                <a:sym typeface="Gill Sans"/>
              </a:rPr>
              <a:pPr marL="0" marR="0" lvl="0" indent="0" algn="ctr" defTabSz="410766" rtl="0" eaLnBrk="1" fontAlgn="auto" latinLnBrk="0" hangingPunct="1">
                <a:lnSpc>
                  <a:spcPct val="100000"/>
                </a:lnSpc>
                <a:spcBef>
                  <a:spcPts val="0"/>
                </a:spcBef>
                <a:spcAft>
                  <a:spcPts val="0"/>
                </a:spcAft>
                <a:buClrTx/>
                <a:buSzTx/>
                <a:buFontTx/>
                <a:buNone/>
                <a:tabLst/>
                <a:defRPr/>
              </a:pPr>
              <a:t>‹#›</a:t>
            </a:fld>
            <a:endParaRPr kumimoji="0" sz="900" b="0" i="0" u="none" strike="noStrike" kern="1200" cap="none" spc="0" normalizeH="0" baseline="0" noProof="0">
              <a:ln>
                <a:noFill/>
              </a:ln>
              <a:solidFill>
                <a:prstClr val="white"/>
              </a:solidFill>
              <a:effectLst/>
              <a:uLnTx/>
              <a:uFillTx/>
              <a:latin typeface="Gill Sans"/>
              <a:sym typeface="Gill Sans"/>
            </a:endParaRPr>
          </a:p>
        </p:txBody>
      </p:sp>
    </p:spTree>
    <p:extLst>
      <p:ext uri="{BB962C8B-B14F-4D97-AF65-F5344CB8AC3E}">
        <p14:creationId xmlns:p14="http://schemas.microsoft.com/office/powerpoint/2010/main" val="1314875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882E6-458C-4AC1-9506-E77AF172593F}"/>
              </a:ext>
            </a:extLst>
          </p:cNvPr>
          <p:cNvSpPr/>
          <p:nvPr userDrawn="1"/>
        </p:nvSpPr>
        <p:spPr>
          <a:xfrm>
            <a:off x="0" y="-1"/>
            <a:ext cx="12192000"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F383F089-32A2-4DB7-9595-789A9E627773}"/>
              </a:ext>
            </a:extLst>
          </p:cNvPr>
          <p:cNvSpPr>
            <a:spLocks noGrp="1"/>
          </p:cNvSpPr>
          <p:nvPr>
            <p:ph type="ctrTitle"/>
          </p:nvPr>
        </p:nvSpPr>
        <p:spPr>
          <a:xfrm>
            <a:off x="206188" y="4518218"/>
            <a:ext cx="7941607" cy="2123882"/>
          </a:xfrm>
        </p:spPr>
        <p:txBody>
          <a:bodyPr anchor="ctr">
            <a:noAutofit/>
          </a:bodyPr>
          <a:lstStyle>
            <a:lvl1pPr algn="r">
              <a:defRPr sz="48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3C07714-3C96-4640-9126-4CB42E29C7F6}"/>
              </a:ext>
            </a:extLst>
          </p:cNvPr>
          <p:cNvSpPr>
            <a:spLocks noGrp="1"/>
          </p:cNvSpPr>
          <p:nvPr>
            <p:ph type="subTitle" idx="1"/>
          </p:nvPr>
        </p:nvSpPr>
        <p:spPr>
          <a:xfrm>
            <a:off x="8425702" y="4518218"/>
            <a:ext cx="3488391" cy="2123882"/>
          </a:xfrm>
          <a:noFill/>
          <a:ln w="19050">
            <a:noFill/>
          </a:ln>
        </p:spPr>
        <p:txBody>
          <a:bodyPr anchor="ctr">
            <a:norm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1F0A5EC8-B85F-45B0-88C1-A9BEE24E77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7100" y="5746849"/>
            <a:ext cx="1044391" cy="1049850"/>
          </a:xfrm>
          <a:prstGeom prst="rect">
            <a:avLst/>
          </a:prstGeom>
        </p:spPr>
      </p:pic>
    </p:spTree>
    <p:extLst>
      <p:ext uri="{BB962C8B-B14F-4D97-AF65-F5344CB8AC3E}">
        <p14:creationId xmlns:p14="http://schemas.microsoft.com/office/powerpoint/2010/main" val="128029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3F089-32A2-4DB7-9595-789A9E6277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C07714-3C96-4640-9126-4CB42E29C7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E8457-BC37-4A1C-8442-739A68C1DBA4}"/>
              </a:ext>
            </a:extLst>
          </p:cNvPr>
          <p:cNvSpPr>
            <a:spLocks noGrp="1"/>
          </p:cNvSpPr>
          <p:nvPr>
            <p:ph type="dt" sz="half" idx="10"/>
          </p:nvPr>
        </p:nvSpPr>
        <p:spPr>
          <a:xfrm>
            <a:off x="2019300" y="6273049"/>
            <a:ext cx="1562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CBC402-4073-4D9E-80F8-5A65CB2B5847}" type="datetime1">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3/30/2022</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56290031-0E10-4B6C-969A-D2BB366B801C}"/>
              </a:ext>
            </a:extLst>
          </p:cNvPr>
          <p:cNvSpPr>
            <a:spLocks noGrp="1"/>
          </p:cNvSpPr>
          <p:nvPr>
            <p:ph type="ftr" sz="quarter" idx="11"/>
          </p:nvPr>
        </p:nvSpPr>
        <p:spPr>
          <a:xfrm>
            <a:off x="4038600" y="6273049"/>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DBA6F78-5669-4411-A9F3-B01270AA609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A4B961-60D9-4ED5-91FB-AA01483B19DD}" type="slidenum">
              <a:rPr kumimoji="0" lang="en-US" sz="1600" b="0" i="0" u="none" strike="noStrike" kern="1200" cap="none" spc="0" normalizeH="0" baseline="0" noProof="0" smtClean="0">
                <a:ln>
                  <a:noFill/>
                </a:ln>
                <a:solidFill>
                  <a:prstClr val="white"/>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white"/>
              </a:solidFill>
              <a:effectLst/>
              <a:uLnTx/>
              <a:uFillTx/>
              <a:latin typeface="Cambria"/>
              <a:ea typeface="+mn-ea"/>
              <a:cs typeface="+mn-cs"/>
            </a:endParaRPr>
          </a:p>
        </p:txBody>
      </p:sp>
    </p:spTree>
    <p:extLst>
      <p:ext uri="{BB962C8B-B14F-4D97-AF65-F5344CB8AC3E}">
        <p14:creationId xmlns:p14="http://schemas.microsoft.com/office/powerpoint/2010/main" val="360967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36C9-327F-4F84-B8A8-BEAAE5CE75CC}"/>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2E898224-B8EB-6B40-AA09-3BBAEF739713}"/>
              </a:ext>
            </a:extLst>
          </p:cNvPr>
          <p:cNvPicPr>
            <a:picLocks noChangeAspect="1"/>
          </p:cNvPicPr>
          <p:nvPr userDrawn="1"/>
        </p:nvPicPr>
        <p:blipFill rotWithShape="1">
          <a:blip r:embed="rId2"/>
          <a:srcRect t="35426" b="42902"/>
          <a:stretch/>
        </p:blipFill>
        <p:spPr>
          <a:xfrm>
            <a:off x="-2" y="1"/>
            <a:ext cx="12233313" cy="1325563"/>
          </a:xfrm>
          <a:prstGeom prst="rect">
            <a:avLst/>
          </a:prstGeom>
        </p:spPr>
      </p:pic>
      <p:sp>
        <p:nvSpPr>
          <p:cNvPr id="10" name="Title 1">
            <a:extLst>
              <a:ext uri="{FF2B5EF4-FFF2-40B4-BE49-F238E27FC236}">
                <a16:creationId xmlns:a16="http://schemas.microsoft.com/office/drawing/2014/main" id="{32F4B2C1-A1AD-AF42-B77B-2077F543A753}"/>
              </a:ext>
            </a:extLst>
          </p:cNvPr>
          <p:cNvSpPr txBox="1">
            <a:spLocks/>
          </p:cNvSpPr>
          <p:nvPr userDrawn="1"/>
        </p:nvSpPr>
        <p:spPr>
          <a:xfrm>
            <a:off x="4496577" y="6286568"/>
            <a:ext cx="7650956" cy="2289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panose="02020603050405020304" pitchFamily="18" charset="0"/>
                <a:ea typeface="+mj-ea"/>
                <a:cs typeface="Times" panose="02020603050405020304" pitchFamily="18" charset="0"/>
              </a:rPr>
              <a:t>2022 NRI &amp; FRR Principal Investigators' Meeting</a:t>
            </a:r>
          </a:p>
        </p:txBody>
      </p:sp>
      <p:sp>
        <p:nvSpPr>
          <p:cNvPr id="11" name="Subtitle 2">
            <a:extLst>
              <a:ext uri="{FF2B5EF4-FFF2-40B4-BE49-F238E27FC236}">
                <a16:creationId xmlns:a16="http://schemas.microsoft.com/office/drawing/2014/main" id="{11595AE3-DE84-B34F-9F38-330464B33119}"/>
              </a:ext>
            </a:extLst>
          </p:cNvPr>
          <p:cNvSpPr txBox="1">
            <a:spLocks/>
          </p:cNvSpPr>
          <p:nvPr userDrawn="1"/>
        </p:nvSpPr>
        <p:spPr>
          <a:xfrm>
            <a:off x="3321875" y="6525731"/>
            <a:ext cx="8825658" cy="29497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April 19-22, 2022</a:t>
            </a:r>
          </a:p>
        </p:txBody>
      </p:sp>
    </p:spTree>
    <p:extLst>
      <p:ext uri="{BB962C8B-B14F-4D97-AF65-F5344CB8AC3E}">
        <p14:creationId xmlns:p14="http://schemas.microsoft.com/office/powerpoint/2010/main" val="1166219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66FAE-ED0A-4B40-B9C9-51D9DC839B84}"/>
              </a:ext>
            </a:extLst>
          </p:cNvPr>
          <p:cNvSpPr>
            <a:spLocks noGrp="1"/>
          </p:cNvSpPr>
          <p:nvPr>
            <p:ph type="title"/>
          </p:nvPr>
        </p:nvSpPr>
        <p:spPr>
          <a:xfrm>
            <a:off x="831850" y="16081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D12737-A782-4531-AEFE-28B0CA319F4E}"/>
              </a:ext>
            </a:extLst>
          </p:cNvPr>
          <p:cNvSpPr>
            <a:spLocks noGrp="1"/>
          </p:cNvSpPr>
          <p:nvPr>
            <p:ph type="body" idx="1"/>
          </p:nvPr>
        </p:nvSpPr>
        <p:spPr>
          <a:xfrm>
            <a:off x="831850" y="45132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263579-DF82-4862-ADD6-29ACAF67D410}"/>
              </a:ext>
            </a:extLst>
          </p:cNvPr>
          <p:cNvSpPr>
            <a:spLocks noGrp="1"/>
          </p:cNvSpPr>
          <p:nvPr>
            <p:ph type="dt" sz="half" idx="10"/>
          </p:nvPr>
        </p:nvSpPr>
        <p:spPr>
          <a:xfrm>
            <a:off x="2019300" y="6273049"/>
            <a:ext cx="1562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E45239-0DF1-45E0-B0C3-0BFA7518F492}" type="datetime1">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3/30/2022</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9D609BF-93ED-4669-9817-4A537FC359CA}"/>
              </a:ext>
            </a:extLst>
          </p:cNvPr>
          <p:cNvSpPr>
            <a:spLocks noGrp="1"/>
          </p:cNvSpPr>
          <p:nvPr>
            <p:ph type="ftr" sz="quarter" idx="11"/>
          </p:nvPr>
        </p:nvSpPr>
        <p:spPr>
          <a:xfrm>
            <a:off x="4038600" y="6273049"/>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64D2306F-9CA6-4AA7-9587-8AF54D1863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A4B961-60D9-4ED5-91FB-AA01483B19DD}" type="slidenum">
              <a:rPr kumimoji="0" lang="en-US" sz="1600" b="0" i="0" u="none" strike="noStrike" kern="1200" cap="none" spc="0" normalizeH="0" baseline="0" noProof="0" smtClean="0">
                <a:ln>
                  <a:noFill/>
                </a:ln>
                <a:solidFill>
                  <a:prstClr val="white"/>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white"/>
              </a:solidFill>
              <a:effectLst/>
              <a:uLnTx/>
              <a:uFillTx/>
              <a:latin typeface="Cambria"/>
              <a:ea typeface="+mn-ea"/>
              <a:cs typeface="+mn-cs"/>
            </a:endParaRPr>
          </a:p>
        </p:txBody>
      </p:sp>
    </p:spTree>
    <p:extLst>
      <p:ext uri="{BB962C8B-B14F-4D97-AF65-F5344CB8AC3E}">
        <p14:creationId xmlns:p14="http://schemas.microsoft.com/office/powerpoint/2010/main" val="1491220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CDAE-D81D-4A49-BE04-DB166846C057}"/>
              </a:ext>
            </a:extLst>
          </p:cNvPr>
          <p:cNvSpPr>
            <a:spLocks noGrp="1"/>
          </p:cNvSpPr>
          <p:nvPr>
            <p:ph type="title" hasCustomPrompt="1"/>
          </p:nvPr>
        </p:nvSpPr>
        <p:spPr/>
        <p:txBody>
          <a:bodyPr>
            <a:normAutofit/>
          </a:bodyPr>
          <a:lstStyle>
            <a:lvl1pPr>
              <a:defRPr sz="2400"/>
            </a:lvl1pPr>
          </a:lstStyle>
          <a:p>
            <a:r>
              <a:rPr lang="en-US" dirty="0"/>
              <a:t>Proposal Title</a:t>
            </a:r>
            <a:br>
              <a:rPr lang="en-US" dirty="0"/>
            </a:br>
            <a:r>
              <a:rPr lang="en-US" dirty="0"/>
              <a:t>PI Name &amp; Affiliation</a:t>
            </a:r>
            <a:br>
              <a:rPr lang="en-US" dirty="0"/>
            </a:br>
            <a:r>
              <a:rPr lang="en-US" dirty="0"/>
              <a:t>Co-PIs Name(s) &amp; Affiliation(s)</a:t>
            </a:r>
          </a:p>
        </p:txBody>
      </p:sp>
      <p:sp>
        <p:nvSpPr>
          <p:cNvPr id="3" name="Content Placeholder 2">
            <a:extLst>
              <a:ext uri="{FF2B5EF4-FFF2-40B4-BE49-F238E27FC236}">
                <a16:creationId xmlns:a16="http://schemas.microsoft.com/office/drawing/2014/main" id="{367D4849-C931-48D5-B74B-CAFA3916B8BF}"/>
              </a:ext>
            </a:extLst>
          </p:cNvPr>
          <p:cNvSpPr>
            <a:spLocks noGrp="1"/>
          </p:cNvSpPr>
          <p:nvPr>
            <p:ph sz="half" idx="1"/>
          </p:nvPr>
        </p:nvSpPr>
        <p:spPr>
          <a:xfrm>
            <a:off x="838200" y="16351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EB3689-49EA-4493-9F2E-9A1CFD45C566}"/>
              </a:ext>
            </a:extLst>
          </p:cNvPr>
          <p:cNvSpPr>
            <a:spLocks noGrp="1"/>
          </p:cNvSpPr>
          <p:nvPr>
            <p:ph sz="half" idx="2"/>
          </p:nvPr>
        </p:nvSpPr>
        <p:spPr>
          <a:xfrm>
            <a:off x="6172200" y="16351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Box 3">
            <a:extLst>
              <a:ext uri="{FF2B5EF4-FFF2-40B4-BE49-F238E27FC236}">
                <a16:creationId xmlns:a16="http://schemas.microsoft.com/office/drawing/2014/main" id="{5DE0272B-6AC8-467E-A5F7-4CD76C82A154}"/>
              </a:ext>
            </a:extLst>
          </p:cNvPr>
          <p:cNvSpPr txBox="1">
            <a:spLocks noChangeArrowheads="1"/>
          </p:cNvSpPr>
          <p:nvPr userDrawn="1"/>
        </p:nvSpPr>
        <p:spPr bwMode="auto">
          <a:xfrm flipV="1">
            <a:off x="552450" y="1321425"/>
            <a:ext cx="11087099" cy="45719"/>
          </a:xfrm>
          <a:prstGeom prst="rect">
            <a:avLst/>
          </a:prstGeom>
          <a:gradFill rotWithShape="1">
            <a:gsLst>
              <a:gs pos="0">
                <a:srgbClr val="1D355E"/>
              </a:gs>
              <a:gs pos="50000">
                <a:srgbClr val="1B797E"/>
              </a:gs>
              <a:gs pos="100000">
                <a:srgbClr val="95F9E4"/>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55348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CD1E-FD68-4B58-88DF-67DE70830D6E}"/>
              </a:ext>
            </a:extLst>
          </p:cNvPr>
          <p:cNvSpPr>
            <a:spLocks noGrp="1"/>
          </p:cNvSpPr>
          <p:nvPr>
            <p:ph type="title"/>
          </p:nvPr>
        </p:nvSpPr>
        <p:spPr>
          <a:xfrm>
            <a:off x="552449" y="365126"/>
            <a:ext cx="11087099" cy="983287"/>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0C4196-7E20-4B8E-AC4C-781305FCC77E}"/>
              </a:ext>
            </a:extLst>
          </p:cNvPr>
          <p:cNvSpPr>
            <a:spLocks noGrp="1"/>
          </p:cNvSpPr>
          <p:nvPr>
            <p:ph type="body" idx="1"/>
          </p:nvPr>
        </p:nvSpPr>
        <p:spPr>
          <a:xfrm>
            <a:off x="839788" y="15287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33CA48-CF3F-4233-9D8C-5DC15A470214}"/>
              </a:ext>
            </a:extLst>
          </p:cNvPr>
          <p:cNvSpPr>
            <a:spLocks noGrp="1"/>
          </p:cNvSpPr>
          <p:nvPr>
            <p:ph sz="half" idx="2"/>
          </p:nvPr>
        </p:nvSpPr>
        <p:spPr>
          <a:xfrm>
            <a:off x="839788" y="23526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67693B-857A-4387-A066-9D2C0D51B2BA}"/>
              </a:ext>
            </a:extLst>
          </p:cNvPr>
          <p:cNvSpPr>
            <a:spLocks noGrp="1"/>
          </p:cNvSpPr>
          <p:nvPr>
            <p:ph type="body" sz="quarter" idx="3"/>
          </p:nvPr>
        </p:nvSpPr>
        <p:spPr>
          <a:xfrm>
            <a:off x="6172200" y="15287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3ECDF1-A8F2-48E3-B056-80E7AC30E8F0}"/>
              </a:ext>
            </a:extLst>
          </p:cNvPr>
          <p:cNvSpPr>
            <a:spLocks noGrp="1"/>
          </p:cNvSpPr>
          <p:nvPr>
            <p:ph sz="quarter" idx="4"/>
          </p:nvPr>
        </p:nvSpPr>
        <p:spPr>
          <a:xfrm>
            <a:off x="6172200" y="23526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7D76E1-D912-44B7-B256-2498653485D1}"/>
              </a:ext>
            </a:extLst>
          </p:cNvPr>
          <p:cNvSpPr>
            <a:spLocks noGrp="1"/>
          </p:cNvSpPr>
          <p:nvPr>
            <p:ph type="dt" sz="half" idx="10"/>
          </p:nvPr>
        </p:nvSpPr>
        <p:spPr>
          <a:xfrm>
            <a:off x="2019300" y="6273049"/>
            <a:ext cx="1562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D36DE0-C4D5-41DB-AE6B-C1E8245688A9}" type="datetime1">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3/30/2022</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ooter Placeholder 7">
            <a:extLst>
              <a:ext uri="{FF2B5EF4-FFF2-40B4-BE49-F238E27FC236}">
                <a16:creationId xmlns:a16="http://schemas.microsoft.com/office/drawing/2014/main" id="{26CEFCEC-6A95-4705-A9E8-2275B12DA053}"/>
              </a:ext>
            </a:extLst>
          </p:cNvPr>
          <p:cNvSpPr>
            <a:spLocks noGrp="1"/>
          </p:cNvSpPr>
          <p:nvPr>
            <p:ph type="ftr" sz="quarter" idx="11"/>
          </p:nvPr>
        </p:nvSpPr>
        <p:spPr>
          <a:xfrm>
            <a:off x="4038600" y="6273049"/>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Slide Number Placeholder 8">
            <a:extLst>
              <a:ext uri="{FF2B5EF4-FFF2-40B4-BE49-F238E27FC236}">
                <a16:creationId xmlns:a16="http://schemas.microsoft.com/office/drawing/2014/main" id="{6D888E04-7B60-40B9-81B3-F20B81D6F2A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A4B961-60D9-4ED5-91FB-AA01483B19DD}" type="slidenum">
              <a:rPr kumimoji="0" lang="en-US" sz="1600" b="0" i="0" u="none" strike="noStrike" kern="1200" cap="none" spc="0" normalizeH="0" baseline="0" noProof="0" smtClean="0">
                <a:ln>
                  <a:noFill/>
                </a:ln>
                <a:solidFill>
                  <a:prstClr val="white"/>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white"/>
              </a:solidFill>
              <a:effectLst/>
              <a:uLnTx/>
              <a:uFillTx/>
              <a:latin typeface="Cambria"/>
              <a:ea typeface="+mn-ea"/>
              <a:cs typeface="+mn-cs"/>
            </a:endParaRPr>
          </a:p>
        </p:txBody>
      </p:sp>
      <p:sp>
        <p:nvSpPr>
          <p:cNvPr id="11" name="Text Box 3">
            <a:extLst>
              <a:ext uri="{FF2B5EF4-FFF2-40B4-BE49-F238E27FC236}">
                <a16:creationId xmlns:a16="http://schemas.microsoft.com/office/drawing/2014/main" id="{B3C51A79-4B9C-4CB5-B5A6-10A209F5825B}"/>
              </a:ext>
            </a:extLst>
          </p:cNvPr>
          <p:cNvSpPr txBox="1">
            <a:spLocks noChangeArrowheads="1"/>
          </p:cNvSpPr>
          <p:nvPr userDrawn="1"/>
        </p:nvSpPr>
        <p:spPr bwMode="auto">
          <a:xfrm flipV="1">
            <a:off x="552450" y="1321425"/>
            <a:ext cx="11087099" cy="45719"/>
          </a:xfrm>
          <a:prstGeom prst="rect">
            <a:avLst/>
          </a:prstGeom>
          <a:gradFill rotWithShape="1">
            <a:gsLst>
              <a:gs pos="0">
                <a:srgbClr val="1D355E"/>
              </a:gs>
              <a:gs pos="50000">
                <a:srgbClr val="1B797E"/>
              </a:gs>
              <a:gs pos="100000">
                <a:srgbClr val="95F9E4"/>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08799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44CB-A807-41FC-9B33-9F432E254A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C23E6A-2753-4856-B53A-0B06F874BB6F}"/>
              </a:ext>
            </a:extLst>
          </p:cNvPr>
          <p:cNvSpPr>
            <a:spLocks noGrp="1"/>
          </p:cNvSpPr>
          <p:nvPr>
            <p:ph type="dt" sz="half" idx="10"/>
          </p:nvPr>
        </p:nvSpPr>
        <p:spPr>
          <a:xfrm>
            <a:off x="2019300" y="6273049"/>
            <a:ext cx="1562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735B80-CDBF-41DD-BF19-ADFB46727402}" type="datetime1">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3/30/2022</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5C0F017F-8A44-4309-B821-95212A4931F0}"/>
              </a:ext>
            </a:extLst>
          </p:cNvPr>
          <p:cNvSpPr>
            <a:spLocks noGrp="1"/>
          </p:cNvSpPr>
          <p:nvPr>
            <p:ph type="ftr" sz="quarter" idx="11"/>
          </p:nvPr>
        </p:nvSpPr>
        <p:spPr>
          <a:xfrm>
            <a:off x="4038600" y="6273049"/>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524325C0-92AD-4435-872B-F79CB00F245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A4B961-60D9-4ED5-91FB-AA01483B19DD}" type="slidenum">
              <a:rPr kumimoji="0" lang="en-US" sz="1600" b="0" i="0" u="none" strike="noStrike" kern="1200" cap="none" spc="0" normalizeH="0" baseline="0" noProof="0" smtClean="0">
                <a:ln>
                  <a:noFill/>
                </a:ln>
                <a:solidFill>
                  <a:prstClr val="white"/>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white"/>
              </a:solidFill>
              <a:effectLst/>
              <a:uLnTx/>
              <a:uFillTx/>
              <a:latin typeface="Cambria"/>
              <a:ea typeface="+mn-ea"/>
              <a:cs typeface="+mn-cs"/>
            </a:endParaRPr>
          </a:p>
        </p:txBody>
      </p:sp>
      <p:sp>
        <p:nvSpPr>
          <p:cNvPr id="7" name="Text Box 3">
            <a:extLst>
              <a:ext uri="{FF2B5EF4-FFF2-40B4-BE49-F238E27FC236}">
                <a16:creationId xmlns:a16="http://schemas.microsoft.com/office/drawing/2014/main" id="{05AE8A99-58EA-4E02-800B-EBECD8577D71}"/>
              </a:ext>
            </a:extLst>
          </p:cNvPr>
          <p:cNvSpPr txBox="1">
            <a:spLocks noChangeArrowheads="1"/>
          </p:cNvSpPr>
          <p:nvPr userDrawn="1"/>
        </p:nvSpPr>
        <p:spPr bwMode="auto">
          <a:xfrm flipV="1">
            <a:off x="552450" y="1321425"/>
            <a:ext cx="11087099" cy="45719"/>
          </a:xfrm>
          <a:prstGeom prst="rect">
            <a:avLst/>
          </a:prstGeom>
          <a:gradFill rotWithShape="1">
            <a:gsLst>
              <a:gs pos="0">
                <a:srgbClr val="1D355E"/>
              </a:gs>
              <a:gs pos="50000">
                <a:srgbClr val="1B797E"/>
              </a:gs>
              <a:gs pos="100000">
                <a:srgbClr val="95F9E4"/>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342883"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0690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7CEB8-3F64-48C0-B75B-C506C4A2D8BC}"/>
              </a:ext>
            </a:extLst>
          </p:cNvPr>
          <p:cNvSpPr>
            <a:spLocks noGrp="1"/>
          </p:cNvSpPr>
          <p:nvPr>
            <p:ph type="dt" sz="half" idx="10"/>
          </p:nvPr>
        </p:nvSpPr>
        <p:spPr>
          <a:xfrm>
            <a:off x="2019300" y="6273049"/>
            <a:ext cx="1562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7FECC-7C48-4923-B291-A7409F4CA376}" type="datetime1">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3/30/2022</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C1671CB9-0A30-47B7-98F2-2BA59E9124A2}"/>
              </a:ext>
            </a:extLst>
          </p:cNvPr>
          <p:cNvSpPr>
            <a:spLocks noGrp="1"/>
          </p:cNvSpPr>
          <p:nvPr>
            <p:ph type="ftr" sz="quarter" idx="11"/>
          </p:nvPr>
        </p:nvSpPr>
        <p:spPr>
          <a:xfrm>
            <a:off x="4038600" y="6273049"/>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DFDFAB5-C30D-473A-A8DB-DCB0D5E45D9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A4B961-60D9-4ED5-91FB-AA01483B19DD}" type="slidenum">
              <a:rPr kumimoji="0" lang="en-US" sz="1600" b="0" i="0" u="none" strike="noStrike" kern="1200" cap="none" spc="0" normalizeH="0" baseline="0" noProof="0" smtClean="0">
                <a:ln>
                  <a:noFill/>
                </a:ln>
                <a:solidFill>
                  <a:prstClr val="white"/>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white"/>
              </a:solidFill>
              <a:effectLst/>
              <a:uLnTx/>
              <a:uFillTx/>
              <a:latin typeface="Cambria"/>
              <a:ea typeface="+mn-ea"/>
              <a:cs typeface="+mn-cs"/>
            </a:endParaRPr>
          </a:p>
        </p:txBody>
      </p:sp>
    </p:spTree>
    <p:extLst>
      <p:ext uri="{BB962C8B-B14F-4D97-AF65-F5344CB8AC3E}">
        <p14:creationId xmlns:p14="http://schemas.microsoft.com/office/powerpoint/2010/main" val="108968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27CADAD-A7BA-4844-9022-FCAF203B1958}"/>
              </a:ext>
            </a:extLst>
          </p:cNvPr>
          <p:cNvPicPr>
            <a:picLocks noChangeAspect="1"/>
          </p:cNvPicPr>
          <p:nvPr userDrawn="1"/>
        </p:nvPicPr>
        <p:blipFill>
          <a:blip r:embed="rId16"/>
          <a:stretch>
            <a:fillRect/>
          </a:stretch>
        </p:blipFill>
        <p:spPr>
          <a:xfrm>
            <a:off x="0" y="6097397"/>
            <a:ext cx="12192000" cy="761247"/>
          </a:xfrm>
          <a:prstGeom prst="rect">
            <a:avLst/>
          </a:prstGeom>
        </p:spPr>
      </p:pic>
      <p:sp>
        <p:nvSpPr>
          <p:cNvPr id="12" name="Rectangle 11">
            <a:extLst>
              <a:ext uri="{FF2B5EF4-FFF2-40B4-BE49-F238E27FC236}">
                <a16:creationId xmlns:a16="http://schemas.microsoft.com/office/drawing/2014/main" id="{F803A1BA-1EE2-4573-9461-EDB91AA415E9}"/>
              </a:ext>
            </a:extLst>
          </p:cNvPr>
          <p:cNvSpPr/>
          <p:nvPr userDrawn="1"/>
        </p:nvSpPr>
        <p:spPr>
          <a:xfrm>
            <a:off x="-1" y="6064250"/>
            <a:ext cx="12192000" cy="793750"/>
          </a:xfrm>
          <a:prstGeom prst="rect">
            <a:avLst/>
          </a:prstGeom>
          <a:gradFill>
            <a:gsLst>
              <a:gs pos="100000">
                <a:srgbClr val="0E1420"/>
              </a:gs>
              <a:gs pos="0">
                <a:schemeClr val="accent1">
                  <a:alpha val="0"/>
                  <a:lumMod val="7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Placeholder 1">
            <a:extLst>
              <a:ext uri="{FF2B5EF4-FFF2-40B4-BE49-F238E27FC236}">
                <a16:creationId xmlns:a16="http://schemas.microsoft.com/office/drawing/2014/main" id="{1C6A6DF0-39F9-4CF2-AD7E-B47275DF9F74}"/>
              </a:ext>
            </a:extLst>
          </p:cNvPr>
          <p:cNvSpPr>
            <a:spLocks noGrp="1"/>
          </p:cNvSpPr>
          <p:nvPr>
            <p:ph type="title"/>
          </p:nvPr>
        </p:nvSpPr>
        <p:spPr>
          <a:xfrm>
            <a:off x="552450" y="365126"/>
            <a:ext cx="11087098" cy="9338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9142D-DEA8-4BAE-B335-5B621BCC192F}"/>
              </a:ext>
            </a:extLst>
          </p:cNvPr>
          <p:cNvSpPr>
            <a:spLocks noGrp="1"/>
          </p:cNvSpPr>
          <p:nvPr>
            <p:ph type="body" idx="1"/>
          </p:nvPr>
        </p:nvSpPr>
        <p:spPr>
          <a:xfrm>
            <a:off x="838200" y="1638300"/>
            <a:ext cx="10515600" cy="43961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07E968-ACEA-498D-A919-8EA87479A0F6}"/>
              </a:ext>
            </a:extLst>
          </p:cNvPr>
          <p:cNvSpPr>
            <a:spLocks noGrp="1"/>
          </p:cNvSpPr>
          <p:nvPr>
            <p:ph type="sldNum" sz="quarter" idx="4"/>
          </p:nvPr>
        </p:nvSpPr>
        <p:spPr>
          <a:xfrm>
            <a:off x="10922923" y="6273049"/>
            <a:ext cx="439189" cy="365125"/>
          </a:xfrm>
          <a:prstGeom prst="rect">
            <a:avLst/>
          </a:prstGeom>
        </p:spPr>
        <p:txBody>
          <a:bodyPr vert="horz" lIns="91440" tIns="45720" rIns="91440" bIns="45720" rtlCol="0" anchor="ctr"/>
          <a:lstStyle>
            <a:lvl1pPr algn="ctr">
              <a:defRPr sz="1600" b="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DA4B961-60D9-4ED5-91FB-AA01483B19DD}" type="slidenum">
              <a:rPr kumimoji="0" lang="en-US" sz="1600" b="0" i="0" u="none" strike="noStrike" kern="1200" cap="none" spc="0" normalizeH="0" baseline="0" noProof="0" smtClean="0">
                <a:ln>
                  <a:noFill/>
                </a:ln>
                <a:solidFill>
                  <a:prstClr val="white"/>
                </a:solidFill>
                <a:effectLst/>
                <a:uLnTx/>
                <a:uFillTx/>
                <a:latin typeface="Cambr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white"/>
              </a:solidFill>
              <a:effectLst/>
              <a:uLnTx/>
              <a:uFillTx/>
              <a:latin typeface="Cambria"/>
              <a:ea typeface="+mn-ea"/>
              <a:cs typeface="+mn-cs"/>
            </a:endParaRPr>
          </a:p>
        </p:txBody>
      </p:sp>
    </p:spTree>
    <p:extLst>
      <p:ext uri="{BB962C8B-B14F-4D97-AF65-F5344CB8AC3E}">
        <p14:creationId xmlns:p14="http://schemas.microsoft.com/office/powerpoint/2010/main" val="228048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SzPct val="10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png"/><Relationship Id="rId18" Type="http://schemas.openxmlformats.org/officeDocument/2006/relationships/image" Target="../media/image16.png"/><Relationship Id="rId3" Type="http://schemas.microsoft.com/office/2007/relationships/media" Target="../media/media2.mp4"/><Relationship Id="rId7" Type="http://schemas.openxmlformats.org/officeDocument/2006/relationships/slideLayout" Target="../slideLayouts/slideLayout4.xml"/><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video" Target="../media/media1.mp4"/><Relationship Id="rId16" Type="http://schemas.openxmlformats.org/officeDocument/2006/relationships/image" Target="../media/image14.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9.png"/><Relationship Id="rId5" Type="http://schemas.microsoft.com/office/2007/relationships/media" Target="../media/media3.mp4"/><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video" Target="../media/media2.mp4"/><Relationship Id="rId9" Type="http://schemas.openxmlformats.org/officeDocument/2006/relationships/image" Target="../media/image7.gif"/><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165">
            <a:extLst>
              <a:ext uri="{FF2B5EF4-FFF2-40B4-BE49-F238E27FC236}">
                <a16:creationId xmlns:a16="http://schemas.microsoft.com/office/drawing/2014/main" id="{A86746B0-72A5-444D-81DF-FAB5AF10C688}"/>
              </a:ext>
            </a:extLst>
          </p:cNvPr>
          <p:cNvSpPr/>
          <p:nvPr/>
        </p:nvSpPr>
        <p:spPr>
          <a:xfrm>
            <a:off x="9496452" y="3153498"/>
            <a:ext cx="2246454" cy="1178920"/>
          </a:xfrm>
          <a:prstGeom prst="rect">
            <a:avLst/>
          </a:prstGeom>
          <a:solidFill>
            <a:sysClr val="window" lastClr="FFFFFF">
              <a:lumMod val="85000"/>
              <a:alpha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7" name="Rectangle 166"/>
          <p:cNvSpPr/>
          <p:nvPr/>
        </p:nvSpPr>
        <p:spPr>
          <a:xfrm>
            <a:off x="10103782" y="3154560"/>
            <a:ext cx="165694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Promote</a:t>
            </a:r>
            <a:r>
              <a:rPr kumimoji="0" lang="zh-CN"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mass</a:t>
            </a:r>
            <a:r>
              <a:rPr kumimoji="0" lang="zh-CN"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application</a:t>
            </a:r>
            <a:r>
              <a:rPr kumimoji="0" lang="zh-CN"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of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heterogeneous </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drones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itle 1">
            <a:extLst>
              <a:ext uri="{FF2B5EF4-FFF2-40B4-BE49-F238E27FC236}">
                <a16:creationId xmlns:a16="http://schemas.microsoft.com/office/drawing/2014/main" id="{5DF4B024-2C15-456C-8175-5D6F1175FE5B}"/>
              </a:ext>
            </a:extLst>
          </p:cNvPr>
          <p:cNvSpPr>
            <a:spLocks noGrp="1"/>
          </p:cNvSpPr>
          <p:nvPr>
            <p:ph type="title"/>
          </p:nvPr>
        </p:nvSpPr>
        <p:spPr>
          <a:xfrm>
            <a:off x="466464" y="203564"/>
            <a:ext cx="9637318" cy="933862"/>
          </a:xfrm>
        </p:spPr>
        <p:txBody>
          <a:bodyPr>
            <a:normAutofit/>
          </a:bodyPr>
          <a:lstStyle/>
          <a:p>
            <a:pPr>
              <a:lnSpc>
                <a:spcPct val="110000"/>
              </a:lnSpc>
            </a:pPr>
            <a:r>
              <a:rPr lang="en-US" sz="2000" dirty="0" smtClean="0">
                <a:solidFill>
                  <a:schemeClr val="bg1"/>
                </a:solidFill>
                <a:latin typeface="Times New Roman" panose="02020603050405020304" pitchFamily="18" charset="0"/>
                <a:cs typeface="Times New Roman" panose="02020603050405020304" pitchFamily="18" charset="0"/>
              </a:rPr>
              <a:t>CAREER</a:t>
            </a:r>
            <a:r>
              <a:rPr lang="en-US" sz="2000" dirty="0">
                <a:solidFill>
                  <a:schemeClr val="bg1"/>
                </a:solidFill>
                <a:latin typeface="Times New Roman" panose="02020603050405020304" pitchFamily="18" charset="0"/>
                <a:cs typeface="Times New Roman" panose="02020603050405020304" pitchFamily="18" charset="0"/>
              </a:rPr>
              <a:t>: Facilitating Autonomy of Robots Through Learning-Based Control </a:t>
            </a:r>
            <a:r>
              <a:rPr lang="en-US" sz="2000" dirty="0">
                <a:solidFill>
                  <a:schemeClr val="bg1"/>
                </a:solidFill>
              </a:rPr>
              <a:t/>
            </a:r>
            <a:br>
              <a:rPr lang="en-US" sz="2000" dirty="0">
                <a:solidFill>
                  <a:schemeClr val="bg1"/>
                </a:solidFill>
              </a:rPr>
            </a:br>
            <a:r>
              <a:rPr lang="en-US" sz="2000" dirty="0" smtClean="0">
                <a:solidFill>
                  <a:schemeClr val="bg1"/>
                </a:solidFill>
                <a:latin typeface="Times New Roman" panose="02020603050405020304" pitchFamily="18" charset="0"/>
                <a:cs typeface="Times New Roman" panose="02020603050405020304" pitchFamily="18" charset="0"/>
              </a:rPr>
              <a:t>Minghui </a:t>
            </a:r>
            <a:r>
              <a:rPr lang="en-US" sz="2000" dirty="0">
                <a:solidFill>
                  <a:schemeClr val="bg1"/>
                </a:solidFill>
                <a:latin typeface="Times New Roman" panose="02020603050405020304" pitchFamily="18" charset="0"/>
                <a:cs typeface="Times New Roman" panose="02020603050405020304" pitchFamily="18" charset="0"/>
              </a:rPr>
              <a:t>Zheng, </a:t>
            </a:r>
            <a:r>
              <a:rPr lang="en-US" sz="2000" dirty="0" smtClean="0">
                <a:solidFill>
                  <a:schemeClr val="bg1"/>
                </a:solidFill>
                <a:latin typeface="Times New Roman" panose="02020603050405020304" pitchFamily="18" charset="0"/>
                <a:cs typeface="Times New Roman" panose="02020603050405020304" pitchFamily="18" charset="0"/>
              </a:rPr>
              <a:t>University </a:t>
            </a:r>
            <a:r>
              <a:rPr lang="en-US" sz="2000" dirty="0">
                <a:solidFill>
                  <a:schemeClr val="bg1"/>
                </a:solidFill>
                <a:latin typeface="Times New Roman" panose="02020603050405020304" pitchFamily="18" charset="0"/>
                <a:cs typeface="Times New Roman" panose="02020603050405020304" pitchFamily="18" charset="0"/>
              </a:rPr>
              <a:t>at </a:t>
            </a:r>
            <a:r>
              <a:rPr lang="en-US" sz="2000" dirty="0" smtClean="0">
                <a:solidFill>
                  <a:schemeClr val="bg1"/>
                </a:solidFill>
                <a:latin typeface="Times New Roman" panose="02020603050405020304" pitchFamily="18" charset="0"/>
                <a:cs typeface="Times New Roman" panose="02020603050405020304" pitchFamily="18" charset="0"/>
              </a:rPr>
              <a:t>Buffalo</a:t>
            </a:r>
            <a:endParaRPr lang="en-US" sz="2000" dirty="0">
              <a:solidFill>
                <a:schemeClr val="bg1"/>
              </a:solidFill>
            </a:endParaRPr>
          </a:p>
        </p:txBody>
      </p:sp>
      <p:sp>
        <p:nvSpPr>
          <p:cNvPr id="112" name="TextBox 111">
            <a:extLst>
              <a:ext uri="{FF2B5EF4-FFF2-40B4-BE49-F238E27FC236}">
                <a16:creationId xmlns:a16="http://schemas.microsoft.com/office/drawing/2014/main" id="{6FED0151-5704-4111-90A7-A5518C4B54EF}"/>
              </a:ext>
            </a:extLst>
          </p:cNvPr>
          <p:cNvSpPr txBox="1"/>
          <p:nvPr/>
        </p:nvSpPr>
        <p:spPr>
          <a:xfrm>
            <a:off x="501651" y="1452841"/>
            <a:ext cx="9875726" cy="1089529"/>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Overview</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This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 will (1) establish a novel learning-based framework to equip drones with new capabilities of learning from different ones, (2) reduce design efforts in planning and control for each individual drone, (3) unlock current limitations toward mass production of heterogeneous robots, and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prepare future workforce for unmanned aerial system industry via educational pathways. </a:t>
            </a:r>
          </a:p>
        </p:txBody>
      </p:sp>
      <p:sp>
        <p:nvSpPr>
          <p:cNvPr id="113" name="TextBox 112">
            <a:extLst>
              <a:ext uri="{FF2B5EF4-FFF2-40B4-BE49-F238E27FC236}">
                <a16:creationId xmlns:a16="http://schemas.microsoft.com/office/drawing/2014/main" id="{3896F331-378F-4203-A7FF-24341D58F78F}"/>
              </a:ext>
            </a:extLst>
          </p:cNvPr>
          <p:cNvSpPr txBox="1"/>
          <p:nvPr/>
        </p:nvSpPr>
        <p:spPr>
          <a:xfrm>
            <a:off x="529822" y="3078481"/>
            <a:ext cx="3054102" cy="2913105"/>
          </a:xfrm>
          <a:prstGeom prst="rect">
            <a:avLst/>
          </a:prstGeom>
          <a:noFill/>
        </p:spPr>
        <p:txBody>
          <a:bodyPr wrap="square">
            <a:spAutoFit/>
          </a:bodyPr>
          <a:lstStyle/>
          <a:p>
            <a:pPr marL="177800" marR="0" lvl="0" indent="-177800" algn="l" defTabSz="914400" rtl="0" eaLnBrk="1" fontAlgn="auto" latinLnBrk="0" hangingPunct="1">
              <a:lnSpc>
                <a:spcPct val="85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Learn from different drones;</a:t>
            </a:r>
          </a:p>
          <a:p>
            <a:pPr marL="177800" marR="0" lvl="0" indent="-177800" algn="l" defTabSz="914400" rtl="0" eaLnBrk="1" fontAlgn="auto" latinLnBrk="0" hangingPunct="1">
              <a:lnSpc>
                <a:spcPct val="85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Learn for trajectory generation and disturbance compensation;</a:t>
            </a:r>
          </a:p>
          <a:p>
            <a:pPr marL="177800" marR="0" lvl="0" indent="-177800" algn="l" defTabSz="914400" rtl="0" eaLnBrk="1" fontAlgn="auto" latinLnBrk="0" hangingPunct="1">
              <a:lnSpc>
                <a:spcPct val="85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Learn from learning experiences (dynamic learning);</a:t>
            </a:r>
          </a:p>
          <a:p>
            <a:pPr marL="177800" marR="0" lvl="0" indent="-177800" algn="l" defTabSz="914400" rtl="0" eaLnBrk="1" fontAlgn="auto" latinLnBrk="0" hangingPunct="1">
              <a:lnSpc>
                <a:spcPct val="85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learning framework that can be elegantly integrated into holistic planning and control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solutions</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4" name="Rectangle 113">
            <a:extLst>
              <a:ext uri="{FF2B5EF4-FFF2-40B4-BE49-F238E27FC236}">
                <a16:creationId xmlns:a16="http://schemas.microsoft.com/office/drawing/2014/main" id="{7AAF1DE6-328D-4EA0-A369-CEF3D85AFB5E}"/>
              </a:ext>
            </a:extLst>
          </p:cNvPr>
          <p:cNvSpPr/>
          <p:nvPr/>
        </p:nvSpPr>
        <p:spPr>
          <a:xfrm>
            <a:off x="552449" y="2608687"/>
            <a:ext cx="2920421" cy="3368779"/>
          </a:xfrm>
          <a:prstGeom prst="rect">
            <a:avLst/>
          </a:prstGeom>
          <a:noFill/>
          <a:ln w="50800">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5" name="Rectangle 114"/>
          <p:cNvSpPr/>
          <p:nvPr/>
        </p:nvSpPr>
        <p:spPr>
          <a:xfrm>
            <a:off x="576693" y="2675284"/>
            <a:ext cx="19800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Intellectual Merit </a:t>
            </a:r>
          </a:p>
        </p:txBody>
      </p:sp>
      <p:sp>
        <p:nvSpPr>
          <p:cNvPr id="116" name="Rectangle 115">
            <a:extLst>
              <a:ext uri="{FF2B5EF4-FFF2-40B4-BE49-F238E27FC236}">
                <a16:creationId xmlns:a16="http://schemas.microsoft.com/office/drawing/2014/main" id="{C6B69C6A-1153-450B-9DCC-A7F0F8C8441D}"/>
              </a:ext>
            </a:extLst>
          </p:cNvPr>
          <p:cNvSpPr/>
          <p:nvPr/>
        </p:nvSpPr>
        <p:spPr>
          <a:xfrm>
            <a:off x="3640134" y="2633441"/>
            <a:ext cx="5811156" cy="427572"/>
          </a:xfrm>
          <a:prstGeom prst="rect">
            <a:avLst/>
          </a:prstGeom>
          <a:solidFill>
            <a:sysClr val="window" lastClr="FFFFFF">
              <a:lumMod val="85000"/>
              <a:alpha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A14A1AD6-FB4B-472F-B0AD-1B4A616CDCB3}"/>
              </a:ext>
            </a:extLst>
          </p:cNvPr>
          <p:cNvSpPr txBox="1"/>
          <p:nvPr/>
        </p:nvSpPr>
        <p:spPr>
          <a:xfrm>
            <a:off x="3722843" y="2658918"/>
            <a:ext cx="53976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Times New Roman" charset="0"/>
                <a:ea typeface="Times New Roman" charset="0"/>
                <a:cs typeface="Times New Roman" charset="0"/>
              </a:rPr>
              <a:t>Challenge</a:t>
            </a:r>
            <a:r>
              <a:rPr kumimoji="0" lang="en-US" sz="1800" b="0" i="0" u="none" strike="noStrike" kern="0" cap="none" spc="0" normalizeH="0" baseline="0" noProof="0" dirty="0" smtClean="0">
                <a:ln>
                  <a:noFill/>
                </a:ln>
                <a:solidFill>
                  <a:prstClr val="black"/>
                </a:solidFill>
                <a:effectLst/>
                <a:uLnTx/>
                <a:uFillTx/>
                <a:latin typeface="Times" panose="02020603050405020304" pitchFamily="18" charset="0"/>
                <a:ea typeface="+mn-ea"/>
                <a:cs typeface="Times" panose="02020603050405020304" pitchFamily="18" charset="0"/>
              </a:rPr>
              <a:t>:</a:t>
            </a:r>
            <a:r>
              <a:rPr kumimoji="0" lang="zh-CN" altLang="en-US" sz="1800" b="0" i="0" u="none" strike="noStrike" kern="0" cap="none" spc="0" normalizeH="0" baseline="0" noProof="0" dirty="0" smtClean="0">
                <a:ln>
                  <a:noFill/>
                </a:ln>
                <a:solidFill>
                  <a:prstClr val="black"/>
                </a:solidFill>
                <a:effectLst/>
                <a:uLnTx/>
                <a:uFillTx/>
                <a:latin typeface="Times" panose="02020603050405020304" pitchFamily="18" charset="0"/>
                <a:ea typeface="+mn-ea"/>
                <a:cs typeface="Times" panose="02020603050405020304" pitchFamily="18" charset="0"/>
              </a:rPr>
              <a:t> </a:t>
            </a:r>
            <a:r>
              <a:rPr kumimoji="0" lang="en-US" altLang="zh-CN" sz="1800" b="0"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Extensive efforts</a:t>
            </a:r>
            <a:r>
              <a:rPr kumimoji="0" lang="en-US" sz="1800" b="0"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US" altLang="zh-CN" sz="1800" b="0"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before flying a new </a:t>
            </a:r>
            <a:r>
              <a:rPr kumimoji="0" lang="en-US" sz="1800" b="0"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drone</a:t>
            </a:r>
          </a:p>
        </p:txBody>
      </p:sp>
      <p:sp>
        <p:nvSpPr>
          <p:cNvPr id="118" name="Rectangle 117">
            <a:extLst>
              <a:ext uri="{FF2B5EF4-FFF2-40B4-BE49-F238E27FC236}">
                <a16:creationId xmlns:a16="http://schemas.microsoft.com/office/drawing/2014/main" id="{2B8FFFEF-77BE-4AE6-BE3F-9C6F92050395}"/>
              </a:ext>
            </a:extLst>
          </p:cNvPr>
          <p:cNvSpPr/>
          <p:nvPr/>
        </p:nvSpPr>
        <p:spPr>
          <a:xfrm>
            <a:off x="3620603" y="2608688"/>
            <a:ext cx="5811158" cy="3368779"/>
          </a:xfrm>
          <a:prstGeom prst="rect">
            <a:avLst/>
          </a:prstGeom>
          <a:noFill/>
          <a:ln w="50800">
            <a:solidFill>
              <a:schemeClr val="accent6">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19" name="Group 118">
            <a:extLst>
              <a:ext uri="{FF2B5EF4-FFF2-40B4-BE49-F238E27FC236}">
                <a16:creationId xmlns:a16="http://schemas.microsoft.com/office/drawing/2014/main" id="{B4C65AC9-7187-4030-8AEB-A6EB1C581D4A}"/>
              </a:ext>
            </a:extLst>
          </p:cNvPr>
          <p:cNvGrpSpPr/>
          <p:nvPr/>
        </p:nvGrpSpPr>
        <p:grpSpPr>
          <a:xfrm>
            <a:off x="3737349" y="2992895"/>
            <a:ext cx="5477828" cy="1268828"/>
            <a:chOff x="3827148" y="3754128"/>
            <a:chExt cx="5477828" cy="1268828"/>
          </a:xfrm>
        </p:grpSpPr>
        <p:sp>
          <p:nvSpPr>
            <p:cNvPr id="120" name="TextBox 119">
              <a:extLst>
                <a:ext uri="{FF2B5EF4-FFF2-40B4-BE49-F238E27FC236}">
                  <a16:creationId xmlns:a16="http://schemas.microsoft.com/office/drawing/2014/main" id="{390C4C75-3450-44E9-A003-E1C761DB45CB}"/>
                </a:ext>
              </a:extLst>
            </p:cNvPr>
            <p:cNvSpPr txBox="1"/>
            <p:nvPr/>
          </p:nvSpPr>
          <p:spPr>
            <a:xfrm>
              <a:off x="3827148" y="3754128"/>
              <a:ext cx="44811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Times New Roman" charset="0"/>
                  <a:ea typeface="Times New Roman" charset="0"/>
                  <a:cs typeface="Times New Roman" charset="0"/>
                </a:rPr>
                <a:t>Solution</a:t>
              </a:r>
              <a:r>
                <a:rPr kumimoji="0" lang="en-US" sz="1800" b="1" i="0" u="none" strike="noStrike" kern="0" cap="none" spc="0" normalizeH="0" baseline="0" noProof="0" dirty="0" smtClean="0">
                  <a:ln>
                    <a:noFill/>
                  </a:ln>
                  <a:solidFill>
                    <a:prstClr val="black"/>
                  </a:solidFill>
                  <a:effectLst/>
                  <a:uLnTx/>
                  <a:uFillTx/>
                  <a:latin typeface="Times" panose="02020603050405020304" pitchFamily="18" charset="0"/>
                  <a:ea typeface="+mn-ea"/>
                  <a:cs typeface="Times" panose="02020603050405020304" pitchFamily="18" charset="0"/>
                </a:rPr>
                <a:t>: </a:t>
              </a:r>
              <a:r>
                <a:rPr kumimoji="0" lang="en-US" sz="1800" b="0"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Learning from different drones</a:t>
              </a:r>
              <a:r>
                <a:rPr kumimoji="0" lang="en-US" sz="1800" b="1"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1" name="Group 120">
              <a:extLst>
                <a:ext uri="{FF2B5EF4-FFF2-40B4-BE49-F238E27FC236}">
                  <a16:creationId xmlns:a16="http://schemas.microsoft.com/office/drawing/2014/main" id="{CE44E17F-507C-43F4-B08B-D67544734FF8}"/>
                </a:ext>
              </a:extLst>
            </p:cNvPr>
            <p:cNvGrpSpPr/>
            <p:nvPr/>
          </p:nvGrpSpPr>
          <p:grpSpPr>
            <a:xfrm>
              <a:off x="3977081" y="4062938"/>
              <a:ext cx="5327895" cy="960018"/>
              <a:chOff x="3977081" y="4062938"/>
              <a:chExt cx="5327895" cy="960018"/>
            </a:xfrm>
          </p:grpSpPr>
          <p:cxnSp>
            <p:nvCxnSpPr>
              <p:cNvPr id="122" name="Straight Arrow Connector 121">
                <a:extLst>
                  <a:ext uri="{FF2B5EF4-FFF2-40B4-BE49-F238E27FC236}">
                    <a16:creationId xmlns:a16="http://schemas.microsoft.com/office/drawing/2014/main" id="{3675B67D-EAE8-4E32-AE26-D257B2398646}"/>
                  </a:ext>
                </a:extLst>
              </p:cNvPr>
              <p:cNvCxnSpPr>
                <a:cxnSpLocks/>
              </p:cNvCxnSpPr>
              <p:nvPr/>
            </p:nvCxnSpPr>
            <p:spPr>
              <a:xfrm>
                <a:off x="5075350" y="4956724"/>
                <a:ext cx="3139256" cy="16249"/>
              </a:xfrm>
              <a:prstGeom prst="straightConnector1">
                <a:avLst/>
              </a:prstGeom>
              <a:solidFill>
                <a:srgbClr val="70AD47">
                  <a:lumMod val="20000"/>
                  <a:lumOff val="80000"/>
                  <a:alpha val="30000"/>
                </a:srgbClr>
              </a:solidFill>
              <a:ln w="31750" cap="flat" cmpd="sng" algn="ctr">
                <a:solidFill>
                  <a:srgbClr val="70AD47">
                    <a:lumMod val="50000"/>
                  </a:srgbClr>
                </a:solidFill>
                <a:prstDash val="solid"/>
                <a:miter lim="800000"/>
                <a:tailEnd type="triangle" w="lg" len="lg"/>
              </a:ln>
              <a:effectLst/>
            </p:spPr>
          </p:cxnSp>
          <p:sp>
            <p:nvSpPr>
              <p:cNvPr id="123" name="TextBox 122">
                <a:extLst>
                  <a:ext uri="{FF2B5EF4-FFF2-40B4-BE49-F238E27FC236}">
                    <a16:creationId xmlns:a16="http://schemas.microsoft.com/office/drawing/2014/main" id="{E4094231-1799-4EF6-8CB9-9702E2FC3E08}"/>
                  </a:ext>
                </a:extLst>
              </p:cNvPr>
              <p:cNvSpPr txBox="1"/>
              <p:nvPr/>
            </p:nvSpPr>
            <p:spPr>
              <a:xfrm>
                <a:off x="5050781" y="4151429"/>
                <a:ext cx="3556782" cy="798680"/>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kill</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Trajectory generation</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kill</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Disturbance compensation</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Skill</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Dynamic learning</a:t>
                </a:r>
              </a:p>
            </p:txBody>
          </p:sp>
          <p:grpSp>
            <p:nvGrpSpPr>
              <p:cNvPr id="124" name="Group 123">
                <a:extLst>
                  <a:ext uri="{FF2B5EF4-FFF2-40B4-BE49-F238E27FC236}">
                    <a16:creationId xmlns:a16="http://schemas.microsoft.com/office/drawing/2014/main" id="{3BCF3CEC-2E39-40B4-B5B4-BE35C660E806}"/>
                  </a:ext>
                </a:extLst>
              </p:cNvPr>
              <p:cNvGrpSpPr/>
              <p:nvPr/>
            </p:nvGrpSpPr>
            <p:grpSpPr>
              <a:xfrm>
                <a:off x="3977081" y="4062938"/>
                <a:ext cx="5327895" cy="960018"/>
                <a:chOff x="3977081" y="4062938"/>
                <a:chExt cx="5327895" cy="960018"/>
              </a:xfrm>
            </p:grpSpPr>
            <p:pic>
              <p:nvPicPr>
                <p:cNvPr id="126" name="Picture 125">
                  <a:extLst>
                    <a:ext uri="{FF2B5EF4-FFF2-40B4-BE49-F238E27FC236}">
                      <a16:creationId xmlns:a16="http://schemas.microsoft.com/office/drawing/2014/main" id="{873B399E-FB60-423B-8787-E3CEA0A28E40}"/>
                    </a:ext>
                  </a:extLst>
                </p:cNvPr>
                <p:cNvPicPr>
                  <a:picLocks noChangeAspect="1"/>
                </p:cNvPicPr>
                <p:nvPr/>
              </p:nvPicPr>
              <p:blipFill>
                <a:blip r:embed="rId8"/>
                <a:stretch>
                  <a:fillRect/>
                </a:stretch>
              </p:blipFill>
              <p:spPr>
                <a:xfrm>
                  <a:off x="3977081" y="4079609"/>
                  <a:ext cx="943347" cy="943347"/>
                </a:xfrm>
                <a:prstGeom prst="rect">
                  <a:avLst/>
                </a:prstGeom>
              </p:spPr>
            </p:pic>
            <p:pic>
              <p:nvPicPr>
                <p:cNvPr id="127" name="Picture 126">
                  <a:extLst>
                    <a:ext uri="{FF2B5EF4-FFF2-40B4-BE49-F238E27FC236}">
                      <a16:creationId xmlns:a16="http://schemas.microsoft.com/office/drawing/2014/main" id="{8C27C895-ECAB-4C1F-A215-0833F4B0F3E1}"/>
                    </a:ext>
                  </a:extLst>
                </p:cNvPr>
                <p:cNvPicPr>
                  <a:picLocks noChangeAspect="1"/>
                </p:cNvPicPr>
                <p:nvPr/>
              </p:nvPicPr>
              <p:blipFill>
                <a:blip r:embed="rId9"/>
                <a:stretch>
                  <a:fillRect/>
                </a:stretch>
              </p:blipFill>
              <p:spPr>
                <a:xfrm>
                  <a:off x="8344959" y="4062938"/>
                  <a:ext cx="960017" cy="960017"/>
                </a:xfrm>
                <a:prstGeom prst="rect">
                  <a:avLst/>
                </a:prstGeom>
              </p:spPr>
            </p:pic>
          </p:grpSp>
          <p:sp>
            <p:nvSpPr>
              <p:cNvPr id="125" name="Rectangle 124">
                <a:extLst>
                  <a:ext uri="{FF2B5EF4-FFF2-40B4-BE49-F238E27FC236}">
                    <a16:creationId xmlns:a16="http://schemas.microsoft.com/office/drawing/2014/main" id="{97A1B25B-BCBD-4D0E-8A4E-DDD8173F9BBB}"/>
                  </a:ext>
                </a:extLst>
              </p:cNvPr>
              <p:cNvSpPr/>
              <p:nvPr/>
            </p:nvSpPr>
            <p:spPr>
              <a:xfrm>
                <a:off x="5075350" y="4163278"/>
                <a:ext cx="3204918" cy="714308"/>
              </a:xfrm>
              <a:prstGeom prst="rect">
                <a:avLst/>
              </a:prstGeom>
              <a:noFill/>
              <a:ln>
                <a:solidFill>
                  <a:schemeClr val="accent6"/>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29" name="Rectangle 128">
            <a:extLst>
              <a:ext uri="{FF2B5EF4-FFF2-40B4-BE49-F238E27FC236}">
                <a16:creationId xmlns:a16="http://schemas.microsoft.com/office/drawing/2014/main" id="{10BDDA67-E447-44CC-8215-D0123794419F}"/>
              </a:ext>
            </a:extLst>
          </p:cNvPr>
          <p:cNvSpPr/>
          <p:nvPr/>
        </p:nvSpPr>
        <p:spPr>
          <a:xfrm>
            <a:off x="3627405" y="4285286"/>
            <a:ext cx="5811156" cy="1085965"/>
          </a:xfrm>
          <a:prstGeom prst="rect">
            <a:avLst/>
          </a:prstGeom>
          <a:solidFill>
            <a:sysClr val="window" lastClr="FFFFFF">
              <a:lumMod val="85000"/>
              <a:alpha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30" name="TextBox 129">
            <a:extLst>
              <a:ext uri="{FF2B5EF4-FFF2-40B4-BE49-F238E27FC236}">
                <a16:creationId xmlns:a16="http://schemas.microsoft.com/office/drawing/2014/main" id="{971EBB53-457F-4325-B23F-0D0437B18332}"/>
              </a:ext>
            </a:extLst>
          </p:cNvPr>
          <p:cNvSpPr txBox="1"/>
          <p:nvPr/>
        </p:nvSpPr>
        <p:spPr>
          <a:xfrm>
            <a:off x="3804561" y="5345255"/>
            <a:ext cx="128720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Times" panose="02020603050405020304" pitchFamily="18" charset="0"/>
                <a:ea typeface="+mn-ea"/>
                <a:cs typeface="Times" panose="02020603050405020304" pitchFamily="18" charset="0"/>
              </a:rPr>
              <a:t>Long-term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Times" panose="02020603050405020304" pitchFamily="18" charset="0"/>
                <a:ea typeface="+mn-ea"/>
                <a:cs typeface="Times" panose="02020603050405020304" pitchFamily="18" charset="0"/>
              </a:rPr>
              <a:t>Goal</a:t>
            </a:r>
            <a:r>
              <a:rPr kumimoji="0" lang="en-US" sz="1800" b="1"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TextBox 134">
            <a:extLst>
              <a:ext uri="{FF2B5EF4-FFF2-40B4-BE49-F238E27FC236}">
                <a16:creationId xmlns:a16="http://schemas.microsoft.com/office/drawing/2014/main" id="{963DC75E-A1DD-4CC3-A98F-5CA3E6D4DDF8}"/>
              </a:ext>
            </a:extLst>
          </p:cNvPr>
          <p:cNvSpPr txBox="1"/>
          <p:nvPr/>
        </p:nvSpPr>
        <p:spPr>
          <a:xfrm>
            <a:off x="5091764" y="5408704"/>
            <a:ext cx="3871981" cy="590931"/>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Build fundamental understanding of learning </a:t>
            </a:r>
            <a:r>
              <a:rPr kumimoji="0" lang="en-US" altLang="zh-CN" sz="1800" b="0"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among</a:t>
            </a:r>
            <a:r>
              <a:rPr kumimoji="0" lang="en-US" sz="1800" b="0"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heterogeneous</a:t>
            </a:r>
            <a:r>
              <a:rPr kumimoji="0" lang="en-US" sz="1800" b="0" i="0" u="none" strike="noStrike" kern="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drones</a:t>
            </a:r>
          </a:p>
        </p:txBody>
      </p:sp>
      <p:sp>
        <p:nvSpPr>
          <p:cNvPr id="150" name="Rectangle 149">
            <a:extLst>
              <a:ext uri="{FF2B5EF4-FFF2-40B4-BE49-F238E27FC236}">
                <a16:creationId xmlns:a16="http://schemas.microsoft.com/office/drawing/2014/main" id="{57AF4338-24F2-4154-8CDC-F68CCD806147}"/>
              </a:ext>
            </a:extLst>
          </p:cNvPr>
          <p:cNvSpPr/>
          <p:nvPr/>
        </p:nvSpPr>
        <p:spPr>
          <a:xfrm>
            <a:off x="9530487" y="5162288"/>
            <a:ext cx="2262563" cy="773273"/>
          </a:xfrm>
          <a:prstGeom prst="rect">
            <a:avLst/>
          </a:prstGeom>
          <a:solidFill>
            <a:sysClr val="window" lastClr="FFFFFF">
              <a:lumMod val="85000"/>
              <a:alpha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1" name="Rectangle 150">
            <a:extLst>
              <a:ext uri="{FF2B5EF4-FFF2-40B4-BE49-F238E27FC236}">
                <a16:creationId xmlns:a16="http://schemas.microsoft.com/office/drawing/2014/main" id="{A86746B0-72A5-444D-81DF-FAB5AF10C688}"/>
              </a:ext>
            </a:extLst>
          </p:cNvPr>
          <p:cNvSpPr/>
          <p:nvPr/>
        </p:nvSpPr>
        <p:spPr>
          <a:xfrm>
            <a:off x="9546596" y="4332418"/>
            <a:ext cx="2246454" cy="816015"/>
          </a:xfrm>
          <a:prstGeom prst="rect">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3" name="Rectangle 152">
            <a:extLst>
              <a:ext uri="{FF2B5EF4-FFF2-40B4-BE49-F238E27FC236}">
                <a16:creationId xmlns:a16="http://schemas.microsoft.com/office/drawing/2014/main" id="{810993C9-CEEF-4652-B885-B2E0C1454FB6}"/>
              </a:ext>
            </a:extLst>
          </p:cNvPr>
          <p:cNvSpPr/>
          <p:nvPr/>
        </p:nvSpPr>
        <p:spPr>
          <a:xfrm>
            <a:off x="9515981" y="2608687"/>
            <a:ext cx="2262563" cy="3368779"/>
          </a:xfrm>
          <a:prstGeom prst="rect">
            <a:avLst/>
          </a:prstGeom>
          <a:noFill/>
          <a:ln w="5080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4" name="TextBox 153">
            <a:extLst>
              <a:ext uri="{FF2B5EF4-FFF2-40B4-BE49-F238E27FC236}">
                <a16:creationId xmlns:a16="http://schemas.microsoft.com/office/drawing/2014/main" id="{A5DA6329-CDD0-4E1A-AE56-2723AE4CB07D}"/>
              </a:ext>
            </a:extLst>
          </p:cNvPr>
          <p:cNvSpPr txBox="1"/>
          <p:nvPr/>
        </p:nvSpPr>
        <p:spPr>
          <a:xfrm>
            <a:off x="10071452" y="5137235"/>
            <a:ext cx="1806725" cy="8402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Prepare future workforce for drone industry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55" name="Picture 154">
            <a:extLst>
              <a:ext uri="{FF2B5EF4-FFF2-40B4-BE49-F238E27FC236}">
                <a16:creationId xmlns:a16="http://schemas.microsoft.com/office/drawing/2014/main" id="{BDE13F8B-3194-4B19-ADF1-61B274DB670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9704246" y="5235264"/>
            <a:ext cx="285774" cy="594409"/>
          </a:xfrm>
          <a:prstGeom prst="rect">
            <a:avLst/>
          </a:prstGeom>
        </p:spPr>
      </p:pic>
      <p:sp>
        <p:nvSpPr>
          <p:cNvPr id="161" name="TextBox 160">
            <a:extLst>
              <a:ext uri="{FF2B5EF4-FFF2-40B4-BE49-F238E27FC236}">
                <a16:creationId xmlns:a16="http://schemas.microsoft.com/office/drawing/2014/main" id="{44E5991C-E657-4126-A6DB-BE5E5C4B940D}"/>
              </a:ext>
            </a:extLst>
          </p:cNvPr>
          <p:cNvSpPr txBox="1"/>
          <p:nvPr/>
        </p:nvSpPr>
        <p:spPr>
          <a:xfrm>
            <a:off x="10060301" y="4332418"/>
            <a:ext cx="1797761" cy="840230"/>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Internship, lab sessions, &amp; drone race</a:t>
            </a:r>
          </a:p>
        </p:txBody>
      </p:sp>
      <p:sp>
        <p:nvSpPr>
          <p:cNvPr id="163" name="Rectangle 162"/>
          <p:cNvSpPr/>
          <p:nvPr/>
        </p:nvSpPr>
        <p:spPr>
          <a:xfrm>
            <a:off x="9515981" y="2690839"/>
            <a:ext cx="176009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Broader </a:t>
            </a: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Impact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5" name="Picture 164">
            <a:extLst>
              <a:ext uri="{FF2B5EF4-FFF2-40B4-BE49-F238E27FC236}">
                <a16:creationId xmlns:a16="http://schemas.microsoft.com/office/drawing/2014/main" id="{083F666A-286A-4783-8518-81726ADB3F7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575425" y="3439007"/>
            <a:ext cx="570107" cy="609576"/>
          </a:xfrm>
          <a:prstGeom prst="rect">
            <a:avLst/>
          </a:prstGeom>
        </p:spPr>
      </p:pic>
      <p:pic>
        <p:nvPicPr>
          <p:cNvPr id="168" name="Picture 2">
            <a:extLst>
              <a:ext uri="{FF2B5EF4-FFF2-40B4-BE49-F238E27FC236}">
                <a16:creationId xmlns:a16="http://schemas.microsoft.com/office/drawing/2014/main" id="{68EF3B1D-EE21-4CE9-9045-5CA56417BD4C}"/>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78229" y="4579648"/>
            <a:ext cx="502000" cy="38065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32B6E674-390D-4EBA-962B-74C2271871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62437" y="374530"/>
            <a:ext cx="1468544" cy="1860155"/>
          </a:xfrm>
          <a:prstGeom prst="rect">
            <a:avLst/>
          </a:prstGeom>
          <a:ln w="76200">
            <a:solidFill>
              <a:schemeClr val="bg1"/>
            </a:solidFill>
          </a:ln>
        </p:spPr>
      </p:pic>
      <p:sp>
        <p:nvSpPr>
          <p:cNvPr id="5" name="Rectangle 4"/>
          <p:cNvSpPr/>
          <p:nvPr/>
        </p:nvSpPr>
        <p:spPr>
          <a:xfrm>
            <a:off x="4720654" y="647070"/>
            <a:ext cx="46479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mn-ea"/>
                <a:cs typeface="Times New Roman" panose="02020603050405020304" pitchFamily="18" charset="0"/>
              </a:rPr>
              <a:t>Award: # </a:t>
            </a:r>
            <a:r>
              <a:rPr kumimoji="0" lang="en-US" sz="1800" b="1" i="0" u="none" strike="noStrike" kern="1200" cap="none" spc="0" normalizeH="0" baseline="0" noProof="0" dirty="0" smtClean="0">
                <a:ln>
                  <a:noFill/>
                </a:ln>
                <a:solidFill>
                  <a:srgbClr val="FFC000">
                    <a:lumMod val="60000"/>
                    <a:lumOff val="40000"/>
                  </a:srgbClr>
                </a:solidFill>
                <a:effectLst/>
                <a:uLnTx/>
                <a:uFillTx/>
                <a:latin typeface="Times New Roman" panose="02020603050405020304" pitchFamily="18" charset="0"/>
                <a:ea typeface="+mn-ea"/>
                <a:cs typeface="Times New Roman" panose="02020603050405020304" pitchFamily="18" charset="0"/>
              </a:rPr>
              <a:t>2046481 </a:t>
            </a:r>
            <a:r>
              <a:rPr kumimoji="0" lang="en-US" sz="1800" b="1"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mn-ea"/>
                <a:cs typeface="Times New Roman" panose="02020603050405020304" pitchFamily="18" charset="0"/>
              </a:rPr>
              <a:t>(</a:t>
            </a:r>
            <a:r>
              <a:rPr kumimoji="0" lang="en-US" sz="1800" b="1" i="0" u="none" strike="noStrike" kern="1200" cap="none" spc="0" normalizeH="0" baseline="0" noProof="0" dirty="0" smtClean="0">
                <a:ln>
                  <a:noFill/>
                </a:ln>
                <a:solidFill>
                  <a:srgbClr val="FFC000">
                    <a:lumMod val="60000"/>
                    <a:lumOff val="40000"/>
                  </a:srgbClr>
                </a:solidFill>
                <a:effectLst/>
                <a:uLnTx/>
                <a:uFillTx/>
                <a:latin typeface="Times New Roman" panose="02020603050405020304" pitchFamily="18" charset="0"/>
                <a:ea typeface="+mn-ea"/>
                <a:cs typeface="Times New Roman" panose="02020603050405020304" pitchFamily="18" charset="0"/>
              </a:rPr>
              <a:t>Sep. 1</a:t>
            </a:r>
            <a:r>
              <a:rPr kumimoji="0" lang="en-US" sz="1800" b="1" i="0" u="none" strike="noStrike" kern="1200" cap="none" spc="0" normalizeH="0" baseline="30000" noProof="0" dirty="0" smtClean="0">
                <a:ln>
                  <a:noFill/>
                </a:ln>
                <a:solidFill>
                  <a:srgbClr val="FFC000">
                    <a:lumMod val="60000"/>
                    <a:lumOff val="40000"/>
                  </a:srgbClr>
                </a:solidFill>
                <a:effectLst/>
                <a:uLnTx/>
                <a:uFillTx/>
                <a:latin typeface="Times New Roman" panose="02020603050405020304" pitchFamily="18" charset="0"/>
                <a:ea typeface="+mn-ea"/>
                <a:cs typeface="Times New Roman" panose="02020603050405020304" pitchFamily="18" charset="0"/>
              </a:rPr>
              <a:t>st</a:t>
            </a:r>
            <a:r>
              <a:rPr kumimoji="0" lang="en-US" sz="1800" b="1" i="0" u="none" strike="noStrike" kern="1200" cap="none" spc="0" normalizeH="0" baseline="0" noProof="0" dirty="0" smtClean="0">
                <a:ln>
                  <a:noFill/>
                </a:ln>
                <a:solidFill>
                  <a:srgbClr val="FFC000">
                    <a:lumMod val="60000"/>
                    <a:lumOff val="40000"/>
                  </a:srgbClr>
                </a:solidFill>
                <a:effectLst/>
                <a:uLnTx/>
                <a:uFillTx/>
                <a:latin typeface="Times New Roman" panose="02020603050405020304" pitchFamily="18" charset="0"/>
                <a:ea typeface="+mn-ea"/>
                <a:cs typeface="Times New Roman" panose="02020603050405020304" pitchFamily="18" charset="0"/>
              </a:rPr>
              <a:t>/21~Aug. 30</a:t>
            </a:r>
            <a:r>
              <a:rPr kumimoji="0" lang="en-US" sz="1800" b="1" i="0" u="none" strike="noStrike" kern="1200" cap="none" spc="0" normalizeH="0" baseline="30000" noProof="0" dirty="0" smtClean="0">
                <a:ln>
                  <a:noFill/>
                </a:ln>
                <a:solidFill>
                  <a:srgbClr val="FFC000">
                    <a:lumMod val="60000"/>
                    <a:lumOff val="40000"/>
                  </a:srgbClr>
                </a:solidFill>
                <a:effectLst/>
                <a:uLnTx/>
                <a:uFillTx/>
                <a:latin typeface="Times New Roman" panose="02020603050405020304" pitchFamily="18" charset="0"/>
                <a:ea typeface="+mn-ea"/>
                <a:cs typeface="Times New Roman" panose="02020603050405020304" pitchFamily="18" charset="0"/>
              </a:rPr>
              <a:t>th</a:t>
            </a:r>
            <a:r>
              <a:rPr kumimoji="0" lang="en-US" sz="1800" b="1" i="0" u="none" strike="noStrike" kern="1200" cap="none" spc="0" normalizeH="0" baseline="0" noProof="0" dirty="0" smtClean="0">
                <a:ln>
                  <a:noFill/>
                </a:ln>
                <a:solidFill>
                  <a:srgbClr val="FFC000">
                    <a:lumMod val="60000"/>
                    <a:lumOff val="40000"/>
                  </a:srgbClr>
                </a:solidFill>
                <a:effectLst/>
                <a:uLnTx/>
                <a:uFillTx/>
                <a:latin typeface="Times New Roman" panose="02020603050405020304" pitchFamily="18" charset="0"/>
                <a:ea typeface="+mn-ea"/>
                <a:cs typeface="Times New Roman" panose="02020603050405020304" pitchFamily="18" charset="0"/>
              </a:rPr>
              <a:t>/26)</a:t>
            </a:r>
            <a:endParaRPr kumimoji="0" lang="en-US" sz="1800" b="1"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14">
            <a:duotone>
              <a:schemeClr val="bg2">
                <a:shade val="45000"/>
                <a:satMod val="135000"/>
              </a:schemeClr>
              <a:prstClr val="white"/>
            </a:duotone>
          </a:blip>
          <a:stretch>
            <a:fillRect/>
          </a:stretch>
        </p:blipFill>
        <p:spPr>
          <a:xfrm>
            <a:off x="9230620" y="212220"/>
            <a:ext cx="1052489" cy="1052489"/>
          </a:xfrm>
          <a:prstGeom prst="rect">
            <a:avLst/>
          </a:prstGeom>
        </p:spPr>
      </p:pic>
      <p:pic>
        <p:nvPicPr>
          <p:cNvPr id="41" name="Picture 4" descr="University at buffalo Logos">
            <a:extLst>
              <a:ext uri="{FF2B5EF4-FFF2-40B4-BE49-F238E27FC236}">
                <a16:creationId xmlns:a16="http://schemas.microsoft.com/office/drawing/2014/main" id="{E497EB1A-38A0-462E-A7B5-A922F849656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71816" y="2262375"/>
            <a:ext cx="1849785" cy="256419"/>
          </a:xfrm>
          <a:prstGeom prst="rect">
            <a:avLst/>
          </a:prstGeom>
          <a:noFill/>
          <a:extLst>
            <a:ext uri="{909E8E84-426E-40DD-AFC4-6F175D3DCCD1}">
              <a14:hiddenFill xmlns:a14="http://schemas.microsoft.com/office/drawing/2010/main">
                <a:solidFill>
                  <a:srgbClr val="FFFFFF"/>
                </a:solidFill>
              </a14:hiddenFill>
            </a:ext>
          </a:extLst>
        </p:spPr>
      </p:pic>
      <p:pic>
        <p:nvPicPr>
          <p:cNvPr id="42" name="C5CE1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37021" r="15335"/>
          <a:stretch/>
        </p:blipFill>
        <p:spPr>
          <a:xfrm>
            <a:off x="10529799" y="422163"/>
            <a:ext cx="1333817" cy="1803122"/>
          </a:xfrm>
          <a:prstGeom prst="rect">
            <a:avLst/>
          </a:prstGeom>
        </p:spPr>
      </p:pic>
      <p:pic>
        <p:nvPicPr>
          <p:cNvPr id="43" name="ezgif.com-gif-maker">
            <a:hlinkClick r:id="" action="ppaction://media"/>
            <a:extLst>
              <a:ext uri="{FF2B5EF4-FFF2-40B4-BE49-F238E27FC236}">
                <a16:creationId xmlns:a16="http://schemas.microsoft.com/office/drawing/2014/main" id="{F76F1F8C-BFE0-4B9E-8574-DC803989A61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7"/>
          <a:srcRect t="1" b="55744"/>
          <a:stretch/>
        </p:blipFill>
        <p:spPr>
          <a:xfrm>
            <a:off x="5581513" y="4339545"/>
            <a:ext cx="1760444" cy="862772"/>
          </a:xfrm>
          <a:prstGeom prst="rect">
            <a:avLst/>
          </a:prstGeom>
        </p:spPr>
      </p:pic>
      <p:pic>
        <p:nvPicPr>
          <p:cNvPr id="44" name="ezgif.com-gif-maker">
            <a:hlinkClick r:id="" action="ppaction://media"/>
            <a:extLst>
              <a:ext uri="{FF2B5EF4-FFF2-40B4-BE49-F238E27FC236}">
                <a16:creationId xmlns:a16="http://schemas.microsoft.com/office/drawing/2014/main" id="{F76F1F8C-BFE0-4B9E-8574-DC803989A61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7"/>
          <a:srcRect t="54192"/>
          <a:stretch/>
        </p:blipFill>
        <p:spPr>
          <a:xfrm>
            <a:off x="7419377" y="4350213"/>
            <a:ext cx="1781991" cy="861581"/>
          </a:xfrm>
          <a:prstGeom prst="rect">
            <a:avLst/>
          </a:prstGeom>
        </p:spPr>
      </p:pic>
      <p:pic>
        <p:nvPicPr>
          <p:cNvPr id="45" name="ezgif.com-gif-maker (2)">
            <a:hlinkClick r:id="" action="ppaction://media"/>
            <a:extLst>
              <a:ext uri="{FF2B5EF4-FFF2-40B4-BE49-F238E27FC236}">
                <a16:creationId xmlns:a16="http://schemas.microsoft.com/office/drawing/2014/main" id="{D7D31A72-0172-45A5-8C3F-40684080FBCD}"/>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8">
            <a:grayscl/>
          </a:blip>
          <a:srcRect l="20341" t="11897" r="22016" b="11403"/>
          <a:stretch/>
        </p:blipFill>
        <p:spPr>
          <a:xfrm>
            <a:off x="3914724" y="4339482"/>
            <a:ext cx="1562823" cy="862835"/>
          </a:xfrm>
          <a:prstGeom prst="rect">
            <a:avLst/>
          </a:prstGeom>
          <a:ln w="127000" cap="sq">
            <a:noFill/>
            <a:miter lim="800000"/>
          </a:ln>
          <a:effectLst/>
        </p:spPr>
      </p:pic>
      <p:sp>
        <p:nvSpPr>
          <p:cNvPr id="46" name="TextBox 45">
            <a:extLst>
              <a:ext uri="{FF2B5EF4-FFF2-40B4-BE49-F238E27FC236}">
                <a16:creationId xmlns:a16="http://schemas.microsoft.com/office/drawing/2014/main" id="{F760BC6B-7CCE-4FA0-8C1F-1114FCFBAEF8}"/>
              </a:ext>
            </a:extLst>
          </p:cNvPr>
          <p:cNvSpPr txBox="1"/>
          <p:nvPr/>
        </p:nvSpPr>
        <p:spPr>
          <a:xfrm>
            <a:off x="3924441" y="4900325"/>
            <a:ext cx="1053494" cy="276999"/>
          </a:xfrm>
          <a:prstGeom prst="rect">
            <a:avLst/>
          </a:prstGeom>
          <a:solidFill>
            <a:sysClr val="window" lastClr="FFFFFF">
              <a:alpha val="80000"/>
            </a:sysClr>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504D"/>
                </a:solidFill>
                <a:effectLst/>
                <a:uLnTx/>
                <a:uFillTx/>
                <a:latin typeface="Times New Roman" panose="02020603050405020304" pitchFamily="18" charset="0"/>
                <a:cs typeface="Times New Roman" panose="02020603050405020304" pitchFamily="18" charset="0"/>
              </a:rPr>
              <a:t>Target drone</a:t>
            </a:r>
          </a:p>
        </p:txBody>
      </p:sp>
      <p:sp>
        <p:nvSpPr>
          <p:cNvPr id="47" name="TextBox 46">
            <a:extLst>
              <a:ext uri="{FF2B5EF4-FFF2-40B4-BE49-F238E27FC236}">
                <a16:creationId xmlns:a16="http://schemas.microsoft.com/office/drawing/2014/main" id="{8173FB63-8D31-4DDB-B707-235C4099790F}"/>
              </a:ext>
            </a:extLst>
          </p:cNvPr>
          <p:cNvSpPr txBox="1"/>
          <p:nvPr/>
        </p:nvSpPr>
        <p:spPr>
          <a:xfrm>
            <a:off x="4257509" y="4357902"/>
            <a:ext cx="1189749" cy="276999"/>
          </a:xfrm>
          <a:prstGeom prst="rect">
            <a:avLst/>
          </a:prstGeom>
          <a:solidFill>
            <a:sysClr val="window" lastClr="FFFFFF">
              <a:alpha val="80000"/>
            </a:sysClr>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Times New Roman" panose="02020603050405020304" pitchFamily="18" charset="0"/>
                <a:cs typeface="Times New Roman" panose="02020603050405020304" pitchFamily="18" charset="0"/>
              </a:rPr>
              <a:t>Training drone</a:t>
            </a:r>
          </a:p>
        </p:txBody>
      </p:sp>
      <p:sp>
        <p:nvSpPr>
          <p:cNvPr id="48" name="TextBox 47">
            <a:extLst>
              <a:ext uri="{FF2B5EF4-FFF2-40B4-BE49-F238E27FC236}">
                <a16:creationId xmlns:a16="http://schemas.microsoft.com/office/drawing/2014/main" id="{8173FB63-8D31-4DDB-B707-235C4099790F}"/>
              </a:ext>
            </a:extLst>
          </p:cNvPr>
          <p:cNvSpPr txBox="1"/>
          <p:nvPr/>
        </p:nvSpPr>
        <p:spPr>
          <a:xfrm>
            <a:off x="6719354" y="4913670"/>
            <a:ext cx="1499128" cy="276999"/>
          </a:xfrm>
          <a:prstGeom prst="rect">
            <a:avLst/>
          </a:prstGeom>
          <a:solidFill>
            <a:sysClr val="window" lastClr="FFFFFF">
              <a:alpha val="80000"/>
            </a:sysClr>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Preliminary Results</a:t>
            </a:r>
            <a:endParaRPr kumimoji="0" lang="en-US" sz="1200" b="1"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40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20" fill="hold"/>
                                        <p:tgtEl>
                                          <p:spTgt spid="43"/>
                                        </p:tgtEl>
                                      </p:cBhvr>
                                    </p:cmd>
                                  </p:childTnLst>
                                </p:cTn>
                              </p:par>
                              <p:par>
                                <p:cTn id="7" presetID="1" presetClass="mediacall" presetSubtype="0" fill="hold" nodeType="withEffect">
                                  <p:stCondLst>
                                    <p:cond delay="0"/>
                                  </p:stCondLst>
                                  <p:childTnLst>
                                    <p:cmd type="call" cmd="playFrom(0.0)">
                                      <p:cBhvr>
                                        <p:cTn id="8" dur="5920" fill="hold"/>
                                        <p:tgtEl>
                                          <p:spTgt spid="44"/>
                                        </p:tgtEl>
                                      </p:cBhvr>
                                    </p:cmd>
                                  </p:childTnLst>
                                </p:cTn>
                              </p:par>
                              <p:par>
                                <p:cTn id="9" presetID="1" presetClass="mediacall" presetSubtype="0" fill="hold" nodeType="withEffect">
                                  <p:stCondLst>
                                    <p:cond delay="0"/>
                                  </p:stCondLst>
                                  <p:childTnLst>
                                    <p:cmd type="call" cmd="playFrom(0.0)">
                                      <p:cBhvr>
                                        <p:cTn id="10" dur="8440" fill="hold"/>
                                        <p:tgtEl>
                                          <p:spTgt spid="45"/>
                                        </p:tgtEl>
                                      </p:cBhvr>
                                    </p:cmd>
                                  </p:childTnLst>
                                </p:cTn>
                              </p:par>
                              <p:par>
                                <p:cTn id="11" presetID="14" presetClass="entr" presetSubtype="10" fill="hold" nodeType="withEffect">
                                  <p:stCondLst>
                                    <p:cond delay="1000"/>
                                  </p:stCondLst>
                                  <p:childTnLst>
                                    <p:set>
                                      <p:cBhvr>
                                        <p:cTn id="12" dur="1" fill="hold">
                                          <p:stCondLst>
                                            <p:cond delay="0"/>
                                          </p:stCondLst>
                                        </p:cTn>
                                        <p:tgtEl>
                                          <p:spTgt spid="42"/>
                                        </p:tgtEl>
                                        <p:attrNameLst>
                                          <p:attrName>style.visibility</p:attrName>
                                        </p:attrNameLst>
                                      </p:cBhvr>
                                      <p:to>
                                        <p:strVal val="visible"/>
                                      </p:to>
                                    </p:set>
                                    <p:animEffect transition="in" filter="randombar(horizontal)">
                                      <p:cBhvr>
                                        <p:cTn id="13" dur="500"/>
                                        <p:tgtEl>
                                          <p:spTgt spid="42"/>
                                        </p:tgtEl>
                                      </p:cBhvr>
                                    </p:animEffect>
                                  </p:childTnLst>
                                </p:cTn>
                              </p:par>
                              <p:par>
                                <p:cTn id="14" presetID="1" presetClass="mediacall" presetSubtype="0" fill="hold" nodeType="withEffect">
                                  <p:stCondLst>
                                    <p:cond delay="0"/>
                                  </p:stCondLst>
                                  <p:childTnLst>
                                    <p:cmd type="call" cmd="playFrom(0.0)">
                                      <p:cBhvr>
                                        <p:cTn id="15" dur="118170" fill="hold"/>
                                        <p:tgtEl>
                                          <p:spTgt spid="42"/>
                                        </p:tgtEl>
                                      </p:cBhvr>
                                    </p:cmd>
                                  </p:childTnLst>
                                </p:cTn>
                              </p:par>
                            </p:childTnLst>
                          </p:cTn>
                        </p:par>
                        <p:par>
                          <p:cTn id="16" fill="hold">
                            <p:stCondLst>
                              <p:cond delay="118170"/>
                            </p:stCondLst>
                            <p:childTnLst>
                              <p:par>
                                <p:cTn id="17" presetID="14" presetClass="exit" presetSubtype="10" fill="hold" nodeType="afterEffect">
                                  <p:stCondLst>
                                    <p:cond delay="0"/>
                                  </p:stCondLst>
                                  <p:childTnLst>
                                    <p:animEffect transition="out" filter="randombar(horizontal)">
                                      <p:cBhvr>
                                        <p:cTn id="18" dur="500"/>
                                        <p:tgtEl>
                                          <p:spTgt spid="42"/>
                                        </p:tgtEl>
                                      </p:cBhvr>
                                    </p:animEffect>
                                    <p:set>
                                      <p:cBhvr>
                                        <p:cTn id="19" dur="1" fill="hold">
                                          <p:stCondLst>
                                            <p:cond delay="499"/>
                                          </p:stCondLst>
                                        </p:cTn>
                                        <p:tgtEl>
                                          <p:spTgt spid="42"/>
                                        </p:tgtEl>
                                        <p:attrNameLst>
                                          <p:attrName>style.visibility</p:attrName>
                                        </p:attrNameLst>
                                      </p:cBhvr>
                                      <p:to>
                                        <p:strVal val="hidden"/>
                                      </p:to>
                                    </p:set>
                                    <p:cmd type="call" cmd="stop">
                                      <p:cBhvr>
                                        <p:cTn id="20" dur="1">
                                          <p:stCondLst>
                                            <p:cond delay="499"/>
                                          </p:stCondLst>
                                        </p:cTn>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1" fill="hold" display="0">
                  <p:stCondLst>
                    <p:cond delay="indefinite"/>
                  </p:stCondLst>
                </p:cTn>
                <p:tgtEl>
                  <p:spTgt spid="42"/>
                </p:tgtEl>
              </p:cMediaNode>
            </p:video>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42"/>
                                        </p:tgtEl>
                                      </p:cBhvr>
                                    </p:cmd>
                                  </p:childTnLst>
                                </p:cTn>
                              </p:par>
                            </p:childTnLst>
                          </p:cTn>
                        </p:par>
                      </p:childTnLst>
                    </p:cTn>
                  </p:par>
                </p:childTnLst>
              </p:cTn>
              <p:nextCondLst>
                <p:cond evt="onClick" delay="0">
                  <p:tgtEl>
                    <p:spTgt spid="42"/>
                  </p:tgtEl>
                </p:cond>
              </p:nextCondLst>
            </p:seq>
            <p:video>
              <p:cMediaNode vol="80000">
                <p:cTn id="27" repeatCount="indefinite" fill="hold" display="0">
                  <p:stCondLst>
                    <p:cond delay="indefinite"/>
                  </p:stCondLst>
                </p:cTn>
                <p:tgtEl>
                  <p:spTgt spid="43"/>
                </p:tgtEl>
              </p:cMediaNode>
            </p:video>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43"/>
                                        </p:tgtEl>
                                      </p:cBhvr>
                                    </p:cmd>
                                  </p:childTnLst>
                                </p:cTn>
                              </p:par>
                            </p:childTnLst>
                          </p:cTn>
                        </p:par>
                      </p:childTnLst>
                    </p:cTn>
                  </p:par>
                </p:childTnLst>
              </p:cTn>
              <p:nextCondLst>
                <p:cond evt="onClick" delay="0">
                  <p:tgtEl>
                    <p:spTgt spid="43"/>
                  </p:tgtEl>
                </p:cond>
              </p:nextCondLst>
            </p:seq>
            <p:video>
              <p:cMediaNode vol="80000">
                <p:cTn id="33" repeatCount="indefinite" fill="hold" display="0">
                  <p:stCondLst>
                    <p:cond delay="indefinite"/>
                  </p:stCondLst>
                </p:cTn>
                <p:tgtEl>
                  <p:spTgt spid="44"/>
                </p:tgtEl>
              </p:cMediaNode>
            </p:video>
            <p:seq concurrent="1" nextAc="seek">
              <p:cTn id="34" restart="whenNotActive" fill="hold" evtFilter="cancelBubble" nodeType="interactiveSeq">
                <p:stCondLst>
                  <p:cond evt="onClick" delay="0">
                    <p:tgtEl>
                      <p:spTgt spid="44"/>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44"/>
                                        </p:tgtEl>
                                      </p:cBhvr>
                                    </p:cmd>
                                  </p:childTnLst>
                                </p:cTn>
                              </p:par>
                            </p:childTnLst>
                          </p:cTn>
                        </p:par>
                      </p:childTnLst>
                    </p:cTn>
                  </p:par>
                </p:childTnLst>
              </p:cTn>
              <p:nextCondLst>
                <p:cond evt="onClick" delay="0">
                  <p:tgtEl>
                    <p:spTgt spid="44"/>
                  </p:tgtEl>
                </p:cond>
              </p:nextCondLst>
            </p:seq>
            <p:video>
              <p:cMediaNode vol="80000">
                <p:cTn id="39" repeatCount="indefinite" fill="hold" display="0">
                  <p:stCondLst>
                    <p:cond delay="indefinite"/>
                  </p:stCondLst>
                </p:cTn>
                <p:tgtEl>
                  <p:spTgt spid="45"/>
                </p:tgtEl>
              </p:cMediaNode>
            </p:video>
            <p:seq concurrent="1" nextAc="seek">
              <p:cTn id="40" restart="whenNotActive" fill="hold" evtFilter="cancelBubble" nodeType="interactiveSeq">
                <p:stCondLst>
                  <p:cond evt="onClick" delay="0">
                    <p:tgtEl>
                      <p:spTgt spid="45"/>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withEffect">
                                  <p:stCondLst>
                                    <p:cond delay="0"/>
                                  </p:stCondLst>
                                  <p:childTnLst>
                                    <p:cmd type="call" cmd="togglePause">
                                      <p:cBhvr>
                                        <p:cTn id="44" dur="1" fill="hold"/>
                                        <p:tgtEl>
                                          <p:spTgt spid="45"/>
                                        </p:tgtEl>
                                      </p:cBhvr>
                                    </p:cmd>
                                  </p:childTnLst>
                                </p:cTn>
                              </p:par>
                            </p:childTnLst>
                          </p:cTn>
                        </p:par>
                      </p:childTnLst>
                    </p:cTn>
                  </p:par>
                </p:childTnLst>
              </p:cTn>
              <p:nextCondLst>
                <p:cond evt="onClick" delay="0">
                  <p:tgtEl>
                    <p:spTgt spid="45"/>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196</Words>
  <Application>Microsoft Office PowerPoint</Application>
  <PresentationFormat>Widescreen</PresentationFormat>
  <Paragraphs>24</Paragraphs>
  <Slides>1</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Eurostile</vt:lpstr>
      <vt:lpstr>Gill Sans</vt:lpstr>
      <vt:lpstr>Arial</vt:lpstr>
      <vt:lpstr>Calibri</vt:lpstr>
      <vt:lpstr>Cambria</vt:lpstr>
      <vt:lpstr>Times</vt:lpstr>
      <vt:lpstr>Times New Roman</vt:lpstr>
      <vt:lpstr>Wingdings</vt:lpstr>
      <vt:lpstr>1_Office Theme</vt:lpstr>
      <vt:lpstr>CAREER: Facilitating Autonomy of Robots Through Learning-Based Control  Minghui Zheng, University at Buffalo</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Facilitating Autonomy of Robots Through Learning-Based Control  Minghui Zheng, University at Buffalo</dc:title>
  <dc:creator>Minghui Zheng</dc:creator>
  <cp:lastModifiedBy>Minghui Zheng</cp:lastModifiedBy>
  <cp:revision>9</cp:revision>
  <dcterms:created xsi:type="dcterms:W3CDTF">2022-03-30T04:12:14Z</dcterms:created>
  <dcterms:modified xsi:type="dcterms:W3CDTF">2022-03-30T04:45:49Z</dcterms:modified>
</cp:coreProperties>
</file>