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Default Extension="wmv" ContentType="video/x-ms-wmv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18" r:id="rId2"/>
    <p:sldId id="805" r:id="rId3"/>
    <p:sldId id="932" r:id="rId4"/>
    <p:sldId id="919" r:id="rId5"/>
    <p:sldId id="922" r:id="rId6"/>
    <p:sldId id="923" r:id="rId7"/>
    <p:sldId id="924" r:id="rId8"/>
    <p:sldId id="925" r:id="rId9"/>
    <p:sldId id="920" r:id="rId10"/>
    <p:sldId id="921" r:id="rId11"/>
    <p:sldId id="926" r:id="rId12"/>
    <p:sldId id="927" r:id="rId13"/>
    <p:sldId id="929" r:id="rId14"/>
    <p:sldId id="933" r:id="rId15"/>
    <p:sldId id="930" r:id="rId16"/>
    <p:sldId id="931" r:id="rId17"/>
    <p:sldId id="928" r:id="rId18"/>
    <p:sldId id="939" r:id="rId19"/>
    <p:sldId id="937" r:id="rId20"/>
    <p:sldId id="938" r:id="rId21"/>
    <p:sldId id="935" r:id="rId22"/>
    <p:sldId id="936" r:id="rId23"/>
    <p:sldId id="916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66"/>
    <a:srgbClr val="006600"/>
    <a:srgbClr val="CC99FF"/>
    <a:srgbClr val="FFCC00"/>
    <a:srgbClr val="FFFF66"/>
    <a:srgbClr val="000099"/>
    <a:srgbClr val="FFFF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93896" autoAdjust="0"/>
  </p:normalViewPr>
  <p:slideViewPr>
    <p:cSldViewPr>
      <p:cViewPr>
        <p:scale>
          <a:sx n="66" d="100"/>
          <a:sy n="66" d="100"/>
        </p:scale>
        <p:origin x="-133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352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0613"/>
            <a:ext cx="293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DF2EC9-5E6D-4953-9F3B-7BAEB7E7A1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1225">
              <a:defRPr b="1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35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1225">
              <a:defRPr b="1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54513"/>
            <a:ext cx="50434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1225">
              <a:defRPr b="1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1225">
              <a:defRPr b="1"/>
            </a:lvl1pPr>
          </a:lstStyle>
          <a:p>
            <a:fld id="{68D84563-D9E4-4A84-AEDD-A85490AF03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FC6C-95E9-4139-871F-4DBC4934A8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51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13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42C82-CE0F-4C2B-B70F-80A59E219395}" type="slidenum">
              <a:rPr lang="en-US"/>
              <a:pPr/>
              <a:t>14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3600"/>
            <a:ext cx="5029408" cy="4114401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15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16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1D89F-7E71-4B67-8585-18F5E4BA1E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30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1D89F-7E71-4B67-8585-18F5E4BA1E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30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19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14376" y="8709483"/>
            <a:ext cx="2935782" cy="45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7" tIns="45539" rIns="91077" bIns="45539" anchor="b"/>
          <a:lstStyle/>
          <a:p>
            <a:pPr algn="r" eaLnBrk="0" hangingPunct="0"/>
            <a:fld id="{1FC924C8-256B-458D-8383-EE3420443D19}" type="slidenum">
              <a:rPr lang="en-US"/>
              <a:pPr algn="r" eaLnBrk="0" hangingPunct="0"/>
              <a:t>21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3601"/>
            <a:ext cx="5029408" cy="4114401"/>
          </a:xfrm>
          <a:noFill/>
          <a:ln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23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E4096-A413-4C92-89AD-44A7CB44FFE8}" type="slidenum">
              <a:rPr lang="en-US"/>
              <a:pPr/>
              <a:t>2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FCF2-08EC-47E6-9A32-18EA1407BFD9}" type="slidenum">
              <a:rPr lang="en-US"/>
              <a:pPr/>
              <a:t>3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089" tIns="45544" rIns="91089" bIns="455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11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12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3C89-5F89-4C9C-BA85-4E5F7F5A0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B6C5-0E0D-40C8-96F2-51AA5C0D9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F1F9-898A-4A4A-9DBA-EE17C69DA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AFADFD-9DB2-445D-9292-89F6ED1EE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6104-B74A-44AF-BFAB-2D26BAE76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FD402-F2B5-4697-A71B-C5834D639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5679-AE08-44B0-9465-366FA3B6F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8569-8946-426B-9598-2B3C260F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CCF5-C1C8-45F8-B455-18CA23E3C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3C7-1AB4-4455-9964-8141C2877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F2EC-FD52-4FE6-B93C-13F46DA3A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C6FC1-5684-4F69-967C-3F554DB64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AE7B135-896B-4F3E-B51C-8EC9292022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5" Type="http://schemas.openxmlformats.org/officeDocument/2006/relationships/image" Target="../media/image15.png"/><Relationship Id="rId4" Type="http://schemas.microsoft.com/office/2007/relationships/media" Target="../media/media1.wm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notesSlide" Target="../notesSlides/notesSlide4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34" Type="http://schemas.openxmlformats.org/officeDocument/2006/relationships/tags" Target="../tags/tag68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tags" Target="../tags/tag6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notesSlide" Target="../notesSlides/notesSlide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tags" Target="../tags/tag65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tags" Target="../tags/tag103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37" Type="http://schemas.openxmlformats.org/officeDocument/2006/relationships/notesSlide" Target="../notesSlides/notesSlide6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tags" Target="../tags/tag100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tags" Target="../tags/tag10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tags" Target="../tags/tag138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33" Type="http://schemas.openxmlformats.org/officeDocument/2006/relationships/tags" Target="../tags/tag137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tags" Target="../tags/tag133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32" Type="http://schemas.openxmlformats.org/officeDocument/2006/relationships/tags" Target="../tags/tag136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36" Type="http://schemas.openxmlformats.org/officeDocument/2006/relationships/notesSlide" Target="../notesSlides/notesSlide7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tags" Target="../tags/tag135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tags" Target="../tags/tag134.xml"/><Relationship Id="rId35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1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600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Model Synthesis</a:t>
            </a:r>
          </a:p>
          <a:p>
            <a:pPr algn="ctr" eaLnBrk="0" hangingPunct="0"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New Challenges in Model Based Design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810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Rajeev Alur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603354" y="5257800"/>
            <a:ext cx="3937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2060"/>
                </a:solidFill>
              </a:rPr>
              <a:t>CPS PI Meeting, Oct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2012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09765" y="4419600"/>
            <a:ext cx="3924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2060"/>
                </a:solidFill>
              </a:rPr>
              <a:t>University of Pennsylvania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59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943600"/>
            <a:ext cx="1962150" cy="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Uppaal</a:t>
            </a:r>
            <a:r>
              <a:rPr lang="en-US" sz="2800" dirty="0" smtClean="0">
                <a:solidFill>
                  <a:srgbClr val="C00000"/>
                </a:solidFill>
              </a:rPr>
              <a:t> Model of Dual Chamber Pacemaker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H:\2012\cpsweek12_vhm\TACAS2012\figs\pacemaker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215" y="1219200"/>
            <a:ext cx="646538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Summary of Verification Results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5800" y="1295400"/>
            <a:ext cx="7764463" cy="45640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Modeled and verified a dual chamber pacemaker and additional advanced functions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Showed that adding new functions to the pacemaker may result in safety violations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Showed that more detailed heart model is needed for more advanced safety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New Challenges: Model Synthesis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1295400"/>
            <a:ext cx="83820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</a:rPr>
              <a:t>Can we extract (controller) models from code?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</a:rPr>
              <a:t>Can we extract (plant) models from data?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</a:rPr>
              <a:t>Can we use analysis/verification technology to assist the designer to construct models</a:t>
            </a:r>
            <a:r>
              <a:rPr lang="en-US" sz="2400" dirty="0" smtClean="0">
                <a:solidFill>
                  <a:srgbClr val="0033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</a:rPr>
              <a:t>Can we automatically construct interface models for compositional design?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1. From Code to Models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What if pacemaker software is not developed using MBD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400" dirty="0" smtClean="0">
                <a:solidFill>
                  <a:srgbClr val="000066"/>
                </a:solidFill>
                <a:ea typeface="Gulim" pitchFamily="34" charset="-127"/>
              </a:rPr>
              <a:t>How to verify / certify code for pacemaker software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Potential solution: Extract EFSM (Extended finite-state-machine) models from code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Starting point: Predicate abstraction used for software verification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400" dirty="0" smtClean="0">
                <a:solidFill>
                  <a:srgbClr val="000066"/>
                </a:solidFill>
                <a:ea typeface="Gulim" pitchFamily="34" charset="-127"/>
              </a:rPr>
              <a:t>Challenges: Extract timing properties</a:t>
            </a:r>
            <a:endParaRPr lang="en-US" altLang="ko-KR" sz="2400" dirty="0">
              <a:solidFill>
                <a:srgbClr val="000066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Model </a:t>
            </a:r>
            <a:r>
              <a:rPr lang="en-US" sz="2800" dirty="0">
                <a:solidFill>
                  <a:srgbClr val="C00000"/>
                </a:solidFill>
              </a:rPr>
              <a:t>Checking of C code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6482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000">
                <a:solidFill>
                  <a:srgbClr val="006600"/>
                </a:solidFill>
                <a:ea typeface="Gulim" pitchFamily="34" charset="-127"/>
              </a:rPr>
              <a:t>Phase 1: Given a program P, build an abstract finite-state (Boolean) model A such that set of behaviors of P is a subset of those of A (conservative abstraction)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6600"/>
                </a:solidFill>
              </a:rPr>
              <a:t>Phase 2: Model check A wrt specification: this can prove P to be correct, or reveal a bug in P, or suggest inadequacy of A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>
              <a:solidFill>
                <a:srgbClr val="006600"/>
              </a:solidFill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100">
                <a:solidFill>
                  <a:srgbClr val="000066"/>
                </a:solidFill>
              </a:rPr>
              <a:t>Shown to be effective on Windows device drivers in Microsoft Research project SLAM</a:t>
            </a:r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4800600" y="16002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do{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KeAcquireSpinLock</a:t>
            </a:r>
            <a:r>
              <a:rPr lang="en-US" sz="1800" dirty="0">
                <a:solidFill>
                  <a:srgbClr val="0000FF"/>
                </a:solidFill>
              </a:rPr>
              <a:t>();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/>
              <a:t>nPacketsOld</a:t>
            </a:r>
            <a:r>
              <a:rPr lang="en-US" sz="1800" dirty="0"/>
              <a:t> = </a:t>
            </a:r>
            <a:r>
              <a:rPr lang="en-US" sz="1800" dirty="0" err="1"/>
              <a:t>nPackets</a:t>
            </a:r>
            <a:r>
              <a:rPr lang="en-US" sz="1800" dirty="0"/>
              <a:t>; 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 if(request){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	request = request-&gt;Next;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dirty="0" err="1">
                <a:solidFill>
                  <a:srgbClr val="0000FF"/>
                </a:solidFill>
              </a:rPr>
              <a:t>KeReleaseSpinLock</a:t>
            </a:r>
            <a:r>
              <a:rPr lang="en-US" sz="1800" dirty="0">
                <a:solidFill>
                  <a:srgbClr val="0000FF"/>
                </a:solidFill>
              </a:rPr>
              <a:t>();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/>
              <a:t>	</a:t>
            </a:r>
            <a:r>
              <a:rPr lang="en-US" sz="1800" dirty="0" err="1"/>
              <a:t>nPackets</a:t>
            </a:r>
            <a:r>
              <a:rPr lang="en-US" sz="1800" dirty="0"/>
              <a:t>++;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}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}while(</a:t>
            </a:r>
            <a:r>
              <a:rPr lang="en-US" sz="1800" dirty="0" err="1"/>
              <a:t>nPackets</a:t>
            </a:r>
            <a:r>
              <a:rPr lang="en-US" sz="1800" dirty="0"/>
              <a:t>!= </a:t>
            </a:r>
            <a:r>
              <a:rPr lang="en-US" sz="1800" dirty="0" err="1"/>
              <a:t>nPacketsOld</a:t>
            </a:r>
            <a:r>
              <a:rPr lang="en-US" sz="1800" dirty="0">
                <a:solidFill>
                  <a:schemeClr val="tx2"/>
                </a:solidFill>
              </a:rPr>
              <a:t>);</a:t>
            </a:r>
            <a:endParaRPr lang="en-US" sz="1800" dirty="0">
              <a:solidFill>
                <a:srgbClr val="0000FF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dirty="0" err="1">
                <a:solidFill>
                  <a:srgbClr val="0000FF"/>
                </a:solidFill>
              </a:rPr>
              <a:t>KeReleaseSpinLock</a:t>
            </a:r>
            <a:r>
              <a:rPr lang="en-US" sz="1800" dirty="0">
                <a:solidFill>
                  <a:srgbClr val="0000FF"/>
                </a:solidFill>
              </a:rPr>
              <a:t>();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98374" name="AutoShape 6"/>
          <p:cNvSpPr>
            <a:spLocks noChangeArrowheads="1"/>
          </p:cNvSpPr>
          <p:nvPr/>
        </p:nvSpPr>
        <p:spPr bwMode="auto">
          <a:xfrm>
            <a:off x="4572000" y="5334000"/>
            <a:ext cx="4343400" cy="13716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800">
                <a:latin typeface="Arial" charset="0"/>
              </a:rPr>
              <a:t>Do lock operations, acquire and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800">
                <a:latin typeface="Arial" charset="0"/>
              </a:rPr>
              <a:t> release,  strictly alternate on every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800">
                <a:latin typeface="Arial" charset="0"/>
              </a:rPr>
              <a:t>program execution?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2. From Data to Models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What’s a good model of heart for verifying correctness requirements of pacemaker software?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400" dirty="0" smtClean="0">
                <a:solidFill>
                  <a:srgbClr val="000066"/>
                </a:solidFill>
                <a:ea typeface="Gulim" pitchFamily="34" charset="-127"/>
              </a:rPr>
              <a:t>Ideally, model should be patient specific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Potential solution: Extract timed/hybrid automata models for ECG data for a patient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Computational challenge: Can we develop suitable learning algorithms ?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400" dirty="0" smtClean="0">
                <a:solidFill>
                  <a:srgbClr val="000066"/>
                </a:solidFill>
                <a:ea typeface="Gulim" pitchFamily="34" charset="-127"/>
              </a:rPr>
              <a:t>Background: L* algorithm for learning DFA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400" dirty="0" smtClean="0">
                <a:solidFill>
                  <a:srgbClr val="000066"/>
                </a:solidFill>
                <a:ea typeface="Gulim" pitchFamily="34" charset="-127"/>
              </a:rPr>
              <a:t>Background: Learning linear constraints among variables</a:t>
            </a:r>
            <a:endParaRPr lang="en-US" altLang="ko-KR" sz="2400" dirty="0">
              <a:solidFill>
                <a:srgbClr val="000066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3. Assisting Designers in Model Construction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How can computational tools assist designers?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Maturing verification technology, fast constraint solvers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Enormous computational power available 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Goal: Allow designer to express “model under construction” using multiple, intuitive formats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Synthesis tool can integrate different formats, interactively with designer to produce desired model</a:t>
            </a: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EFSMs + Example scenarios + High-level requirements</a:t>
            </a:r>
          </a:p>
          <a:p>
            <a:pPr>
              <a:spcBef>
                <a:spcPct val="35000"/>
              </a:spcBef>
              <a:buNone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66688"/>
            <a:ext cx="8515350" cy="1096962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Sketch: Program completion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				      </a:t>
            </a:r>
            <a:r>
              <a:rPr lang="en-US" sz="1600" dirty="0" smtClean="0">
                <a:solidFill>
                  <a:srgbClr val="C00000"/>
                </a:solidFill>
              </a:rPr>
              <a:t>Ref: </a:t>
            </a:r>
            <a:r>
              <a:rPr lang="en-US" sz="1600" dirty="0" err="1" smtClean="0">
                <a:solidFill>
                  <a:srgbClr val="C00000"/>
                </a:solidFill>
              </a:rPr>
              <a:t>Chaudhuri</a:t>
            </a:r>
            <a:r>
              <a:rPr lang="en-US" sz="1600" dirty="0" smtClean="0">
                <a:solidFill>
                  <a:srgbClr val="C00000"/>
                </a:solidFill>
              </a:rPr>
              <a:t>, Solar-</a:t>
            </a:r>
            <a:r>
              <a:rPr lang="en-US" sz="1600" dirty="0" err="1" smtClean="0">
                <a:solidFill>
                  <a:srgbClr val="C00000"/>
                </a:solidFill>
              </a:rPr>
              <a:t>Lezama</a:t>
            </a:r>
            <a:r>
              <a:rPr lang="en-US" sz="1600" dirty="0" smtClean="0">
                <a:solidFill>
                  <a:srgbClr val="C00000"/>
                </a:solidFill>
              </a:rPr>
              <a:t> (PLDI 2010)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472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Err = 0.0;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for(t = 0; t&lt;T; t+=</a:t>
            </a:r>
            <a:r>
              <a:rPr lang="en-US" sz="1800" b="0" dirty="0" err="1" smtClean="0">
                <a:solidFill>
                  <a:srgbClr val="002060"/>
                </a:solidFill>
                <a:latin typeface="+mn-lt"/>
              </a:rPr>
              <a:t>dT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){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if(stage==STRAIGHT){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  if(t &gt; ??) stage= INTURN;       </a:t>
            </a:r>
            <a:endParaRPr lang="en-US" sz="1800" b="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en-US" sz="1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}</a:t>
            </a:r>
            <a:endParaRPr lang="en-US" sz="1800" b="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 if(stage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==INTURN){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1800" b="0" dirty="0" err="1" smtClean="0">
                <a:solidFill>
                  <a:srgbClr val="002060"/>
                </a:solidFill>
                <a:latin typeface="+mn-lt"/>
              </a:rPr>
              <a:t>car.ang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= </a:t>
            </a:r>
            <a:r>
              <a:rPr lang="en-US" sz="1800" b="0" dirty="0" err="1" smtClean="0">
                <a:solidFill>
                  <a:srgbClr val="002060"/>
                </a:solidFill>
                <a:latin typeface="+mn-lt"/>
              </a:rPr>
              <a:t>car.ang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- ??;</a:t>
            </a:r>
            <a:endParaRPr lang="en-US" sz="1800" b="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  if(t &gt; ??) stage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= 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OUTTURN;</a:t>
            </a:r>
            <a:endParaRPr lang="en-US" sz="1800" b="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}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if(stage==OUTTURN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){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1800" b="0" dirty="0" err="1">
                <a:solidFill>
                  <a:srgbClr val="002060"/>
                </a:solidFill>
                <a:latin typeface="+mn-lt"/>
              </a:rPr>
              <a:t>car.ang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 = </a:t>
            </a:r>
            <a:r>
              <a:rPr lang="en-US" sz="1800" b="0" dirty="0" err="1">
                <a:solidFill>
                  <a:srgbClr val="002060"/>
                </a:solidFill>
                <a:latin typeface="+mn-lt"/>
              </a:rPr>
              <a:t>car.ang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 +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??;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  if(t &gt; ??) break;</a:t>
            </a:r>
            <a:endParaRPr lang="en-US" sz="1800" b="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}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800" b="0" dirty="0" err="1" smtClean="0">
                <a:solidFill>
                  <a:srgbClr val="002060"/>
                </a:solidFill>
                <a:latin typeface="+mn-lt"/>
              </a:rPr>
              <a:t>simulate_car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(car</a:t>
            </a:r>
            <a:r>
              <a:rPr lang="en-US" sz="1800" b="0" dirty="0">
                <a:solidFill>
                  <a:srgbClr val="002060"/>
                </a:solidFill>
                <a:latin typeface="+mn-lt"/>
              </a:rPr>
              <a:t>);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  Err += </a:t>
            </a:r>
            <a:r>
              <a:rPr lang="en-US" sz="1800" b="0" dirty="0" err="1" smtClean="0">
                <a:solidFill>
                  <a:srgbClr val="002060"/>
                </a:solidFill>
                <a:latin typeface="+mn-lt"/>
              </a:rPr>
              <a:t>check_collision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(car);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}</a:t>
            </a:r>
          </a:p>
          <a:p>
            <a:pPr algn="l"/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Err += </a:t>
            </a:r>
            <a:r>
              <a:rPr lang="en-US" sz="1800" b="0" dirty="0" err="1" smtClean="0">
                <a:solidFill>
                  <a:srgbClr val="002060"/>
                </a:solidFill>
                <a:latin typeface="+mn-lt"/>
              </a:rPr>
              <a:t>check_destination</a:t>
            </a:r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(car);</a:t>
            </a:r>
            <a:endParaRPr lang="en-US" sz="18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arallelParkGood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581400"/>
            <a:ext cx="3040371" cy="2280278"/>
          </a:xfrm>
          <a:prstGeom prst="rect">
            <a:avLst/>
          </a:prstGeom>
        </p:spPr>
      </p:pic>
      <p:sp>
        <p:nvSpPr>
          <p:cNvPr id="31" name="Right Brace 30"/>
          <p:cNvSpPr/>
          <p:nvPr/>
        </p:nvSpPr>
        <p:spPr bwMode="auto">
          <a:xfrm>
            <a:off x="3124200" y="3810000"/>
            <a:ext cx="457200" cy="838200"/>
          </a:xfrm>
          <a:prstGeom prst="rightBrac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191000" y="2133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eaLnBrk="0" hangingPunct="0"/>
            <a:r>
              <a:rPr lang="en-US" sz="1800" b="0" dirty="0" smtClean="0">
                <a:solidFill>
                  <a:srgbClr val="002060"/>
                </a:solidFill>
              </a:rPr>
              <a:t>Backup straight</a:t>
            </a:r>
          </a:p>
        </p:txBody>
      </p:sp>
      <p:sp>
        <p:nvSpPr>
          <p:cNvPr id="34" name="Right Brace 33"/>
          <p:cNvSpPr/>
          <p:nvPr/>
        </p:nvSpPr>
        <p:spPr bwMode="auto">
          <a:xfrm>
            <a:off x="3733800" y="2895600"/>
            <a:ext cx="457200" cy="838200"/>
          </a:xfrm>
          <a:prstGeom prst="rightBrac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ight Brace 34"/>
          <p:cNvSpPr/>
          <p:nvPr/>
        </p:nvSpPr>
        <p:spPr bwMode="auto">
          <a:xfrm>
            <a:off x="3657600" y="1828800"/>
            <a:ext cx="457200" cy="838200"/>
          </a:xfrm>
          <a:prstGeom prst="rightBrac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657600" y="40386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eaLnBrk="0" hangingPunct="0"/>
            <a:r>
              <a:rPr lang="en-US" sz="1800" b="0" dirty="0" smtClean="0">
                <a:solidFill>
                  <a:srgbClr val="002060"/>
                </a:solidFill>
              </a:rPr>
              <a:t>Straighten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267200" y="31242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eaLnBrk="0" hangingPunct="0"/>
            <a:r>
              <a:rPr lang="en-US" sz="1800" b="0" dirty="0" smtClean="0">
                <a:solidFill>
                  <a:srgbClr val="002060"/>
                </a:solidFill>
              </a:rPr>
              <a:t>Turn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838200" y="2057400"/>
            <a:ext cx="914400" cy="3810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3" name="Straight Arrow Connector 42"/>
          <p:cNvCxnSpPr>
            <a:stCxn id="47" idx="1"/>
            <a:endCxn id="41" idx="7"/>
          </p:cNvCxnSpPr>
          <p:nvPr/>
        </p:nvCxnSpPr>
        <p:spPr bwMode="auto">
          <a:xfrm flipH="1">
            <a:off x="1618689" y="1571655"/>
            <a:ext cx="3258111" cy="541541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4876800" y="13716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eaLnBrk="0" hangingPunct="0"/>
            <a:r>
              <a:rPr lang="en-US" sz="2000" b="0" dirty="0" smtClean="0">
                <a:solidFill>
                  <a:srgbClr val="C00000"/>
                </a:solidFill>
              </a:rPr>
              <a:t>When to start turning?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2514600" y="2895600"/>
            <a:ext cx="914400" cy="3048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3352800" y="2895600"/>
            <a:ext cx="1904999" cy="104745"/>
          </a:xfrm>
          <a:prstGeom prst="straightConnector1">
            <a:avLst/>
          </a:prstGeom>
          <a:solidFill>
            <a:srgbClr val="333399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5257800" y="26670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eaLnBrk="0" hangingPunct="0"/>
            <a:r>
              <a:rPr lang="en-US" sz="2000" b="0" dirty="0" smtClean="0">
                <a:solidFill>
                  <a:srgbClr val="C00000"/>
                </a:solidFill>
              </a:rPr>
              <a:t>How much to turn?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28600" y="60198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Solution based on constraint solving + numerical optimization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6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1" grpId="0" animBg="1"/>
      <p:bldP spid="32" grpId="0"/>
      <p:bldP spid="34" grpId="0" animBg="1"/>
      <p:bldP spid="35" grpId="0" animBg="1"/>
      <p:bldP spid="36" grpId="0"/>
      <p:bldP spid="37" grpId="0"/>
      <p:bldP spid="41" grpId="0" animBg="1"/>
      <p:bldP spid="47" grpId="0"/>
      <p:bldP spid="48" grpId="0" animBg="1"/>
      <p:bldP spid="51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66688"/>
            <a:ext cx="8515350" cy="10969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LTLMoP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: Robot control from structured English</a:t>
            </a:r>
            <a:b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				</a:t>
            </a: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Ref: Kress-Gazit et al (IROS 2010, CAV 2011)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28600" y="6172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Users specify what the robot should do, not how it should be done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8" name="Picture 2" descr="C:\Users\Hadas\Dropbox\oldWork\Conferences 2010\IROS2010\LTLMop\svn\images\LTLMoP_specEdito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895600" cy="2252133"/>
          </a:xfrm>
          <a:prstGeom prst="rect">
            <a:avLst/>
          </a:prstGeom>
          <a:noFill/>
        </p:spPr>
      </p:pic>
      <p:pic>
        <p:nvPicPr>
          <p:cNvPr id="19" name="Picture 2" descr="C:\Users\Hadas\My Dropbox\Lab\photos\NaoLTLMoPCronicle2011\1061_11_024.jpg"/>
          <p:cNvPicPr>
            <a:picLocks noChangeAspect="1" noChangeArrowheads="1"/>
          </p:cNvPicPr>
          <p:nvPr/>
        </p:nvPicPr>
        <p:blipFill>
          <a:blip r:embed="rId4" cstate="print"/>
          <a:srcRect l="14335" r="12394"/>
          <a:stretch>
            <a:fillRect/>
          </a:stretch>
        </p:blipFill>
        <p:spPr bwMode="auto">
          <a:xfrm>
            <a:off x="5715000" y="1219200"/>
            <a:ext cx="2971800" cy="2703962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4038600" y="2057400"/>
            <a:ext cx="1066800" cy="304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Hadas\Dropbox\recentWork\PapersInProgress\Hadas's Group\VasuICRA2012\images\eg1.png"/>
          <p:cNvPicPr>
            <a:picLocks noChangeAspect="1" noChangeArrowheads="1"/>
          </p:cNvPicPr>
          <p:nvPr/>
        </p:nvPicPr>
        <p:blipFill>
          <a:blip r:embed="rId5" cstate="print"/>
          <a:srcRect l="4968" t="15568"/>
          <a:stretch>
            <a:fillRect/>
          </a:stretch>
        </p:blipFill>
        <p:spPr bwMode="auto">
          <a:xfrm>
            <a:off x="3276600" y="4191000"/>
            <a:ext cx="2590800" cy="1911696"/>
          </a:xfrm>
          <a:prstGeom prst="rect">
            <a:avLst/>
          </a:prstGeom>
          <a:noFill/>
        </p:spPr>
      </p:pic>
      <p:pic>
        <p:nvPicPr>
          <p:cNvPr id="23" name="Picture 3" descr="C:\Users\Hadas\Dropbox\recentWork\PapersInProgress\Hadas's Group\VasuICRA2012\images\mopsy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14800"/>
            <a:ext cx="3048000" cy="215070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" y="2133600"/>
            <a:ext cx="24384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3300"/>
                </a:solidFill>
              </a:rPr>
              <a:t>Visit all rooms</a:t>
            </a:r>
            <a:endParaRPr lang="en-US" sz="1800" b="0" dirty="0">
              <a:solidFill>
                <a:srgbClr val="0033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4032434">
            <a:off x="2769847" y="3612697"/>
            <a:ext cx="486375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1676400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3300"/>
                </a:solidFill>
                <a:latin typeface="Comic Sans MS" pitchFamily="66" charset="0"/>
              </a:rPr>
              <a:t>Feasible specification </a:t>
            </a:r>
            <a:endParaRPr lang="en-US" sz="1800" b="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657600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solidFill>
                  <a:srgbClr val="003300"/>
                </a:solidFill>
                <a:latin typeface="Comic Sans MS" pitchFamily="66" charset="0"/>
              </a:rPr>
              <a:t>Unsynthesizable</a:t>
            </a:r>
            <a:r>
              <a:rPr lang="en-US" sz="1800" b="0" dirty="0" smtClean="0">
                <a:solidFill>
                  <a:srgbClr val="003300"/>
                </a:solidFill>
                <a:latin typeface="Comic Sans MS" pitchFamily="66" charset="0"/>
              </a:rPr>
              <a:t>         specification </a:t>
            </a:r>
            <a:endParaRPr lang="en-US" sz="1800" b="0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6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4</a:t>
            </a:r>
            <a:r>
              <a:rPr lang="en-US" sz="2800" dirty="0" smtClean="0">
                <a:solidFill>
                  <a:srgbClr val="CC0000"/>
                </a:solidFill>
              </a:rPr>
              <a:t>. </a:t>
            </a:r>
            <a:r>
              <a:rPr lang="en-US" sz="2800" dirty="0" smtClean="0">
                <a:solidFill>
                  <a:srgbClr val="CC0000"/>
                </a:solidFill>
              </a:rPr>
              <a:t>Interfaces for Compositional Design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Interface: Simplified description of components for system integration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Theoretical foundation: Compositionality, compatibility</a:t>
            </a:r>
            <a:endParaRPr lang="en-US" altLang="ko-KR" sz="2000" dirty="0" smtClean="0">
              <a:solidFill>
                <a:srgbClr val="000066"/>
              </a:solidFill>
              <a:ea typeface="Gulim" pitchFamily="34" charset="-127"/>
            </a:endParaRP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Opportunity for scalability of formal analysis</a:t>
            </a:r>
            <a:endParaRPr lang="en-US" altLang="ko-KR" sz="2000" dirty="0" smtClean="0">
              <a:solidFill>
                <a:srgbClr val="000066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Challenge: Theories and tools for interface-based design of cyber-physical systems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Interfaces need to capture quantitative properties</a:t>
            </a:r>
            <a:endParaRPr lang="en-US" altLang="ko-KR" sz="2000" dirty="0" smtClean="0">
              <a:solidFill>
                <a:srgbClr val="000066"/>
              </a:solidFill>
              <a:ea typeface="Gulim" pitchFamily="34" charset="-127"/>
            </a:endParaRPr>
          </a:p>
          <a:p>
            <a:pPr lvl="1">
              <a:spcBef>
                <a:spcPct val="35000"/>
              </a:spcBef>
              <a:buBlip>
                <a:blip r:embed="rId3"/>
              </a:buBlip>
            </a:pPr>
            <a:r>
              <a:rPr lang="en-US" altLang="ko-KR" sz="2000" dirty="0" smtClean="0">
                <a:solidFill>
                  <a:srgbClr val="000066"/>
                </a:solidFill>
                <a:ea typeface="Gulim" pitchFamily="34" charset="-127"/>
              </a:rPr>
              <a:t>Can interfaces be automatically extracted from code/models?</a:t>
            </a:r>
            <a:endParaRPr lang="en-US" altLang="ko-KR" sz="2000" dirty="0" smtClean="0">
              <a:solidFill>
                <a:srgbClr val="000066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Recent work: Resource allocation over time-triggered platforms for control components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618" name="Group 2"/>
          <p:cNvGrpSpPr>
            <a:grpSpLocks/>
          </p:cNvGrpSpPr>
          <p:nvPr/>
        </p:nvGrpSpPr>
        <p:grpSpPr bwMode="auto">
          <a:xfrm>
            <a:off x="38100" y="1219200"/>
            <a:ext cx="5295900" cy="2209800"/>
            <a:chOff x="24" y="768"/>
            <a:chExt cx="3336" cy="1392"/>
          </a:xfrm>
        </p:grpSpPr>
        <p:sp>
          <p:nvSpPr>
            <p:cNvPr id="1007619" name="Text Box 3"/>
            <p:cNvSpPr txBox="1">
              <a:spLocks noChangeArrowheads="1"/>
            </p:cNvSpPr>
            <p:nvPr/>
          </p:nvSpPr>
          <p:spPr bwMode="auto">
            <a:xfrm>
              <a:off x="24" y="768"/>
              <a:ext cx="149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003399"/>
                  </a:solidFill>
                </a:rPr>
                <a:t>State machines</a:t>
              </a:r>
              <a:endParaRPr lang="en-US"/>
            </a:p>
          </p:txBody>
        </p:sp>
        <p:sp>
          <p:nvSpPr>
            <p:cNvPr id="1007620" name="Oval 4"/>
            <p:cNvSpPr>
              <a:spLocks noChangeArrowheads="1"/>
            </p:cNvSpPr>
            <p:nvPr/>
          </p:nvSpPr>
          <p:spPr bwMode="auto">
            <a:xfrm>
              <a:off x="144" y="1535"/>
              <a:ext cx="1152" cy="62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1" name="Oval 5"/>
            <p:cNvSpPr>
              <a:spLocks noChangeArrowheads="1"/>
            </p:cNvSpPr>
            <p:nvPr/>
          </p:nvSpPr>
          <p:spPr bwMode="auto">
            <a:xfrm>
              <a:off x="2208" y="1536"/>
              <a:ext cx="1152" cy="62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2" name="Line 6"/>
            <p:cNvSpPr>
              <a:spLocks noChangeShapeType="1"/>
            </p:cNvSpPr>
            <p:nvPr/>
          </p:nvSpPr>
          <p:spPr bwMode="auto">
            <a:xfrm>
              <a:off x="1248" y="1679"/>
              <a:ext cx="1056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3" name="Line 7"/>
            <p:cNvSpPr>
              <a:spLocks noChangeShapeType="1"/>
            </p:cNvSpPr>
            <p:nvPr/>
          </p:nvSpPr>
          <p:spPr bwMode="auto">
            <a:xfrm flipH="1" flipV="1">
              <a:off x="1248" y="2015"/>
              <a:ext cx="1056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4" name="Text Box 8"/>
            <p:cNvSpPr txBox="1">
              <a:spLocks noChangeArrowheads="1"/>
            </p:cNvSpPr>
            <p:nvPr/>
          </p:nvSpPr>
          <p:spPr bwMode="auto">
            <a:xfrm>
              <a:off x="2592" y="1536"/>
              <a:ext cx="362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rgbClr val="003399"/>
                  </a:solidFill>
                </a:rPr>
                <a:t>off</a:t>
              </a:r>
              <a:endParaRPr lang="en-US"/>
            </a:p>
          </p:txBody>
        </p:sp>
        <p:sp>
          <p:nvSpPr>
            <p:cNvPr id="1007625" name="Text Box 9"/>
            <p:cNvSpPr txBox="1">
              <a:spLocks noChangeArrowheads="1"/>
            </p:cNvSpPr>
            <p:nvPr/>
          </p:nvSpPr>
          <p:spPr bwMode="auto">
            <a:xfrm>
              <a:off x="528" y="1535"/>
              <a:ext cx="284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rgbClr val="003399"/>
                  </a:solidFill>
                </a:rPr>
                <a:t>on</a:t>
              </a:r>
              <a:endParaRPr lang="en-US"/>
            </a:p>
          </p:txBody>
        </p:sp>
      </p:grpSp>
      <p:grpSp>
        <p:nvGrpSpPr>
          <p:cNvPr id="1007626" name="Group 10"/>
          <p:cNvGrpSpPr>
            <a:grpSpLocks/>
          </p:cNvGrpSpPr>
          <p:nvPr/>
        </p:nvGrpSpPr>
        <p:grpSpPr bwMode="auto">
          <a:xfrm>
            <a:off x="387350" y="1219200"/>
            <a:ext cx="5205413" cy="2455863"/>
            <a:chOff x="244" y="912"/>
            <a:chExt cx="3279" cy="1547"/>
          </a:xfrm>
        </p:grpSpPr>
        <p:sp>
          <p:nvSpPr>
            <p:cNvPr id="1007627" name="Text Box 11"/>
            <p:cNvSpPr txBox="1">
              <a:spLocks noChangeArrowheads="1"/>
            </p:cNvSpPr>
            <p:nvPr/>
          </p:nvSpPr>
          <p:spPr bwMode="auto">
            <a:xfrm>
              <a:off x="1536" y="912"/>
              <a:ext cx="198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 b="1">
                  <a:solidFill>
                    <a:schemeClr val="folHlink"/>
                  </a:solidFill>
                </a:rPr>
                <a:t>+ </a:t>
              </a:r>
              <a:r>
                <a:rPr lang="en-US" sz="2400">
                  <a:solidFill>
                    <a:schemeClr val="folHlink"/>
                  </a:solidFill>
                </a:rPr>
                <a:t>Dynamical systems</a:t>
              </a:r>
            </a:p>
          </p:txBody>
        </p:sp>
        <p:sp>
          <p:nvSpPr>
            <p:cNvPr id="1007628" name="Text Box 12"/>
            <p:cNvSpPr txBox="1">
              <a:spLocks noChangeArrowheads="1"/>
            </p:cNvSpPr>
            <p:nvPr/>
          </p:nvSpPr>
          <p:spPr bwMode="auto">
            <a:xfrm>
              <a:off x="244" y="1870"/>
              <a:ext cx="921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 err="1" smtClean="0">
                  <a:solidFill>
                    <a:schemeClr val="folHlink"/>
                  </a:solidFill>
                </a:rPr>
                <a:t>dx</a:t>
              </a:r>
              <a:r>
                <a:rPr lang="en-US" sz="2000" dirty="0" smtClean="0">
                  <a:solidFill>
                    <a:schemeClr val="folHlink"/>
                  </a:solidFill>
                </a:rPr>
                <a:t>/</a:t>
              </a:r>
              <a:r>
                <a:rPr lang="en-US" sz="2000" dirty="0" err="1" smtClean="0">
                  <a:solidFill>
                    <a:schemeClr val="folHlink"/>
                  </a:solidFill>
                </a:rPr>
                <a:t>dt</a:t>
              </a:r>
              <a:r>
                <a:rPr lang="en-US" sz="2000" dirty="0" smtClean="0">
                  <a:solidFill>
                    <a:schemeClr val="folHlink"/>
                  </a:solidFill>
                </a:rPr>
                <a:t> = </a:t>
              </a:r>
              <a:r>
                <a:rPr lang="en-US" sz="2000" dirty="0" err="1" smtClean="0">
                  <a:solidFill>
                    <a:schemeClr val="folHlink"/>
                  </a:solidFill>
                </a:rPr>
                <a:t>kx</a:t>
              </a:r>
              <a:endParaRPr lang="en-US" sz="2000" dirty="0">
                <a:solidFill>
                  <a:schemeClr val="folHlink"/>
                </a:solidFill>
              </a:endParaRPr>
            </a:p>
            <a:p>
              <a:r>
                <a:rPr lang="en-US" sz="2000" dirty="0">
                  <a:solidFill>
                    <a:schemeClr val="folHlink"/>
                  </a:solidFill>
                </a:rPr>
                <a:t>x&lt;70</a:t>
              </a:r>
            </a:p>
          </p:txBody>
        </p:sp>
        <p:sp>
          <p:nvSpPr>
            <p:cNvPr id="1007629" name="Text Box 13"/>
            <p:cNvSpPr txBox="1">
              <a:spLocks noChangeArrowheads="1"/>
            </p:cNvSpPr>
            <p:nvPr/>
          </p:nvSpPr>
          <p:spPr bwMode="auto">
            <a:xfrm>
              <a:off x="2299" y="1870"/>
              <a:ext cx="1018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 err="1" smtClean="0">
                  <a:solidFill>
                    <a:schemeClr val="folHlink"/>
                  </a:solidFill>
                </a:rPr>
                <a:t>dx</a:t>
              </a:r>
              <a:r>
                <a:rPr lang="en-US" sz="2000" dirty="0" smtClean="0">
                  <a:solidFill>
                    <a:schemeClr val="folHlink"/>
                  </a:solidFill>
                </a:rPr>
                <a:t>/</a:t>
              </a:r>
              <a:r>
                <a:rPr lang="en-US" sz="2000" dirty="0" err="1" smtClean="0">
                  <a:solidFill>
                    <a:schemeClr val="folHlink"/>
                  </a:solidFill>
                </a:rPr>
                <a:t>dt</a:t>
              </a:r>
              <a:r>
                <a:rPr lang="en-US" sz="2000" dirty="0" smtClean="0">
                  <a:solidFill>
                    <a:schemeClr val="folHlink"/>
                  </a:solidFill>
                </a:rPr>
                <a:t> = -</a:t>
              </a:r>
              <a:r>
                <a:rPr lang="en-US" sz="2000" dirty="0" err="1">
                  <a:solidFill>
                    <a:schemeClr val="folHlink"/>
                  </a:solidFill>
                </a:rPr>
                <a:t>k’x</a:t>
              </a:r>
              <a:endParaRPr lang="en-US" sz="2000" dirty="0">
                <a:solidFill>
                  <a:schemeClr val="folHlink"/>
                </a:solidFill>
              </a:endParaRPr>
            </a:p>
            <a:p>
              <a:r>
                <a:rPr lang="en-US" sz="2000" dirty="0">
                  <a:solidFill>
                    <a:schemeClr val="folHlink"/>
                  </a:solidFill>
                </a:rPr>
                <a:t>x&gt;60</a:t>
              </a:r>
            </a:p>
          </p:txBody>
        </p:sp>
        <p:sp>
          <p:nvSpPr>
            <p:cNvPr id="1007630" name="Text Box 14"/>
            <p:cNvSpPr txBox="1">
              <a:spLocks noChangeArrowheads="1"/>
            </p:cNvSpPr>
            <p:nvPr/>
          </p:nvSpPr>
          <p:spPr bwMode="auto">
            <a:xfrm>
              <a:off x="1458" y="1537"/>
              <a:ext cx="46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x&gt;68</a:t>
              </a:r>
            </a:p>
          </p:txBody>
        </p:sp>
        <p:sp>
          <p:nvSpPr>
            <p:cNvPr id="1007631" name="Text Box 15"/>
            <p:cNvSpPr txBox="1">
              <a:spLocks noChangeArrowheads="1"/>
            </p:cNvSpPr>
            <p:nvPr/>
          </p:nvSpPr>
          <p:spPr bwMode="auto">
            <a:xfrm>
              <a:off x="1410" y="2209"/>
              <a:ext cx="46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x&lt;63</a:t>
              </a:r>
            </a:p>
          </p:txBody>
        </p:sp>
      </p:grpSp>
      <p:grpSp>
        <p:nvGrpSpPr>
          <p:cNvPr id="1007632" name="Group 16"/>
          <p:cNvGrpSpPr>
            <a:grpSpLocks/>
          </p:cNvGrpSpPr>
          <p:nvPr/>
        </p:nvGrpSpPr>
        <p:grpSpPr bwMode="auto">
          <a:xfrm>
            <a:off x="0" y="4551363"/>
            <a:ext cx="1752600" cy="1860550"/>
            <a:chOff x="0" y="2867"/>
            <a:chExt cx="1104" cy="1172"/>
          </a:xfrm>
        </p:grpSpPr>
        <p:pic>
          <p:nvPicPr>
            <p:cNvPr id="1007633" name="Picture 17" descr="p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11"/>
              <a:ext cx="1104" cy="828"/>
            </a:xfrm>
            <a:prstGeom prst="rect">
              <a:avLst/>
            </a:prstGeom>
            <a:noFill/>
          </p:spPr>
        </p:pic>
        <p:sp>
          <p:nvSpPr>
            <p:cNvPr id="1007634" name="Text Box 18"/>
            <p:cNvSpPr txBox="1">
              <a:spLocks noChangeArrowheads="1"/>
            </p:cNvSpPr>
            <p:nvPr/>
          </p:nvSpPr>
          <p:spPr bwMode="auto">
            <a:xfrm>
              <a:off x="82" y="2867"/>
              <a:ext cx="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</a:rPr>
                <a:t>Automotive</a:t>
              </a:r>
            </a:p>
          </p:txBody>
        </p:sp>
      </p:grpSp>
      <p:grpSp>
        <p:nvGrpSpPr>
          <p:cNvPr id="1007635" name="Group 19"/>
          <p:cNvGrpSpPr>
            <a:grpSpLocks/>
          </p:cNvGrpSpPr>
          <p:nvPr/>
        </p:nvGrpSpPr>
        <p:grpSpPr bwMode="auto">
          <a:xfrm>
            <a:off x="3810000" y="4572000"/>
            <a:ext cx="1828800" cy="1868488"/>
            <a:chOff x="2400" y="2880"/>
            <a:chExt cx="1152" cy="1177"/>
          </a:xfrm>
        </p:grpSpPr>
        <p:pic>
          <p:nvPicPr>
            <p:cNvPr id="1007636" name="Picture 20" descr="Fieldw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3193"/>
              <a:ext cx="115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7637" name="Text Box 21"/>
            <p:cNvSpPr txBox="1">
              <a:spLocks noChangeArrowheads="1"/>
            </p:cNvSpPr>
            <p:nvPr/>
          </p:nvSpPr>
          <p:spPr bwMode="auto">
            <a:xfrm>
              <a:off x="2552" y="2880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Robotics</a:t>
              </a:r>
            </a:p>
          </p:txBody>
        </p:sp>
      </p:grpSp>
      <p:grpSp>
        <p:nvGrpSpPr>
          <p:cNvPr id="1007641" name="Group 25"/>
          <p:cNvGrpSpPr>
            <a:grpSpLocks/>
          </p:cNvGrpSpPr>
          <p:nvPr/>
        </p:nvGrpSpPr>
        <p:grpSpPr bwMode="auto">
          <a:xfrm>
            <a:off x="7467600" y="4267200"/>
            <a:ext cx="1676400" cy="2011363"/>
            <a:chOff x="4704" y="2736"/>
            <a:chExt cx="1056" cy="1267"/>
          </a:xfrm>
        </p:grpSpPr>
        <p:pic>
          <p:nvPicPr>
            <p:cNvPr id="1007642" name="Picture 26" descr="Com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3246"/>
              <a:ext cx="1056" cy="75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07643" name="Text Box 27"/>
            <p:cNvSpPr txBox="1">
              <a:spLocks noChangeArrowheads="1"/>
            </p:cNvSpPr>
            <p:nvPr/>
          </p:nvSpPr>
          <p:spPr bwMode="auto">
            <a:xfrm>
              <a:off x="4848" y="2736"/>
              <a:ext cx="7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</a:rPr>
                <a:t>Systems</a:t>
              </a:r>
            </a:p>
            <a:p>
              <a:r>
                <a:rPr lang="en-US" sz="2000">
                  <a:solidFill>
                    <a:srgbClr val="CC0000"/>
                  </a:solidFill>
                </a:rPr>
                <a:t>Biology</a:t>
              </a:r>
            </a:p>
          </p:txBody>
        </p:sp>
      </p:grpSp>
      <p:grpSp>
        <p:nvGrpSpPr>
          <p:cNvPr id="1007644" name="Group 28"/>
          <p:cNvGrpSpPr>
            <a:grpSpLocks/>
          </p:cNvGrpSpPr>
          <p:nvPr/>
        </p:nvGrpSpPr>
        <p:grpSpPr bwMode="auto">
          <a:xfrm>
            <a:off x="1828800" y="4343400"/>
            <a:ext cx="1752600" cy="2093913"/>
            <a:chOff x="1152" y="2736"/>
            <a:chExt cx="1104" cy="1319"/>
          </a:xfrm>
        </p:grpSpPr>
        <p:pic>
          <p:nvPicPr>
            <p:cNvPr id="1007645" name="Picture 29" descr="mobies_vehic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" y="3231"/>
              <a:ext cx="1104" cy="824"/>
            </a:xfrm>
            <a:prstGeom prst="rect">
              <a:avLst/>
            </a:prstGeom>
            <a:noFill/>
          </p:spPr>
        </p:pic>
        <p:sp>
          <p:nvSpPr>
            <p:cNvPr id="1007646" name="Text Box 30"/>
            <p:cNvSpPr txBox="1">
              <a:spLocks noChangeArrowheads="1"/>
            </p:cNvSpPr>
            <p:nvPr/>
          </p:nvSpPr>
          <p:spPr bwMode="auto">
            <a:xfrm>
              <a:off x="1196" y="2736"/>
              <a:ext cx="10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Coordination</a:t>
              </a:r>
            </a:p>
            <a:p>
              <a:r>
                <a:rPr lang="en-US" sz="2000" dirty="0">
                  <a:solidFill>
                    <a:srgbClr val="CC0000"/>
                  </a:solidFill>
                </a:rPr>
                <a:t>Protocols</a:t>
              </a:r>
            </a:p>
          </p:txBody>
        </p:sp>
      </p:grpSp>
      <p:sp>
        <p:nvSpPr>
          <p:cNvPr id="1007647" name="Rectangle 31"/>
          <p:cNvSpPr>
            <a:spLocks noChangeArrowheads="1"/>
          </p:cNvSpPr>
          <p:nvPr/>
        </p:nvSpPr>
        <p:spPr bwMode="auto">
          <a:xfrm>
            <a:off x="5867400" y="609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7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>
                <a:solidFill>
                  <a:srgbClr val="000099"/>
                </a:solidFill>
                <a:ea typeface="Gulim" pitchFamily="34" charset="-127"/>
              </a:rPr>
              <a:t>Computer Science</a:t>
            </a:r>
          </a:p>
          <a:p>
            <a:pPr marL="342900" indent="-342900" algn="l">
              <a:lnSpc>
                <a:spcPct val="7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ko-KR" sz="2000">
                <a:solidFill>
                  <a:schemeClr val="tx1"/>
                </a:solidFill>
                <a:ea typeface="Gulim" pitchFamily="34" charset="-127"/>
              </a:rPr>
              <a:t>Automata/Logic</a:t>
            </a:r>
            <a:endParaRPr lang="en-US" altLang="ko-KR" sz="2000" baseline="-25000">
              <a:solidFill>
                <a:schemeClr val="tx1"/>
              </a:solidFill>
              <a:ea typeface="Gulim" pitchFamily="34" charset="-127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>
                <a:solidFill>
                  <a:schemeClr val="tx1"/>
                </a:solidFill>
                <a:ea typeface="Gulim" pitchFamily="34" charset="-127"/>
              </a:rPr>
              <a:t>Concurrency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>
                <a:solidFill>
                  <a:schemeClr val="tx1"/>
                </a:solidFill>
                <a:ea typeface="Gulim" pitchFamily="34" charset="-127"/>
              </a:rPr>
              <a:t>Formal verification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folHlink"/>
                </a:solidFill>
              </a:rPr>
              <a:t>+ </a:t>
            </a:r>
            <a:r>
              <a:rPr lang="en-US" sz="2000">
                <a:solidFill>
                  <a:schemeClr val="folHlink"/>
                </a:solidFill>
              </a:rPr>
              <a:t>Control Theory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Optimal control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Stability analysis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Discrete-event system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Software</a:t>
            </a:r>
            <a:r>
              <a:rPr lang="en-US" sz="2000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chemeClr val="folHlink"/>
                </a:solidFill>
              </a:rPr>
              <a:t>+ Environment</a:t>
            </a:r>
          </a:p>
        </p:txBody>
      </p:sp>
      <p:sp>
        <p:nvSpPr>
          <p:cNvPr id="1007648" name="Rectangle 32"/>
          <p:cNvSpPr>
            <a:spLocks noChangeArrowheads="1"/>
          </p:cNvSpPr>
          <p:nvPr/>
        </p:nvSpPr>
        <p:spPr bwMode="auto">
          <a:xfrm>
            <a:off x="228600" y="3810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solidFill>
                  <a:srgbClr val="CC0000"/>
                </a:solidFill>
              </a:rPr>
              <a:t>Hybrid Systems</a:t>
            </a:r>
          </a:p>
        </p:txBody>
      </p:sp>
      <p:pic>
        <p:nvPicPr>
          <p:cNvPr id="10854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105400"/>
            <a:ext cx="1752600" cy="15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096000" y="4267200"/>
            <a:ext cx="1107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</a:rPr>
              <a:t>Medical</a:t>
            </a:r>
            <a:endParaRPr lang="en-US" sz="2000" dirty="0">
              <a:solidFill>
                <a:srgbClr val="CC0000"/>
              </a:solidFill>
            </a:endParaRPr>
          </a:p>
          <a:p>
            <a:r>
              <a:rPr lang="en-US" sz="2000" dirty="0" smtClean="0">
                <a:solidFill>
                  <a:srgbClr val="CC0000"/>
                </a:solidFill>
              </a:rPr>
              <a:t>Devices</a:t>
            </a:r>
            <a:endParaRPr lang="en-US" sz="2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47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26141" cy="10715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ヒラギノ明朝 Pro W3" charset="0"/>
                <a:cs typeface="ヒラギノ明朝 Pro W3" charset="0"/>
                <a:sym typeface="Times" charset="0"/>
              </a:rPr>
              <a:t>Automata-based Interfaces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78594" y="4286250"/>
            <a:ext cx="8965406" cy="23172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195"/>
              </a:spcBef>
            </a:pPr>
            <a:endParaRPr lang="en-US" sz="20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rot="10800000">
            <a:off x="2032395" y="2250281"/>
            <a:ext cx="32146" cy="7500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 sz="1100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232172" y="2411016"/>
            <a:ext cx="8733234" cy="1821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000" dirty="0" smtClean="0">
                <a:solidFill>
                  <a:srgbClr val="002060"/>
                </a:solidFill>
                <a:cs typeface="Times" charset="0"/>
              </a:rPr>
              <a:t>Interface: </a:t>
            </a: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Regular language for desired allocation on time-triggered platform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578" y="1178719"/>
            <a:ext cx="1625203" cy="97297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 bwMode="auto">
          <a:xfrm>
            <a:off x="392906" y="3589734"/>
            <a:ext cx="8358188" cy="53578"/>
          </a:xfrm>
          <a:prstGeom prst="lin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Line 13"/>
          <p:cNvSpPr>
            <a:spLocks noChangeShapeType="1"/>
          </p:cNvSpPr>
          <p:nvPr/>
        </p:nvSpPr>
        <p:spPr bwMode="auto">
          <a:xfrm rot="10800000" flipH="1">
            <a:off x="2057400" y="3657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 sz="1100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3554016" y="1125141"/>
            <a:ext cx="5375672" cy="1768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Control Designer:</a:t>
            </a:r>
          </a:p>
          <a:p>
            <a:pPr algn="l">
              <a:lnSpc>
                <a:spcPct val="90000"/>
              </a:lnSpc>
            </a:pPr>
            <a:endParaRPr lang="en-US" sz="1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Specify all acceptable allocation sequences as a regular language</a:t>
            </a:r>
          </a:p>
          <a:p>
            <a:pPr algn="l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E.g. Periodicity, Exponential stability, Fairness</a:t>
            </a:r>
          </a:p>
        </p:txBody>
      </p:sp>
      <p:sp>
        <p:nvSpPr>
          <p:cNvPr id="22" name="Rectangle 6"/>
          <p:cNvSpPr>
            <a:spLocks/>
          </p:cNvSpPr>
          <p:nvPr/>
        </p:nvSpPr>
        <p:spPr bwMode="auto">
          <a:xfrm>
            <a:off x="3768328" y="3804047"/>
            <a:ext cx="5036344" cy="2035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System Integrator:</a:t>
            </a:r>
          </a:p>
          <a:p>
            <a:pPr algn="l">
              <a:lnSpc>
                <a:spcPct val="90000"/>
              </a:lnSpc>
            </a:pPr>
            <a:endParaRPr lang="en-US" sz="1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Can resource requirements of all the components be met?</a:t>
            </a:r>
          </a:p>
          <a:p>
            <a:pPr algn="l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" charset="0"/>
              </a:rPr>
              <a:t>Find a schedule acceptable to all using automata constructions</a:t>
            </a:r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-457200" y="6248400"/>
            <a:ext cx="9601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dirty="0" smtClean="0">
                <a:solidFill>
                  <a:srgbClr val="C00000"/>
                </a:solidFill>
                <a:cs typeface="Times" charset="0"/>
              </a:rPr>
              <a:t>Application: </a:t>
            </a:r>
            <a:r>
              <a:rPr lang="en-US" sz="2000" dirty="0" smtClean="0">
                <a:solidFill>
                  <a:srgbClr val="C00000"/>
                </a:solidFill>
                <a:cs typeface="Times" charset="0"/>
              </a:rPr>
              <a:t> Multi-hop wireless </a:t>
            </a:r>
            <a:r>
              <a:rPr lang="en-US" sz="2000" dirty="0" smtClean="0">
                <a:solidFill>
                  <a:srgbClr val="C00000"/>
                </a:solidFill>
                <a:cs typeface="Times" charset="0"/>
              </a:rPr>
              <a:t>control </a:t>
            </a:r>
            <a:r>
              <a:rPr lang="en-US" sz="2000" dirty="0" smtClean="0">
                <a:solidFill>
                  <a:srgbClr val="C00000"/>
                </a:solidFill>
                <a:cs typeface="Times" charset="0"/>
              </a:rPr>
              <a:t>networks (ADJPW 09/10) </a:t>
            </a:r>
            <a:endParaRPr lang="en-US" sz="2000" dirty="0">
              <a:solidFill>
                <a:srgbClr val="C00000"/>
              </a:solidFill>
              <a:cs typeface="Times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38200" y="4191000"/>
            <a:ext cx="2223206" cy="1828800"/>
            <a:chOff x="1129594" y="1981200"/>
            <a:chExt cx="7112706" cy="4114800"/>
          </a:xfrm>
        </p:grpSpPr>
        <p:sp>
          <p:nvSpPr>
            <p:cNvPr id="40" name="Line 2"/>
            <p:cNvSpPr>
              <a:spLocks noChangeShapeType="1"/>
            </p:cNvSpPr>
            <p:nvPr/>
          </p:nvSpPr>
          <p:spPr bwMode="auto">
            <a:xfrm flipH="1">
              <a:off x="2618405" y="3491230"/>
              <a:ext cx="932568" cy="3670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Line 3"/>
            <p:cNvSpPr>
              <a:spLocks noChangeShapeType="1"/>
            </p:cNvSpPr>
            <p:nvPr/>
          </p:nvSpPr>
          <p:spPr bwMode="auto">
            <a:xfrm rot="10800000">
              <a:off x="2628900" y="4224020"/>
              <a:ext cx="922073" cy="4165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Oval 4"/>
            <p:cNvSpPr>
              <a:spLocks/>
            </p:cNvSpPr>
            <p:nvPr/>
          </p:nvSpPr>
          <p:spPr bwMode="auto">
            <a:xfrm>
              <a:off x="3541978" y="3267710"/>
              <a:ext cx="515761" cy="443230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Oval 5"/>
            <p:cNvSpPr>
              <a:spLocks/>
            </p:cNvSpPr>
            <p:nvPr/>
          </p:nvSpPr>
          <p:spPr bwMode="auto">
            <a:xfrm>
              <a:off x="3541978" y="4442460"/>
              <a:ext cx="515761" cy="443230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Oval 6"/>
            <p:cNvSpPr>
              <a:spLocks/>
            </p:cNvSpPr>
            <p:nvPr/>
          </p:nvSpPr>
          <p:spPr bwMode="auto">
            <a:xfrm>
              <a:off x="4732426" y="4442460"/>
              <a:ext cx="517260" cy="443230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rot="10800000">
              <a:off x="4068233" y="3492500"/>
              <a:ext cx="6536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rot="10800000">
              <a:off x="4068233" y="4659630"/>
              <a:ext cx="6641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Rectangle 9"/>
            <p:cNvSpPr>
              <a:spLocks/>
            </p:cNvSpPr>
            <p:nvPr/>
          </p:nvSpPr>
          <p:spPr bwMode="auto">
            <a:xfrm>
              <a:off x="1129594" y="3694430"/>
              <a:ext cx="1499306" cy="68072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000" dirty="0" smtClean="0">
                  <a:solidFill>
                    <a:srgbClr val="FFFFFF"/>
                  </a:solidFill>
                  <a:cs typeface="Times" charset="0"/>
                </a:rPr>
                <a:t>Plant</a:t>
              </a:r>
              <a:endParaRPr lang="en-US" sz="1000" dirty="0">
                <a:solidFill>
                  <a:srgbClr val="FFFFFF"/>
                </a:solidFill>
                <a:cs typeface="Times" charset="0"/>
              </a:endParaRPr>
            </a:p>
          </p:txBody>
        </p:sp>
        <p:sp>
          <p:nvSpPr>
            <p:cNvPr id="48" name="Rectangle 10"/>
            <p:cNvSpPr>
              <a:spLocks/>
            </p:cNvSpPr>
            <p:nvPr/>
          </p:nvSpPr>
          <p:spPr bwMode="auto">
            <a:xfrm>
              <a:off x="4288632" y="1981200"/>
              <a:ext cx="1499306" cy="68199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000" dirty="0">
                  <a:solidFill>
                    <a:srgbClr val="FFFFFF"/>
                  </a:solidFill>
                  <a:cs typeface="Times" charset="0"/>
                </a:rPr>
                <a:t>Plant </a:t>
              </a:r>
            </a:p>
          </p:txBody>
        </p:sp>
        <p:sp>
          <p:nvSpPr>
            <p:cNvPr id="49" name="Rectangle 11"/>
            <p:cNvSpPr>
              <a:spLocks/>
            </p:cNvSpPr>
            <p:nvPr/>
          </p:nvSpPr>
          <p:spPr bwMode="auto">
            <a:xfrm>
              <a:off x="4288632" y="5415280"/>
              <a:ext cx="1499306" cy="68072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000" dirty="0" smtClean="0">
                  <a:solidFill>
                    <a:srgbClr val="FFFFFF"/>
                  </a:solidFill>
                  <a:cs typeface="Times" charset="0"/>
                </a:rPr>
                <a:t>Plant</a:t>
              </a:r>
              <a:endParaRPr lang="en-US" sz="1000" dirty="0">
                <a:solidFill>
                  <a:srgbClr val="FFFFFF"/>
                </a:solidFill>
                <a:cs typeface="Times" charset="0"/>
              </a:endParaRPr>
            </a:p>
          </p:txBody>
        </p:sp>
        <p:sp>
          <p:nvSpPr>
            <p:cNvPr id="50" name="Rectangle 12"/>
            <p:cNvSpPr>
              <a:spLocks/>
            </p:cNvSpPr>
            <p:nvPr/>
          </p:nvSpPr>
          <p:spPr bwMode="auto">
            <a:xfrm>
              <a:off x="6179256" y="3694430"/>
              <a:ext cx="2063044" cy="68072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000" dirty="0">
                  <a:solidFill>
                    <a:srgbClr val="FFFFFF"/>
                  </a:solidFill>
                  <a:cs typeface="Times" charset="0"/>
                </a:rPr>
                <a:t>Controller</a:t>
              </a: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 flipH="1">
              <a:off x="5240690" y="4241800"/>
              <a:ext cx="941564" cy="365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 rot="10800000">
              <a:off x="5249686" y="3473450"/>
              <a:ext cx="922073" cy="4178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15"/>
            <p:cNvSpPr>
              <a:spLocks/>
            </p:cNvSpPr>
            <p:nvPr/>
          </p:nvSpPr>
          <p:spPr bwMode="auto">
            <a:xfrm>
              <a:off x="4732426" y="3267710"/>
              <a:ext cx="517260" cy="443230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H="1">
              <a:off x="4988807" y="2683510"/>
              <a:ext cx="0" cy="5753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H="1">
              <a:off x="4988807" y="4872990"/>
              <a:ext cx="0" cy="5753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609600" y="0"/>
            <a:ext cx="1143000" cy="1676400"/>
            <a:chOff x="2514600" y="1219201"/>
            <a:chExt cx="1143000" cy="158853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219201"/>
              <a:ext cx="99683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2743200" y="2438401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Foster</a:t>
              </a: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0" y="1447800"/>
            <a:ext cx="914400" cy="1436132"/>
            <a:chOff x="1371600" y="1295400"/>
            <a:chExt cx="914400" cy="1436132"/>
          </a:xfrm>
        </p:grpSpPr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1295400"/>
              <a:ext cx="914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Bodik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0" y="2819400"/>
            <a:ext cx="990600" cy="1588532"/>
            <a:chOff x="1524000" y="3657600"/>
            <a:chExt cx="990600" cy="1588532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3657600"/>
              <a:ext cx="990600" cy="124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1600200" y="48768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Alur</a:t>
              </a: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1676400" y="0"/>
            <a:ext cx="1371600" cy="1664731"/>
            <a:chOff x="1143000" y="228600"/>
            <a:chExt cx="1371600" cy="1664731"/>
          </a:xfrm>
        </p:grpSpPr>
        <p:pic>
          <p:nvPicPr>
            <p:cNvPr id="5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9200" y="228600"/>
              <a:ext cx="990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1143000" y="1523999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Hartmann</a:t>
              </a: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0" y="4419600"/>
            <a:ext cx="1371600" cy="1664732"/>
            <a:chOff x="0" y="4419600"/>
            <a:chExt cx="1371600" cy="166473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19600"/>
              <a:ext cx="92528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0" y="57150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Zdancewic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1295400" y="5257800"/>
            <a:ext cx="1124857" cy="1600200"/>
            <a:chOff x="1295400" y="5257800"/>
            <a:chExt cx="1124857" cy="1600200"/>
          </a:xfrm>
        </p:grpSpPr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5400" y="5257800"/>
              <a:ext cx="1124857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1371600" y="6488668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Vardi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2514600" y="5224078"/>
            <a:ext cx="1219200" cy="1633922"/>
            <a:chOff x="2514600" y="5224078"/>
            <a:chExt cx="1219200" cy="1633922"/>
          </a:xfrm>
        </p:grpSpPr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4600" y="5224078"/>
              <a:ext cx="1066800" cy="125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2514600" y="6488668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Tripakis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64"/>
          <p:cNvGrpSpPr/>
          <p:nvPr/>
        </p:nvGrpSpPr>
        <p:grpSpPr>
          <a:xfrm>
            <a:off x="3657600" y="5181600"/>
            <a:ext cx="1219200" cy="1676400"/>
            <a:chOff x="3657600" y="5181600"/>
            <a:chExt cx="1219200" cy="1676400"/>
          </a:xfrm>
        </p:grpSpPr>
        <p:pic>
          <p:nvPicPr>
            <p:cNvPr id="63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3801" y="5181600"/>
              <a:ext cx="951930" cy="135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36"/>
            <p:cNvSpPr txBox="1">
              <a:spLocks noChangeArrowheads="1"/>
            </p:cNvSpPr>
            <p:nvPr/>
          </p:nvSpPr>
          <p:spPr bwMode="auto">
            <a:xfrm>
              <a:off x="3657600" y="6488668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Tabuada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4114800" y="0"/>
            <a:ext cx="1295400" cy="1664732"/>
            <a:chOff x="4114800" y="0"/>
            <a:chExt cx="1295400" cy="1664732"/>
          </a:xfrm>
        </p:grpSpPr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4800" y="0"/>
              <a:ext cx="1066799" cy="126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36"/>
            <p:cNvSpPr txBox="1">
              <a:spLocks noChangeArrowheads="1"/>
            </p:cNvSpPr>
            <p:nvPr/>
          </p:nvSpPr>
          <p:spPr bwMode="auto">
            <a:xfrm>
              <a:off x="4191000" y="12954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Kavraki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73"/>
          <p:cNvGrpSpPr/>
          <p:nvPr/>
        </p:nvGrpSpPr>
        <p:grpSpPr>
          <a:xfrm>
            <a:off x="6248400" y="5105400"/>
            <a:ext cx="1110607" cy="1752600"/>
            <a:chOff x="4876800" y="5105400"/>
            <a:chExt cx="1110607" cy="1752600"/>
          </a:xfrm>
        </p:grpSpPr>
        <p:pic>
          <p:nvPicPr>
            <p:cNvPr id="72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76800" y="5105400"/>
              <a:ext cx="111060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4953000" y="648866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Seshia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2895600" y="0"/>
            <a:ext cx="1295400" cy="1664732"/>
            <a:chOff x="2895600" y="0"/>
            <a:chExt cx="1295400" cy="1664732"/>
          </a:xfrm>
        </p:grpSpPr>
        <p:pic>
          <p:nvPicPr>
            <p:cNvPr id="25603" name="Picture 3" descr="C:\Users\Rajeev\AppData\Local\Temp\stephane-um-web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95600" y="0"/>
              <a:ext cx="1066800" cy="1230923"/>
            </a:xfrm>
            <a:prstGeom prst="rect">
              <a:avLst/>
            </a:prstGeom>
            <a:noFill/>
          </p:spPr>
        </p:pic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2895600" y="1295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Lafortune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78"/>
          <p:cNvGrpSpPr/>
          <p:nvPr/>
        </p:nvGrpSpPr>
        <p:grpSpPr>
          <a:xfrm>
            <a:off x="4724400" y="5208657"/>
            <a:ext cx="1905000" cy="1664732"/>
            <a:chOff x="6019800" y="1524000"/>
            <a:chExt cx="1905000" cy="1664732"/>
          </a:xfrm>
        </p:grpSpPr>
        <p:pic>
          <p:nvPicPr>
            <p:cNvPr id="77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72200" y="15240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36"/>
            <p:cNvSpPr txBox="1">
              <a:spLocks noChangeArrowheads="1"/>
            </p:cNvSpPr>
            <p:nvPr/>
          </p:nvSpPr>
          <p:spPr bwMode="auto">
            <a:xfrm>
              <a:off x="6019800" y="2819400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Solar-</a:t>
              </a:r>
              <a:r>
                <a:rPr lang="en-US" sz="1800" b="0" dirty="0" err="1" smtClean="0">
                  <a:solidFill>
                    <a:srgbClr val="C00000"/>
                  </a:solidFill>
                </a:rPr>
                <a:t>Lezama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>
            <a:off x="7315200" y="5105400"/>
            <a:ext cx="1447800" cy="1752600"/>
            <a:chOff x="6172200" y="2655332"/>
            <a:chExt cx="1447800" cy="1752600"/>
          </a:xfrm>
        </p:grpSpPr>
        <p:pic>
          <p:nvPicPr>
            <p:cNvPr id="80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24599" y="2655332"/>
              <a:ext cx="1035483" cy="140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 Box 36"/>
            <p:cNvSpPr txBox="1">
              <a:spLocks noChangeArrowheads="1"/>
            </p:cNvSpPr>
            <p:nvPr/>
          </p:nvSpPr>
          <p:spPr bwMode="auto">
            <a:xfrm>
              <a:off x="6172200" y="40386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Sangiovanni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84"/>
          <p:cNvGrpSpPr/>
          <p:nvPr/>
        </p:nvGrpSpPr>
        <p:grpSpPr>
          <a:xfrm>
            <a:off x="5181600" y="0"/>
            <a:ext cx="1447800" cy="1664732"/>
            <a:chOff x="5181600" y="0"/>
            <a:chExt cx="1447800" cy="1664732"/>
          </a:xfrm>
        </p:grpSpPr>
        <p:pic>
          <p:nvPicPr>
            <p:cNvPr id="83" name="Picture 1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57800" y="0"/>
              <a:ext cx="130426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5181600" y="12954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Kress-</a:t>
              </a:r>
              <a:r>
                <a:rPr lang="en-US" sz="1800" b="0" dirty="0" err="1" smtClean="0">
                  <a:solidFill>
                    <a:srgbClr val="C00000"/>
                  </a:solidFill>
                </a:rPr>
                <a:t>Gazit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87"/>
          <p:cNvGrpSpPr/>
          <p:nvPr/>
        </p:nvGrpSpPr>
        <p:grpSpPr>
          <a:xfrm>
            <a:off x="6781800" y="1"/>
            <a:ext cx="936434" cy="1664731"/>
            <a:chOff x="6781800" y="1"/>
            <a:chExt cx="936434" cy="1664731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81800" y="1"/>
              <a:ext cx="936434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36"/>
            <p:cNvSpPr txBox="1">
              <a:spLocks noChangeArrowheads="1"/>
            </p:cNvSpPr>
            <p:nvPr/>
          </p:nvSpPr>
          <p:spPr bwMode="auto">
            <a:xfrm>
              <a:off x="6781800" y="12954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Loo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90"/>
          <p:cNvGrpSpPr/>
          <p:nvPr/>
        </p:nvGrpSpPr>
        <p:grpSpPr>
          <a:xfrm>
            <a:off x="7620000" y="228600"/>
            <a:ext cx="1524000" cy="1740932"/>
            <a:chOff x="7620000" y="838200"/>
            <a:chExt cx="1524000" cy="1740932"/>
          </a:xfrm>
        </p:grpSpPr>
        <p:pic>
          <p:nvPicPr>
            <p:cNvPr id="89" name="Picture 1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848600" y="838200"/>
              <a:ext cx="1066800" cy="136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 Box 36"/>
            <p:cNvSpPr txBox="1">
              <a:spLocks noChangeArrowheads="1"/>
            </p:cNvSpPr>
            <p:nvPr/>
          </p:nvSpPr>
          <p:spPr bwMode="auto">
            <a:xfrm>
              <a:off x="7620000" y="2209800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err="1" smtClean="0">
                  <a:solidFill>
                    <a:srgbClr val="C00000"/>
                  </a:solidFill>
                </a:rPr>
                <a:t>Madhusudan</a:t>
              </a:r>
              <a:endParaRPr lang="en-US" sz="1800" b="0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93"/>
          <p:cNvGrpSpPr/>
          <p:nvPr/>
        </p:nvGrpSpPr>
        <p:grpSpPr>
          <a:xfrm>
            <a:off x="7924800" y="1981200"/>
            <a:ext cx="925286" cy="1588532"/>
            <a:chOff x="7924800" y="2667000"/>
            <a:chExt cx="925286" cy="1588532"/>
          </a:xfrm>
        </p:grpSpPr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924800" y="2667000"/>
              <a:ext cx="92528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 Box 36"/>
            <p:cNvSpPr txBox="1">
              <a:spLocks noChangeArrowheads="1"/>
            </p:cNvSpPr>
            <p:nvPr/>
          </p:nvSpPr>
          <p:spPr bwMode="auto">
            <a:xfrm>
              <a:off x="7924800" y="38862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Martin</a:t>
              </a:r>
            </a:p>
          </p:txBody>
        </p:sp>
      </p:grpSp>
      <p:grpSp>
        <p:nvGrpSpPr>
          <p:cNvPr id="19" name="Group 96"/>
          <p:cNvGrpSpPr/>
          <p:nvPr/>
        </p:nvGrpSpPr>
        <p:grpSpPr>
          <a:xfrm>
            <a:off x="7924800" y="3505200"/>
            <a:ext cx="990600" cy="1664732"/>
            <a:chOff x="7924800" y="3733800"/>
            <a:chExt cx="990600" cy="1664732"/>
          </a:xfrm>
        </p:grpSpPr>
        <p:pic>
          <p:nvPicPr>
            <p:cNvPr id="95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924800" y="3733800"/>
              <a:ext cx="990600" cy="13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8001000" y="50292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indent="-190500" eaLnBrk="0" hangingPunct="0"/>
              <a:r>
                <a:rPr lang="en-US" sz="1800" b="0" dirty="0" smtClean="0">
                  <a:solidFill>
                    <a:srgbClr val="C00000"/>
                  </a:solidFill>
                </a:rPr>
                <a:t>Pappas</a:t>
              </a:r>
            </a:p>
          </p:txBody>
        </p:sp>
      </p:grpSp>
      <p:sp>
        <p:nvSpPr>
          <p:cNvPr id="88" name="Rectangle 2"/>
          <p:cNvSpPr txBox="1">
            <a:spLocks noChangeArrowheads="1"/>
          </p:cNvSpPr>
          <p:nvPr/>
        </p:nvSpPr>
        <p:spPr bwMode="auto">
          <a:xfrm>
            <a:off x="1295400" y="2057400"/>
            <a:ext cx="655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ExCAPE</a:t>
            </a:r>
            <a:endParaRPr lang="en-US" sz="2000" b="1" kern="0" dirty="0" smtClean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Expeditions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Computer Augmented Program Engineering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baseline="0" dirty="0" smtClean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http://excape.cis.upenn.edu/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Cornell, Maryland, Michigan, MIT, Penn, Rice, UC-Berkeley,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noProof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UCLA, UIUC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4876800" cy="1143000"/>
          </a:xfrm>
        </p:spPr>
        <p:txBody>
          <a:bodyPr/>
          <a:lstStyle/>
          <a:p>
            <a:pPr algn="l"/>
            <a:r>
              <a:rPr lang="en-US" altLang="ko-KR" sz="2800" dirty="0" smtClean="0">
                <a:solidFill>
                  <a:srgbClr val="C00000"/>
                </a:solidFill>
                <a:ea typeface="Gulim" pitchFamily="34" charset="-127"/>
              </a:rPr>
              <a:t>Synthesis: </a:t>
            </a:r>
            <a:r>
              <a:rPr lang="en-US" altLang="ko-KR" sz="2800" dirty="0" err="1" smtClean="0">
                <a:solidFill>
                  <a:srgbClr val="C00000"/>
                </a:solidFill>
                <a:ea typeface="Gulim" pitchFamily="34" charset="-127"/>
              </a:rPr>
              <a:t>ExCAPE</a:t>
            </a:r>
            <a:r>
              <a:rPr lang="en-US" altLang="ko-KR" sz="2800" dirty="0" smtClean="0">
                <a:solidFill>
                  <a:srgbClr val="C00000"/>
                </a:solidFill>
                <a:ea typeface="Gulim" pitchFamily="34" charset="-127"/>
              </a:rPr>
              <a:t> View</a:t>
            </a:r>
            <a:endParaRPr lang="en-US" altLang="ko-KR" sz="2800" dirty="0" smtClean="0">
              <a:solidFill>
                <a:srgbClr val="C00000"/>
              </a:solidFill>
              <a:ea typeface="Gulim" pitchFamily="34" charset="-127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5257800"/>
          </a:xfrm>
        </p:spPr>
        <p:txBody>
          <a:bodyPr/>
          <a:lstStyle/>
          <a:p>
            <a:pPr>
              <a:buNone/>
            </a:pPr>
            <a:endParaRPr lang="en-US" altLang="ko-KR" sz="2000" dirty="0" smtClean="0">
              <a:solidFill>
                <a:srgbClr val="003300"/>
              </a:solidFill>
              <a:ea typeface="Gulim" pitchFamily="34" charset="-127"/>
            </a:endParaRPr>
          </a:p>
          <a:p>
            <a:pPr>
              <a:buFont typeface="Wingdings" pitchFamily="2" charset="2"/>
              <a:buChar char="q"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Paradigm shift in synthesis: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		Old: Allow more concise, high-level description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		New: Designer uses multiple, natural formats,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			Synthesis tool assists in discovering tricky logic</a:t>
            </a:r>
          </a:p>
          <a:p>
            <a:pPr>
              <a:buFont typeface="Wingdings" pitchFamily="2" charset="2"/>
              <a:buChar char="q"/>
            </a:pPr>
            <a:endParaRPr lang="en-US" altLang="ko-KR" sz="2000" dirty="0" smtClean="0">
              <a:solidFill>
                <a:srgbClr val="003300"/>
              </a:solidFill>
              <a:ea typeface="Gulim" pitchFamily="34" charset="-127"/>
            </a:endParaRPr>
          </a:p>
          <a:p>
            <a:pPr>
              <a:buFont typeface="Wingdings" pitchFamily="2" charset="2"/>
              <a:buChar char="q"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Paradigm shift in design tools: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		Old : Any compiler transformation must be polynomial-time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		New: Computational intractability not a show-stopper</a:t>
            </a:r>
          </a:p>
          <a:p>
            <a:pPr>
              <a:buFont typeface="Wingdings" pitchFamily="2" charset="2"/>
              <a:buChar char="q"/>
            </a:pPr>
            <a:endParaRPr lang="en-US" altLang="ko-KR" sz="2000" dirty="0" smtClean="0">
              <a:solidFill>
                <a:srgbClr val="003300"/>
              </a:solidFill>
              <a:ea typeface="Gulim" pitchFamily="34" charset="-127"/>
            </a:endParaRPr>
          </a:p>
          <a:p>
            <a:pPr>
              <a:buFont typeface="Wingdings" pitchFamily="2" charset="2"/>
              <a:buChar char="q"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Common theme: Guided search in a space of </a:t>
            </a: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designs</a:t>
            </a: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to find one that meets multiple design goals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003300"/>
                </a:solidFill>
                <a:ea typeface="Gulim" pitchFamily="34" charset="-127"/>
              </a:rPr>
              <a:t>		A bit like model checking, but can be interactive!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950" y="0"/>
            <a:ext cx="3067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Conclusions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Model based design (MBD) is a promising approach to design of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embedded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software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Over the past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year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s, CPS research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has demonstrated benefits of MBD for rigorous design of pacemaker software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Synthesis has the potential to transform the way a designer can employ MBD</a:t>
            </a:r>
            <a:endParaRPr lang="en-US" altLang="ko-KR" sz="24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0" y="5562600"/>
            <a:ext cx="9144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Times" charset="0"/>
              </a:rPr>
              <a:t>Promise of Synthesis: Model-based Design made less tedious</a:t>
            </a:r>
            <a:endParaRPr lang="en-US" sz="2400" dirty="0" smtClean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C0000"/>
                </a:solidFill>
              </a:rPr>
              <a:t>Model Based Design for Embedded Software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777219" name="Rectangle 3"/>
          <p:cNvSpPr>
            <a:spLocks noChangeArrowheads="1"/>
          </p:cNvSpPr>
          <p:nvPr/>
        </p:nvSpPr>
        <p:spPr bwMode="auto">
          <a:xfrm>
            <a:off x="381000" y="3048000"/>
            <a:ext cx="35814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Programming/Modeling Language</a:t>
            </a:r>
          </a:p>
          <a:p>
            <a:r>
              <a:rPr lang="en-US" sz="1800"/>
              <a:t>Based on Hybrid Automata</a:t>
            </a:r>
          </a:p>
        </p:txBody>
      </p:sp>
      <p:sp>
        <p:nvSpPr>
          <p:cNvPr id="777220" name="Rectangle 4"/>
          <p:cNvSpPr>
            <a:spLocks noChangeArrowheads="1"/>
          </p:cNvSpPr>
          <p:nvPr/>
        </p:nvSpPr>
        <p:spPr bwMode="auto">
          <a:xfrm>
            <a:off x="5867400" y="4648200"/>
            <a:ext cx="3124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Libraries in Base Language</a:t>
            </a:r>
          </a:p>
        </p:txBody>
      </p:sp>
      <p:sp>
        <p:nvSpPr>
          <p:cNvPr id="777221" name="Rectangle 5"/>
          <p:cNvSpPr>
            <a:spLocks noChangeArrowheads="1"/>
          </p:cNvSpPr>
          <p:nvPr/>
        </p:nvSpPr>
        <p:spPr bwMode="auto">
          <a:xfrm>
            <a:off x="228600" y="4724400"/>
            <a:ext cx="2667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Platform Description</a:t>
            </a:r>
          </a:p>
        </p:txBody>
      </p:sp>
      <p:sp>
        <p:nvSpPr>
          <p:cNvPr id="777222" name="Rectangle 6"/>
          <p:cNvSpPr>
            <a:spLocks noChangeArrowheads="1"/>
          </p:cNvSpPr>
          <p:nvPr/>
        </p:nvSpPr>
        <p:spPr bwMode="auto">
          <a:xfrm>
            <a:off x="4572000" y="3048000"/>
            <a:ext cx="42672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Design and Analysis Tools</a:t>
            </a:r>
          </a:p>
          <a:p>
            <a:r>
              <a:rPr lang="en-US" sz="1800"/>
              <a:t>Simulation, Verification, Optimization</a:t>
            </a:r>
          </a:p>
        </p:txBody>
      </p:sp>
      <p:sp>
        <p:nvSpPr>
          <p:cNvPr id="777223" name="Rectangle 7"/>
          <p:cNvSpPr>
            <a:spLocks noChangeArrowheads="1"/>
          </p:cNvSpPr>
          <p:nvPr/>
        </p:nvSpPr>
        <p:spPr bwMode="auto">
          <a:xfrm>
            <a:off x="5029200" y="1828800"/>
            <a:ext cx="3581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Formal Specification</a:t>
            </a:r>
          </a:p>
          <a:p>
            <a:r>
              <a:rPr lang="en-US" sz="1800"/>
              <a:t>Environment Model</a:t>
            </a:r>
          </a:p>
          <a:p>
            <a:r>
              <a:rPr lang="en-US" sz="1800"/>
              <a:t>Performance Metrics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2819400" y="5867400"/>
            <a:ext cx="28956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Executable Code on</a:t>
            </a:r>
          </a:p>
          <a:p>
            <a:r>
              <a:rPr lang="en-US" sz="1800"/>
              <a:t>Embedded Processor</a:t>
            </a:r>
          </a:p>
        </p:txBody>
      </p:sp>
      <p:sp>
        <p:nvSpPr>
          <p:cNvPr id="777225" name="Rectangle 9"/>
          <p:cNvSpPr>
            <a:spLocks noChangeArrowheads="1"/>
          </p:cNvSpPr>
          <p:nvPr/>
        </p:nvSpPr>
        <p:spPr bwMode="auto">
          <a:xfrm>
            <a:off x="3200400" y="4648200"/>
            <a:ext cx="22098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Compiler +</a:t>
            </a:r>
          </a:p>
          <a:p>
            <a:r>
              <a:rPr lang="en-US" sz="1800"/>
              <a:t>Scheduler</a:t>
            </a:r>
          </a:p>
        </p:txBody>
      </p:sp>
      <p:sp>
        <p:nvSpPr>
          <p:cNvPr id="777226" name="Line 10"/>
          <p:cNvSpPr>
            <a:spLocks noChangeShapeType="1"/>
          </p:cNvSpPr>
          <p:nvPr/>
        </p:nvSpPr>
        <p:spPr bwMode="auto">
          <a:xfrm>
            <a:off x="3962400" y="35052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27" name="Line 11"/>
          <p:cNvSpPr>
            <a:spLocks noChangeShapeType="1"/>
          </p:cNvSpPr>
          <p:nvPr/>
        </p:nvSpPr>
        <p:spPr bwMode="auto">
          <a:xfrm>
            <a:off x="6629400" y="2667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28" name="Line 12"/>
          <p:cNvSpPr>
            <a:spLocks noChangeShapeType="1"/>
          </p:cNvSpPr>
          <p:nvPr/>
        </p:nvSpPr>
        <p:spPr bwMode="auto">
          <a:xfrm>
            <a:off x="2895600" y="5029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29" name="Line 13"/>
          <p:cNvSpPr>
            <a:spLocks noChangeShapeType="1"/>
          </p:cNvSpPr>
          <p:nvPr/>
        </p:nvSpPr>
        <p:spPr bwMode="auto">
          <a:xfrm flipH="1">
            <a:off x="5410200" y="5029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30" name="Line 14"/>
          <p:cNvSpPr>
            <a:spLocks noChangeShapeType="1"/>
          </p:cNvSpPr>
          <p:nvPr/>
        </p:nvSpPr>
        <p:spPr bwMode="auto">
          <a:xfrm>
            <a:off x="3657600" y="3886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31" name="Line 15"/>
          <p:cNvSpPr>
            <a:spLocks noChangeShapeType="1"/>
          </p:cNvSpPr>
          <p:nvPr/>
        </p:nvSpPr>
        <p:spPr bwMode="auto">
          <a:xfrm>
            <a:off x="4191000" y="5410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7232" name="Text Box 16"/>
          <p:cNvSpPr txBox="1">
            <a:spLocks noChangeArrowheads="1"/>
          </p:cNvSpPr>
          <p:nvPr/>
        </p:nvSpPr>
        <p:spPr bwMode="auto">
          <a:xfrm>
            <a:off x="228600" y="1600200"/>
            <a:ext cx="6283325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Can we formally prove safety properties of models</a:t>
            </a:r>
            <a:r>
              <a:rPr lang="en-US" sz="16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777233" name="Text Box 17"/>
          <p:cNvSpPr txBox="1">
            <a:spLocks noChangeArrowheads="1"/>
          </p:cNvSpPr>
          <p:nvPr/>
        </p:nvSpPr>
        <p:spPr bwMode="auto">
          <a:xfrm>
            <a:off x="228600" y="2286000"/>
            <a:ext cx="7286625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Can we infer properties of code from properties of models?</a:t>
            </a:r>
            <a:endParaRPr lang="en-US" sz="16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32" grpId="0" animBg="1"/>
      <p:bldP spid="7772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48200" y="838200"/>
            <a:ext cx="44958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Medical Devices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743200"/>
            <a:ext cx="8534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 indent="11747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From </a:t>
            </a:r>
            <a:r>
              <a:rPr lang="en-US" sz="2400" dirty="0" smtClean="0">
                <a:solidFill>
                  <a:srgbClr val="002060"/>
                </a:solidFill>
              </a:rPr>
              <a:t>1985-2005, nearly 30,000 deaths and </a:t>
            </a:r>
            <a:r>
              <a:rPr lang="en-US" sz="2400" dirty="0" smtClean="0">
                <a:solidFill>
                  <a:srgbClr val="002060"/>
                </a:solidFill>
              </a:rPr>
              <a:t>600,000 injuries </a:t>
            </a:r>
            <a:r>
              <a:rPr lang="en-US" sz="2400" dirty="0" smtClean="0">
                <a:solidFill>
                  <a:srgbClr val="002060"/>
                </a:solidFill>
              </a:rPr>
              <a:t>from device failures</a:t>
            </a:r>
          </a:p>
          <a:p>
            <a:pPr marL="0" lvl="8" indent="11747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From 1996-2006, the percentage of software-related causes in medical device recalls have grown from 10% to 21% </a:t>
            </a:r>
            <a:r>
              <a:rPr lang="en-US" sz="2400" dirty="0" smtClean="0">
                <a:solidFill>
                  <a:srgbClr val="002060"/>
                </a:solidFill>
              </a:rPr>
              <a:t>(as complexity grows, so does potential for safety violations)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lvl="8" indent="11747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Helvetica" charset="0"/>
              </a:rPr>
              <a:t> There is currently </a:t>
            </a:r>
            <a:r>
              <a:rPr lang="en-US" sz="2400" dirty="0" smtClean="0">
                <a:solidFill>
                  <a:srgbClr val="002060"/>
                </a:solidFill>
              </a:rPr>
              <a:t>no well-established standards for development of software for medical devices</a:t>
            </a:r>
          </a:p>
          <a:p>
            <a:pPr marL="173038" indent="-173038" algn="l">
              <a:buFont typeface="Wingdings" pitchFamily="2" charset="2"/>
              <a:buChar char="q"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grpSp>
        <p:nvGrpSpPr>
          <p:cNvPr id="8" name="Group 6"/>
          <p:cNvGrpSpPr/>
          <p:nvPr>
            <p:custDataLst>
              <p:tags r:id="rId2"/>
            </p:custDataLst>
          </p:nvPr>
        </p:nvGrpSpPr>
        <p:grpSpPr>
          <a:xfrm>
            <a:off x="0" y="685800"/>
            <a:ext cx="5029200" cy="1489075"/>
            <a:chOff x="512334" y="2386021"/>
            <a:chExt cx="7518400" cy="2098675"/>
          </a:xfrm>
        </p:grpSpPr>
        <p:pic>
          <p:nvPicPr>
            <p:cNvPr id="9" name="Picture 7" descr="11508291442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334" y="2386021"/>
              <a:ext cx="1919288" cy="209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pacemaker copy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1134" y="2462221"/>
              <a:ext cx="18796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loop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5934" y="2895609"/>
              <a:ext cx="3276600" cy="125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76200"/>
            <a:ext cx="8153400" cy="1189038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Model-based Pacemaker Software Design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 bwMode="auto">
          <a:xfrm>
            <a:off x="914400" y="33528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 bwMode="auto">
          <a:xfrm>
            <a:off x="914400" y="46482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 bwMode="auto">
          <a:xfrm>
            <a:off x="914400" y="59436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6661395" y="2667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Verification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772002" y="38100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Simulation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6977988" y="5105400"/>
            <a:ext cx="12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Testing</a:t>
            </a:r>
            <a:endParaRPr lang="en-US" sz="2400" dirty="0">
              <a:solidFill>
                <a:srgbClr val="003300"/>
              </a:solidFill>
            </a:endParaRPr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 bwMode="auto">
          <a:xfrm>
            <a:off x="914400" y="2057400"/>
            <a:ext cx="7391400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1447800" y="1600200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Heart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495800" y="1600200"/>
            <a:ext cx="17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Pacemaker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9" name="圆角矩形 18"/>
          <p:cNvSpPr/>
          <p:nvPr>
            <p:custDataLst>
              <p:tags r:id="rId12"/>
            </p:custDataLst>
          </p:nvPr>
        </p:nvSpPr>
        <p:spPr bwMode="auto">
          <a:xfrm>
            <a:off x="4572000" y="23622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UPPAAL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圆角矩形 20"/>
          <p:cNvSpPr/>
          <p:nvPr>
            <p:custDataLst>
              <p:tags r:id="rId13"/>
            </p:custDataLst>
          </p:nvPr>
        </p:nvSpPr>
        <p:spPr bwMode="auto">
          <a:xfrm>
            <a:off x="4572000" y="36576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Simulink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圆角矩形 21"/>
          <p:cNvSpPr/>
          <p:nvPr>
            <p:custDataLst>
              <p:tags r:id="rId14"/>
            </p:custDataLst>
          </p:nvPr>
        </p:nvSpPr>
        <p:spPr bwMode="auto">
          <a:xfrm>
            <a:off x="4495800" y="49530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Pacemaker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左右箭头 22"/>
          <p:cNvSpPr/>
          <p:nvPr>
            <p:custDataLst>
              <p:tags r:id="rId15"/>
            </p:custDataLst>
          </p:nvPr>
        </p:nvSpPr>
        <p:spPr bwMode="auto">
          <a:xfrm>
            <a:off x="3048000" y="2590800"/>
            <a:ext cx="1066800" cy="2286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圆角矩形 25"/>
          <p:cNvSpPr/>
          <p:nvPr>
            <p:custDataLst>
              <p:tags r:id="rId16"/>
            </p:custDataLst>
          </p:nvPr>
        </p:nvSpPr>
        <p:spPr bwMode="auto">
          <a:xfrm>
            <a:off x="1143000" y="23622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Random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</a:p>
        </p:txBody>
      </p:sp>
      <p:sp>
        <p:nvSpPr>
          <p:cNvPr id="27" name="圆角矩形 26"/>
          <p:cNvSpPr/>
          <p:nvPr>
            <p:custDataLst>
              <p:tags r:id="rId17"/>
            </p:custDataLst>
          </p:nvPr>
        </p:nvSpPr>
        <p:spPr bwMode="auto">
          <a:xfrm>
            <a:off x="1143000" y="36576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Virtual 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圆角矩形 27"/>
          <p:cNvSpPr/>
          <p:nvPr>
            <p:custDataLst>
              <p:tags r:id="rId18"/>
            </p:custDataLst>
          </p:nvPr>
        </p:nvSpPr>
        <p:spPr bwMode="auto">
          <a:xfrm>
            <a:off x="1143000" y="49530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 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下箭头 28"/>
          <p:cNvSpPr/>
          <p:nvPr>
            <p:custDataLst>
              <p:tags r:id="rId19"/>
            </p:custDataLst>
          </p:nvPr>
        </p:nvSpPr>
        <p:spPr bwMode="auto">
          <a:xfrm>
            <a:off x="5181600" y="30480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下箭头 29"/>
          <p:cNvSpPr/>
          <p:nvPr>
            <p:custDataLst>
              <p:tags r:id="rId20"/>
            </p:custDataLst>
          </p:nvPr>
        </p:nvSpPr>
        <p:spPr bwMode="auto">
          <a:xfrm>
            <a:off x="5181600" y="43434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下箭头 31"/>
          <p:cNvSpPr/>
          <p:nvPr>
            <p:custDataLst>
              <p:tags r:id="rId21"/>
            </p:custDataLst>
          </p:nvPr>
        </p:nvSpPr>
        <p:spPr bwMode="auto">
          <a:xfrm>
            <a:off x="1828800" y="43434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下箭头 32"/>
          <p:cNvSpPr/>
          <p:nvPr>
            <p:custDataLst>
              <p:tags r:id="rId22"/>
            </p:custDataLst>
          </p:nvPr>
        </p:nvSpPr>
        <p:spPr bwMode="auto">
          <a:xfrm>
            <a:off x="1828800" y="3048000"/>
            <a:ext cx="152400" cy="609600"/>
          </a:xfrm>
          <a:prstGeom prst="downArrow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圆角矩形 33"/>
          <p:cNvSpPr/>
          <p:nvPr>
            <p:custDataLst>
              <p:tags r:id="rId23"/>
            </p:custDataLst>
          </p:nvPr>
        </p:nvSpPr>
        <p:spPr bwMode="auto">
          <a:xfrm>
            <a:off x="3048000" y="36576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5" name="圆角矩形 34"/>
          <p:cNvSpPr/>
          <p:nvPr>
            <p:custDataLst>
              <p:tags r:id="rId24"/>
            </p:custDataLst>
          </p:nvPr>
        </p:nvSpPr>
        <p:spPr bwMode="auto">
          <a:xfrm>
            <a:off x="3886200" y="36576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6" name="左右箭头 35"/>
          <p:cNvSpPr/>
          <p:nvPr>
            <p:custDataLst>
              <p:tags r:id="rId25"/>
            </p:custDataLst>
          </p:nvPr>
        </p:nvSpPr>
        <p:spPr bwMode="auto">
          <a:xfrm>
            <a:off x="2667000" y="39624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左右箭头 36"/>
          <p:cNvSpPr/>
          <p:nvPr>
            <p:custDataLst>
              <p:tags r:id="rId26"/>
            </p:custDataLst>
          </p:nvPr>
        </p:nvSpPr>
        <p:spPr bwMode="auto">
          <a:xfrm>
            <a:off x="4191000" y="39624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左右箭头 37"/>
          <p:cNvSpPr/>
          <p:nvPr>
            <p:custDataLst>
              <p:tags r:id="rId27"/>
            </p:custDataLst>
          </p:nvPr>
        </p:nvSpPr>
        <p:spPr bwMode="auto">
          <a:xfrm>
            <a:off x="3352800" y="5181600"/>
            <a:ext cx="4572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圆角矩形 38"/>
          <p:cNvSpPr/>
          <p:nvPr>
            <p:custDataLst>
              <p:tags r:id="rId28"/>
            </p:custDataLst>
          </p:nvPr>
        </p:nvSpPr>
        <p:spPr bwMode="auto">
          <a:xfrm>
            <a:off x="3059935" y="48832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0" name="圆角矩形 39"/>
          <p:cNvSpPr/>
          <p:nvPr>
            <p:custDataLst>
              <p:tags r:id="rId29"/>
            </p:custDataLst>
          </p:nvPr>
        </p:nvSpPr>
        <p:spPr bwMode="auto">
          <a:xfrm>
            <a:off x="3810000" y="48832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1" name="左右箭头 40"/>
          <p:cNvSpPr/>
          <p:nvPr>
            <p:custDataLst>
              <p:tags r:id="rId30"/>
            </p:custDataLst>
          </p:nvPr>
        </p:nvSpPr>
        <p:spPr bwMode="auto">
          <a:xfrm>
            <a:off x="2678935" y="51880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左右箭头 41"/>
          <p:cNvSpPr/>
          <p:nvPr>
            <p:custDataLst>
              <p:tags r:id="rId31"/>
            </p:custDataLst>
          </p:nvPr>
        </p:nvSpPr>
        <p:spPr bwMode="auto">
          <a:xfrm>
            <a:off x="4114800" y="51880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左右箭头 42"/>
          <p:cNvSpPr/>
          <p:nvPr>
            <p:custDataLst>
              <p:tags r:id="rId32"/>
            </p:custDataLst>
          </p:nvPr>
        </p:nvSpPr>
        <p:spPr bwMode="auto">
          <a:xfrm>
            <a:off x="3340865" y="3962400"/>
            <a:ext cx="533400" cy="145973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32"/>
          <p:cNvSpPr/>
          <p:nvPr>
            <p:custDataLst>
              <p:tags r:id="rId2"/>
            </p:custDataLst>
          </p:nvPr>
        </p:nvSpPr>
        <p:spPr bwMode="auto">
          <a:xfrm>
            <a:off x="1066800" y="1905000"/>
            <a:ext cx="5181600" cy="990600"/>
          </a:xfrm>
          <a:prstGeom prst="roundRect">
            <a:avLst/>
          </a:prstGeom>
          <a:solidFill>
            <a:srgbClr val="FFC0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76200"/>
            <a:ext cx="8153400" cy="1189038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Model Verification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>
            <a:off x="990600" y="30480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 bwMode="auto">
          <a:xfrm>
            <a:off x="990600" y="43434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 bwMode="auto">
          <a:xfrm>
            <a:off x="990600" y="56388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737595" y="2362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Verification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6848202" y="35052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Simulation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7054188" y="4800600"/>
            <a:ext cx="12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Testing</a:t>
            </a:r>
            <a:endParaRPr lang="en-US" sz="2400" dirty="0">
              <a:solidFill>
                <a:srgbClr val="003300"/>
              </a:solidFill>
            </a:endParaRP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 bwMode="auto">
          <a:xfrm>
            <a:off x="990600" y="1752600"/>
            <a:ext cx="7391400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1524000" y="1295400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Heart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2"/>
            </p:custDataLst>
          </p:nvPr>
        </p:nvSpPr>
        <p:spPr>
          <a:xfrm>
            <a:off x="4572000" y="1295400"/>
            <a:ext cx="17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Pacemaker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9" name="圆角矩形 18"/>
          <p:cNvSpPr/>
          <p:nvPr>
            <p:custDataLst>
              <p:tags r:id="rId13"/>
            </p:custDataLst>
          </p:nvPr>
        </p:nvSpPr>
        <p:spPr bwMode="auto">
          <a:xfrm>
            <a:off x="4648200" y="20574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UPPAAL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圆角矩形 20"/>
          <p:cNvSpPr/>
          <p:nvPr>
            <p:custDataLst>
              <p:tags r:id="rId14"/>
            </p:custDataLst>
          </p:nvPr>
        </p:nvSpPr>
        <p:spPr bwMode="auto">
          <a:xfrm>
            <a:off x="4648200" y="33528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Simulink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圆角矩形 21"/>
          <p:cNvSpPr/>
          <p:nvPr>
            <p:custDataLst>
              <p:tags r:id="rId15"/>
            </p:custDataLst>
          </p:nvPr>
        </p:nvSpPr>
        <p:spPr bwMode="auto">
          <a:xfrm>
            <a:off x="4572000" y="46482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Pacemaker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左右箭头 22"/>
          <p:cNvSpPr/>
          <p:nvPr>
            <p:custDataLst>
              <p:tags r:id="rId16"/>
            </p:custDataLst>
          </p:nvPr>
        </p:nvSpPr>
        <p:spPr bwMode="auto">
          <a:xfrm>
            <a:off x="3124200" y="2286000"/>
            <a:ext cx="1066800" cy="2286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圆角矩形 25"/>
          <p:cNvSpPr/>
          <p:nvPr>
            <p:custDataLst>
              <p:tags r:id="rId17"/>
            </p:custDataLst>
          </p:nvPr>
        </p:nvSpPr>
        <p:spPr bwMode="auto">
          <a:xfrm>
            <a:off x="1219200" y="20574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Random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</a:p>
        </p:txBody>
      </p:sp>
      <p:sp>
        <p:nvSpPr>
          <p:cNvPr id="27" name="圆角矩形 26"/>
          <p:cNvSpPr/>
          <p:nvPr>
            <p:custDataLst>
              <p:tags r:id="rId18"/>
            </p:custDataLst>
          </p:nvPr>
        </p:nvSpPr>
        <p:spPr bwMode="auto">
          <a:xfrm>
            <a:off x="1219200" y="33528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Virtual 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圆角矩形 27"/>
          <p:cNvSpPr/>
          <p:nvPr>
            <p:custDataLst>
              <p:tags r:id="rId19"/>
            </p:custDataLst>
          </p:nvPr>
        </p:nvSpPr>
        <p:spPr bwMode="auto">
          <a:xfrm>
            <a:off x="1219200" y="46482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 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下箭头 28"/>
          <p:cNvSpPr/>
          <p:nvPr>
            <p:custDataLst>
              <p:tags r:id="rId20"/>
            </p:custDataLst>
          </p:nvPr>
        </p:nvSpPr>
        <p:spPr bwMode="auto">
          <a:xfrm>
            <a:off x="5257800" y="27432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下箭头 29"/>
          <p:cNvSpPr/>
          <p:nvPr>
            <p:custDataLst>
              <p:tags r:id="rId21"/>
            </p:custDataLst>
          </p:nvPr>
        </p:nvSpPr>
        <p:spPr bwMode="auto">
          <a:xfrm>
            <a:off x="5257800" y="40386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下箭头 31"/>
          <p:cNvSpPr/>
          <p:nvPr>
            <p:custDataLst>
              <p:tags r:id="rId22"/>
            </p:custDataLst>
          </p:nvPr>
        </p:nvSpPr>
        <p:spPr bwMode="auto">
          <a:xfrm>
            <a:off x="1905000" y="40386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下箭头 32"/>
          <p:cNvSpPr/>
          <p:nvPr>
            <p:custDataLst>
              <p:tags r:id="rId23"/>
            </p:custDataLst>
          </p:nvPr>
        </p:nvSpPr>
        <p:spPr bwMode="auto">
          <a:xfrm>
            <a:off x="1905000" y="2743200"/>
            <a:ext cx="152400" cy="609600"/>
          </a:xfrm>
          <a:prstGeom prst="downArrow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圆角矩形 33"/>
          <p:cNvSpPr/>
          <p:nvPr>
            <p:custDataLst>
              <p:tags r:id="rId24"/>
            </p:custDataLst>
          </p:nvPr>
        </p:nvSpPr>
        <p:spPr bwMode="auto">
          <a:xfrm>
            <a:off x="3124200" y="33528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5" name="圆角矩形 34"/>
          <p:cNvSpPr/>
          <p:nvPr>
            <p:custDataLst>
              <p:tags r:id="rId25"/>
            </p:custDataLst>
          </p:nvPr>
        </p:nvSpPr>
        <p:spPr bwMode="auto">
          <a:xfrm>
            <a:off x="3962400" y="33528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6" name="左右箭头 35"/>
          <p:cNvSpPr/>
          <p:nvPr>
            <p:custDataLst>
              <p:tags r:id="rId26"/>
            </p:custDataLst>
          </p:nvPr>
        </p:nvSpPr>
        <p:spPr bwMode="auto">
          <a:xfrm>
            <a:off x="2743200" y="36576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左右箭头 36"/>
          <p:cNvSpPr/>
          <p:nvPr>
            <p:custDataLst>
              <p:tags r:id="rId27"/>
            </p:custDataLst>
          </p:nvPr>
        </p:nvSpPr>
        <p:spPr bwMode="auto">
          <a:xfrm>
            <a:off x="4267200" y="36576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左右箭头 37"/>
          <p:cNvSpPr/>
          <p:nvPr>
            <p:custDataLst>
              <p:tags r:id="rId28"/>
            </p:custDataLst>
          </p:nvPr>
        </p:nvSpPr>
        <p:spPr bwMode="auto">
          <a:xfrm>
            <a:off x="3429000" y="4876800"/>
            <a:ext cx="4572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圆角矩形 38"/>
          <p:cNvSpPr/>
          <p:nvPr>
            <p:custDataLst>
              <p:tags r:id="rId29"/>
            </p:custDataLst>
          </p:nvPr>
        </p:nvSpPr>
        <p:spPr bwMode="auto">
          <a:xfrm>
            <a:off x="3136135" y="45784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0" name="圆角矩形 39"/>
          <p:cNvSpPr/>
          <p:nvPr>
            <p:custDataLst>
              <p:tags r:id="rId30"/>
            </p:custDataLst>
          </p:nvPr>
        </p:nvSpPr>
        <p:spPr bwMode="auto">
          <a:xfrm>
            <a:off x="3886200" y="45784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1" name="左右箭头 40"/>
          <p:cNvSpPr/>
          <p:nvPr>
            <p:custDataLst>
              <p:tags r:id="rId31"/>
            </p:custDataLst>
          </p:nvPr>
        </p:nvSpPr>
        <p:spPr bwMode="auto">
          <a:xfrm>
            <a:off x="2755135" y="48832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左右箭头 41"/>
          <p:cNvSpPr/>
          <p:nvPr>
            <p:custDataLst>
              <p:tags r:id="rId32"/>
            </p:custDataLst>
          </p:nvPr>
        </p:nvSpPr>
        <p:spPr bwMode="auto">
          <a:xfrm>
            <a:off x="4191000" y="48832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左右箭头 42"/>
          <p:cNvSpPr/>
          <p:nvPr>
            <p:custDataLst>
              <p:tags r:id="rId33"/>
            </p:custDataLst>
          </p:nvPr>
        </p:nvSpPr>
        <p:spPr bwMode="auto">
          <a:xfrm>
            <a:off x="3417065" y="3657600"/>
            <a:ext cx="533400" cy="145973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圆角矩形标注 35"/>
          <p:cNvSpPr/>
          <p:nvPr>
            <p:custDataLst>
              <p:tags r:id="rId34"/>
            </p:custDataLst>
          </p:nvPr>
        </p:nvSpPr>
        <p:spPr bwMode="auto">
          <a:xfrm>
            <a:off x="3352800" y="3276600"/>
            <a:ext cx="5181600" cy="838200"/>
          </a:xfrm>
          <a:prstGeom prst="wedgeRoundRectCallout">
            <a:avLst>
              <a:gd name="adj1" fmla="val 739"/>
              <a:gd name="adj2" fmla="val -116185"/>
              <a:gd name="adj3" fmla="val 16667"/>
            </a:avLst>
          </a:prstGeom>
          <a:solidFill>
            <a:srgbClr val="92D05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UPPAAL: A tool for verification of network of Timed-automata 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标题 1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0" y="5668962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Jiang,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Pajic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Moarref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Alur,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Mangharam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TACAS 2012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32"/>
          <p:cNvSpPr/>
          <p:nvPr>
            <p:custDataLst>
              <p:tags r:id="rId2"/>
            </p:custDataLst>
          </p:nvPr>
        </p:nvSpPr>
        <p:spPr bwMode="auto">
          <a:xfrm>
            <a:off x="990600" y="3048000"/>
            <a:ext cx="5257800" cy="1066800"/>
          </a:xfrm>
          <a:prstGeom prst="roundRect">
            <a:avLst/>
          </a:prstGeom>
          <a:solidFill>
            <a:srgbClr val="FFC0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latinLnBrk="0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76200"/>
            <a:ext cx="8153400" cy="1189038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Model Simulation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>
            <a:off x="990600" y="29718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 bwMode="auto">
          <a:xfrm>
            <a:off x="990600" y="42672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 bwMode="auto">
          <a:xfrm>
            <a:off x="990600" y="55626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737595" y="2286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Verification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6848202" y="34290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Simulation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7054188" y="4724400"/>
            <a:ext cx="12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Testing</a:t>
            </a:r>
            <a:endParaRPr lang="en-US" sz="2400" dirty="0">
              <a:solidFill>
                <a:srgbClr val="003300"/>
              </a:solidFill>
            </a:endParaRP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 bwMode="auto">
          <a:xfrm>
            <a:off x="990600" y="1676400"/>
            <a:ext cx="7391400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1524000" y="1219200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Heart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2"/>
            </p:custDataLst>
          </p:nvPr>
        </p:nvSpPr>
        <p:spPr>
          <a:xfrm>
            <a:off x="4572000" y="1219200"/>
            <a:ext cx="17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Pacemaker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9" name="圆角矩形 18"/>
          <p:cNvSpPr/>
          <p:nvPr>
            <p:custDataLst>
              <p:tags r:id="rId13"/>
            </p:custDataLst>
          </p:nvPr>
        </p:nvSpPr>
        <p:spPr bwMode="auto">
          <a:xfrm>
            <a:off x="4648200" y="19812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UPPAAL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圆角矩形 20"/>
          <p:cNvSpPr/>
          <p:nvPr>
            <p:custDataLst>
              <p:tags r:id="rId14"/>
            </p:custDataLst>
          </p:nvPr>
        </p:nvSpPr>
        <p:spPr bwMode="auto">
          <a:xfrm>
            <a:off x="4648200" y="32766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Simulink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圆角矩形 21"/>
          <p:cNvSpPr/>
          <p:nvPr>
            <p:custDataLst>
              <p:tags r:id="rId15"/>
            </p:custDataLst>
          </p:nvPr>
        </p:nvSpPr>
        <p:spPr bwMode="auto">
          <a:xfrm>
            <a:off x="4572000" y="45720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Pacemaker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左右箭头 22"/>
          <p:cNvSpPr/>
          <p:nvPr>
            <p:custDataLst>
              <p:tags r:id="rId16"/>
            </p:custDataLst>
          </p:nvPr>
        </p:nvSpPr>
        <p:spPr bwMode="auto">
          <a:xfrm>
            <a:off x="3124200" y="2209800"/>
            <a:ext cx="1066800" cy="2286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圆角矩形 25"/>
          <p:cNvSpPr/>
          <p:nvPr>
            <p:custDataLst>
              <p:tags r:id="rId17"/>
            </p:custDataLst>
          </p:nvPr>
        </p:nvSpPr>
        <p:spPr bwMode="auto">
          <a:xfrm>
            <a:off x="1219200" y="19812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Random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</a:p>
        </p:txBody>
      </p:sp>
      <p:sp>
        <p:nvSpPr>
          <p:cNvPr id="27" name="圆角矩形 26"/>
          <p:cNvSpPr/>
          <p:nvPr>
            <p:custDataLst>
              <p:tags r:id="rId18"/>
            </p:custDataLst>
          </p:nvPr>
        </p:nvSpPr>
        <p:spPr bwMode="auto">
          <a:xfrm>
            <a:off x="1219200" y="32766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Virtual 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圆角矩形 27"/>
          <p:cNvSpPr/>
          <p:nvPr>
            <p:custDataLst>
              <p:tags r:id="rId19"/>
            </p:custDataLst>
          </p:nvPr>
        </p:nvSpPr>
        <p:spPr bwMode="auto">
          <a:xfrm>
            <a:off x="1219200" y="45720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 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下箭头 28"/>
          <p:cNvSpPr/>
          <p:nvPr>
            <p:custDataLst>
              <p:tags r:id="rId20"/>
            </p:custDataLst>
          </p:nvPr>
        </p:nvSpPr>
        <p:spPr bwMode="auto">
          <a:xfrm>
            <a:off x="5257800" y="26670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下箭头 29"/>
          <p:cNvSpPr/>
          <p:nvPr>
            <p:custDataLst>
              <p:tags r:id="rId21"/>
            </p:custDataLst>
          </p:nvPr>
        </p:nvSpPr>
        <p:spPr bwMode="auto">
          <a:xfrm>
            <a:off x="5257800" y="39624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下箭头 31"/>
          <p:cNvSpPr/>
          <p:nvPr>
            <p:custDataLst>
              <p:tags r:id="rId22"/>
            </p:custDataLst>
          </p:nvPr>
        </p:nvSpPr>
        <p:spPr bwMode="auto">
          <a:xfrm>
            <a:off x="1905000" y="39624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下箭头 32"/>
          <p:cNvSpPr/>
          <p:nvPr>
            <p:custDataLst>
              <p:tags r:id="rId23"/>
            </p:custDataLst>
          </p:nvPr>
        </p:nvSpPr>
        <p:spPr bwMode="auto">
          <a:xfrm>
            <a:off x="1905000" y="2667000"/>
            <a:ext cx="152400" cy="609600"/>
          </a:xfrm>
          <a:prstGeom prst="downArrow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圆角矩形 33"/>
          <p:cNvSpPr/>
          <p:nvPr>
            <p:custDataLst>
              <p:tags r:id="rId24"/>
            </p:custDataLst>
          </p:nvPr>
        </p:nvSpPr>
        <p:spPr bwMode="auto">
          <a:xfrm>
            <a:off x="3124200" y="32766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5" name="圆角矩形 34"/>
          <p:cNvSpPr/>
          <p:nvPr>
            <p:custDataLst>
              <p:tags r:id="rId25"/>
            </p:custDataLst>
          </p:nvPr>
        </p:nvSpPr>
        <p:spPr bwMode="auto">
          <a:xfrm>
            <a:off x="3962400" y="32766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6" name="左右箭头 35"/>
          <p:cNvSpPr/>
          <p:nvPr>
            <p:custDataLst>
              <p:tags r:id="rId26"/>
            </p:custDataLst>
          </p:nvPr>
        </p:nvSpPr>
        <p:spPr bwMode="auto">
          <a:xfrm>
            <a:off x="2743200" y="35814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左右箭头 36"/>
          <p:cNvSpPr/>
          <p:nvPr>
            <p:custDataLst>
              <p:tags r:id="rId27"/>
            </p:custDataLst>
          </p:nvPr>
        </p:nvSpPr>
        <p:spPr bwMode="auto">
          <a:xfrm>
            <a:off x="4267200" y="35814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左右箭头 37"/>
          <p:cNvSpPr/>
          <p:nvPr>
            <p:custDataLst>
              <p:tags r:id="rId28"/>
            </p:custDataLst>
          </p:nvPr>
        </p:nvSpPr>
        <p:spPr bwMode="auto">
          <a:xfrm>
            <a:off x="3429000" y="4800600"/>
            <a:ext cx="4572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圆角矩形 38"/>
          <p:cNvSpPr/>
          <p:nvPr>
            <p:custDataLst>
              <p:tags r:id="rId29"/>
            </p:custDataLst>
          </p:nvPr>
        </p:nvSpPr>
        <p:spPr bwMode="auto">
          <a:xfrm>
            <a:off x="3136135" y="45022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0" name="圆角矩形 39"/>
          <p:cNvSpPr/>
          <p:nvPr>
            <p:custDataLst>
              <p:tags r:id="rId30"/>
            </p:custDataLst>
          </p:nvPr>
        </p:nvSpPr>
        <p:spPr bwMode="auto">
          <a:xfrm>
            <a:off x="3886200" y="45022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1" name="左右箭头 40"/>
          <p:cNvSpPr/>
          <p:nvPr>
            <p:custDataLst>
              <p:tags r:id="rId31"/>
            </p:custDataLst>
          </p:nvPr>
        </p:nvSpPr>
        <p:spPr bwMode="auto">
          <a:xfrm>
            <a:off x="2755135" y="48070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左右箭头 41"/>
          <p:cNvSpPr/>
          <p:nvPr>
            <p:custDataLst>
              <p:tags r:id="rId32"/>
            </p:custDataLst>
          </p:nvPr>
        </p:nvSpPr>
        <p:spPr bwMode="auto">
          <a:xfrm>
            <a:off x="4191000" y="48070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左右箭头 42"/>
          <p:cNvSpPr/>
          <p:nvPr>
            <p:custDataLst>
              <p:tags r:id="rId33"/>
            </p:custDataLst>
          </p:nvPr>
        </p:nvSpPr>
        <p:spPr bwMode="auto">
          <a:xfrm>
            <a:off x="3417065" y="3581400"/>
            <a:ext cx="533400" cy="145973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圆角矩形标注 36"/>
          <p:cNvSpPr/>
          <p:nvPr>
            <p:custDataLst>
              <p:tags r:id="rId34"/>
            </p:custDataLst>
          </p:nvPr>
        </p:nvSpPr>
        <p:spPr bwMode="auto">
          <a:xfrm>
            <a:off x="1905000" y="4648200"/>
            <a:ext cx="5181600" cy="838200"/>
          </a:xfrm>
          <a:prstGeom prst="wedgeRoundRectCallout">
            <a:avLst>
              <a:gd name="adj1" fmla="val -33593"/>
              <a:gd name="adj2" fmla="val -130069"/>
              <a:gd name="adj3" fmla="val 16667"/>
            </a:avLst>
          </a:prstGeom>
          <a:solidFill>
            <a:srgbClr val="92D05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Timing-based heart model and interface in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Simulink</a:t>
            </a:r>
            <a:endParaRPr lang="en-US" sz="2400" dirty="0" smtClean="0">
              <a:solidFill>
                <a:srgbClr val="FF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7" name="标题 1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0" y="5668962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Jiang,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Pajic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Mangharam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ICCPS, Proc. IEEE, 2011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32"/>
          <p:cNvSpPr/>
          <p:nvPr>
            <p:custDataLst>
              <p:tags r:id="rId2"/>
            </p:custDataLst>
          </p:nvPr>
        </p:nvSpPr>
        <p:spPr bwMode="auto">
          <a:xfrm>
            <a:off x="4343400" y="1828800"/>
            <a:ext cx="1828800" cy="3581400"/>
          </a:xfrm>
          <a:prstGeom prst="roundRect">
            <a:avLst/>
          </a:prstGeom>
          <a:solidFill>
            <a:srgbClr val="FFC0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latinLnBrk="0">
              <a:lnSpc>
                <a:spcPct val="100000"/>
              </a:lnSpc>
              <a:buFont typeface="Times New Roman" pitchFamily="16" charset="0"/>
              <a:buNone/>
              <a:tabLst/>
            </a:pPr>
            <a:endParaRPr 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0"/>
            <a:ext cx="8153400" cy="1189038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Model Translation and Implementation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>
            <a:off x="914400" y="29718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 bwMode="auto">
          <a:xfrm>
            <a:off x="914400" y="42672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 bwMode="auto">
          <a:xfrm>
            <a:off x="914400" y="5562600"/>
            <a:ext cx="73914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661395" y="2286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Verification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6772002" y="34290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Simulation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6977988" y="4724400"/>
            <a:ext cx="12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Testing</a:t>
            </a:r>
            <a:endParaRPr lang="en-US" sz="2400" dirty="0">
              <a:solidFill>
                <a:srgbClr val="003300"/>
              </a:solidFill>
            </a:endParaRP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 bwMode="auto">
          <a:xfrm>
            <a:off x="914400" y="1676400"/>
            <a:ext cx="7391400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1447800" y="1219200"/>
            <a:ext cx="103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Heart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2"/>
            </p:custDataLst>
          </p:nvPr>
        </p:nvSpPr>
        <p:spPr>
          <a:xfrm>
            <a:off x="4495800" y="1219200"/>
            <a:ext cx="170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Pacemaker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9" name="圆角矩形 18"/>
          <p:cNvSpPr/>
          <p:nvPr>
            <p:custDataLst>
              <p:tags r:id="rId13"/>
            </p:custDataLst>
          </p:nvPr>
        </p:nvSpPr>
        <p:spPr bwMode="auto">
          <a:xfrm>
            <a:off x="4572000" y="19812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UPPAAL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圆角矩形 20"/>
          <p:cNvSpPr/>
          <p:nvPr>
            <p:custDataLst>
              <p:tags r:id="rId14"/>
            </p:custDataLst>
          </p:nvPr>
        </p:nvSpPr>
        <p:spPr bwMode="auto">
          <a:xfrm>
            <a:off x="4572000" y="3276600"/>
            <a:ext cx="13716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Simulink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圆角矩形 21"/>
          <p:cNvSpPr/>
          <p:nvPr>
            <p:custDataLst>
              <p:tags r:id="rId15"/>
            </p:custDataLst>
          </p:nvPr>
        </p:nvSpPr>
        <p:spPr bwMode="auto">
          <a:xfrm>
            <a:off x="4495800" y="45720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Pacemaker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左右箭头 22"/>
          <p:cNvSpPr/>
          <p:nvPr>
            <p:custDataLst>
              <p:tags r:id="rId16"/>
            </p:custDataLst>
          </p:nvPr>
        </p:nvSpPr>
        <p:spPr bwMode="auto">
          <a:xfrm>
            <a:off x="3048000" y="2209800"/>
            <a:ext cx="1066800" cy="2286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圆角矩形 25"/>
          <p:cNvSpPr/>
          <p:nvPr>
            <p:custDataLst>
              <p:tags r:id="rId17"/>
            </p:custDataLst>
          </p:nvPr>
        </p:nvSpPr>
        <p:spPr bwMode="auto">
          <a:xfrm>
            <a:off x="1143000" y="19812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Random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</a:p>
        </p:txBody>
      </p:sp>
      <p:sp>
        <p:nvSpPr>
          <p:cNvPr id="27" name="圆角矩形 26"/>
          <p:cNvSpPr/>
          <p:nvPr>
            <p:custDataLst>
              <p:tags r:id="rId18"/>
            </p:custDataLst>
          </p:nvPr>
        </p:nvSpPr>
        <p:spPr bwMode="auto">
          <a:xfrm>
            <a:off x="1143000" y="32766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Virtual </a:t>
            </a: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圆角矩形 27"/>
          <p:cNvSpPr/>
          <p:nvPr>
            <p:custDataLst>
              <p:tags r:id="rId19"/>
            </p:custDataLst>
          </p:nvPr>
        </p:nvSpPr>
        <p:spPr bwMode="auto">
          <a:xfrm>
            <a:off x="1143000" y="4572000"/>
            <a:ext cx="1524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Heart Model 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下箭头 28"/>
          <p:cNvSpPr/>
          <p:nvPr>
            <p:custDataLst>
              <p:tags r:id="rId20"/>
            </p:custDataLst>
          </p:nvPr>
        </p:nvSpPr>
        <p:spPr bwMode="auto">
          <a:xfrm>
            <a:off x="5181600" y="26670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下箭头 29"/>
          <p:cNvSpPr/>
          <p:nvPr>
            <p:custDataLst>
              <p:tags r:id="rId21"/>
            </p:custDataLst>
          </p:nvPr>
        </p:nvSpPr>
        <p:spPr bwMode="auto">
          <a:xfrm>
            <a:off x="5181600" y="39624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下箭头 31"/>
          <p:cNvSpPr/>
          <p:nvPr>
            <p:custDataLst>
              <p:tags r:id="rId22"/>
            </p:custDataLst>
          </p:nvPr>
        </p:nvSpPr>
        <p:spPr bwMode="auto">
          <a:xfrm>
            <a:off x="1828800" y="3962400"/>
            <a:ext cx="152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下箭头 32"/>
          <p:cNvSpPr/>
          <p:nvPr>
            <p:custDataLst>
              <p:tags r:id="rId23"/>
            </p:custDataLst>
          </p:nvPr>
        </p:nvSpPr>
        <p:spPr bwMode="auto">
          <a:xfrm>
            <a:off x="1828800" y="2667000"/>
            <a:ext cx="152400" cy="609600"/>
          </a:xfrm>
          <a:prstGeom prst="downArrow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圆角矩形 33"/>
          <p:cNvSpPr/>
          <p:nvPr>
            <p:custDataLst>
              <p:tags r:id="rId24"/>
            </p:custDataLst>
          </p:nvPr>
        </p:nvSpPr>
        <p:spPr bwMode="auto">
          <a:xfrm>
            <a:off x="3048000" y="32766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5" name="圆角矩形 34"/>
          <p:cNvSpPr/>
          <p:nvPr>
            <p:custDataLst>
              <p:tags r:id="rId25"/>
            </p:custDataLst>
          </p:nvPr>
        </p:nvSpPr>
        <p:spPr bwMode="auto">
          <a:xfrm>
            <a:off x="3886200" y="3276600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36" name="左右箭头 35"/>
          <p:cNvSpPr/>
          <p:nvPr>
            <p:custDataLst>
              <p:tags r:id="rId26"/>
            </p:custDataLst>
          </p:nvPr>
        </p:nvSpPr>
        <p:spPr bwMode="auto">
          <a:xfrm>
            <a:off x="2667000" y="35814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左右箭头 36"/>
          <p:cNvSpPr/>
          <p:nvPr>
            <p:custDataLst>
              <p:tags r:id="rId27"/>
            </p:custDataLst>
          </p:nvPr>
        </p:nvSpPr>
        <p:spPr bwMode="auto">
          <a:xfrm>
            <a:off x="4191000" y="3581400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左右箭头 37"/>
          <p:cNvSpPr/>
          <p:nvPr>
            <p:custDataLst>
              <p:tags r:id="rId28"/>
            </p:custDataLst>
          </p:nvPr>
        </p:nvSpPr>
        <p:spPr bwMode="auto">
          <a:xfrm>
            <a:off x="3352800" y="4800600"/>
            <a:ext cx="4572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圆角矩形 38"/>
          <p:cNvSpPr/>
          <p:nvPr>
            <p:custDataLst>
              <p:tags r:id="rId29"/>
            </p:custDataLst>
          </p:nvPr>
        </p:nvSpPr>
        <p:spPr bwMode="auto">
          <a:xfrm>
            <a:off x="3059935" y="45022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0" name="圆角矩形 39"/>
          <p:cNvSpPr/>
          <p:nvPr>
            <p:custDataLst>
              <p:tags r:id="rId30"/>
            </p:custDataLst>
          </p:nvPr>
        </p:nvSpPr>
        <p:spPr bwMode="auto">
          <a:xfrm>
            <a:off x="3810000" y="4502227"/>
            <a:ext cx="3048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Interface</a:t>
            </a:r>
          </a:p>
        </p:txBody>
      </p:sp>
      <p:sp>
        <p:nvSpPr>
          <p:cNvPr id="41" name="左右箭头 40"/>
          <p:cNvSpPr/>
          <p:nvPr>
            <p:custDataLst>
              <p:tags r:id="rId31"/>
            </p:custDataLst>
          </p:nvPr>
        </p:nvSpPr>
        <p:spPr bwMode="auto">
          <a:xfrm>
            <a:off x="2678935" y="48070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左右箭头 41"/>
          <p:cNvSpPr/>
          <p:nvPr>
            <p:custDataLst>
              <p:tags r:id="rId32"/>
            </p:custDataLst>
          </p:nvPr>
        </p:nvSpPr>
        <p:spPr bwMode="auto">
          <a:xfrm>
            <a:off x="4114800" y="4807027"/>
            <a:ext cx="381000" cy="152400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左右箭头 42"/>
          <p:cNvSpPr/>
          <p:nvPr>
            <p:custDataLst>
              <p:tags r:id="rId33"/>
            </p:custDataLst>
          </p:nvPr>
        </p:nvSpPr>
        <p:spPr bwMode="auto">
          <a:xfrm>
            <a:off x="3340865" y="3581400"/>
            <a:ext cx="533400" cy="145973"/>
          </a:xfrm>
          <a:prstGeom prst="leftRightArrow">
            <a:avLst>
              <a:gd name="adj1" fmla="val 30851"/>
              <a:gd name="adj2" fmla="val 755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标题 1"/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0" y="5668962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Pajic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 Jiang, Lee,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Mangharam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 </a:t>
            </a:r>
            <a:r>
              <a:rPr lang="en-US" sz="20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Sokolsky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 RTAS 2012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Implantable Pacemaker Modeling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4" name="内容占位符 4" descr="PM_timers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371287" y="2057400"/>
            <a:ext cx="5772713" cy="292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487" y="2133600"/>
            <a:ext cx="3276600" cy="2572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直接箭头连接符 7"/>
          <p:cNvCxnSpPr/>
          <p:nvPr>
            <p:custDataLst>
              <p:tags r:id="rId3"/>
            </p:custDataLst>
          </p:nvPr>
        </p:nvCxnSpPr>
        <p:spPr bwMode="auto">
          <a:xfrm flipV="1">
            <a:off x="1694887" y="2209800"/>
            <a:ext cx="1905000" cy="1676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9"/>
          <p:cNvCxnSpPr/>
          <p:nvPr>
            <p:custDataLst>
              <p:tags r:id="rId4"/>
            </p:custDataLst>
          </p:nvPr>
        </p:nvCxnSpPr>
        <p:spPr bwMode="auto">
          <a:xfrm flipV="1">
            <a:off x="1999687" y="2590800"/>
            <a:ext cx="1600200" cy="1524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82uUg1MQbDxwZFLn4Q2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SI5DN8Ib9zy2h61ByGCC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1vSVH3zO1qMcyOZlTUrJ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RlVsJ1B6pdlKdJvgIkn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hWRvld57UWkDw0fjxdU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UI2sikQY4RSIGlP4vzX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w7Ph8spALa0JDtZ9iFtBU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vmDAgD60Ue2lFpYzrsG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KUsItQEzfZ9krYXDEsF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yxenl42ZLBXOyEYNqLN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YEQPOXk6zhy3ryXFx7v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In5YdGS6BCsemUt5vz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nDqjFR1TQ9lEOQimRl7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lkh3jlgdnUFa0sxU004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SI5DN8Ib9zy2h61ByGC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YEQPOXk6zhy3ryXFx7vb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BXbqSoso59wqJrMYkKQ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teEsES9v6AGS2SEn5WE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x1PwTzNLkI5kuXMpKzf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JQpUjWFUoO53HDD8ZzH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MHoHBFb4WBmBiY6YfQ5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BXbqSoso59wqJrMYkKQ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fqf8MCAFSHFK3HwCk0Jk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H5kF10jRfQFvsXrsTzt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WxUosDv5GZpKJaO6BAm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5yfyaS6aQBL28NLCxFl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6HegEMXSUGb7sl9UtDY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ZG20lY3GGjFpsykTdkc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Q0kptDcHaCxjIxeDqZP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s3TAzzpEka5TP1GWuqtZ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R9QMFzTc8u4YygvS3Dh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dOIcXuupK1JpbKKNTQK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teEsES9v6AGS2SEn5WEb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PRtpqCmQHCJvV14sCpI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e85L8gJrLbjCZQJx4S2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FFOIIqdlpjRLClkEt66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cj2dJ5kQFQK7spXpxie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KeeocpoWM3g7tvGvH70y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1vSVH3zO1qMcyOZlTUrJ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RlVsJ1B6pdlKdJvgIknY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hWRvld57UWkDw0fjxdU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RvpcQDSyMdAu7jQVKp7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x1PwTzNLkI5kuXMpKzf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C9msUFZCvT65nnQ0igp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k7WJrAi4kIOJEQL815xk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tVECGJFHZejnWEDudkx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RN1vXU3v3GatTfNr7bzh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RN1vXU3v3GatTfNr7bz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JQpUjWFUoO53HDD8ZzH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MHoHBFb4WBmBiY6YfQ5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fqf8MCAFSHFK3HwCk0J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H5kF10jRfQFvsXrsTz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WxUosDv5GZpKJaO6BAm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k1xKfpIqh0jrdcQXpfo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5yfyaS6aQBL28NLCxFl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6HegEMXSUGb7sl9UtD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ZG20lY3GGjFpsykTdk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Q0kptDcHaCxjIxeDqZP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s3TAzzpEka5TP1GWuqt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R9QMFzTc8u4YygvS3D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dOIcXuupK1JpbKKNTQK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PRtpqCmQHCJvV14sCpI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e85L8gJrLbjCZQJx4S2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FFOIIqdlpjRLClkEt6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w7Ph8spALa0JDtZ9iFtBU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cj2dJ5kQFQK7spXpxie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KeeocpoWM3g7tvGvH70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1vSVH3zO1qMcyOZlTUr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RlVsJ1B6pdlKdJvgIkn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hWRvld57UWkDw0fjxdU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w7Ph8spALa0JDtZ9iFtB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a2sNPVjjLY8mmy3hmsn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KUsItQEzfZ9krYXDEs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yxenl42ZLBXOyEYNqLN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In5YdGS6BCsemUt5vz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nDqjFR1TQ9lEOQimRl7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lkh3jlgdnUFa0sxU004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SI5DN8Ib9zy2h61ByGC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YEQPOXk6zhy3ryXFx7v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BXbqSoso59wqJrMYkKQ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teEsES9v6AGS2SEn5WE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x1PwTzNLkI5kuXMpKz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JQpUjWFUoO53HDD8ZzH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MHoHBFb4WBmBiY6YfQ5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KUsItQEzfZ9krYXDEsF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fqf8MCAFSHFK3HwCk0Jk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H5kF10jRfQFvsXrsTz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WxUosDv5GZpKJaO6BAm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5yfyaS6aQBL28NLCxFl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6HegEMXSUGb7sl9UtDY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ZG20lY3GGjFpsykTdkc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Q0kptDcHaCxjIxeDqZP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s3TAzzpEka5TP1GWuqt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R9QMFzTc8u4YygvS3D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dOIcXuupK1JpbKKNTQK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yxenl42ZLBXOyEYNqLNU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PRtpqCmQHCJvV14sCpII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e85L8gJrLbjCZQJx4S2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FFOIIqdlpjRLClkEt66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cj2dJ5kQFQK7spXpxie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KeeocpoWM3g7tvGvH70y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1vSVH3zO1qMcyOZlTUrJ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RlVsJ1B6pdlKdJvgIkn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khWRvld57UWkDw0fjxdU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UI2sikQY4RSIGlP4vzX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In5YdGS6BCsemUt5vzx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w7Ph8spALa0JDtZ9iFtBU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QOBgPCb6m5E10EvSwfT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yLhw49mh6yWrqWUifmvj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KUsItQEzfZ9krYXDEsF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yxenl42ZLBXOyEYNqLN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In5YdGS6BCsemUt5vz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nDqjFR1TQ9lEOQimRl7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lkh3jlgdnUFa0sxU004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SI5DN8Ib9zy2h61ByGC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YEQPOXk6zhy3ryXFx7v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nDqjFR1TQ9lEOQimRl7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BXbqSoso59wqJrMYkKQ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teEsES9v6AGS2SEn5WE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x1PwTzNLkI5kuXMpKzf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JQpUjWFUoO53HDD8ZzH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MHoHBFb4WBmBiY6YfQ5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fqf8MCAFSHFK3HwCk0Jk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H5kF10jRfQFvsXrsTzt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WxUosDv5GZpKJaO6BAm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5yfyaS6aQBL28NLCxFl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6HegEMXSUGb7sl9UtD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lkh3jlgdnUFa0sxU004I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ZG20lY3GGjFpsykTdkc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Q0kptDcHaCxjIxeDqZP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s3TAzzpEka5TP1GWuqt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R9QMFzTc8u4YygvS3Dh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dOIcXuupK1JpbKKNTQK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PRtpqCmQHCJvV14sCpI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e85L8gJrLbjCZQJx4S2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FFOIIqdlpjRLClkEt66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cj2dJ5kQFQK7spXpxi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KeeocpoWM3g7tvGvH70y"/>
</p:tagLst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42265</TotalTime>
  <Words>1149</Words>
  <Application>Microsoft Office PowerPoint</Application>
  <PresentationFormat>On-screen Show (4:3)</PresentationFormat>
  <Paragraphs>322</Paragraphs>
  <Slides>23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Model Based Design for Embedded Software</vt:lpstr>
      <vt:lpstr>Medical Devices</vt:lpstr>
      <vt:lpstr>Model-based Pacemaker Software Design</vt:lpstr>
      <vt:lpstr>Model Verification</vt:lpstr>
      <vt:lpstr>Model Simulation</vt:lpstr>
      <vt:lpstr>Model Translation and Implementation</vt:lpstr>
      <vt:lpstr> Implantable Pacemaker Modeling</vt:lpstr>
      <vt:lpstr> Uppaal Model of Dual Chamber Pacemaker </vt:lpstr>
      <vt:lpstr>Summary of Verification Results</vt:lpstr>
      <vt:lpstr>New Challenges: Model Synthesis</vt:lpstr>
      <vt:lpstr>1. From Code to Models</vt:lpstr>
      <vt:lpstr>Model Checking of C code</vt:lpstr>
      <vt:lpstr>2. From Data to Models</vt:lpstr>
      <vt:lpstr>3. Assisting Designers in Model Construction</vt:lpstr>
      <vt:lpstr>Sketch: Program completion           Ref: Chaudhuri, Solar-Lezama (PLDI 2010)</vt:lpstr>
      <vt:lpstr>LTLMoP: Robot control from structured English     Ref: Kress-Gazit et al (IROS 2010, CAV 2011)</vt:lpstr>
      <vt:lpstr>4. Interfaces for Compositional Design</vt:lpstr>
      <vt:lpstr>Automata-based Interfaces</vt:lpstr>
      <vt:lpstr>Slide 21</vt:lpstr>
      <vt:lpstr>Synthesis: ExCAPE View</vt:lpstr>
      <vt:lpstr>Conclusions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Radu Grosu</dc:creator>
  <cp:lastModifiedBy>Rajeev</cp:lastModifiedBy>
  <cp:revision>608</cp:revision>
  <cp:lastPrinted>1998-11-25T05:52:33Z</cp:lastPrinted>
  <dcterms:created xsi:type="dcterms:W3CDTF">1998-10-17T01:29:32Z</dcterms:created>
  <dcterms:modified xsi:type="dcterms:W3CDTF">2012-10-03T14:13:59Z</dcterms:modified>
</cp:coreProperties>
</file>