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86" r:id="rId2"/>
    <p:sldMasterId id="2147484559" r:id="rId3"/>
  </p:sldMasterIdLst>
  <p:notesMasterIdLst>
    <p:notesMasterId r:id="rId46"/>
  </p:notesMasterIdLst>
  <p:handoutMasterIdLst>
    <p:handoutMasterId r:id="rId47"/>
  </p:handoutMasterIdLst>
  <p:sldIdLst>
    <p:sldId id="810" r:id="rId4"/>
    <p:sldId id="1351" r:id="rId5"/>
    <p:sldId id="1318" r:id="rId6"/>
    <p:sldId id="1319" r:id="rId7"/>
    <p:sldId id="1320" r:id="rId8"/>
    <p:sldId id="1321" r:id="rId9"/>
    <p:sldId id="1322" r:id="rId10"/>
    <p:sldId id="1323" r:id="rId11"/>
    <p:sldId id="1324" r:id="rId12"/>
    <p:sldId id="1325" r:id="rId13"/>
    <p:sldId id="1326" r:id="rId14"/>
    <p:sldId id="1327" r:id="rId15"/>
    <p:sldId id="1328" r:id="rId16"/>
    <p:sldId id="1329" r:id="rId17"/>
    <p:sldId id="1330" r:id="rId18"/>
    <p:sldId id="1331" r:id="rId19"/>
    <p:sldId id="1332" r:id="rId20"/>
    <p:sldId id="1333" r:id="rId21"/>
    <p:sldId id="1334" r:id="rId22"/>
    <p:sldId id="1335" r:id="rId23"/>
    <p:sldId id="1336" r:id="rId24"/>
    <p:sldId id="1337" r:id="rId25"/>
    <p:sldId id="1338" r:id="rId26"/>
    <p:sldId id="1339" r:id="rId27"/>
    <p:sldId id="1340" r:id="rId28"/>
    <p:sldId id="1341" r:id="rId29"/>
    <p:sldId id="1342" r:id="rId30"/>
    <p:sldId id="1343" r:id="rId31"/>
    <p:sldId id="1344" r:id="rId32"/>
    <p:sldId id="1345" r:id="rId33"/>
    <p:sldId id="1346" r:id="rId34"/>
    <p:sldId id="1290" r:id="rId35"/>
    <p:sldId id="1298" r:id="rId36"/>
    <p:sldId id="1238" r:id="rId37"/>
    <p:sldId id="1352" r:id="rId38"/>
    <p:sldId id="1353" r:id="rId39"/>
    <p:sldId id="1354" r:id="rId40"/>
    <p:sldId id="1355" r:id="rId41"/>
    <p:sldId id="1356" r:id="rId42"/>
    <p:sldId id="1347" r:id="rId43"/>
    <p:sldId id="1350" r:id="rId44"/>
    <p:sldId id="1348" r:id="rId45"/>
  </p:sldIdLst>
  <p:sldSz cx="9144000" cy="6858000" type="screen4x3"/>
  <p:notesSz cx="6946900" cy="9232900"/>
  <p:defaultTextStyle>
    <a:defPPr>
      <a:defRPr lang="en-US"/>
    </a:defPPr>
    <a:lvl1pPr algn="l" rtl="0" fontAlgn="base">
      <a:spcBef>
        <a:spcPct val="0"/>
      </a:spcBef>
      <a:spcAft>
        <a:spcPct val="0"/>
      </a:spcAft>
      <a:defRPr sz="1600" i="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600" i="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600" i="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600" i="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600" i="1"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i="1"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i="1"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i="1"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i="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3399"/>
    <a:srgbClr val="0000FF"/>
    <a:srgbClr val="CC00FF"/>
    <a:srgbClr val="CC0000"/>
    <a:srgbClr val="CC99FF"/>
    <a:srgbClr val="CC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80" y="-60"/>
      </p:cViewPr>
      <p:guideLst>
        <p:guide orient="horz" pos="2908"/>
        <p:guide pos="218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defTabSz="923925">
              <a:spcBef>
                <a:spcPct val="20000"/>
              </a:spcBef>
              <a:buClr>
                <a:schemeClr val="tx1"/>
              </a:buClr>
              <a:buSzPct val="75000"/>
              <a:buFont typeface="Wingdings" pitchFamily="-106" charset="2"/>
              <a:buChar char="l"/>
              <a:defRPr sz="1200" i="0">
                <a:solidFill>
                  <a:srgbClr val="FF0000"/>
                </a:solidFill>
                <a:latin typeface="Arial" pitchFamily="-106" charset="0"/>
                <a:ea typeface="Arial" pitchFamily="-106" charset="0"/>
                <a:cs typeface="Arial" pitchFamily="-106" charset="0"/>
              </a:defRPr>
            </a:lvl1pPr>
          </a:lstStyle>
          <a:p>
            <a:pPr>
              <a:defRPr/>
            </a:pPr>
            <a:r>
              <a:rPr lang="en-US"/>
              <a:t>Edward A. Lee</a:t>
            </a:r>
          </a:p>
        </p:txBody>
      </p:sp>
      <p:sp>
        <p:nvSpPr>
          <p:cNvPr id="172035" name="Rectangle 3"/>
          <p:cNvSpPr>
            <a:spLocks noGrp="1" noChangeArrowheads="1"/>
          </p:cNvSpPr>
          <p:nvPr>
            <p:ph type="dt" sz="quarter" idx="1"/>
          </p:nvPr>
        </p:nvSpPr>
        <p:spPr bwMode="auto">
          <a:xfrm>
            <a:off x="3937000" y="0"/>
            <a:ext cx="3009900" cy="461963"/>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algn="r" defTabSz="923925">
              <a:spcBef>
                <a:spcPct val="20000"/>
              </a:spcBef>
              <a:buClr>
                <a:schemeClr val="tx1"/>
              </a:buClr>
              <a:buSzPct val="75000"/>
              <a:buFont typeface="Wingdings" charset="0"/>
              <a:buChar char="l"/>
              <a:defRPr sz="1200" i="0">
                <a:solidFill>
                  <a:srgbClr val="FF0000"/>
                </a:solidFill>
                <a:cs typeface="Arial" charset="0"/>
              </a:defRPr>
            </a:lvl1pPr>
          </a:lstStyle>
          <a:p>
            <a:pPr>
              <a:defRPr/>
            </a:pPr>
            <a:fld id="{A15A2F64-4818-5442-A9FE-6E1FA3662CB3}" type="datetime1">
              <a:rPr lang="en-US"/>
              <a:pPr>
                <a:defRPr/>
              </a:pPr>
              <a:t>10/26/12</a:t>
            </a:fld>
            <a:endParaRPr lang="en-US"/>
          </a:p>
        </p:txBody>
      </p:sp>
      <p:sp>
        <p:nvSpPr>
          <p:cNvPr id="172036" name="Rectangle 4"/>
          <p:cNvSpPr>
            <a:spLocks noGrp="1" noChangeArrowheads="1"/>
          </p:cNvSpPr>
          <p:nvPr>
            <p:ph type="ftr" sz="quarter" idx="2"/>
          </p:nvPr>
        </p:nvSpPr>
        <p:spPr bwMode="auto">
          <a:xfrm>
            <a:off x="0" y="8770938"/>
            <a:ext cx="3009900" cy="461962"/>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defTabSz="923925">
              <a:spcBef>
                <a:spcPct val="20000"/>
              </a:spcBef>
              <a:buClr>
                <a:schemeClr val="tx1"/>
              </a:buClr>
              <a:buSzPct val="75000"/>
              <a:buFont typeface="Wingdings" pitchFamily="-106" charset="2"/>
              <a:buChar char="l"/>
              <a:defRPr sz="1200" i="0">
                <a:solidFill>
                  <a:srgbClr val="FF0000"/>
                </a:solidFill>
                <a:latin typeface="Arial" pitchFamily="-106" charset="0"/>
                <a:ea typeface="Arial" pitchFamily="-106" charset="0"/>
                <a:cs typeface="Arial" pitchFamily="-106" charset="0"/>
              </a:defRPr>
            </a:lvl1pPr>
          </a:lstStyle>
          <a:p>
            <a:pPr>
              <a:defRPr/>
            </a:pPr>
            <a:endParaRPr lang="en-US"/>
          </a:p>
        </p:txBody>
      </p:sp>
      <p:sp>
        <p:nvSpPr>
          <p:cNvPr id="172037" name="Rectangle 5"/>
          <p:cNvSpPr>
            <a:spLocks noGrp="1" noChangeArrowheads="1"/>
          </p:cNvSpPr>
          <p:nvPr>
            <p:ph type="sldNum" sz="quarter" idx="3"/>
          </p:nvPr>
        </p:nvSpPr>
        <p:spPr bwMode="auto">
          <a:xfrm>
            <a:off x="3937000" y="8770938"/>
            <a:ext cx="3009900" cy="461962"/>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algn="r" defTabSz="923925">
              <a:spcBef>
                <a:spcPct val="20000"/>
              </a:spcBef>
              <a:buClr>
                <a:schemeClr val="tx1"/>
              </a:buClr>
              <a:buSzPct val="75000"/>
              <a:buFont typeface="Wingdings" charset="0"/>
              <a:buChar char="l"/>
              <a:defRPr sz="1200" i="0">
                <a:solidFill>
                  <a:srgbClr val="FF0000"/>
                </a:solidFill>
                <a:cs typeface="Arial" charset="0"/>
              </a:defRPr>
            </a:lvl1pPr>
          </a:lstStyle>
          <a:p>
            <a:pPr>
              <a:defRPr/>
            </a:pPr>
            <a:fld id="{B8474C02-E5B3-D849-9A22-4272250E04EB}" type="slidenum">
              <a:rPr lang="en-US"/>
              <a:pPr>
                <a:defRPr/>
              </a:pPr>
              <a:t>‹#›</a:t>
            </a:fld>
            <a:endParaRPr lang="en-US"/>
          </a:p>
        </p:txBody>
      </p:sp>
    </p:spTree>
    <p:extLst>
      <p:ext uri="{BB962C8B-B14F-4D97-AF65-F5344CB8AC3E}">
        <p14:creationId xmlns:p14="http://schemas.microsoft.com/office/powerpoint/2010/main" val="191458294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defTabSz="923925">
              <a:defRPr sz="1200" i="0">
                <a:latin typeface="Times New Roman" pitchFamily="-106" charset="0"/>
                <a:ea typeface="Arial" pitchFamily="-106" charset="0"/>
                <a:cs typeface="Arial" pitchFamily="-106" charset="0"/>
              </a:defRPr>
            </a:lvl1pPr>
          </a:lstStyle>
          <a:p>
            <a:pPr>
              <a:defRPr/>
            </a:pPr>
            <a:r>
              <a:rPr lang="en-US"/>
              <a:t>Edward A. Lee</a:t>
            </a:r>
          </a:p>
        </p:txBody>
      </p:sp>
      <p:sp>
        <p:nvSpPr>
          <p:cNvPr id="109571" name="Rectangle 3"/>
          <p:cNvSpPr>
            <a:spLocks noGrp="1" noChangeArrowheads="1"/>
          </p:cNvSpPr>
          <p:nvPr>
            <p:ph type="dt" idx="1"/>
          </p:nvPr>
        </p:nvSpPr>
        <p:spPr bwMode="auto">
          <a:xfrm>
            <a:off x="3937000" y="0"/>
            <a:ext cx="3009900" cy="461963"/>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lvl1pPr algn="r" defTabSz="923925">
              <a:defRPr sz="1200" i="0">
                <a:latin typeface="Times New Roman" charset="0"/>
                <a:cs typeface="Arial" charset="0"/>
              </a:defRPr>
            </a:lvl1pPr>
          </a:lstStyle>
          <a:p>
            <a:pPr>
              <a:defRPr/>
            </a:pPr>
            <a:fld id="{EA3E3D35-4FA9-044C-8A88-B13E8A826ADE}" type="datetime1">
              <a:rPr lang="en-US"/>
              <a:pPr>
                <a:defRPr/>
              </a:pPr>
              <a:t>10/26/12</a:t>
            </a:fld>
            <a:endParaRPr lang="en-US"/>
          </a:p>
        </p:txBody>
      </p:sp>
      <p:sp>
        <p:nvSpPr>
          <p:cNvPr id="5124" name="Rectangle 4"/>
          <p:cNvSpPr>
            <a:spLocks noGrp="1" noRot="1" noChangeAspect="1" noChangeArrowheads="1" noTextEdit="1"/>
          </p:cNvSpPr>
          <p:nvPr>
            <p:ph type="sldImg" idx="2"/>
          </p:nvPr>
        </p:nvSpPr>
        <p:spPr bwMode="auto">
          <a:xfrm>
            <a:off x="1165225"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3" name="Rectangle 5"/>
          <p:cNvSpPr>
            <a:spLocks noGrp="1" noChangeArrowheads="1"/>
          </p:cNvSpPr>
          <p:nvPr>
            <p:ph type="body" sz="quarter" idx="3"/>
          </p:nvPr>
        </p:nvSpPr>
        <p:spPr bwMode="auto">
          <a:xfrm>
            <a:off x="925513" y="4386263"/>
            <a:ext cx="5095875" cy="4154487"/>
          </a:xfrm>
          <a:prstGeom prst="rect">
            <a:avLst/>
          </a:prstGeom>
          <a:noFill/>
          <a:ln w="9525">
            <a:noFill/>
            <a:miter lim="800000"/>
            <a:headEnd/>
            <a:tailEnd/>
          </a:ln>
          <a:effectLst/>
        </p:spPr>
        <p:txBody>
          <a:bodyPr vert="horz" wrap="square" lIns="92455" tIns="46227" rIns="92455" bIns="462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9574" name="Rectangle 6"/>
          <p:cNvSpPr>
            <a:spLocks noGrp="1" noChangeArrowheads="1"/>
          </p:cNvSpPr>
          <p:nvPr>
            <p:ph type="ftr" sz="quarter" idx="4"/>
          </p:nvPr>
        </p:nvSpPr>
        <p:spPr bwMode="auto">
          <a:xfrm>
            <a:off x="0" y="8770938"/>
            <a:ext cx="3009900" cy="461962"/>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defTabSz="923925">
              <a:defRPr sz="1200" i="0">
                <a:latin typeface="Times New Roman" pitchFamily="-106" charset="0"/>
                <a:ea typeface="Arial" pitchFamily="-106" charset="0"/>
                <a:cs typeface="Arial" pitchFamily="-106" charset="0"/>
              </a:defRPr>
            </a:lvl1pPr>
          </a:lstStyle>
          <a:p>
            <a:pPr>
              <a:defRPr/>
            </a:pPr>
            <a:endParaRPr lang="en-US"/>
          </a:p>
        </p:txBody>
      </p:sp>
      <p:sp>
        <p:nvSpPr>
          <p:cNvPr id="109575" name="Rectangle 7"/>
          <p:cNvSpPr>
            <a:spLocks noGrp="1" noChangeArrowheads="1"/>
          </p:cNvSpPr>
          <p:nvPr>
            <p:ph type="sldNum" sz="quarter" idx="5"/>
          </p:nvPr>
        </p:nvSpPr>
        <p:spPr bwMode="auto">
          <a:xfrm>
            <a:off x="3937000" y="8770938"/>
            <a:ext cx="3009900" cy="461962"/>
          </a:xfrm>
          <a:prstGeom prst="rect">
            <a:avLst/>
          </a:prstGeom>
          <a:noFill/>
          <a:ln w="9525">
            <a:noFill/>
            <a:miter lim="800000"/>
            <a:headEnd/>
            <a:tailEnd/>
          </a:ln>
          <a:effectLst/>
        </p:spPr>
        <p:txBody>
          <a:bodyPr vert="horz" wrap="square" lIns="92455" tIns="46227" rIns="92455" bIns="46227" numCol="1" anchor="b" anchorCtr="0" compatLnSpc="1">
            <a:prstTxWarp prst="textNoShape">
              <a:avLst/>
            </a:prstTxWarp>
          </a:bodyPr>
          <a:lstStyle>
            <a:lvl1pPr algn="r" defTabSz="923925">
              <a:defRPr sz="1200" i="0">
                <a:latin typeface="Times New Roman" charset="0"/>
                <a:cs typeface="Arial" charset="0"/>
              </a:defRPr>
            </a:lvl1pPr>
          </a:lstStyle>
          <a:p>
            <a:pPr>
              <a:defRPr/>
            </a:pPr>
            <a:fld id="{B3D0F37A-7B1A-2A4A-8674-CBBBFB7C3F0B}" type="slidenum">
              <a:rPr lang="en-US"/>
              <a:pPr>
                <a:defRPr/>
              </a:pPr>
              <a:t>‹#›</a:t>
            </a:fld>
            <a:endParaRPr lang="en-US"/>
          </a:p>
        </p:txBody>
      </p:sp>
    </p:spTree>
    <p:extLst>
      <p:ext uri="{BB962C8B-B14F-4D97-AF65-F5344CB8AC3E}">
        <p14:creationId xmlns:p14="http://schemas.microsoft.com/office/powerpoint/2010/main" val="1036976663"/>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1" Type="http://schemas.openxmlformats.org/officeDocument/2006/relationships/hyperlink" Target="http://en.wikipedia.org/wiki/Universal_Time%23Versions" TargetMode="External"/><Relationship Id="rId12" Type="http://schemas.openxmlformats.org/officeDocument/2006/relationships/hyperlink" Target="http://en.wikipedia.org/wiki/Earth's_rotation" TargetMode="External"/><Relationship Id="rId13" Type="http://schemas.openxmlformats.org/officeDocument/2006/relationships/hyperlink" Target="http://en.wikipedia.org/wiki/Internet" TargetMode="External"/><Relationship Id="rId14" Type="http://schemas.openxmlformats.org/officeDocument/2006/relationships/hyperlink" Target="http://en.wikipedia.org/wiki/Network_Time_Protocol%23cite_note-0" TargetMode="External"/><Relationship Id="rId15" Type="http://schemas.openxmlformats.org/officeDocument/2006/relationships/hyperlink" Target="http://en.wikipedia.org/wiki/Local_area_network" TargetMode="External"/><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en.wikipedia.org/wiki/Coordinate_time" TargetMode="External"/><Relationship Id="rId4" Type="http://schemas.openxmlformats.org/officeDocument/2006/relationships/hyperlink" Target="http://en.wikipedia.org/wiki/Time_standard" TargetMode="External"/><Relationship Id="rId5" Type="http://schemas.openxmlformats.org/officeDocument/2006/relationships/hyperlink" Target="http://en.wikipedia.org/wiki/Proper_time" TargetMode="External"/><Relationship Id="rId6" Type="http://schemas.openxmlformats.org/officeDocument/2006/relationships/hyperlink" Target="http://en.wikipedia.org/wiki/Earth" TargetMode="External"/><Relationship Id="rId7" Type="http://schemas.openxmlformats.org/officeDocument/2006/relationships/hyperlink" Target="http://en.wikipedia.org/wiki/Geoid" TargetMode="External"/><Relationship Id="rId8" Type="http://schemas.openxmlformats.org/officeDocument/2006/relationships/hyperlink" Target="http://en.wikipedia.org/wiki/Coordinated_Universal_Time" TargetMode="External"/><Relationship Id="rId9" Type="http://schemas.openxmlformats.org/officeDocument/2006/relationships/hyperlink" Target="http://en.wikipedia.org/wiki/Atomic_clock" TargetMode="External"/><Relationship Id="rId10" Type="http://schemas.openxmlformats.org/officeDocument/2006/relationships/hyperlink" Target="http://en.wikipedia.org/wiki/Leap_second"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7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600" i="1">
                <a:solidFill>
                  <a:schemeClr val="tx1"/>
                </a:solidFill>
                <a:latin typeface="Arial" charset="0"/>
                <a:ea typeface="ＭＳ Ｐゴシック" charset="0"/>
                <a:cs typeface="ＭＳ Ｐゴシック" charset="0"/>
              </a:defRPr>
            </a:lvl1pPr>
            <a:lvl2pPr marL="742950" indent="-285750" defTabSz="923925" eaLnBrk="0" hangingPunct="0">
              <a:defRPr sz="1600" i="1">
                <a:solidFill>
                  <a:schemeClr val="tx1"/>
                </a:solidFill>
                <a:latin typeface="Arial" charset="0"/>
                <a:ea typeface="ＭＳ Ｐゴシック" charset="0"/>
              </a:defRPr>
            </a:lvl2pPr>
            <a:lvl3pPr marL="1143000" indent="-228600" defTabSz="923925" eaLnBrk="0" hangingPunct="0">
              <a:defRPr sz="1600" i="1">
                <a:solidFill>
                  <a:schemeClr val="tx1"/>
                </a:solidFill>
                <a:latin typeface="Arial" charset="0"/>
                <a:ea typeface="ＭＳ Ｐゴシック" charset="0"/>
              </a:defRPr>
            </a:lvl3pPr>
            <a:lvl4pPr marL="1600200" indent="-228600" defTabSz="923925" eaLnBrk="0" hangingPunct="0">
              <a:defRPr sz="1600" i="1">
                <a:solidFill>
                  <a:schemeClr val="tx1"/>
                </a:solidFill>
                <a:latin typeface="Arial" charset="0"/>
                <a:ea typeface="ＭＳ Ｐゴシック" charset="0"/>
              </a:defRPr>
            </a:lvl4pPr>
            <a:lvl5pPr marL="2057400" indent="-228600" defTabSz="923925" eaLnBrk="0" hangingPunct="0">
              <a:defRPr sz="1600" i="1">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600" i="1">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600" i="1">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600" i="1">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600" i="1">
                <a:solidFill>
                  <a:schemeClr val="tx1"/>
                </a:solidFill>
                <a:latin typeface="Arial" charset="0"/>
                <a:ea typeface="ＭＳ Ｐゴシック" charset="0"/>
              </a:defRPr>
            </a:lvl9pPr>
          </a:lstStyle>
          <a:p>
            <a:pPr eaLnBrk="1" hangingPunct="1"/>
            <a:fld id="{39FC223B-A911-104F-99F3-2CE98638A67C}" type="slidenum">
              <a:rPr lang="en-US" sz="1200" i="0">
                <a:latin typeface="Times New Roman" charset="0"/>
              </a:rPr>
              <a:pPr eaLnBrk="1" hangingPunct="1"/>
              <a:t>1</a:t>
            </a:fld>
            <a:endParaRPr lang="en-US" sz="1200" i="0">
              <a:latin typeface="Times New Roman" charset="0"/>
            </a:endParaRPr>
          </a:p>
        </p:txBody>
      </p:sp>
      <p:sp>
        <p:nvSpPr>
          <p:cNvPr id="7172"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600" i="1">
                <a:solidFill>
                  <a:schemeClr val="tx1"/>
                </a:solidFill>
                <a:latin typeface="Arial" charset="0"/>
                <a:ea typeface="ＭＳ Ｐゴシック" charset="0"/>
                <a:cs typeface="ＭＳ Ｐゴシック" charset="0"/>
              </a:defRPr>
            </a:lvl1pPr>
            <a:lvl2pPr marL="742950" indent="-285750" defTabSz="923925" eaLnBrk="0" hangingPunct="0">
              <a:defRPr sz="1600" i="1">
                <a:solidFill>
                  <a:schemeClr val="tx1"/>
                </a:solidFill>
                <a:latin typeface="Arial" charset="0"/>
                <a:ea typeface="ＭＳ Ｐゴシック" charset="0"/>
              </a:defRPr>
            </a:lvl2pPr>
            <a:lvl3pPr marL="1143000" indent="-228600" defTabSz="923925" eaLnBrk="0" hangingPunct="0">
              <a:defRPr sz="1600" i="1">
                <a:solidFill>
                  <a:schemeClr val="tx1"/>
                </a:solidFill>
                <a:latin typeface="Arial" charset="0"/>
                <a:ea typeface="ＭＳ Ｐゴシック" charset="0"/>
              </a:defRPr>
            </a:lvl3pPr>
            <a:lvl4pPr marL="1600200" indent="-228600" defTabSz="923925" eaLnBrk="0" hangingPunct="0">
              <a:defRPr sz="1600" i="1">
                <a:solidFill>
                  <a:schemeClr val="tx1"/>
                </a:solidFill>
                <a:latin typeface="Arial" charset="0"/>
                <a:ea typeface="ＭＳ Ｐゴシック" charset="0"/>
              </a:defRPr>
            </a:lvl4pPr>
            <a:lvl5pPr marL="2057400" indent="-228600" defTabSz="923925" eaLnBrk="0" hangingPunct="0">
              <a:defRPr sz="1600" i="1">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600" i="1">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600" i="1">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600" i="1">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600" i="1">
                <a:solidFill>
                  <a:schemeClr val="tx1"/>
                </a:solidFill>
                <a:latin typeface="Arial" charset="0"/>
                <a:ea typeface="ＭＳ Ｐゴシック" charset="0"/>
              </a:defRPr>
            </a:lvl9pPr>
          </a:lstStyle>
          <a:p>
            <a:pPr eaLnBrk="1" hangingPunct="1"/>
            <a:fld id="{49E937AC-95AB-8F4E-BA29-BBC57EC4C32F}" type="datetime4">
              <a:rPr lang="en-US" sz="1200" i="0">
                <a:latin typeface="Times New Roman" charset="0"/>
              </a:rPr>
              <a:pPr eaLnBrk="1" hangingPunct="1"/>
              <a:t>October 26, 2012</a:t>
            </a:fld>
            <a:endParaRPr lang="en-US" sz="1200" i="0">
              <a:latin typeface="Times New Roman" charset="0"/>
            </a:endParaRPr>
          </a:p>
        </p:txBody>
      </p:sp>
      <p:sp>
        <p:nvSpPr>
          <p:cNvPr id="7173"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600" i="1">
                <a:solidFill>
                  <a:schemeClr val="tx1"/>
                </a:solidFill>
                <a:latin typeface="Arial" charset="0"/>
                <a:ea typeface="ＭＳ Ｐゴシック" charset="0"/>
                <a:cs typeface="ＭＳ Ｐゴシック" charset="0"/>
              </a:defRPr>
            </a:lvl1pPr>
            <a:lvl2pPr marL="742950" indent="-285750" defTabSz="923925" eaLnBrk="0" hangingPunct="0">
              <a:defRPr sz="1600" i="1">
                <a:solidFill>
                  <a:schemeClr val="tx1"/>
                </a:solidFill>
                <a:latin typeface="Arial" charset="0"/>
                <a:ea typeface="ＭＳ Ｐゴシック" charset="0"/>
              </a:defRPr>
            </a:lvl2pPr>
            <a:lvl3pPr marL="1143000" indent="-228600" defTabSz="923925" eaLnBrk="0" hangingPunct="0">
              <a:defRPr sz="1600" i="1">
                <a:solidFill>
                  <a:schemeClr val="tx1"/>
                </a:solidFill>
                <a:latin typeface="Arial" charset="0"/>
                <a:ea typeface="ＭＳ Ｐゴシック" charset="0"/>
              </a:defRPr>
            </a:lvl3pPr>
            <a:lvl4pPr marL="1600200" indent="-228600" defTabSz="923925" eaLnBrk="0" hangingPunct="0">
              <a:defRPr sz="1600" i="1">
                <a:solidFill>
                  <a:schemeClr val="tx1"/>
                </a:solidFill>
                <a:latin typeface="Arial" charset="0"/>
                <a:ea typeface="ＭＳ Ｐゴシック" charset="0"/>
              </a:defRPr>
            </a:lvl4pPr>
            <a:lvl5pPr marL="2057400" indent="-228600" defTabSz="923925" eaLnBrk="0" hangingPunct="0">
              <a:defRPr sz="1600" i="1">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600" i="1">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600" i="1">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600" i="1">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600" i="1">
                <a:solidFill>
                  <a:schemeClr val="tx1"/>
                </a:solidFill>
                <a:latin typeface="Arial" charset="0"/>
                <a:ea typeface="ＭＳ Ｐゴシック" charset="0"/>
              </a:defRPr>
            </a:lvl9pPr>
          </a:lstStyle>
          <a:p>
            <a:pPr eaLnBrk="1" hangingPunct="1"/>
            <a:r>
              <a:rPr lang="en-US" sz="1200" i="0">
                <a:latin typeface="Times New Roman" charset="0"/>
              </a:rPr>
              <a:t>Edward A. Lee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Edward A. Lee, “Finite State Machines and Modal Models in Ptolemy II,”</a:t>
            </a:r>
          </a:p>
          <a:p>
            <a:r>
              <a:rPr lang="en-US" b="0" dirty="0" smtClean="0"/>
              <a:t>EECS Department,</a:t>
            </a:r>
            <a:r>
              <a:rPr lang="en-US" b="0" baseline="0" dirty="0" smtClean="0"/>
              <a:t> </a:t>
            </a:r>
            <a:r>
              <a:rPr lang="en-US" b="0" dirty="0" smtClean="0"/>
              <a:t>University of California, Berkeley,</a:t>
            </a:r>
            <a:r>
              <a:rPr lang="en-US" b="0" baseline="0" dirty="0" smtClean="0"/>
              <a:t> </a:t>
            </a:r>
          </a:p>
          <a:p>
            <a:r>
              <a:rPr lang="en-US" b="0" dirty="0" smtClean="0"/>
              <a:t>Technical Report No. UCB/EECS-2009-151,</a:t>
            </a:r>
            <a:r>
              <a:rPr lang="en-US" b="0" baseline="0" dirty="0" smtClean="0"/>
              <a:t> N</a:t>
            </a:r>
            <a:r>
              <a:rPr lang="en-US" b="0" dirty="0" smtClean="0"/>
              <a:t>ovember 1, 2009</a:t>
            </a:r>
          </a:p>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Edward A. Lee</a:t>
            </a:r>
            <a:endParaRPr lang="en-US">
              <a:solidFill>
                <a:prstClr val="black"/>
              </a:solidFill>
            </a:endParaRPr>
          </a:p>
        </p:txBody>
      </p:sp>
      <p:sp>
        <p:nvSpPr>
          <p:cNvPr id="5" name="Date Placeholder 4"/>
          <p:cNvSpPr>
            <a:spLocks noGrp="1"/>
          </p:cNvSpPr>
          <p:nvPr>
            <p:ph type="dt" idx="11"/>
          </p:nvPr>
        </p:nvSpPr>
        <p:spPr/>
        <p:txBody>
          <a:bodyPr/>
          <a:lstStyle/>
          <a:p>
            <a:pPr>
              <a:defRPr/>
            </a:pPr>
            <a:fld id="{EA3E3D35-4FA9-044C-8A88-B13E8A826ADE}" type="datetime1">
              <a:rPr lang="en-US" smtClean="0">
                <a:solidFill>
                  <a:prstClr val="black"/>
                </a:solidFill>
              </a:rPr>
              <a:pPr>
                <a:defRPr/>
              </a:pPr>
              <a:t>10/26/12</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B3D0F37A-7B1A-2A4A-8674-CBBBFB7C3F0B}"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08235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run for two seconds.</a:t>
            </a:r>
          </a:p>
          <a:p>
            <a:r>
              <a:rPr lang="en-US" dirty="0" smtClean="0"/>
              <a:t>The fact</a:t>
            </a:r>
            <a:r>
              <a:rPr lang="en-US" baseline="0" dirty="0" smtClean="0"/>
              <a:t> that it runs for two seconds is a combination of the program and hardware.</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Edward A. Lee</a:t>
            </a:r>
            <a:endParaRPr lang="en-US">
              <a:solidFill>
                <a:prstClr val="black"/>
              </a:solidFill>
            </a:endParaRPr>
          </a:p>
        </p:txBody>
      </p:sp>
      <p:sp>
        <p:nvSpPr>
          <p:cNvPr id="5" name="Date Placeholder 4"/>
          <p:cNvSpPr>
            <a:spLocks noGrp="1"/>
          </p:cNvSpPr>
          <p:nvPr>
            <p:ph type="dt" idx="11"/>
          </p:nvPr>
        </p:nvSpPr>
        <p:spPr/>
        <p:txBody>
          <a:bodyPr/>
          <a:lstStyle/>
          <a:p>
            <a:pPr>
              <a:defRPr/>
            </a:pPr>
            <a:fld id="{EA3E3D35-4FA9-044C-8A88-B13E8A826ADE}" type="datetime1">
              <a:rPr lang="en-US" smtClean="0">
                <a:solidFill>
                  <a:prstClr val="black"/>
                </a:solidFill>
              </a:rPr>
              <a:pPr>
                <a:defRPr/>
              </a:pPr>
              <a:t>10/26/12</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B3D0F37A-7B1A-2A4A-8674-CBBBFB7C3F0B}"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448428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bwMode="auto">
          <a:xfrm>
            <a:off x="1165225" y="692150"/>
            <a:ext cx="4616450" cy="3462338"/>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694690" y="4385628"/>
            <a:ext cx="5557520" cy="41548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400">
                <a:solidFill>
                  <a:srgbClr val="316464"/>
                </a:solidFill>
                <a:latin typeface="Arial Italic" charset="0"/>
                <a:cs typeface="Arial Italic" charset="0"/>
                <a:sym typeface="Arial Italic" charset="0"/>
              </a:rPr>
              <a:t>differences in clocks - epoch defines start of time/reference time, leap second adjustment in UTC, even atomic clocks drift! Keeping precise and accurate time is very difficult.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bwMode="auto">
          <a:xfrm>
            <a:off x="1165225" y="692150"/>
            <a:ext cx="4616450" cy="3462338"/>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94690" y="4385628"/>
            <a:ext cx="5557520" cy="41548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timeresolution: used for precision: every time value is rounded to that precision</a:t>
            </a:r>
          </a:p>
          <a:p>
            <a:r>
              <a:rPr lang="en-US" sz="1100">
                <a:solidFill>
                  <a:srgbClr val="3F5FBF"/>
                </a:solidFill>
                <a:latin typeface="Monaco" charset="0"/>
                <a:cs typeface="Monaco" charset="0"/>
                <a:sym typeface="Monaco" charset="0"/>
              </a:rPr>
              <a:t>All time values are rounded to the nearest</a:t>
            </a:r>
            <a:r>
              <a:rPr lang="en-US" sz="1100">
                <a:latin typeface="Monaco" charset="0"/>
                <a:cs typeface="Monaco" charset="0"/>
                <a:sym typeface="Monaco" charset="0"/>
              </a:rPr>
              <a:t> </a:t>
            </a:r>
            <a:r>
              <a:rPr lang="en-US" sz="1100">
                <a:solidFill>
                  <a:srgbClr val="3F5FBF"/>
                </a:solidFill>
                <a:latin typeface="Monaco" charset="0"/>
                <a:cs typeface="Monaco" charset="0"/>
                <a:sym typeface="Monaco" charset="0"/>
              </a:rPr>
              <a:t>multiple of this value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bwMode="auto">
          <a:xfrm>
            <a:off x="1165225" y="692150"/>
            <a:ext cx="4616450" cy="3462338"/>
          </a:xfrm>
          <a:prstGeom prst="rect">
            <a:avLst/>
          </a:prstGeom>
          <a:solidFill>
            <a:srgbClr val="FFFFFF"/>
          </a:solidFill>
          <a:ln>
            <a:solidFill>
              <a:srgbClr val="000000"/>
            </a:solidFill>
            <a:miter lim="800000"/>
            <a:headEnd/>
            <a:tailEnd/>
          </a:ln>
        </p:spPr>
      </p:sp>
      <p:sp>
        <p:nvSpPr>
          <p:cNvPr id="44034" name="Rectangle 2"/>
          <p:cNvSpPr>
            <a:spLocks noGrp="1" noChangeArrowheads="1"/>
          </p:cNvSpPr>
          <p:nvPr>
            <p:ph type="body" idx="1"/>
          </p:nvPr>
        </p:nvSpPr>
        <p:spPr bwMode="auto">
          <a:xfrm>
            <a:off x="694690" y="4385628"/>
            <a:ext cx="5557520" cy="41548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dirty="0" err="1">
                <a:latin typeface="Lucida Grande" charset="0"/>
                <a:cs typeface="Lucida Grande" charset="0"/>
                <a:sym typeface="Lucida Grande" charset="0"/>
              </a:rPr>
              <a:t>timeresolution</a:t>
            </a:r>
            <a:r>
              <a:rPr lang="en-US" sz="2200" dirty="0">
                <a:latin typeface="Lucida Grande" charset="0"/>
                <a:cs typeface="Lucida Grande" charset="0"/>
                <a:sym typeface="Lucida Grande" charset="0"/>
              </a:rPr>
              <a:t>: used for precision: every time value is rounded to that precision</a:t>
            </a:r>
          </a:p>
          <a:p>
            <a:r>
              <a:rPr lang="en-US" sz="1100" dirty="0">
                <a:solidFill>
                  <a:srgbClr val="3F5FBF"/>
                </a:solidFill>
                <a:latin typeface="Monaco" charset="0"/>
                <a:cs typeface="Monaco" charset="0"/>
                <a:sym typeface="Monaco" charset="0"/>
              </a:rPr>
              <a:t>All time values are rounded to the nearest</a:t>
            </a:r>
            <a:r>
              <a:rPr lang="en-US" sz="1100" dirty="0">
                <a:latin typeface="Monaco" charset="0"/>
                <a:cs typeface="Monaco" charset="0"/>
                <a:sym typeface="Monaco" charset="0"/>
              </a:rPr>
              <a:t> </a:t>
            </a:r>
            <a:r>
              <a:rPr lang="en-US" sz="1100" dirty="0">
                <a:solidFill>
                  <a:srgbClr val="3F5FBF"/>
                </a:solidFill>
                <a:latin typeface="Monaco" charset="0"/>
                <a:cs typeface="Monaco" charset="0"/>
                <a:sym typeface="Monaco" charset="0"/>
              </a:rPr>
              <a:t>multiple of this </a:t>
            </a:r>
            <a:r>
              <a:rPr lang="en-US" sz="1100" dirty="0" smtClean="0">
                <a:solidFill>
                  <a:srgbClr val="3F5FBF"/>
                </a:solidFill>
                <a:latin typeface="Monaco" charset="0"/>
                <a:cs typeface="Monaco" charset="0"/>
                <a:sym typeface="Monaco" charset="0"/>
              </a:rPr>
              <a:t>value</a:t>
            </a:r>
          </a:p>
          <a:p>
            <a:endParaRPr lang="en-US" sz="1100" dirty="0" smtClean="0">
              <a:solidFill>
                <a:srgbClr val="3F5FBF"/>
              </a:solidFill>
              <a:latin typeface="Monaco" charset="0"/>
              <a:cs typeface="Monaco" charset="0"/>
              <a:sym typeface="Monaco" charset="0"/>
            </a:endParaRPr>
          </a:p>
          <a:p>
            <a:r>
              <a:rPr lang="en-US" sz="1100" dirty="0" smtClean="0">
                <a:solidFill>
                  <a:srgbClr val="3F5FBF"/>
                </a:solidFill>
                <a:latin typeface="Monaco" charset="0"/>
                <a:cs typeface="Monaco" charset="0"/>
                <a:sym typeface="Monaco" charset="0"/>
              </a:rPr>
              <a:t>During this period, the director base class was extended with a local</a:t>
            </a:r>
          </a:p>
          <a:p>
            <a:r>
              <a:rPr lang="en-US" sz="1100" dirty="0" smtClean="0">
                <a:solidFill>
                  <a:srgbClr val="3F5FBF"/>
                </a:solidFill>
                <a:latin typeface="Monaco" charset="0"/>
                <a:cs typeface="Monaco" charset="0"/>
                <a:sym typeface="Monaco" charset="0"/>
              </a:rPr>
              <a:t>clock, which keeps track of the local time, i.e. the model time at the</a:t>
            </a:r>
          </a:p>
          <a:p>
            <a:r>
              <a:rPr lang="en-US" sz="1100" dirty="0" smtClean="0">
                <a:solidFill>
                  <a:srgbClr val="3F5FBF"/>
                </a:solidFill>
                <a:latin typeface="Monaco" charset="0"/>
                <a:cs typeface="Monaco" charset="0"/>
                <a:sym typeface="Monaco" charset="0"/>
              </a:rPr>
              <a:t>level of the model hierarchy. Local time is related to environment</a:t>
            </a:r>
          </a:p>
          <a:p>
            <a:r>
              <a:rPr lang="en-US" sz="1100" dirty="0" smtClean="0">
                <a:solidFill>
                  <a:srgbClr val="3F5FBF"/>
                </a:solidFill>
                <a:latin typeface="Monaco" charset="0"/>
                <a:cs typeface="Monaco" charset="0"/>
                <a:sym typeface="Monaco" charset="0"/>
              </a:rPr>
              <a:t>time, the time of the enclosing model, if there is one. Local time can</a:t>
            </a:r>
          </a:p>
          <a:p>
            <a:r>
              <a:rPr lang="en-US" sz="1100" dirty="0" smtClean="0">
                <a:solidFill>
                  <a:srgbClr val="3F5FBF"/>
                </a:solidFill>
                <a:latin typeface="Monaco" charset="0"/>
                <a:cs typeface="Monaco" charset="0"/>
                <a:sym typeface="Monaco" charset="0"/>
              </a:rPr>
              <a:t>be offset from the environment time and evolve at a different clock</a:t>
            </a:r>
          </a:p>
          <a:p>
            <a:r>
              <a:rPr lang="en-US" sz="1100" dirty="0" smtClean="0">
                <a:solidFill>
                  <a:srgbClr val="3F5FBF"/>
                </a:solidFill>
                <a:latin typeface="Monaco" charset="0"/>
                <a:cs typeface="Monaco" charset="0"/>
                <a:sym typeface="Monaco" charset="0"/>
              </a:rPr>
              <a:t>rate.  Local time and environment time evolve simultaneously.  The</a:t>
            </a:r>
          </a:p>
          <a:p>
            <a:r>
              <a:rPr lang="en-US" sz="1100" dirty="0" smtClean="0">
                <a:solidFill>
                  <a:srgbClr val="3F5FBF"/>
                </a:solidFill>
                <a:latin typeface="Monaco" charset="0"/>
                <a:cs typeface="Monaco" charset="0"/>
                <a:sym typeface="Monaco" charset="0"/>
              </a:rPr>
              <a:t>director exposes the local clock and parameters to change the clock</a:t>
            </a:r>
          </a:p>
          <a:p>
            <a:r>
              <a:rPr lang="en-US" sz="1100" dirty="0" smtClean="0">
                <a:solidFill>
                  <a:srgbClr val="3F5FBF"/>
                </a:solidFill>
                <a:latin typeface="Monaco" charset="0"/>
                <a:cs typeface="Monaco" charset="0"/>
                <a:sym typeface="Monaco" charset="0"/>
              </a:rPr>
              <a:t>value as well as the clock rate in Vergil. These parameters are used</a:t>
            </a:r>
          </a:p>
          <a:p>
            <a:r>
              <a:rPr lang="en-US" sz="1100" dirty="0" smtClean="0">
                <a:solidFill>
                  <a:srgbClr val="3F5FBF"/>
                </a:solidFill>
                <a:latin typeface="Monaco" charset="0"/>
                <a:cs typeface="Monaco" charset="0"/>
                <a:sym typeface="Monaco" charset="0"/>
              </a:rPr>
              <a:t>to model clock drift and clock synchronization. Two demos of realistic</a:t>
            </a:r>
          </a:p>
          <a:p>
            <a:r>
              <a:rPr lang="en-US" sz="1100" dirty="0" smtClean="0">
                <a:solidFill>
                  <a:srgbClr val="3F5FBF"/>
                </a:solidFill>
                <a:latin typeface="Monaco" charset="0"/>
                <a:cs typeface="Monaco" charset="0"/>
                <a:sym typeface="Monaco" charset="0"/>
              </a:rPr>
              <a:t>applications that typically have drifting clocks and need clock</a:t>
            </a:r>
          </a:p>
          <a:p>
            <a:r>
              <a:rPr lang="en-US" sz="1100" dirty="0" smtClean="0">
                <a:solidFill>
                  <a:srgbClr val="3F5FBF"/>
                </a:solidFill>
                <a:latin typeface="Monaco" charset="0"/>
                <a:cs typeface="Monaco" charset="0"/>
                <a:sym typeface="Monaco" charset="0"/>
              </a:rPr>
              <a:t>synchronization were implemented in Ptolemy to illustrate the</a:t>
            </a:r>
          </a:p>
          <a:p>
            <a:r>
              <a:rPr lang="en-US" sz="1100" dirty="0" smtClean="0">
                <a:solidFill>
                  <a:srgbClr val="3F5FBF"/>
                </a:solidFill>
                <a:latin typeface="Monaco" charset="0"/>
                <a:cs typeface="Monaco" charset="0"/>
                <a:sym typeface="Monaco" charset="0"/>
              </a:rPr>
              <a:t>concepts: (a) the detection of a fault on a power line between two</a:t>
            </a:r>
          </a:p>
          <a:p>
            <a:r>
              <a:rPr lang="en-US" sz="1100" dirty="0" smtClean="0">
                <a:solidFill>
                  <a:srgbClr val="3F5FBF"/>
                </a:solidFill>
                <a:latin typeface="Monaco" charset="0"/>
                <a:cs typeface="Monaco" charset="0"/>
                <a:sym typeface="Monaco" charset="0"/>
              </a:rPr>
              <a:t>substations due to disturbance such as lightening and (b) a</a:t>
            </a:r>
          </a:p>
          <a:p>
            <a:r>
              <a:rPr lang="en-US" sz="1100" dirty="0" smtClean="0">
                <a:solidFill>
                  <a:srgbClr val="3F5FBF"/>
                </a:solidFill>
                <a:latin typeface="Monaco" charset="0"/>
                <a:cs typeface="Monaco" charset="0"/>
                <a:sym typeface="Monaco" charset="0"/>
              </a:rPr>
              <a:t>triangulation application that computes the source of a sound.</a:t>
            </a:r>
          </a:p>
          <a:p>
            <a:r>
              <a:rPr lang="en-US" sz="1100" dirty="0" smtClean="0">
                <a:solidFill>
                  <a:srgbClr val="3F5FBF"/>
                </a:solidFill>
                <a:latin typeface="Monaco" charset="0"/>
                <a:cs typeface="Monaco" charset="0"/>
                <a:sym typeface="Monaco" charset="0"/>
              </a:rPr>
              <a:t>Ptolemy contains timed and un-timed directors. In un-timed directors,</a:t>
            </a:r>
          </a:p>
          <a:p>
            <a:r>
              <a:rPr lang="en-US" sz="1100" dirty="0" smtClean="0">
                <a:solidFill>
                  <a:srgbClr val="3F5FBF"/>
                </a:solidFill>
                <a:latin typeface="Monaco" charset="0"/>
                <a:cs typeface="Monaco" charset="0"/>
                <a:sym typeface="Monaco" charset="0"/>
              </a:rPr>
              <a:t>the time of the local clock never advances.</a:t>
            </a:r>
            <a:endParaRPr lang="en-US" sz="1100" dirty="0">
              <a:solidFill>
                <a:srgbClr val="3F5FBF"/>
              </a:solidFill>
              <a:latin typeface="Monaco" charset="0"/>
              <a:cs typeface="Monaco" charset="0"/>
              <a:sym typeface="Monaco"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p:cNvSpPr>
          <p:nvPr>
            <p:ph type="sldImg"/>
          </p:nvPr>
        </p:nvSpPr>
        <p:spPr bwMode="auto">
          <a:xfrm>
            <a:off x="1165225" y="692150"/>
            <a:ext cx="4616450" cy="3462338"/>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694690" y="4385628"/>
            <a:ext cx="5557520" cy="41548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lnSpc>
                <a:spcPts val="1820"/>
              </a:lnSpc>
            </a:pPr>
            <a:r>
              <a:rPr lang="en-US" sz="1300" b="1">
                <a:latin typeface="Helvetica" charset="0"/>
                <a:cs typeface="Helvetica" charset="0"/>
                <a:sym typeface="Helvetica" charset="0"/>
              </a:rPr>
              <a:t>International Atomic Time</a:t>
            </a:r>
            <a:r>
              <a:rPr lang="en-US" sz="1300">
                <a:latin typeface="Helvetica" charset="0"/>
                <a:cs typeface="Helvetica" charset="0"/>
                <a:sym typeface="Helvetica" charset="0"/>
              </a:rPr>
              <a:t> is a high-precision atomic</a:t>
            </a:r>
            <a:r>
              <a:rPr lang="en-US" sz="1300" u="sng">
                <a:solidFill>
                  <a:srgbClr val="080073"/>
                </a:solidFill>
                <a:latin typeface="Helvetica" charset="0"/>
                <a:cs typeface="Helvetica" charset="0"/>
                <a:sym typeface="Helvetica" charset="0"/>
                <a:hlinkClick r:id="rId3"/>
              </a:rPr>
              <a:t>coordinate</a:t>
            </a:r>
            <a:r>
              <a:rPr lang="en-US" sz="1300">
                <a:latin typeface="Helvetica" charset="0"/>
                <a:cs typeface="Helvetica" charset="0"/>
                <a:sym typeface="Helvetica" charset="0"/>
              </a:rPr>
              <a:t> </a:t>
            </a:r>
            <a:r>
              <a:rPr lang="en-US" sz="1300" u="sng">
                <a:solidFill>
                  <a:srgbClr val="080073"/>
                </a:solidFill>
                <a:latin typeface="Helvetica" charset="0"/>
                <a:cs typeface="Helvetica" charset="0"/>
                <a:sym typeface="Helvetica" charset="0"/>
              </a:rPr>
              <a:t>time stand</a:t>
            </a:r>
            <a:r>
              <a:rPr lang="en-US" sz="1300" u="sng">
                <a:solidFill>
                  <a:srgbClr val="080073"/>
                </a:solidFill>
                <a:latin typeface="Helvetica" charset="0"/>
                <a:cs typeface="Helvetica" charset="0"/>
                <a:sym typeface="Helvetica" charset="0"/>
                <a:hlinkClick r:id="rId4"/>
              </a:rPr>
              <a:t>ard</a:t>
            </a:r>
            <a:r>
              <a:rPr lang="en-US" sz="1300">
                <a:latin typeface="Helvetica" charset="0"/>
                <a:cs typeface="Helvetica" charset="0"/>
                <a:sym typeface="Helvetica" charset="0"/>
                <a:hlinkClick r:id="rId4"/>
              </a:rPr>
              <a:t> based on </a:t>
            </a:r>
            <a:r>
              <a:rPr lang="en-US" sz="1300">
                <a:latin typeface="Helvetica" charset="0"/>
                <a:cs typeface="Helvetica" charset="0"/>
                <a:sym typeface="Helvetica" charset="0"/>
              </a:rPr>
              <a:t>the notional passage of </a:t>
            </a:r>
            <a:r>
              <a:rPr lang="en-US" sz="1300" u="sng">
                <a:solidFill>
                  <a:srgbClr val="080073"/>
                </a:solidFill>
                <a:latin typeface="Helvetica" charset="0"/>
                <a:cs typeface="Helvetica" charset="0"/>
                <a:sym typeface="Helvetica" charset="0"/>
              </a:rPr>
              <a:t>proper time</a:t>
            </a:r>
            <a:r>
              <a:rPr lang="en-US" sz="1300">
                <a:latin typeface="Helvetica" charset="0"/>
                <a:cs typeface="Helvetica" charset="0"/>
                <a:sym typeface="Helvetica" charset="0"/>
              </a:rPr>
              <a:t> on </a:t>
            </a:r>
            <a:r>
              <a:rPr lang="en-US" sz="1300" u="sng">
                <a:solidFill>
                  <a:srgbClr val="080073"/>
                </a:solidFill>
                <a:latin typeface="Helvetica" charset="0"/>
                <a:cs typeface="Helvetica" charset="0"/>
                <a:sym typeface="Helvetica" charset="0"/>
              </a:rPr>
              <a:t>Earth</a:t>
            </a:r>
            <a:r>
              <a:rPr lang="en-US" sz="1300">
                <a:latin typeface="Helvetica" charset="0"/>
                <a:cs typeface="Helvetica" charset="0"/>
                <a:sym typeface="Helvetica" charset="0"/>
              </a:rPr>
              <a:t>'s </a:t>
            </a:r>
            <a:r>
              <a:rPr lang="en-US" sz="1300" u="sng">
                <a:solidFill>
                  <a:srgbClr val="080073"/>
                </a:solidFill>
                <a:latin typeface="Helvetica" charset="0"/>
                <a:cs typeface="Helvetica" charset="0"/>
                <a:sym typeface="Helvetica" charset="0"/>
                <a:hlinkClick r:id="rId5"/>
              </a:rPr>
              <a:t>geoid</a:t>
            </a:r>
            <a:r>
              <a:rPr lang="en-US" sz="1300">
                <a:latin typeface="Helvetica" charset="0"/>
                <a:cs typeface="Helvetica" charset="0"/>
                <a:sym typeface="Helvetica" charset="0"/>
                <a:hlinkClick r:id="rId5"/>
              </a:rPr>
              <a:t>. It i</a:t>
            </a:r>
            <a:r>
              <a:rPr lang="en-US" sz="1300">
                <a:latin typeface="Helvetica" charset="0"/>
                <a:cs typeface="Helvetica" charset="0"/>
                <a:sym typeface="Helvetica" charset="0"/>
              </a:rPr>
              <a:t>s the basis for</a:t>
            </a:r>
            <a:r>
              <a:rPr lang="en-US" sz="1300">
                <a:latin typeface="Helvetica" charset="0"/>
                <a:cs typeface="Helvetica" charset="0"/>
                <a:sym typeface="Helvetica" charset="0"/>
                <a:hlinkClick r:id="rId6"/>
              </a:rPr>
              <a:t> </a:t>
            </a:r>
            <a:r>
              <a:rPr lang="en-US" sz="1300" u="sng">
                <a:solidFill>
                  <a:srgbClr val="080073"/>
                </a:solidFill>
                <a:latin typeface="Helvetica" charset="0"/>
                <a:cs typeface="Helvetica" charset="0"/>
                <a:sym typeface="Helvetica" charset="0"/>
                <a:hlinkClick r:id="rId6"/>
              </a:rPr>
              <a:t>Coor</a:t>
            </a:r>
            <a:r>
              <a:rPr lang="en-US" sz="1300" u="sng">
                <a:solidFill>
                  <a:srgbClr val="080073"/>
                </a:solidFill>
                <a:latin typeface="Helvetica" charset="0"/>
                <a:cs typeface="Helvetica" charset="0"/>
                <a:sym typeface="Helvetica" charset="0"/>
              </a:rPr>
              <a:t>dinated </a:t>
            </a:r>
            <a:r>
              <a:rPr lang="en-US" sz="1300" u="sng">
                <a:solidFill>
                  <a:srgbClr val="080073"/>
                </a:solidFill>
                <a:latin typeface="Helvetica" charset="0"/>
                <a:cs typeface="Helvetica" charset="0"/>
                <a:sym typeface="Helvetica" charset="0"/>
                <a:hlinkClick r:id="rId7"/>
              </a:rPr>
              <a:t>Unive</a:t>
            </a:r>
            <a:r>
              <a:rPr lang="en-US" sz="1300" u="sng">
                <a:solidFill>
                  <a:srgbClr val="080073"/>
                </a:solidFill>
                <a:latin typeface="Helvetica" charset="0"/>
                <a:cs typeface="Helvetica" charset="0"/>
                <a:sym typeface="Helvetica" charset="0"/>
              </a:rPr>
              <a:t>rsal Time</a:t>
            </a:r>
            <a:r>
              <a:rPr lang="en-US" sz="1300">
                <a:latin typeface="Helvetica" charset="0"/>
                <a:cs typeface="Helvetica" charset="0"/>
                <a:sym typeface="Helvetica" charset="0"/>
              </a:rPr>
              <a:t> (UTC), which is u</a:t>
            </a:r>
            <a:r>
              <a:rPr lang="en-US" sz="1300">
                <a:latin typeface="Helvetica" charset="0"/>
                <a:cs typeface="Helvetica" charset="0"/>
                <a:sym typeface="Helvetica" charset="0"/>
                <a:hlinkClick r:id="rId8"/>
              </a:rPr>
              <a:t>sed for civil timekeeping </a:t>
            </a:r>
            <a:r>
              <a:rPr lang="en-US" sz="1300">
                <a:latin typeface="Helvetica" charset="0"/>
                <a:cs typeface="Helvetica" charset="0"/>
                <a:sym typeface="Helvetica" charset="0"/>
              </a:rPr>
              <a:t>- weighted average of the time kept by over 200 </a:t>
            </a:r>
            <a:r>
              <a:rPr lang="en-US" sz="1300" u="sng">
                <a:solidFill>
                  <a:srgbClr val="080073"/>
                </a:solidFill>
                <a:latin typeface="Helvetica" charset="0"/>
                <a:cs typeface="Helvetica" charset="0"/>
                <a:sym typeface="Helvetica" charset="0"/>
              </a:rPr>
              <a:t>atomic clocks</a:t>
            </a:r>
            <a:r>
              <a:rPr lang="en-US" sz="1300">
                <a:latin typeface="Helvetica" charset="0"/>
                <a:cs typeface="Helvetica" charset="0"/>
                <a:sym typeface="Helvetica" charset="0"/>
              </a:rPr>
              <a:t> in over 50 national laboratories worldwide</a:t>
            </a:r>
          </a:p>
          <a:p>
            <a:pPr>
              <a:lnSpc>
                <a:spcPts val="1820"/>
              </a:lnSpc>
            </a:pPr>
            <a:r>
              <a:rPr lang="en-US" sz="1300" b="1">
                <a:latin typeface="Helvetica" charset="0"/>
                <a:cs typeface="Helvetica" charset="0"/>
                <a:sym typeface="Helvetica" charset="0"/>
              </a:rPr>
              <a:t>Coordinated U</a:t>
            </a:r>
            <a:r>
              <a:rPr lang="en-US" sz="1300" b="1">
                <a:latin typeface="Helvetica" charset="0"/>
                <a:cs typeface="Helvetica" charset="0"/>
                <a:sym typeface="Helvetica" charset="0"/>
                <a:hlinkClick r:id="rId9"/>
              </a:rPr>
              <a:t>niversal Time</a:t>
            </a:r>
            <a:r>
              <a:rPr lang="en-US" sz="1300">
                <a:latin typeface="Helvetica" charset="0"/>
                <a:cs typeface="Helvetica" charset="0"/>
                <a:sym typeface="Helvetica" charset="0"/>
              </a:rPr>
              <a:t> (</a:t>
            </a:r>
            <a:r>
              <a:rPr lang="en-US" sz="1300" b="1">
                <a:latin typeface="Helvetica" charset="0"/>
                <a:cs typeface="Helvetica" charset="0"/>
                <a:sym typeface="Helvetica" charset="0"/>
              </a:rPr>
              <a:t>UTC</a:t>
            </a:r>
            <a:r>
              <a:rPr lang="en-US" sz="1300">
                <a:latin typeface="Helvetica" charset="0"/>
                <a:cs typeface="Helvetica" charset="0"/>
                <a:sym typeface="Helvetica" charset="0"/>
              </a:rPr>
              <a:t>) is the primary </a:t>
            </a:r>
            <a:r>
              <a:rPr lang="en-US" sz="1300" u="sng">
                <a:solidFill>
                  <a:srgbClr val="080073"/>
                </a:solidFill>
                <a:latin typeface="Helvetica" charset="0"/>
                <a:cs typeface="Helvetica" charset="0"/>
                <a:sym typeface="Helvetica" charset="0"/>
              </a:rPr>
              <a:t>time standard</a:t>
            </a:r>
            <a:r>
              <a:rPr lang="en-US" sz="1300">
                <a:latin typeface="Helvetica" charset="0"/>
                <a:cs typeface="Helvetica" charset="0"/>
                <a:sym typeface="Helvetica" charset="0"/>
              </a:rPr>
              <a:t> by which the world regulates clocks and time</a:t>
            </a:r>
          </a:p>
          <a:p>
            <a:pPr>
              <a:lnSpc>
                <a:spcPts val="1820"/>
              </a:lnSpc>
            </a:pPr>
            <a:r>
              <a:rPr lang="en-US" sz="1300">
                <a:latin typeface="Helvetica" charset="0"/>
                <a:cs typeface="Helvetica" charset="0"/>
                <a:sym typeface="Helvetica" charset="0"/>
              </a:rPr>
              <a:t>UTC is occasionally adju</a:t>
            </a:r>
            <a:r>
              <a:rPr lang="en-US" sz="1300">
                <a:latin typeface="Helvetica" charset="0"/>
                <a:cs typeface="Helvetica" charset="0"/>
                <a:sym typeface="Helvetica" charset="0"/>
                <a:hlinkClick r:id="rId4"/>
              </a:rPr>
              <a:t>sted by addin</a:t>
            </a:r>
            <a:r>
              <a:rPr lang="en-US" sz="1300">
                <a:latin typeface="Helvetica" charset="0"/>
                <a:cs typeface="Helvetica" charset="0"/>
                <a:sym typeface="Helvetica" charset="0"/>
              </a:rPr>
              <a:t>g a </a:t>
            </a:r>
            <a:r>
              <a:rPr lang="en-US" sz="1300" u="sng">
                <a:solidFill>
                  <a:srgbClr val="080073"/>
                </a:solidFill>
                <a:latin typeface="Helvetica" charset="0"/>
                <a:cs typeface="Helvetica" charset="0"/>
                <a:sym typeface="Helvetica" charset="0"/>
              </a:rPr>
              <a:t>leap second</a:t>
            </a:r>
            <a:r>
              <a:rPr lang="en-US" sz="1300">
                <a:latin typeface="Helvetica" charset="0"/>
                <a:cs typeface="Helvetica" charset="0"/>
                <a:sym typeface="Helvetica" charset="0"/>
              </a:rPr>
              <a:t> in order to keep it within one second of </a:t>
            </a:r>
            <a:r>
              <a:rPr lang="en-US" sz="1300" u="sng">
                <a:solidFill>
                  <a:srgbClr val="080073"/>
                </a:solidFill>
                <a:latin typeface="Helvetica" charset="0"/>
                <a:cs typeface="Helvetica" charset="0"/>
                <a:sym typeface="Helvetica" charset="0"/>
              </a:rPr>
              <a:t>UT1</a:t>
            </a:r>
            <a:r>
              <a:rPr lang="en-US" sz="1300">
                <a:latin typeface="Helvetica" charset="0"/>
                <a:cs typeface="Helvetica" charset="0"/>
                <a:sym typeface="Helvetica" charset="0"/>
              </a:rPr>
              <a:t>, which is defined by the </a:t>
            </a:r>
            <a:r>
              <a:rPr lang="en-US" sz="1300" u="sng">
                <a:solidFill>
                  <a:srgbClr val="080073"/>
                </a:solidFill>
                <a:latin typeface="Helvetica" charset="0"/>
                <a:cs typeface="Helvetica" charset="0"/>
                <a:sym typeface="Helvetica" charset="0"/>
              </a:rPr>
              <a:t>Earth's rotati</a:t>
            </a:r>
            <a:r>
              <a:rPr lang="en-US" sz="1300" u="sng">
                <a:solidFill>
                  <a:srgbClr val="080073"/>
                </a:solidFill>
                <a:latin typeface="Helvetica" charset="0"/>
                <a:cs typeface="Helvetica" charset="0"/>
                <a:sym typeface="Helvetica" charset="0"/>
                <a:hlinkClick r:id="rId10"/>
              </a:rPr>
              <a:t>on</a:t>
            </a:r>
            <a:endParaRPr lang="en-US" sz="1300">
              <a:latin typeface="Helvetica" charset="0"/>
              <a:cs typeface="Helvetica" charset="0"/>
              <a:sym typeface="Helvetica" charset="0"/>
              <a:hlinkClick r:id="rId10"/>
            </a:endParaRPr>
          </a:p>
          <a:p>
            <a:pPr>
              <a:lnSpc>
                <a:spcPts val="1820"/>
              </a:lnSpc>
            </a:pPr>
            <a:r>
              <a:rPr lang="en-US" sz="1300">
                <a:latin typeface="Helvetica" charset="0"/>
                <a:cs typeface="Helvetica" charset="0"/>
                <a:sym typeface="Helvetica" charset="0"/>
                <a:hlinkClick r:id="rId10"/>
              </a:rPr>
              <a:t>NTP: wit</a:t>
            </a:r>
            <a:r>
              <a:rPr lang="en-US" sz="1300">
                <a:latin typeface="Helvetica" charset="0"/>
                <a:cs typeface="Helvetica" charset="0"/>
                <a:sym typeface="Helvetica" charset="0"/>
              </a:rPr>
              <a:t>hin tens of milliseconds over the public </a:t>
            </a:r>
            <a:r>
              <a:rPr lang="en-US" sz="1300" u="sng">
                <a:solidFill>
                  <a:srgbClr val="080073"/>
                </a:solidFill>
                <a:latin typeface="Helvetica" charset="0"/>
                <a:cs typeface="Helvetica" charset="0"/>
                <a:sym typeface="Helvetica" charset="0"/>
              </a:rPr>
              <a:t>Internet</a:t>
            </a:r>
            <a:r>
              <a:rPr lang="en-US" sz="1300">
                <a:latin typeface="Helvetica" charset="0"/>
                <a:cs typeface="Helvetica" charset="0"/>
                <a:sym typeface="Helvetica" charset="0"/>
              </a:rPr>
              <a:t>,</a:t>
            </a:r>
            <a:r>
              <a:rPr lang="en-US" sz="1000" u="sng">
                <a:solidFill>
                  <a:srgbClr val="080073"/>
                </a:solidFill>
                <a:latin typeface="Helvetica" charset="0"/>
                <a:cs typeface="Helvetica" charset="0"/>
                <a:sym typeface="Helvetica" charset="0"/>
              </a:rPr>
              <a:t>[1]</a:t>
            </a:r>
            <a:r>
              <a:rPr lang="en-US" sz="1300">
                <a:latin typeface="Helvetica" charset="0"/>
                <a:cs typeface="Helvetica" charset="0"/>
                <a:sym typeface="Helvetica" charset="0"/>
                <a:hlinkClick r:id="rId11"/>
              </a:rPr>
              <a:t> an</a:t>
            </a:r>
            <a:r>
              <a:rPr lang="en-US" sz="1300">
                <a:latin typeface="Helvetica" charset="0"/>
                <a:cs typeface="Helvetica" charset="0"/>
                <a:sym typeface="Helvetica" charset="0"/>
              </a:rPr>
              <a:t>d can achieve 1 millisecond a</a:t>
            </a:r>
            <a:r>
              <a:rPr lang="en-US" sz="1300">
                <a:latin typeface="Helvetica" charset="0"/>
                <a:cs typeface="Helvetica" charset="0"/>
                <a:sym typeface="Helvetica" charset="0"/>
                <a:hlinkClick r:id="rId12"/>
              </a:rPr>
              <a:t>ccuracy in </a:t>
            </a:r>
            <a:r>
              <a:rPr lang="en-US" sz="1300" u="sng">
                <a:solidFill>
                  <a:srgbClr val="080073"/>
                </a:solidFill>
                <a:latin typeface="Helvetica" charset="0"/>
                <a:cs typeface="Helvetica" charset="0"/>
                <a:sym typeface="Helvetica" charset="0"/>
                <a:hlinkClick r:id="rId12"/>
              </a:rPr>
              <a:t>local</a:t>
            </a:r>
            <a:r>
              <a:rPr lang="en-US" sz="1300" u="sng">
                <a:solidFill>
                  <a:srgbClr val="080073"/>
                </a:solidFill>
                <a:latin typeface="Helvetica" charset="0"/>
                <a:cs typeface="Helvetica" charset="0"/>
                <a:sym typeface="Helvetica" charset="0"/>
              </a:rPr>
              <a:t> area networks</a:t>
            </a:r>
            <a:r>
              <a:rPr lang="en-US" sz="1300">
                <a:latin typeface="Helvetica" charset="0"/>
                <a:cs typeface="Helvetica" charset="0"/>
                <a:sym typeface="Helvetica" charset="0"/>
              </a:rPr>
              <a:t>under ideal conditions, uses UDP</a:t>
            </a:r>
          </a:p>
          <a:p>
            <a:pPr>
              <a:lnSpc>
                <a:spcPts val="1820"/>
              </a:lnSpc>
            </a:pPr>
            <a:r>
              <a:rPr lang="en-US" sz="1300">
                <a:latin typeface="Helvetica" charset="0"/>
                <a:cs typeface="Helvetica" charset="0"/>
                <a:sym typeface="Helvetica" charset="0"/>
              </a:rPr>
              <a:t>PTP: sub-microsecon</a:t>
            </a:r>
            <a:r>
              <a:rPr lang="en-US" sz="1300">
                <a:latin typeface="Helvetica" charset="0"/>
                <a:cs typeface="Helvetica" charset="0"/>
                <a:sym typeface="Helvetica" charset="0"/>
                <a:hlinkClick r:id="rId13"/>
              </a:rPr>
              <a:t>d range,</a:t>
            </a:r>
            <a:r>
              <a:rPr lang="en-US" sz="1300">
                <a:latin typeface="Helvetica" charset="0"/>
                <a:cs typeface="Helvetica" charset="0"/>
                <a:sym typeface="Helvetica" charset="0"/>
              </a:rPr>
              <a:t> cheaper </a:t>
            </a:r>
            <a:r>
              <a:rPr lang="en-US" sz="1300">
                <a:latin typeface="Helvetica" charset="0"/>
                <a:cs typeface="Helvetica" charset="0"/>
                <a:sym typeface="Helvetica" charset="0"/>
                <a:hlinkClick r:id="rId14"/>
              </a:rPr>
              <a:t>tha</a:t>
            </a:r>
            <a:r>
              <a:rPr lang="en-US" sz="1300">
                <a:latin typeface="Helvetica" charset="0"/>
                <a:cs typeface="Helvetica" charset="0"/>
                <a:sym typeface="Helvetica" charset="0"/>
              </a:rPr>
              <a:t>n GPS, also known as IEEE 1588</a:t>
            </a:r>
          </a:p>
          <a:p>
            <a:pPr>
              <a:lnSpc>
                <a:spcPts val="1820"/>
              </a:lnSpc>
            </a:pPr>
            <a:endParaRPr lang="en-US" sz="1300">
              <a:latin typeface="Helvetica" charset="0"/>
              <a:cs typeface="Helvetica" charset="0"/>
              <a:sym typeface="Helvetica" charset="0"/>
            </a:endParaRPr>
          </a:p>
          <a:p>
            <a:pPr>
              <a:lnSpc>
                <a:spcPts val="1820"/>
              </a:lnSpc>
            </a:pPr>
            <a:r>
              <a:rPr lang="en-US" sz="1300">
                <a:latin typeface="Helvetica" charset="0"/>
                <a:cs typeface="Helvetica" charset="0"/>
                <a:sym typeface="Helvetica" charset="0"/>
              </a:rPr>
              <a:t>clock synch: d</a:t>
            </a:r>
            <a:r>
              <a:rPr lang="en-US" sz="1300">
                <a:latin typeface="Helvetica" charset="0"/>
                <a:cs typeface="Helvetica" charset="0"/>
                <a:sym typeface="Helvetica" charset="0"/>
                <a:hlinkClick r:id="rId15"/>
              </a:rPr>
              <a:t>efine clock hierarc</a:t>
            </a:r>
            <a:r>
              <a:rPr lang="en-US" sz="1300">
                <a:latin typeface="Helvetica" charset="0"/>
                <a:cs typeface="Helvetica" charset="0"/>
                <a:sym typeface="Helvetica" charset="0"/>
              </a:rPr>
              <a:t>hies, master-slave, where hierarchy talks about the distance from the reference clock/quality, configuration, devices such as </a:t>
            </a:r>
            <a:r>
              <a:rPr lang="en-US" sz="1300" u="sng">
                <a:solidFill>
                  <a:srgbClr val="080073"/>
                </a:solidFill>
                <a:latin typeface="Helvetica" charset="0"/>
                <a:cs typeface="Helvetica" charset="0"/>
                <a:sym typeface="Helvetica" charset="0"/>
              </a:rPr>
              <a:t>atomic (caesium, rubidium) clocks</a:t>
            </a:r>
            <a:r>
              <a:rPr lang="en-US" sz="1300">
                <a:latin typeface="Helvetica" charset="0"/>
                <a:cs typeface="Helvetica" charset="0"/>
                <a:sym typeface="Helvetica" charset="0"/>
              </a:rPr>
              <a:t>, </a:t>
            </a:r>
            <a:r>
              <a:rPr lang="en-US" sz="1300" u="sng">
                <a:solidFill>
                  <a:srgbClr val="080073"/>
                </a:solidFill>
                <a:latin typeface="Helvetica" charset="0"/>
                <a:cs typeface="Helvetica" charset="0"/>
                <a:sym typeface="Helvetica" charset="0"/>
              </a:rPr>
              <a:t>GPS clocks</a:t>
            </a:r>
            <a:r>
              <a:rPr lang="en-US" sz="1300">
                <a:latin typeface="Helvetica" charset="0"/>
                <a:cs typeface="Helvetica" charset="0"/>
                <a:sym typeface="Helvetica" charset="0"/>
              </a:rPr>
              <a:t> or other </a:t>
            </a:r>
            <a:r>
              <a:rPr lang="en-US" sz="1300" u="sng">
                <a:solidFill>
                  <a:srgbClr val="080073"/>
                </a:solidFill>
                <a:latin typeface="Helvetica" charset="0"/>
                <a:cs typeface="Helvetica" charset="0"/>
                <a:sym typeface="Helvetica" charset="0"/>
              </a:rPr>
              <a:t>radio clocks</a:t>
            </a:r>
            <a:r>
              <a:rPr lang="en-US" sz="1300">
                <a:latin typeface="Helvetica" charset="0"/>
                <a:cs typeface="Helvetica" charset="0"/>
                <a:sym typeface="Helvetica" charset="0"/>
              </a:rPr>
              <a:t>, compute transmission time/roundtrip delay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ＭＳ Ｐゴシック" charset="0"/>
                <a:cs typeface="Arial" charset="0"/>
              </a:rPr>
              <a:t>\</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{p}(t) = m \</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{v}(t)</a:t>
            </a:r>
          </a:p>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Edward A. Lee</a:t>
            </a:r>
            <a:endParaRPr lang="en-US">
              <a:solidFill>
                <a:prstClr val="black"/>
              </a:solidFill>
            </a:endParaRPr>
          </a:p>
        </p:txBody>
      </p:sp>
      <p:sp>
        <p:nvSpPr>
          <p:cNvPr id="5" name="Date Placeholder 4"/>
          <p:cNvSpPr>
            <a:spLocks noGrp="1"/>
          </p:cNvSpPr>
          <p:nvPr>
            <p:ph type="dt" idx="11"/>
          </p:nvPr>
        </p:nvSpPr>
        <p:spPr/>
        <p:txBody>
          <a:bodyPr/>
          <a:lstStyle/>
          <a:p>
            <a:pPr>
              <a:defRPr/>
            </a:pPr>
            <a:fld id="{EA3E3D35-4FA9-044C-8A88-B13E8A826ADE}" type="datetime1">
              <a:rPr lang="en-US" smtClean="0">
                <a:solidFill>
                  <a:prstClr val="black"/>
                </a:solidFill>
              </a:rPr>
              <a:pPr>
                <a:defRPr/>
              </a:pPr>
              <a:t>10/26/12</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B3D0F37A-7B1A-2A4A-8674-CBBBFB7C3F0B}"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92493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ＭＳ Ｐゴシック" charset="0"/>
                <a:cs typeface="Arial" charset="0"/>
              </a:rPr>
              <a:t>\</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{p}(t) = m \</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{v}(t)</a:t>
            </a:r>
          </a:p>
          <a:p>
            <a:endParaRPr lang="en-US" dirty="0" smtClean="0"/>
          </a:p>
          <a:p>
            <a:r>
              <a:rPr kumimoji="1" lang="en-US" sz="1200" kern="1200" dirty="0" smtClean="0">
                <a:solidFill>
                  <a:schemeClr val="tx1"/>
                </a:solidFill>
                <a:latin typeface="Arial" charset="0"/>
                <a:ea typeface="ＭＳ Ｐゴシック" charset="0"/>
                <a:cs typeface="Arial" charset="0"/>
              </a:rPr>
              <a:t>\</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{v}(t) = 0 \quad \</a:t>
            </a:r>
            <a:r>
              <a:rPr kumimoji="1" lang="en-US" sz="1200" kern="1200" dirty="0" err="1" smtClean="0">
                <a:solidFill>
                  <a:schemeClr val="tx1"/>
                </a:solidFill>
                <a:latin typeface="Arial" charset="0"/>
                <a:ea typeface="ＭＳ Ｐゴシック" charset="0"/>
                <a:cs typeface="Arial" charset="0"/>
              </a:rPr>
              <a:t>Rightarrow</a:t>
            </a:r>
            <a:r>
              <a:rPr kumimoji="1" lang="en-US" sz="1200" kern="1200" dirty="0" smtClean="0">
                <a:solidFill>
                  <a:schemeClr val="tx1"/>
                </a:solidFill>
                <a:latin typeface="Arial" charset="0"/>
                <a:ea typeface="ＭＳ Ｐゴシック" charset="0"/>
                <a:cs typeface="Arial" charset="0"/>
              </a:rPr>
              <a:t> \quad \</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{p}(t) = 0</a:t>
            </a:r>
          </a:p>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Edward A. Lee</a:t>
            </a:r>
            <a:endParaRPr lang="en-US">
              <a:solidFill>
                <a:prstClr val="black"/>
              </a:solidFill>
            </a:endParaRPr>
          </a:p>
        </p:txBody>
      </p:sp>
      <p:sp>
        <p:nvSpPr>
          <p:cNvPr id="5" name="Date Placeholder 4"/>
          <p:cNvSpPr>
            <a:spLocks noGrp="1"/>
          </p:cNvSpPr>
          <p:nvPr>
            <p:ph type="dt" idx="11"/>
          </p:nvPr>
        </p:nvSpPr>
        <p:spPr/>
        <p:txBody>
          <a:bodyPr/>
          <a:lstStyle/>
          <a:p>
            <a:pPr>
              <a:defRPr/>
            </a:pPr>
            <a:fld id="{EA3E3D35-4FA9-044C-8A88-B13E8A826ADE}" type="datetime1">
              <a:rPr lang="en-US" smtClean="0">
                <a:solidFill>
                  <a:prstClr val="black"/>
                </a:solidFill>
              </a:rPr>
              <a:pPr>
                <a:defRPr/>
              </a:pPr>
              <a:t>10/26/12</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B3D0F37A-7B1A-2A4A-8674-CBBBFB7C3F0B}"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92493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ＭＳ Ｐゴシック" charset="0"/>
                <a:cs typeface="Arial" charset="0"/>
              </a:rPr>
              <a:t>\</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{v}(t) = \left \{ \begin{array}{</a:t>
            </a:r>
            <a:r>
              <a:rPr kumimoji="1" lang="en-US" sz="1200" kern="1200" dirty="0" err="1" smtClean="0">
                <a:solidFill>
                  <a:schemeClr val="tx1"/>
                </a:solidFill>
                <a:latin typeface="Arial" charset="0"/>
                <a:ea typeface="ＭＳ Ｐゴシック" charset="0"/>
                <a:cs typeface="Arial" charset="0"/>
              </a:rPr>
              <a:t>ll</a:t>
            </a:r>
            <a:r>
              <a:rPr kumimoji="1" lang="en-US" sz="1200" kern="1200" dirty="0" smtClean="0">
                <a:solidFill>
                  <a:schemeClr val="tx1"/>
                </a:solidFill>
                <a:latin typeface="Arial" charset="0"/>
                <a:ea typeface="ＭＳ Ｐゴシック" charset="0"/>
                <a:cs typeface="Arial" charset="0"/>
              </a:rPr>
              <a:t>}</a:t>
            </a:r>
          </a:p>
          <a:p>
            <a:r>
              <a:rPr kumimoji="1" lang="en-US" sz="1200" kern="1200" dirty="0" smtClean="0">
                <a:solidFill>
                  <a:schemeClr val="tx1"/>
                </a:solidFill>
                <a:latin typeface="Arial" charset="0"/>
                <a:ea typeface="ＭＳ Ｐゴシック" charset="0"/>
                <a:cs typeface="Arial" charset="0"/>
              </a:rPr>
              <a:t> \</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{K}, &amp; t = </a:t>
            </a:r>
            <a:r>
              <a:rPr kumimoji="1" lang="en-US" sz="1200" kern="1200" dirty="0" err="1" smtClean="0">
                <a:solidFill>
                  <a:schemeClr val="tx1"/>
                </a:solidFill>
                <a:latin typeface="Arial" charset="0"/>
                <a:ea typeface="ＭＳ Ｐゴシック" charset="0"/>
                <a:cs typeface="Arial" charset="0"/>
              </a:rPr>
              <a:t>t_i</a:t>
            </a:r>
            <a:r>
              <a:rPr kumimoji="1" lang="en-US" sz="1200" kern="1200" dirty="0" smtClean="0">
                <a:solidFill>
                  <a:schemeClr val="tx1"/>
                </a:solidFill>
                <a:latin typeface="Arial" charset="0"/>
                <a:ea typeface="ＭＳ Ｐゴシック" charset="0"/>
                <a:cs typeface="Arial" charset="0"/>
              </a:rPr>
              <a:t> \\</a:t>
            </a:r>
          </a:p>
          <a:p>
            <a:r>
              <a:rPr kumimoji="1" lang="en-US" sz="1200" kern="1200" dirty="0" smtClean="0">
                <a:solidFill>
                  <a:schemeClr val="tx1"/>
                </a:solidFill>
                <a:latin typeface="Arial" charset="0"/>
                <a:ea typeface="ＭＳ Ｐゴシック" charset="0"/>
                <a:cs typeface="Arial" charset="0"/>
              </a:rPr>
              <a:t> 0 &amp; \</a:t>
            </a:r>
            <a:r>
              <a:rPr kumimoji="1" lang="en-US" sz="1200" kern="1200" dirty="0" err="1" smtClean="0">
                <a:solidFill>
                  <a:schemeClr val="tx1"/>
                </a:solidFill>
                <a:latin typeface="Arial" charset="0"/>
                <a:ea typeface="ＭＳ Ｐゴシック" charset="0"/>
                <a:cs typeface="Arial" charset="0"/>
              </a:rPr>
              <a:t>mbox</a:t>
            </a:r>
            <a:r>
              <a:rPr kumimoji="1" lang="en-US" sz="1200" kern="1200" dirty="0" smtClean="0">
                <a:solidFill>
                  <a:schemeClr val="tx1"/>
                </a:solidFill>
                <a:latin typeface="Arial" charset="0"/>
                <a:ea typeface="ＭＳ Ｐゴシック" charset="0"/>
                <a:cs typeface="Arial" charset="0"/>
              </a:rPr>
              <a:t>{otherwise}</a:t>
            </a:r>
          </a:p>
          <a:p>
            <a:r>
              <a:rPr kumimoji="1" lang="en-US" sz="1200" kern="1200" dirty="0" smtClean="0">
                <a:solidFill>
                  <a:schemeClr val="tx1"/>
                </a:solidFill>
                <a:latin typeface="Arial" charset="0"/>
                <a:ea typeface="ＭＳ Ｐゴシック" charset="0"/>
                <a:cs typeface="Arial" charset="0"/>
              </a:rPr>
              <a:t>\end{array} \right .</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Edward A. Lee</a:t>
            </a:r>
            <a:endParaRPr lang="en-US">
              <a:solidFill>
                <a:prstClr val="black"/>
              </a:solidFill>
            </a:endParaRPr>
          </a:p>
        </p:txBody>
      </p:sp>
      <p:sp>
        <p:nvSpPr>
          <p:cNvPr id="5" name="Date Placeholder 4"/>
          <p:cNvSpPr>
            <a:spLocks noGrp="1"/>
          </p:cNvSpPr>
          <p:nvPr>
            <p:ph type="dt" idx="11"/>
          </p:nvPr>
        </p:nvSpPr>
        <p:spPr/>
        <p:txBody>
          <a:bodyPr/>
          <a:lstStyle/>
          <a:p>
            <a:pPr>
              <a:defRPr/>
            </a:pPr>
            <a:fld id="{EA3E3D35-4FA9-044C-8A88-B13E8A826ADE}" type="datetime1">
              <a:rPr lang="en-US" smtClean="0">
                <a:solidFill>
                  <a:prstClr val="black"/>
                </a:solidFill>
              </a:rPr>
              <a:pPr>
                <a:defRPr/>
              </a:pPr>
              <a:t>10/26/12</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B3D0F37A-7B1A-2A4A-8674-CBBBFB7C3F0B}"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924933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ＭＳ Ｐゴシック" charset="0"/>
                <a:cs typeface="Arial" charset="0"/>
              </a:rPr>
              <a:t>\</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{v}(t) = \left \{ \begin{array}{</a:t>
            </a:r>
            <a:r>
              <a:rPr kumimoji="1" lang="en-US" sz="1200" kern="1200" dirty="0" err="1" smtClean="0">
                <a:solidFill>
                  <a:schemeClr val="tx1"/>
                </a:solidFill>
                <a:latin typeface="Arial" charset="0"/>
                <a:ea typeface="ＭＳ Ｐゴシック" charset="0"/>
                <a:cs typeface="Arial" charset="0"/>
              </a:rPr>
              <a:t>ll</a:t>
            </a:r>
            <a:r>
              <a:rPr kumimoji="1" lang="en-US" sz="1200" kern="1200" dirty="0" smtClean="0">
                <a:solidFill>
                  <a:schemeClr val="tx1"/>
                </a:solidFill>
                <a:latin typeface="Arial" charset="0"/>
                <a:ea typeface="ＭＳ Ｐゴシック" charset="0"/>
                <a:cs typeface="Arial" charset="0"/>
              </a:rPr>
              <a:t>}</a:t>
            </a:r>
          </a:p>
          <a:p>
            <a:r>
              <a:rPr kumimoji="1" lang="en-US" sz="1200" kern="1200" dirty="0" smtClean="0">
                <a:solidFill>
                  <a:schemeClr val="tx1"/>
                </a:solidFill>
                <a:latin typeface="Arial" charset="0"/>
                <a:ea typeface="ＭＳ Ｐゴシック" charset="0"/>
                <a:cs typeface="Arial" charset="0"/>
              </a:rPr>
              <a:t> \</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{K}, &amp; t = </a:t>
            </a:r>
            <a:r>
              <a:rPr kumimoji="1" lang="en-US" sz="1200" kern="1200" dirty="0" err="1" smtClean="0">
                <a:solidFill>
                  <a:schemeClr val="tx1"/>
                </a:solidFill>
                <a:latin typeface="Arial" charset="0"/>
                <a:ea typeface="ＭＳ Ｐゴシック" charset="0"/>
                <a:cs typeface="Arial" charset="0"/>
              </a:rPr>
              <a:t>t_i</a:t>
            </a:r>
            <a:r>
              <a:rPr kumimoji="1" lang="en-US" sz="1200" kern="1200" dirty="0" smtClean="0">
                <a:solidFill>
                  <a:schemeClr val="tx1"/>
                </a:solidFill>
                <a:latin typeface="Arial" charset="0"/>
                <a:ea typeface="ＭＳ Ｐゴシック" charset="0"/>
                <a:cs typeface="Arial" charset="0"/>
              </a:rPr>
              <a:t> \\</a:t>
            </a:r>
          </a:p>
          <a:p>
            <a:r>
              <a:rPr kumimoji="1" lang="en-US" sz="1200" kern="1200" dirty="0" smtClean="0">
                <a:solidFill>
                  <a:schemeClr val="tx1"/>
                </a:solidFill>
                <a:latin typeface="Arial" charset="0"/>
                <a:ea typeface="ＭＳ Ｐゴシック" charset="0"/>
                <a:cs typeface="Arial" charset="0"/>
              </a:rPr>
              <a:t> 0 &amp; \</a:t>
            </a:r>
            <a:r>
              <a:rPr kumimoji="1" lang="en-US" sz="1200" kern="1200" dirty="0" err="1" smtClean="0">
                <a:solidFill>
                  <a:schemeClr val="tx1"/>
                </a:solidFill>
                <a:latin typeface="Arial" charset="0"/>
                <a:ea typeface="ＭＳ Ｐゴシック" charset="0"/>
                <a:cs typeface="Arial" charset="0"/>
              </a:rPr>
              <a:t>mbox</a:t>
            </a:r>
            <a:r>
              <a:rPr kumimoji="1" lang="en-US" sz="1200" kern="1200" dirty="0" smtClean="0">
                <a:solidFill>
                  <a:schemeClr val="tx1"/>
                </a:solidFill>
                <a:latin typeface="Arial" charset="0"/>
                <a:ea typeface="ＭＳ Ｐゴシック" charset="0"/>
                <a:cs typeface="Arial" charset="0"/>
              </a:rPr>
              <a:t>{otherwise}</a:t>
            </a:r>
          </a:p>
          <a:p>
            <a:r>
              <a:rPr kumimoji="1" lang="en-US" sz="1200" kern="1200" smtClean="0">
                <a:solidFill>
                  <a:schemeClr val="tx1"/>
                </a:solidFill>
                <a:latin typeface="Arial" charset="0"/>
                <a:ea typeface="ＭＳ Ｐゴシック" charset="0"/>
                <a:cs typeface="Arial" charset="0"/>
              </a:rPr>
              <a:t>\end{array} \right .</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Edward A. Lee</a:t>
            </a:r>
            <a:endParaRPr lang="en-US">
              <a:solidFill>
                <a:prstClr val="black"/>
              </a:solidFill>
            </a:endParaRPr>
          </a:p>
        </p:txBody>
      </p:sp>
      <p:sp>
        <p:nvSpPr>
          <p:cNvPr id="5" name="Date Placeholder 4"/>
          <p:cNvSpPr>
            <a:spLocks noGrp="1"/>
          </p:cNvSpPr>
          <p:nvPr>
            <p:ph type="dt" idx="11"/>
          </p:nvPr>
        </p:nvSpPr>
        <p:spPr/>
        <p:txBody>
          <a:bodyPr/>
          <a:lstStyle/>
          <a:p>
            <a:pPr>
              <a:defRPr/>
            </a:pPr>
            <a:fld id="{EA3E3D35-4FA9-044C-8A88-B13E8A826ADE}" type="datetime1">
              <a:rPr lang="en-US" smtClean="0">
                <a:solidFill>
                  <a:prstClr val="black"/>
                </a:solidFill>
              </a:rPr>
              <a:pPr>
                <a:defRPr/>
              </a:pPr>
              <a:t>10/26/12</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B3D0F37A-7B1A-2A4A-8674-CBBBFB7C3F0B}"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92493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ＭＳ Ｐゴシック" charset="0"/>
                <a:cs typeface="Arial" charset="0"/>
              </a:rPr>
              <a:t>\</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{v}(t) = \left \{ \begin{array}{</a:t>
            </a:r>
            <a:r>
              <a:rPr kumimoji="1" lang="en-US" sz="1200" kern="1200" dirty="0" err="1" smtClean="0">
                <a:solidFill>
                  <a:schemeClr val="tx1"/>
                </a:solidFill>
                <a:latin typeface="Arial" charset="0"/>
                <a:ea typeface="ＭＳ Ｐゴシック" charset="0"/>
                <a:cs typeface="Arial" charset="0"/>
              </a:rPr>
              <a:t>ll</a:t>
            </a:r>
            <a:r>
              <a:rPr kumimoji="1" lang="en-US" sz="1200" kern="1200" dirty="0" smtClean="0">
                <a:solidFill>
                  <a:schemeClr val="tx1"/>
                </a:solidFill>
                <a:latin typeface="Arial" charset="0"/>
                <a:ea typeface="ＭＳ Ｐゴシック" charset="0"/>
                <a:cs typeface="Arial" charset="0"/>
              </a:rPr>
              <a:t>}</a:t>
            </a:r>
          </a:p>
          <a:p>
            <a:r>
              <a:rPr kumimoji="1" lang="en-US" sz="1200" kern="1200" dirty="0" smtClean="0">
                <a:solidFill>
                  <a:schemeClr val="tx1"/>
                </a:solidFill>
                <a:latin typeface="Arial" charset="0"/>
                <a:ea typeface="ＭＳ Ｐゴシック" charset="0"/>
                <a:cs typeface="Arial" charset="0"/>
              </a:rPr>
              <a:t> \</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{K}, &amp; t = </a:t>
            </a:r>
            <a:r>
              <a:rPr kumimoji="1" lang="en-US" sz="1200" kern="1200" dirty="0" err="1" smtClean="0">
                <a:solidFill>
                  <a:schemeClr val="tx1"/>
                </a:solidFill>
                <a:latin typeface="Arial" charset="0"/>
                <a:ea typeface="ＭＳ Ｐゴシック" charset="0"/>
                <a:cs typeface="Arial" charset="0"/>
              </a:rPr>
              <a:t>t_i</a:t>
            </a:r>
            <a:r>
              <a:rPr kumimoji="1" lang="en-US" sz="1200" kern="1200" dirty="0" smtClean="0">
                <a:solidFill>
                  <a:schemeClr val="tx1"/>
                </a:solidFill>
                <a:latin typeface="Arial" charset="0"/>
                <a:ea typeface="ＭＳ Ｐゴシック" charset="0"/>
                <a:cs typeface="Arial" charset="0"/>
              </a:rPr>
              <a:t> \\</a:t>
            </a:r>
          </a:p>
          <a:p>
            <a:r>
              <a:rPr kumimoji="1" lang="en-US" sz="1200" kern="1200" dirty="0" smtClean="0">
                <a:solidFill>
                  <a:schemeClr val="tx1"/>
                </a:solidFill>
                <a:latin typeface="Arial" charset="0"/>
                <a:ea typeface="ＭＳ Ｐゴシック" charset="0"/>
                <a:cs typeface="Arial" charset="0"/>
              </a:rPr>
              <a:t> 0 &amp; \</a:t>
            </a:r>
            <a:r>
              <a:rPr kumimoji="1" lang="en-US" sz="1200" kern="1200" dirty="0" err="1" smtClean="0">
                <a:solidFill>
                  <a:schemeClr val="tx1"/>
                </a:solidFill>
                <a:latin typeface="Arial" charset="0"/>
                <a:ea typeface="ＭＳ Ｐゴシック" charset="0"/>
                <a:cs typeface="Arial" charset="0"/>
              </a:rPr>
              <a:t>mbox</a:t>
            </a:r>
            <a:r>
              <a:rPr kumimoji="1" lang="en-US" sz="1200" kern="1200" dirty="0" smtClean="0">
                <a:solidFill>
                  <a:schemeClr val="tx1"/>
                </a:solidFill>
                <a:latin typeface="Arial" charset="0"/>
                <a:ea typeface="ＭＳ Ｐゴシック" charset="0"/>
                <a:cs typeface="Arial" charset="0"/>
              </a:rPr>
              <a:t>{otherwise}</a:t>
            </a:r>
          </a:p>
          <a:p>
            <a:r>
              <a:rPr kumimoji="1" lang="en-US" sz="1200" kern="1200" smtClean="0">
                <a:solidFill>
                  <a:schemeClr val="tx1"/>
                </a:solidFill>
                <a:latin typeface="Arial" charset="0"/>
                <a:ea typeface="ＭＳ Ｐゴシック" charset="0"/>
                <a:cs typeface="Arial" charset="0"/>
              </a:rPr>
              <a:t>\end{array} \right .</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Edward A. Lee</a:t>
            </a:r>
            <a:endParaRPr lang="en-US">
              <a:solidFill>
                <a:prstClr val="black"/>
              </a:solidFill>
            </a:endParaRPr>
          </a:p>
        </p:txBody>
      </p:sp>
      <p:sp>
        <p:nvSpPr>
          <p:cNvPr id="5" name="Date Placeholder 4"/>
          <p:cNvSpPr>
            <a:spLocks noGrp="1"/>
          </p:cNvSpPr>
          <p:nvPr>
            <p:ph type="dt" idx="11"/>
          </p:nvPr>
        </p:nvSpPr>
        <p:spPr/>
        <p:txBody>
          <a:bodyPr/>
          <a:lstStyle/>
          <a:p>
            <a:pPr>
              <a:defRPr/>
            </a:pPr>
            <a:fld id="{EA3E3D35-4FA9-044C-8A88-B13E8A826ADE}" type="datetime1">
              <a:rPr lang="en-US" smtClean="0">
                <a:solidFill>
                  <a:prstClr val="black"/>
                </a:solidFill>
              </a:rPr>
              <a:pPr>
                <a:defRPr/>
              </a:pPr>
              <a:t>10/26/12</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B3D0F37A-7B1A-2A4A-8674-CBBBFB7C3F0B}"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92493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ＭＳ Ｐゴシック" charset="0"/>
                <a:cs typeface="Arial" charset="0"/>
              </a:rPr>
              <a:t>\</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{v}(t) = \left \{ \begin{array}{</a:t>
            </a:r>
            <a:r>
              <a:rPr kumimoji="1" lang="en-US" sz="1200" kern="1200" dirty="0" err="1" smtClean="0">
                <a:solidFill>
                  <a:schemeClr val="tx1"/>
                </a:solidFill>
                <a:latin typeface="Arial" charset="0"/>
                <a:ea typeface="ＭＳ Ｐゴシック" charset="0"/>
                <a:cs typeface="Arial" charset="0"/>
              </a:rPr>
              <a:t>ll</a:t>
            </a:r>
            <a:r>
              <a:rPr kumimoji="1" lang="en-US" sz="1200" kern="1200" dirty="0" smtClean="0">
                <a:solidFill>
                  <a:schemeClr val="tx1"/>
                </a:solidFill>
                <a:latin typeface="Arial" charset="0"/>
                <a:ea typeface="ＭＳ Ｐゴシック" charset="0"/>
                <a:cs typeface="Arial" charset="0"/>
              </a:rPr>
              <a:t>}</a:t>
            </a:r>
          </a:p>
          <a:p>
            <a:r>
              <a:rPr kumimoji="1" lang="en-US" sz="1200" kern="1200" dirty="0" smtClean="0">
                <a:solidFill>
                  <a:schemeClr val="tx1"/>
                </a:solidFill>
                <a:latin typeface="Arial" charset="0"/>
                <a:ea typeface="ＭＳ Ｐゴシック" charset="0"/>
                <a:cs typeface="Arial" charset="0"/>
              </a:rPr>
              <a:t> \</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{K}, &amp; t = </a:t>
            </a:r>
            <a:r>
              <a:rPr kumimoji="1" lang="en-US" sz="1200" kern="1200" dirty="0" err="1" smtClean="0">
                <a:solidFill>
                  <a:schemeClr val="tx1"/>
                </a:solidFill>
                <a:latin typeface="Arial" charset="0"/>
                <a:ea typeface="ＭＳ Ｐゴシック" charset="0"/>
                <a:cs typeface="Arial" charset="0"/>
              </a:rPr>
              <a:t>t_i</a:t>
            </a:r>
            <a:r>
              <a:rPr kumimoji="1" lang="en-US" sz="1200" kern="1200" dirty="0" smtClean="0">
                <a:solidFill>
                  <a:schemeClr val="tx1"/>
                </a:solidFill>
                <a:latin typeface="Arial" charset="0"/>
                <a:ea typeface="ＭＳ Ｐゴシック" charset="0"/>
                <a:cs typeface="Arial" charset="0"/>
              </a:rPr>
              <a:t> \\</a:t>
            </a:r>
          </a:p>
          <a:p>
            <a:r>
              <a:rPr kumimoji="1" lang="en-US" sz="1200" kern="1200" dirty="0" smtClean="0">
                <a:solidFill>
                  <a:schemeClr val="tx1"/>
                </a:solidFill>
                <a:latin typeface="Arial" charset="0"/>
                <a:ea typeface="ＭＳ Ｐゴシック" charset="0"/>
                <a:cs typeface="Arial" charset="0"/>
              </a:rPr>
              <a:t> 0 &amp; \</a:t>
            </a:r>
            <a:r>
              <a:rPr kumimoji="1" lang="en-US" sz="1200" kern="1200" dirty="0" err="1" smtClean="0">
                <a:solidFill>
                  <a:schemeClr val="tx1"/>
                </a:solidFill>
                <a:latin typeface="Arial" charset="0"/>
                <a:ea typeface="ＭＳ Ｐゴシック" charset="0"/>
                <a:cs typeface="Arial" charset="0"/>
              </a:rPr>
              <a:t>mbox</a:t>
            </a:r>
            <a:r>
              <a:rPr kumimoji="1" lang="en-US" sz="1200" kern="1200" dirty="0" smtClean="0">
                <a:solidFill>
                  <a:schemeClr val="tx1"/>
                </a:solidFill>
                <a:latin typeface="Arial" charset="0"/>
                <a:ea typeface="ＭＳ Ｐゴシック" charset="0"/>
                <a:cs typeface="Arial" charset="0"/>
              </a:rPr>
              <a:t>{otherwise}</a:t>
            </a:r>
          </a:p>
          <a:p>
            <a:r>
              <a:rPr kumimoji="1" lang="en-US" sz="1200" kern="1200" smtClean="0">
                <a:solidFill>
                  <a:schemeClr val="tx1"/>
                </a:solidFill>
                <a:latin typeface="Arial" charset="0"/>
                <a:ea typeface="ＭＳ Ｐゴシック" charset="0"/>
                <a:cs typeface="Arial" charset="0"/>
              </a:rPr>
              <a:t>\end{array} \right .</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Edward A. Lee</a:t>
            </a:r>
            <a:endParaRPr lang="en-US">
              <a:solidFill>
                <a:prstClr val="black"/>
              </a:solidFill>
            </a:endParaRPr>
          </a:p>
        </p:txBody>
      </p:sp>
      <p:sp>
        <p:nvSpPr>
          <p:cNvPr id="5" name="Date Placeholder 4"/>
          <p:cNvSpPr>
            <a:spLocks noGrp="1"/>
          </p:cNvSpPr>
          <p:nvPr>
            <p:ph type="dt" idx="11"/>
          </p:nvPr>
        </p:nvSpPr>
        <p:spPr/>
        <p:txBody>
          <a:bodyPr/>
          <a:lstStyle/>
          <a:p>
            <a:pPr>
              <a:defRPr/>
            </a:pPr>
            <a:fld id="{EA3E3D35-4FA9-044C-8A88-B13E8A826ADE}" type="datetime1">
              <a:rPr lang="en-US" smtClean="0">
                <a:solidFill>
                  <a:prstClr val="black"/>
                </a:solidFill>
              </a:rPr>
              <a:pPr>
                <a:defRPr/>
              </a:pPr>
              <a:t>10/26/12</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B3D0F37A-7B1A-2A4A-8674-CBBBFB7C3F0B}"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92493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ＭＳ Ｐゴシック" charset="0"/>
                <a:cs typeface="Arial" charset="0"/>
              </a:rPr>
              <a:t>\</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{v}(t) = \left \{ \begin{array}{</a:t>
            </a:r>
            <a:r>
              <a:rPr kumimoji="1" lang="en-US" sz="1200" kern="1200" dirty="0" err="1" smtClean="0">
                <a:solidFill>
                  <a:schemeClr val="tx1"/>
                </a:solidFill>
                <a:latin typeface="Arial" charset="0"/>
                <a:ea typeface="ＭＳ Ｐゴシック" charset="0"/>
                <a:cs typeface="Arial" charset="0"/>
              </a:rPr>
              <a:t>ll</a:t>
            </a:r>
            <a:r>
              <a:rPr kumimoji="1" lang="en-US" sz="1200" kern="1200" dirty="0" smtClean="0">
                <a:solidFill>
                  <a:schemeClr val="tx1"/>
                </a:solidFill>
                <a:latin typeface="Arial" charset="0"/>
                <a:ea typeface="ＭＳ Ｐゴシック" charset="0"/>
                <a:cs typeface="Arial" charset="0"/>
              </a:rPr>
              <a:t>}</a:t>
            </a:r>
          </a:p>
          <a:p>
            <a:r>
              <a:rPr kumimoji="1" lang="en-US" sz="1200" kern="1200" dirty="0" smtClean="0">
                <a:solidFill>
                  <a:schemeClr val="tx1"/>
                </a:solidFill>
                <a:latin typeface="Arial" charset="0"/>
                <a:ea typeface="ＭＳ Ｐゴシック" charset="0"/>
                <a:cs typeface="Arial" charset="0"/>
              </a:rPr>
              <a:t> \</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{K}, &amp; t = </a:t>
            </a:r>
            <a:r>
              <a:rPr kumimoji="1" lang="en-US" sz="1200" kern="1200" dirty="0" err="1" smtClean="0">
                <a:solidFill>
                  <a:schemeClr val="tx1"/>
                </a:solidFill>
                <a:latin typeface="Arial" charset="0"/>
                <a:ea typeface="ＭＳ Ｐゴシック" charset="0"/>
                <a:cs typeface="Arial" charset="0"/>
              </a:rPr>
              <a:t>t_i</a:t>
            </a:r>
            <a:r>
              <a:rPr kumimoji="1" lang="en-US" sz="1200" kern="1200" dirty="0" smtClean="0">
                <a:solidFill>
                  <a:schemeClr val="tx1"/>
                </a:solidFill>
                <a:latin typeface="Arial" charset="0"/>
                <a:ea typeface="ＭＳ Ｐゴシック" charset="0"/>
                <a:cs typeface="Arial" charset="0"/>
              </a:rPr>
              <a:t> \\</a:t>
            </a:r>
          </a:p>
          <a:p>
            <a:r>
              <a:rPr kumimoji="1" lang="en-US" sz="1200" kern="1200" dirty="0" smtClean="0">
                <a:solidFill>
                  <a:schemeClr val="tx1"/>
                </a:solidFill>
                <a:latin typeface="Arial" charset="0"/>
                <a:ea typeface="ＭＳ Ｐゴシック" charset="0"/>
                <a:cs typeface="Arial" charset="0"/>
              </a:rPr>
              <a:t> 0 &amp; \</a:t>
            </a:r>
            <a:r>
              <a:rPr kumimoji="1" lang="en-US" sz="1200" kern="1200" dirty="0" err="1" smtClean="0">
                <a:solidFill>
                  <a:schemeClr val="tx1"/>
                </a:solidFill>
                <a:latin typeface="Arial" charset="0"/>
                <a:ea typeface="ＭＳ Ｐゴシック" charset="0"/>
                <a:cs typeface="Arial" charset="0"/>
              </a:rPr>
              <a:t>mbox</a:t>
            </a:r>
            <a:r>
              <a:rPr kumimoji="1" lang="en-US" sz="1200" kern="1200" dirty="0" smtClean="0">
                <a:solidFill>
                  <a:schemeClr val="tx1"/>
                </a:solidFill>
                <a:latin typeface="Arial" charset="0"/>
                <a:ea typeface="ＭＳ Ｐゴシック" charset="0"/>
                <a:cs typeface="Arial" charset="0"/>
              </a:rPr>
              <a:t>{otherwise}</a:t>
            </a:r>
          </a:p>
          <a:p>
            <a:r>
              <a:rPr kumimoji="1" lang="en-US" sz="1200" kern="1200" smtClean="0">
                <a:solidFill>
                  <a:schemeClr val="tx1"/>
                </a:solidFill>
                <a:latin typeface="Arial" charset="0"/>
                <a:ea typeface="ＭＳ Ｐゴシック" charset="0"/>
                <a:cs typeface="Arial" charset="0"/>
              </a:rPr>
              <a:t>\end{array} \right .</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Edward A. Lee</a:t>
            </a:r>
            <a:endParaRPr lang="en-US">
              <a:solidFill>
                <a:prstClr val="black"/>
              </a:solidFill>
            </a:endParaRPr>
          </a:p>
        </p:txBody>
      </p:sp>
      <p:sp>
        <p:nvSpPr>
          <p:cNvPr id="5" name="Date Placeholder 4"/>
          <p:cNvSpPr>
            <a:spLocks noGrp="1"/>
          </p:cNvSpPr>
          <p:nvPr>
            <p:ph type="dt" idx="11"/>
          </p:nvPr>
        </p:nvSpPr>
        <p:spPr/>
        <p:txBody>
          <a:bodyPr/>
          <a:lstStyle/>
          <a:p>
            <a:pPr>
              <a:defRPr/>
            </a:pPr>
            <a:fld id="{EA3E3D35-4FA9-044C-8A88-B13E8A826ADE}" type="datetime1">
              <a:rPr lang="en-US" smtClean="0">
                <a:solidFill>
                  <a:prstClr val="black"/>
                </a:solidFill>
              </a:rPr>
              <a:pPr>
                <a:defRPr/>
              </a:pPr>
              <a:t>10/26/12</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B3D0F37A-7B1A-2A4A-8674-CBBBFB7C3F0B}"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92493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ＭＳ Ｐゴシック" charset="0"/>
                <a:cs typeface="Arial" charset="0"/>
              </a:rPr>
              <a:t>\</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{v}\colon (\</a:t>
            </a:r>
            <a:r>
              <a:rPr kumimoji="1" lang="en-US" sz="1200" kern="1200" dirty="0" err="1" smtClean="0">
                <a:solidFill>
                  <a:schemeClr val="tx1"/>
                </a:solidFill>
                <a:latin typeface="Arial" charset="0"/>
                <a:ea typeface="ＭＳ Ｐゴシック" charset="0"/>
                <a:cs typeface="Arial" charset="0"/>
              </a:rPr>
              <a:t>rr</a:t>
            </a:r>
            <a:r>
              <a:rPr kumimoji="1" lang="en-US" sz="1200" kern="1200" dirty="0" smtClean="0">
                <a:solidFill>
                  <a:schemeClr val="tx1"/>
                </a:solidFill>
                <a:latin typeface="Arial" charset="0"/>
                <a:ea typeface="ＭＳ Ｐゴシック" charset="0"/>
                <a:cs typeface="Arial" charset="0"/>
              </a:rPr>
              <a:t> \times \</a:t>
            </a:r>
            <a:r>
              <a:rPr kumimoji="1" lang="en-US" sz="1200" kern="1200" dirty="0" err="1" smtClean="0">
                <a:solidFill>
                  <a:schemeClr val="tx1"/>
                </a:solidFill>
                <a:latin typeface="Arial" charset="0"/>
                <a:ea typeface="ＭＳ Ｐゴシック" charset="0"/>
                <a:cs typeface="Arial" charset="0"/>
              </a:rPr>
              <a:t>nn</a:t>
            </a:r>
            <a:r>
              <a:rPr kumimoji="1" lang="en-US" sz="1200" kern="1200" dirty="0" smtClean="0">
                <a:solidFill>
                  <a:schemeClr val="tx1"/>
                </a:solidFill>
                <a:latin typeface="Arial" charset="0"/>
                <a:ea typeface="ＭＳ Ｐゴシック" charset="0"/>
                <a:cs typeface="Arial" charset="0"/>
              </a:rPr>
              <a:t>) \to \rr^3</a:t>
            </a:r>
          </a:p>
          <a:p>
            <a:endParaRPr kumimoji="1" lang="en-US" sz="1200" kern="1200" dirty="0" smtClean="0">
              <a:solidFill>
                <a:schemeClr val="tx1"/>
              </a:solidFill>
              <a:latin typeface="Arial" charset="0"/>
              <a:ea typeface="ＭＳ Ｐゴシック" charset="0"/>
              <a:cs typeface="Arial" charset="0"/>
            </a:endParaRPr>
          </a:p>
          <a:p>
            <a:r>
              <a:rPr kumimoji="1" lang="en-US" sz="1200" kern="1200" dirty="0" smtClean="0">
                <a:solidFill>
                  <a:schemeClr val="tx1"/>
                </a:solidFill>
                <a:latin typeface="Arial" charset="0"/>
                <a:ea typeface="ＭＳ Ｐゴシック" charset="0"/>
                <a:cs typeface="Arial" charset="0"/>
              </a:rPr>
              <a:t>\</a:t>
            </a:r>
            <a:r>
              <a:rPr kumimoji="1" lang="en-US" sz="1200" kern="1200" dirty="0" err="1" smtClean="0">
                <a:solidFill>
                  <a:schemeClr val="tx1"/>
                </a:solidFill>
                <a:latin typeface="Arial" charset="0"/>
                <a:ea typeface="ＭＳ Ｐゴシック" charset="0"/>
                <a:cs typeface="Arial" charset="0"/>
              </a:rPr>
              <a:t>textbf</a:t>
            </a:r>
            <a:r>
              <a:rPr kumimoji="1" lang="en-US" sz="1200" kern="1200" dirty="0" smtClean="0">
                <a:solidFill>
                  <a:schemeClr val="tx1"/>
                </a:solidFill>
                <a:latin typeface="Arial" charset="0"/>
                <a:ea typeface="ＭＳ Ｐゴシック" charset="0"/>
                <a:cs typeface="Arial" charset="0"/>
              </a:rPr>
              <a:t>{v}(</a:t>
            </a:r>
            <a:r>
              <a:rPr kumimoji="1" lang="en-US" sz="1200" kern="1200" dirty="0" err="1" smtClean="0">
                <a:solidFill>
                  <a:schemeClr val="tx1"/>
                </a:solidFill>
                <a:latin typeface="Arial" charset="0"/>
                <a:ea typeface="ＭＳ Ｐゴシック" charset="0"/>
                <a:cs typeface="Arial" charset="0"/>
              </a:rPr>
              <a:t>t_i</a:t>
            </a:r>
            <a:r>
              <a:rPr kumimoji="1" lang="en-US" sz="1200" kern="1200" dirty="0" smtClean="0">
                <a:solidFill>
                  <a:schemeClr val="tx1"/>
                </a:solidFill>
                <a:latin typeface="Arial" charset="0"/>
                <a:ea typeface="ＭＳ Ｐゴシック" charset="0"/>
                <a:cs typeface="Arial" charset="0"/>
              </a:rPr>
              <a:t>, 0) = 0</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Edward A. Lee</a:t>
            </a:r>
            <a:endParaRPr lang="en-US">
              <a:solidFill>
                <a:prstClr val="black"/>
              </a:solidFill>
            </a:endParaRPr>
          </a:p>
        </p:txBody>
      </p:sp>
      <p:sp>
        <p:nvSpPr>
          <p:cNvPr id="5" name="Date Placeholder 4"/>
          <p:cNvSpPr>
            <a:spLocks noGrp="1"/>
          </p:cNvSpPr>
          <p:nvPr>
            <p:ph type="dt" idx="11"/>
          </p:nvPr>
        </p:nvSpPr>
        <p:spPr/>
        <p:txBody>
          <a:bodyPr/>
          <a:lstStyle/>
          <a:p>
            <a:pPr>
              <a:defRPr/>
            </a:pPr>
            <a:fld id="{EA3E3D35-4FA9-044C-8A88-B13E8A826ADE}" type="datetime1">
              <a:rPr lang="en-US" smtClean="0">
                <a:solidFill>
                  <a:prstClr val="black"/>
                </a:solidFill>
              </a:rPr>
              <a:pPr>
                <a:defRPr/>
              </a:pPr>
              <a:t>10/26/12</a:t>
            </a:fld>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B3D0F37A-7B1A-2A4A-8674-CBBBFB7C3F0B}"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93742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12" descr="campanileTranspar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575" y="1981200"/>
            <a:ext cx="16732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0" name="Rectangle 2"/>
          <p:cNvSpPr>
            <a:spLocks noGrp="1" noChangeArrowheads="1"/>
          </p:cNvSpPr>
          <p:nvPr>
            <p:ph type="ctrTitle"/>
          </p:nvPr>
        </p:nvSpPr>
        <p:spPr>
          <a:xfrm>
            <a:off x="2133600" y="1371600"/>
            <a:ext cx="6477000" cy="1752600"/>
          </a:xfrm>
        </p:spPr>
        <p:txBody>
          <a:bodyPr/>
          <a:lstStyle>
            <a:lvl1pPr>
              <a:defRPr sz="4100"/>
            </a:lvl1pPr>
          </a:lstStyle>
          <a:p>
            <a:r>
              <a:rPr lang="en-US"/>
              <a:t>Click to edit Master title style</a:t>
            </a:r>
          </a:p>
        </p:txBody>
      </p:sp>
      <p:sp>
        <p:nvSpPr>
          <p:cNvPr id="237571" name="Rectangle 3"/>
          <p:cNvSpPr>
            <a:spLocks noGrp="1" noChangeArrowheads="1"/>
          </p:cNvSpPr>
          <p:nvPr>
            <p:ph type="subTitle" idx="1"/>
          </p:nvPr>
        </p:nvSpPr>
        <p:spPr>
          <a:xfrm>
            <a:off x="2133600" y="3733800"/>
            <a:ext cx="6477000" cy="1981200"/>
          </a:xfrm>
        </p:spPr>
        <p:txBody>
          <a:bodyPr/>
          <a:lstStyle>
            <a:lvl1pPr marL="0" indent="0">
              <a:buFont typeface="Wingdings" charset="2"/>
              <a:buNone/>
              <a:defRPr/>
            </a:lvl1pPr>
          </a:lstStyle>
          <a:p>
            <a:r>
              <a:rPr lang="en-US"/>
              <a:t>Click to edit Master subtitle style</a:t>
            </a:r>
          </a:p>
        </p:txBody>
      </p:sp>
      <p:sp>
        <p:nvSpPr>
          <p:cNvPr id="6" name="Rectangle 4"/>
          <p:cNvSpPr>
            <a:spLocks noGrp="1" noChangeArrowheads="1"/>
          </p:cNvSpPr>
          <p:nvPr>
            <p:ph type="dt" sz="half" idx="10"/>
          </p:nvPr>
        </p:nvSpPr>
        <p:spPr bwMode="auto">
          <a:xfrm>
            <a:off x="7086600" y="6248400"/>
            <a:ext cx="1524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i="0">
                <a:latin typeface="Arial" pitchFamily="-106" charset="0"/>
                <a:ea typeface="Arial" pitchFamily="-106" charset="0"/>
                <a:cs typeface="Arial" pitchFamily="-106" charset="0"/>
              </a:defRPr>
            </a:lvl1pPr>
          </a:lstStyle>
          <a:p>
            <a:pPr>
              <a:defRPr/>
            </a:pPr>
            <a:endParaRPr lang="en-US"/>
          </a:p>
        </p:txBody>
      </p:sp>
      <p:sp>
        <p:nvSpPr>
          <p:cNvPr id="7" name="Rectangle 5"/>
          <p:cNvSpPr>
            <a:spLocks noGrp="1" noChangeArrowheads="1"/>
          </p:cNvSpPr>
          <p:nvPr>
            <p:ph type="ftr" sz="quarter" idx="11"/>
          </p:nvPr>
        </p:nvSpPr>
        <p:spPr bwMode="auto">
          <a:xfrm>
            <a:off x="38100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i="0">
                <a:latin typeface="Arial" pitchFamily="-106" charset="0"/>
                <a:ea typeface="Arial" pitchFamily="-106" charset="0"/>
                <a:cs typeface="Arial" pitchFamily="-106" charset="0"/>
              </a:defRPr>
            </a:lvl1pPr>
          </a:lstStyle>
          <a:p>
            <a:pPr>
              <a:defRPr/>
            </a:pPr>
            <a:endParaRPr lang="en-US"/>
          </a:p>
        </p:txBody>
      </p:sp>
      <p:sp>
        <p:nvSpPr>
          <p:cNvPr id="8" name="Rectangle 6"/>
          <p:cNvSpPr>
            <a:spLocks noGrp="1" noChangeArrowheads="1"/>
          </p:cNvSpPr>
          <p:nvPr>
            <p:ph type="sldNum" sz="quarter" idx="12"/>
          </p:nvPr>
        </p:nvSpPr>
        <p:spPr bwMode="auto">
          <a:xfrm>
            <a:off x="2209800" y="6248400"/>
            <a:ext cx="12192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i="0">
                <a:cs typeface="Arial" charset="0"/>
              </a:defRPr>
            </a:lvl1pPr>
          </a:lstStyle>
          <a:p>
            <a:pPr>
              <a:defRPr/>
            </a:pPr>
            <a:fld id="{D385BF34-0281-E94D-81BA-2C069B2A4DCC}" type="slidenum">
              <a:rPr lang="en-US"/>
              <a:pPr>
                <a:defRPr/>
              </a:pPr>
              <a:t>‹#›</a:t>
            </a:fld>
            <a:endParaRPr lang="en-US"/>
          </a:p>
        </p:txBody>
      </p:sp>
    </p:spTree>
    <p:extLst>
      <p:ext uri="{BB962C8B-B14F-4D97-AF65-F5344CB8AC3E}">
        <p14:creationId xmlns:p14="http://schemas.microsoft.com/office/powerpoint/2010/main" val="24067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895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90500"/>
            <a:ext cx="1847850"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391150"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4761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20728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739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40164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9050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9803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6705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8367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955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576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2503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0094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0631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90500"/>
            <a:ext cx="1847850"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391150"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1449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solidFill>
                <a:srgbClr val="336666"/>
              </a:solidFill>
            </a:endParaRPr>
          </a:p>
        </p:txBody>
      </p:sp>
      <p:pic>
        <p:nvPicPr>
          <p:cNvPr id="5" name="Picture 12" descr="campanileTranspar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575" y="1981200"/>
            <a:ext cx="16732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0" name="Rectangle 2"/>
          <p:cNvSpPr>
            <a:spLocks noGrp="1" noChangeArrowheads="1"/>
          </p:cNvSpPr>
          <p:nvPr>
            <p:ph type="ctrTitle"/>
          </p:nvPr>
        </p:nvSpPr>
        <p:spPr>
          <a:xfrm>
            <a:off x="2133600" y="1371600"/>
            <a:ext cx="6477000" cy="1752600"/>
          </a:xfrm>
        </p:spPr>
        <p:txBody>
          <a:bodyPr/>
          <a:lstStyle>
            <a:lvl1pPr>
              <a:defRPr sz="4100"/>
            </a:lvl1pPr>
          </a:lstStyle>
          <a:p>
            <a:r>
              <a:rPr lang="en-US"/>
              <a:t>Click to edit Master title style</a:t>
            </a:r>
          </a:p>
        </p:txBody>
      </p:sp>
      <p:sp>
        <p:nvSpPr>
          <p:cNvPr id="237571" name="Rectangle 3"/>
          <p:cNvSpPr>
            <a:spLocks noGrp="1" noChangeArrowheads="1"/>
          </p:cNvSpPr>
          <p:nvPr>
            <p:ph type="subTitle" idx="1"/>
          </p:nvPr>
        </p:nvSpPr>
        <p:spPr>
          <a:xfrm>
            <a:off x="2133600" y="3733800"/>
            <a:ext cx="6477000" cy="1981200"/>
          </a:xfrm>
        </p:spPr>
        <p:txBody>
          <a:bodyPr/>
          <a:lstStyle>
            <a:lvl1pPr marL="0" indent="0">
              <a:buFont typeface="Wingdings" charset="2"/>
              <a:buNone/>
              <a:defRPr/>
            </a:lvl1pPr>
          </a:lstStyle>
          <a:p>
            <a:r>
              <a:rPr lang="en-US"/>
              <a:t>Click to edit Master subtitle style</a:t>
            </a:r>
          </a:p>
        </p:txBody>
      </p:sp>
      <p:sp>
        <p:nvSpPr>
          <p:cNvPr id="6" name="Rectangle 4"/>
          <p:cNvSpPr>
            <a:spLocks noGrp="1" noChangeArrowheads="1"/>
          </p:cNvSpPr>
          <p:nvPr>
            <p:ph type="dt" sz="half" idx="10"/>
          </p:nvPr>
        </p:nvSpPr>
        <p:spPr bwMode="auto">
          <a:xfrm>
            <a:off x="7086600" y="6248400"/>
            <a:ext cx="1524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i="0">
                <a:latin typeface="Arial" pitchFamily="-106" charset="0"/>
                <a:ea typeface="Arial" pitchFamily="-106" charset="0"/>
                <a:cs typeface="Arial" pitchFamily="-106" charset="0"/>
              </a:defRPr>
            </a:lvl1pPr>
          </a:lstStyle>
          <a:p>
            <a:pPr>
              <a:defRPr/>
            </a:pPr>
            <a:endParaRPr lang="en-US">
              <a:solidFill>
                <a:srgbClr val="336666"/>
              </a:solidFill>
            </a:endParaRPr>
          </a:p>
        </p:txBody>
      </p:sp>
      <p:sp>
        <p:nvSpPr>
          <p:cNvPr id="7" name="Rectangle 5"/>
          <p:cNvSpPr>
            <a:spLocks noGrp="1" noChangeArrowheads="1"/>
          </p:cNvSpPr>
          <p:nvPr>
            <p:ph type="ftr" sz="quarter" idx="11"/>
          </p:nvPr>
        </p:nvSpPr>
        <p:spPr bwMode="auto">
          <a:xfrm>
            <a:off x="38100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i="0">
                <a:latin typeface="Arial" pitchFamily="-106" charset="0"/>
                <a:ea typeface="Arial" pitchFamily="-106" charset="0"/>
                <a:cs typeface="Arial" pitchFamily="-106" charset="0"/>
              </a:defRPr>
            </a:lvl1pPr>
          </a:lstStyle>
          <a:p>
            <a:pPr>
              <a:defRPr/>
            </a:pPr>
            <a:endParaRPr lang="en-US">
              <a:solidFill>
                <a:srgbClr val="336666"/>
              </a:solidFill>
            </a:endParaRPr>
          </a:p>
        </p:txBody>
      </p:sp>
      <p:sp>
        <p:nvSpPr>
          <p:cNvPr id="8" name="Rectangle 6"/>
          <p:cNvSpPr>
            <a:spLocks noGrp="1" noChangeArrowheads="1"/>
          </p:cNvSpPr>
          <p:nvPr>
            <p:ph type="sldNum" sz="quarter" idx="12"/>
          </p:nvPr>
        </p:nvSpPr>
        <p:spPr bwMode="auto">
          <a:xfrm>
            <a:off x="2209800" y="6248400"/>
            <a:ext cx="12192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i="0">
                <a:cs typeface="Arial" charset="0"/>
              </a:defRPr>
            </a:lvl1pPr>
          </a:lstStyle>
          <a:p>
            <a:pPr>
              <a:defRPr/>
            </a:pPr>
            <a:fld id="{D385BF34-0281-E94D-81BA-2C069B2A4DCC}" type="slidenum">
              <a:rPr lang="en-US">
                <a:solidFill>
                  <a:srgbClr val="336666"/>
                </a:solidFill>
              </a:rPr>
              <a:pPr>
                <a:defRPr/>
              </a:pPr>
              <a:t>‹#›</a:t>
            </a:fld>
            <a:endParaRPr lang="en-US">
              <a:solidFill>
                <a:srgbClr val="336666"/>
              </a:solidFill>
            </a:endParaRPr>
          </a:p>
        </p:txBody>
      </p:sp>
    </p:spTree>
    <p:extLst>
      <p:ext uri="{BB962C8B-B14F-4D97-AF65-F5344CB8AC3E}">
        <p14:creationId xmlns:p14="http://schemas.microsoft.com/office/powerpoint/2010/main" val="939357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0353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45203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9050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3393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600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243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7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020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6784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8606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3833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90500"/>
            <a:ext cx="1847850"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391150"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447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9050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621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55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4486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6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764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19160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90500"/>
            <a:ext cx="86868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905000"/>
            <a:ext cx="868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6556" name="Text Box 12"/>
          <p:cNvSpPr txBox="1">
            <a:spLocks noChangeArrowheads="1"/>
          </p:cNvSpPr>
          <p:nvPr userDrawn="1"/>
        </p:nvSpPr>
        <p:spPr bwMode="auto">
          <a:xfrm>
            <a:off x="7620000" y="6581775"/>
            <a:ext cx="1524000" cy="276225"/>
          </a:xfrm>
          <a:prstGeom prst="rect">
            <a:avLst/>
          </a:prstGeom>
          <a:noFill/>
          <a:ln w="9525">
            <a:noFill/>
            <a:miter lim="800000"/>
            <a:headEnd/>
            <a:tailEnd/>
          </a:ln>
          <a:effectLst/>
        </p:spPr>
        <p:txBody>
          <a:bodyPr>
            <a:spAutoFit/>
          </a:bodyPr>
          <a:lstStyle>
            <a:lvl1pPr eaLnBrk="0" hangingPunct="0">
              <a:defRPr sz="1600" i="1">
                <a:solidFill>
                  <a:schemeClr val="tx1"/>
                </a:solidFill>
                <a:latin typeface="Arial" charset="0"/>
                <a:ea typeface="ＭＳ Ｐゴシック" charset="0"/>
                <a:cs typeface="Arial" charset="0"/>
              </a:defRPr>
            </a:lvl1pPr>
            <a:lvl2pPr marL="37931725" indent="-37474525" eaLnBrk="0" hangingPunct="0">
              <a:defRPr sz="1600" i="1">
                <a:solidFill>
                  <a:schemeClr val="tx1"/>
                </a:solidFill>
                <a:latin typeface="Arial" charset="0"/>
                <a:ea typeface="Arial" charset="0"/>
                <a:cs typeface="Arial" charset="0"/>
              </a:defRPr>
            </a:lvl2pPr>
            <a:lvl3pPr eaLnBrk="0" hangingPunct="0">
              <a:defRPr sz="1600" i="1">
                <a:solidFill>
                  <a:schemeClr val="tx1"/>
                </a:solidFill>
                <a:latin typeface="Arial" charset="0"/>
                <a:ea typeface="Arial" charset="0"/>
                <a:cs typeface="Arial" charset="0"/>
              </a:defRPr>
            </a:lvl3pPr>
            <a:lvl4pPr eaLnBrk="0" hangingPunct="0">
              <a:defRPr sz="1600" i="1">
                <a:solidFill>
                  <a:schemeClr val="tx1"/>
                </a:solidFill>
                <a:latin typeface="Arial" charset="0"/>
                <a:ea typeface="Arial" charset="0"/>
                <a:cs typeface="Arial" charset="0"/>
              </a:defRPr>
            </a:lvl4pPr>
            <a:lvl5pPr eaLnBrk="0" hangingPunct="0">
              <a:defRPr sz="1600" i="1">
                <a:solidFill>
                  <a:schemeClr val="tx1"/>
                </a:solidFill>
                <a:latin typeface="Arial" charset="0"/>
                <a:ea typeface="Arial" charset="0"/>
                <a:cs typeface="Arial" charset="0"/>
              </a:defRPr>
            </a:lvl5pPr>
            <a:lvl6pPr marL="457200" eaLnBrk="0" fontAlgn="base" hangingPunct="0">
              <a:spcBef>
                <a:spcPct val="0"/>
              </a:spcBef>
              <a:spcAft>
                <a:spcPct val="0"/>
              </a:spcAft>
              <a:defRPr sz="1600" i="1">
                <a:solidFill>
                  <a:schemeClr val="tx1"/>
                </a:solidFill>
                <a:latin typeface="Arial" charset="0"/>
                <a:ea typeface="Arial" charset="0"/>
                <a:cs typeface="Arial" charset="0"/>
              </a:defRPr>
            </a:lvl6pPr>
            <a:lvl7pPr marL="914400" eaLnBrk="0" fontAlgn="base" hangingPunct="0">
              <a:spcBef>
                <a:spcPct val="0"/>
              </a:spcBef>
              <a:spcAft>
                <a:spcPct val="0"/>
              </a:spcAft>
              <a:defRPr sz="1600" i="1">
                <a:solidFill>
                  <a:schemeClr val="tx1"/>
                </a:solidFill>
                <a:latin typeface="Arial" charset="0"/>
                <a:ea typeface="Arial" charset="0"/>
                <a:cs typeface="Arial" charset="0"/>
              </a:defRPr>
            </a:lvl7pPr>
            <a:lvl8pPr marL="1371600" eaLnBrk="0" fontAlgn="base" hangingPunct="0">
              <a:spcBef>
                <a:spcPct val="0"/>
              </a:spcBef>
              <a:spcAft>
                <a:spcPct val="0"/>
              </a:spcAft>
              <a:defRPr sz="1600" i="1">
                <a:solidFill>
                  <a:schemeClr val="tx1"/>
                </a:solidFill>
                <a:latin typeface="Arial" charset="0"/>
                <a:ea typeface="Arial" charset="0"/>
                <a:cs typeface="Arial" charset="0"/>
              </a:defRPr>
            </a:lvl8pPr>
            <a:lvl9pPr marL="1828800" eaLnBrk="0" fontAlgn="base" hangingPunct="0">
              <a:spcBef>
                <a:spcPct val="0"/>
              </a:spcBef>
              <a:spcAft>
                <a:spcPct val="0"/>
              </a:spcAft>
              <a:defRPr sz="1600" i="1">
                <a:solidFill>
                  <a:schemeClr val="tx1"/>
                </a:solidFill>
                <a:latin typeface="Arial" charset="0"/>
                <a:ea typeface="Arial" charset="0"/>
                <a:cs typeface="Arial" charset="0"/>
              </a:defRPr>
            </a:lvl9pPr>
          </a:lstStyle>
          <a:p>
            <a:pPr eaLnBrk="1" hangingPunct="1">
              <a:defRPr/>
            </a:pPr>
            <a:r>
              <a:rPr lang="en-US" sz="1200" i="0" smtClean="0"/>
              <a:t>Lee, Berkeley  </a:t>
            </a:r>
            <a:fld id="{06F3A39D-2413-A94B-95C2-A794EF174043}" type="slidenum">
              <a:rPr lang="en-US" sz="1200" i="0" smtClean="0"/>
              <a:pPr eaLnBrk="1" hangingPunct="1">
                <a:defRPr/>
              </a:pPr>
              <a:t>‹#›</a:t>
            </a:fld>
            <a:endParaRPr lang="en-US" sz="1200" i="0" smtClean="0"/>
          </a:p>
        </p:txBody>
      </p:sp>
    </p:spTree>
  </p:cSld>
  <p:clrMap bg1="lt1" tx1="dk1" bg2="lt2" tx2="dk2" accent1="accent1" accent2="accent2" accent3="accent3" accent4="accent4" accent5="accent5" accent6="accent6" hlink="hlink" folHlink="folHlink"/>
  <p:sldLayoutIdLst>
    <p:sldLayoutId id="2147484546"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3000">
          <a:solidFill>
            <a:schemeClr val="tx2"/>
          </a:solidFill>
          <a:latin typeface="+mj-lt"/>
          <a:ea typeface="ＭＳ Ｐゴシック" charset="0"/>
          <a:cs typeface="+mj-cs"/>
        </a:defRPr>
      </a:lvl1pPr>
      <a:lvl2pPr algn="l" rtl="0" eaLnBrk="0" fontAlgn="base" hangingPunct="0">
        <a:spcBef>
          <a:spcPct val="0"/>
        </a:spcBef>
        <a:spcAft>
          <a:spcPct val="0"/>
        </a:spcAft>
        <a:defRPr sz="30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0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0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000">
          <a:solidFill>
            <a:schemeClr val="tx2"/>
          </a:solidFill>
          <a:latin typeface="Arial" charset="0"/>
          <a:ea typeface="ＭＳ Ｐゴシック" charset="0"/>
          <a:cs typeface="Arial" charset="0"/>
        </a:defRPr>
      </a:lvl5pPr>
      <a:lvl6pPr marL="457200" algn="l" rtl="0" fontAlgn="base">
        <a:spcBef>
          <a:spcPct val="0"/>
        </a:spcBef>
        <a:spcAft>
          <a:spcPct val="0"/>
        </a:spcAft>
        <a:defRPr sz="3000">
          <a:solidFill>
            <a:schemeClr val="tx2"/>
          </a:solidFill>
          <a:latin typeface="Arial" charset="0"/>
          <a:ea typeface="Arial" charset="0"/>
          <a:cs typeface="Arial" charset="0"/>
        </a:defRPr>
      </a:lvl6pPr>
      <a:lvl7pPr marL="914400" algn="l" rtl="0" fontAlgn="base">
        <a:spcBef>
          <a:spcPct val="0"/>
        </a:spcBef>
        <a:spcAft>
          <a:spcPct val="0"/>
        </a:spcAft>
        <a:defRPr sz="3000">
          <a:solidFill>
            <a:schemeClr val="tx2"/>
          </a:solidFill>
          <a:latin typeface="Arial" charset="0"/>
          <a:ea typeface="Arial" charset="0"/>
          <a:cs typeface="Arial" charset="0"/>
        </a:defRPr>
      </a:lvl7pPr>
      <a:lvl8pPr marL="1371600" algn="l" rtl="0" fontAlgn="base">
        <a:spcBef>
          <a:spcPct val="0"/>
        </a:spcBef>
        <a:spcAft>
          <a:spcPct val="0"/>
        </a:spcAft>
        <a:defRPr sz="3000">
          <a:solidFill>
            <a:schemeClr val="tx2"/>
          </a:solidFill>
          <a:latin typeface="Arial" charset="0"/>
          <a:ea typeface="Arial" charset="0"/>
          <a:cs typeface="Arial" charset="0"/>
        </a:defRPr>
      </a:lvl8pPr>
      <a:lvl9pPr marL="1828800" algn="l" rtl="0" fontAlgn="base">
        <a:spcBef>
          <a:spcPct val="0"/>
        </a:spcBef>
        <a:spcAft>
          <a:spcPct val="0"/>
        </a:spcAft>
        <a:defRPr sz="30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charset="0"/>
        <a:buChar char="¢"/>
        <a:defRPr sz="26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SzPct val="75000"/>
        <a:buFont typeface="Wingdings" charset="0"/>
        <a:buChar char="l"/>
        <a:defRPr sz="24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ea typeface="+mn-ea"/>
          <a:cs typeface="+mn-cs"/>
        </a:defRPr>
      </a:lvl3pPr>
      <a:lvl4pPr marL="1600200" indent="-228600" algn="l" rtl="0" eaLnBrk="0" fontAlgn="base" hangingPunct="0">
        <a:spcBef>
          <a:spcPct val="20000"/>
        </a:spcBef>
        <a:spcAft>
          <a:spcPct val="0"/>
        </a:spcAft>
        <a:buClr>
          <a:schemeClr val="tx1"/>
        </a:buClr>
        <a:buChar char="•"/>
        <a:defRPr>
          <a:solidFill>
            <a:schemeClr val="tx2"/>
          </a:solidFill>
          <a:latin typeface="+mn-lt"/>
          <a:ea typeface="+mn-ea"/>
          <a:cs typeface="+mn-cs"/>
        </a:defRPr>
      </a:lvl4pPr>
      <a:lvl5pPr marL="2057400" indent="-228600" algn="l" rtl="0" eaLnBrk="0" fontAlgn="base" hangingPunct="0">
        <a:spcBef>
          <a:spcPct val="20000"/>
        </a:spcBef>
        <a:spcAft>
          <a:spcPct val="0"/>
        </a:spcAft>
        <a:buChar char="•"/>
        <a:defRPr>
          <a:solidFill>
            <a:schemeClr val="tx2"/>
          </a:solidFill>
          <a:latin typeface="+mn-lt"/>
          <a:ea typeface="+mn-ea"/>
          <a:cs typeface="+mn-cs"/>
        </a:defRPr>
      </a:lvl5pPr>
      <a:lvl6pPr marL="2514600" indent="-228600" algn="l" rtl="0" fontAlgn="base">
        <a:spcBef>
          <a:spcPct val="20000"/>
        </a:spcBef>
        <a:spcAft>
          <a:spcPct val="0"/>
        </a:spcAft>
        <a:buChar char="•"/>
        <a:defRPr>
          <a:solidFill>
            <a:schemeClr val="tx2"/>
          </a:solidFill>
          <a:latin typeface="+mn-lt"/>
          <a:ea typeface="+mn-ea"/>
          <a:cs typeface="+mn-cs"/>
        </a:defRPr>
      </a:lvl6pPr>
      <a:lvl7pPr marL="2971800" indent="-228600" algn="l" rtl="0" fontAlgn="base">
        <a:spcBef>
          <a:spcPct val="20000"/>
        </a:spcBef>
        <a:spcAft>
          <a:spcPct val="0"/>
        </a:spcAft>
        <a:buChar char="•"/>
        <a:defRPr>
          <a:solidFill>
            <a:schemeClr val="tx2"/>
          </a:solidFill>
          <a:latin typeface="+mn-lt"/>
          <a:ea typeface="+mn-ea"/>
          <a:cs typeface="+mn-cs"/>
        </a:defRPr>
      </a:lvl7pPr>
      <a:lvl8pPr marL="3429000" indent="-228600" algn="l" rtl="0" fontAlgn="base">
        <a:spcBef>
          <a:spcPct val="20000"/>
        </a:spcBef>
        <a:spcAft>
          <a:spcPct val="0"/>
        </a:spcAft>
        <a:buChar char="•"/>
        <a:defRPr>
          <a:solidFill>
            <a:schemeClr val="tx2"/>
          </a:solidFill>
          <a:latin typeface="+mn-lt"/>
          <a:ea typeface="+mn-ea"/>
          <a:cs typeface="+mn-cs"/>
        </a:defRPr>
      </a:lvl8pPr>
      <a:lvl9pPr marL="3886200" indent="-228600" algn="l" rtl="0" fontAlgn="base">
        <a:spcBef>
          <a:spcPct val="20000"/>
        </a:spcBef>
        <a:spcAft>
          <a:spcPct val="0"/>
        </a:spcAft>
        <a:buChar char="•"/>
        <a:defRPr>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524000" y="190500"/>
            <a:ext cx="7391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1524000" y="1905000"/>
            <a:ext cx="7391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Line 4"/>
          <p:cNvSpPr>
            <a:spLocks noChangeShapeType="1"/>
          </p:cNvSpPr>
          <p:nvPr/>
        </p:nvSpPr>
        <p:spPr bwMode="auto">
          <a:xfrm flipV="1">
            <a:off x="1371600" y="304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7416" name="Text Box 8"/>
          <p:cNvSpPr txBox="1">
            <a:spLocks noChangeArrowheads="1"/>
          </p:cNvSpPr>
          <p:nvPr userDrawn="1"/>
        </p:nvSpPr>
        <p:spPr bwMode="auto">
          <a:xfrm>
            <a:off x="7391400" y="6521450"/>
            <a:ext cx="1731963" cy="336550"/>
          </a:xfrm>
          <a:prstGeom prst="rect">
            <a:avLst/>
          </a:prstGeom>
          <a:noFill/>
          <a:ln w="9525">
            <a:noFill/>
            <a:miter lim="800000"/>
            <a:headEnd/>
            <a:tailEnd/>
          </a:ln>
          <a:effectLst/>
        </p:spPr>
        <p:txBody>
          <a:bodyPr wrap="none">
            <a:spAutoFit/>
          </a:bodyPr>
          <a:lstStyle>
            <a:lvl1pPr eaLnBrk="0" hangingPunct="0">
              <a:defRPr sz="1600" i="1">
                <a:solidFill>
                  <a:schemeClr val="tx1"/>
                </a:solidFill>
                <a:latin typeface="Arial" charset="0"/>
                <a:ea typeface="ＭＳ Ｐゴシック" charset="0"/>
                <a:cs typeface="Arial" charset="0"/>
              </a:defRPr>
            </a:lvl1pPr>
            <a:lvl2pPr marL="37931725" indent="-37474525" eaLnBrk="0" hangingPunct="0">
              <a:defRPr sz="1600" i="1">
                <a:solidFill>
                  <a:schemeClr val="tx1"/>
                </a:solidFill>
                <a:latin typeface="Arial" charset="0"/>
                <a:ea typeface="Arial" charset="0"/>
                <a:cs typeface="Arial" charset="0"/>
              </a:defRPr>
            </a:lvl2pPr>
            <a:lvl3pPr eaLnBrk="0" hangingPunct="0">
              <a:defRPr sz="1600" i="1">
                <a:solidFill>
                  <a:schemeClr val="tx1"/>
                </a:solidFill>
                <a:latin typeface="Arial" charset="0"/>
                <a:ea typeface="Arial" charset="0"/>
                <a:cs typeface="Arial" charset="0"/>
              </a:defRPr>
            </a:lvl3pPr>
            <a:lvl4pPr eaLnBrk="0" hangingPunct="0">
              <a:defRPr sz="1600" i="1">
                <a:solidFill>
                  <a:schemeClr val="tx1"/>
                </a:solidFill>
                <a:latin typeface="Arial" charset="0"/>
                <a:ea typeface="Arial" charset="0"/>
                <a:cs typeface="Arial" charset="0"/>
              </a:defRPr>
            </a:lvl4pPr>
            <a:lvl5pPr eaLnBrk="0" hangingPunct="0">
              <a:defRPr sz="1600" i="1">
                <a:solidFill>
                  <a:schemeClr val="tx1"/>
                </a:solidFill>
                <a:latin typeface="Arial" charset="0"/>
                <a:ea typeface="Arial" charset="0"/>
                <a:cs typeface="Arial" charset="0"/>
              </a:defRPr>
            </a:lvl5pPr>
            <a:lvl6pPr marL="457200" eaLnBrk="0" fontAlgn="base" hangingPunct="0">
              <a:spcBef>
                <a:spcPct val="0"/>
              </a:spcBef>
              <a:spcAft>
                <a:spcPct val="0"/>
              </a:spcAft>
              <a:defRPr sz="1600" i="1">
                <a:solidFill>
                  <a:schemeClr val="tx1"/>
                </a:solidFill>
                <a:latin typeface="Arial" charset="0"/>
                <a:ea typeface="Arial" charset="0"/>
                <a:cs typeface="Arial" charset="0"/>
              </a:defRPr>
            </a:lvl6pPr>
            <a:lvl7pPr marL="914400" eaLnBrk="0" fontAlgn="base" hangingPunct="0">
              <a:spcBef>
                <a:spcPct val="0"/>
              </a:spcBef>
              <a:spcAft>
                <a:spcPct val="0"/>
              </a:spcAft>
              <a:defRPr sz="1600" i="1">
                <a:solidFill>
                  <a:schemeClr val="tx1"/>
                </a:solidFill>
                <a:latin typeface="Arial" charset="0"/>
                <a:ea typeface="Arial" charset="0"/>
                <a:cs typeface="Arial" charset="0"/>
              </a:defRPr>
            </a:lvl7pPr>
            <a:lvl8pPr marL="1371600" eaLnBrk="0" fontAlgn="base" hangingPunct="0">
              <a:spcBef>
                <a:spcPct val="0"/>
              </a:spcBef>
              <a:spcAft>
                <a:spcPct val="0"/>
              </a:spcAft>
              <a:defRPr sz="1600" i="1">
                <a:solidFill>
                  <a:schemeClr val="tx1"/>
                </a:solidFill>
                <a:latin typeface="Arial" charset="0"/>
                <a:ea typeface="Arial" charset="0"/>
                <a:cs typeface="Arial" charset="0"/>
              </a:defRPr>
            </a:lvl8pPr>
            <a:lvl9pPr marL="1828800" eaLnBrk="0" fontAlgn="base" hangingPunct="0">
              <a:spcBef>
                <a:spcPct val="0"/>
              </a:spcBef>
              <a:spcAft>
                <a:spcPct val="0"/>
              </a:spcAft>
              <a:defRPr sz="1600" i="1">
                <a:solidFill>
                  <a:schemeClr val="tx1"/>
                </a:solidFill>
                <a:latin typeface="Arial" charset="0"/>
                <a:ea typeface="Arial" charset="0"/>
                <a:cs typeface="Arial" charset="0"/>
              </a:defRPr>
            </a:lvl9pPr>
          </a:lstStyle>
          <a:p>
            <a:pPr eaLnBrk="1" hangingPunct="1">
              <a:defRPr/>
            </a:pPr>
            <a:r>
              <a:rPr lang="en-US" i="0" smtClean="0"/>
              <a:t>Lee, Berkeley </a:t>
            </a:r>
            <a:fld id="{094BBB8A-D01B-3340-BEE1-CE72FB222013}" type="slidenum">
              <a:rPr lang="en-US" i="0" smtClean="0"/>
              <a:pPr eaLnBrk="1" hangingPunct="1">
                <a:defRPr/>
              </a:pPr>
              <a:t>‹#›</a:t>
            </a:fld>
            <a:endParaRPr lang="en-US" i="0" smtClean="0"/>
          </a:p>
        </p:txBody>
      </p:sp>
      <p:pic>
        <p:nvPicPr>
          <p:cNvPr id="3078" name="Picture 1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7625" y="76200"/>
            <a:ext cx="14192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3000">
          <a:solidFill>
            <a:schemeClr val="tx2"/>
          </a:solidFill>
          <a:latin typeface="+mj-lt"/>
          <a:ea typeface="ＭＳ Ｐゴシック" charset="0"/>
          <a:cs typeface="+mj-cs"/>
        </a:defRPr>
      </a:lvl1pPr>
      <a:lvl2pPr algn="l" rtl="0" eaLnBrk="0" fontAlgn="base" hangingPunct="0">
        <a:spcBef>
          <a:spcPct val="0"/>
        </a:spcBef>
        <a:spcAft>
          <a:spcPct val="0"/>
        </a:spcAft>
        <a:defRPr sz="30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0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0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000">
          <a:solidFill>
            <a:schemeClr val="tx2"/>
          </a:solidFill>
          <a:latin typeface="Arial" charset="0"/>
          <a:ea typeface="ＭＳ Ｐゴシック" charset="0"/>
          <a:cs typeface="Arial" charset="0"/>
        </a:defRPr>
      </a:lvl5pPr>
      <a:lvl6pPr marL="457200" algn="l" rtl="0" fontAlgn="base">
        <a:spcBef>
          <a:spcPct val="0"/>
        </a:spcBef>
        <a:spcAft>
          <a:spcPct val="0"/>
        </a:spcAft>
        <a:defRPr sz="3000">
          <a:solidFill>
            <a:schemeClr val="tx2"/>
          </a:solidFill>
          <a:latin typeface="Arial" charset="0"/>
          <a:ea typeface="Arial" charset="0"/>
          <a:cs typeface="Arial" charset="0"/>
        </a:defRPr>
      </a:lvl6pPr>
      <a:lvl7pPr marL="914400" algn="l" rtl="0" fontAlgn="base">
        <a:spcBef>
          <a:spcPct val="0"/>
        </a:spcBef>
        <a:spcAft>
          <a:spcPct val="0"/>
        </a:spcAft>
        <a:defRPr sz="3000">
          <a:solidFill>
            <a:schemeClr val="tx2"/>
          </a:solidFill>
          <a:latin typeface="Arial" charset="0"/>
          <a:ea typeface="Arial" charset="0"/>
          <a:cs typeface="Arial" charset="0"/>
        </a:defRPr>
      </a:lvl7pPr>
      <a:lvl8pPr marL="1371600" algn="l" rtl="0" fontAlgn="base">
        <a:spcBef>
          <a:spcPct val="0"/>
        </a:spcBef>
        <a:spcAft>
          <a:spcPct val="0"/>
        </a:spcAft>
        <a:defRPr sz="3000">
          <a:solidFill>
            <a:schemeClr val="tx2"/>
          </a:solidFill>
          <a:latin typeface="Arial" charset="0"/>
          <a:ea typeface="Arial" charset="0"/>
          <a:cs typeface="Arial" charset="0"/>
        </a:defRPr>
      </a:lvl8pPr>
      <a:lvl9pPr marL="1828800" algn="l" rtl="0" fontAlgn="base">
        <a:spcBef>
          <a:spcPct val="0"/>
        </a:spcBef>
        <a:spcAft>
          <a:spcPct val="0"/>
        </a:spcAft>
        <a:defRPr sz="30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charset="0"/>
        <a:buChar char="¢"/>
        <a:defRPr sz="26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SzPct val="75000"/>
        <a:buFont typeface="Wingdings" charset="0"/>
        <a:buChar char="l"/>
        <a:defRPr sz="24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ea typeface="+mn-ea"/>
          <a:cs typeface="+mn-cs"/>
        </a:defRPr>
      </a:lvl3pPr>
      <a:lvl4pPr marL="1600200" indent="-228600" algn="l" rtl="0" eaLnBrk="0" fontAlgn="base" hangingPunct="0">
        <a:spcBef>
          <a:spcPct val="20000"/>
        </a:spcBef>
        <a:spcAft>
          <a:spcPct val="0"/>
        </a:spcAft>
        <a:buClr>
          <a:schemeClr val="tx1"/>
        </a:buClr>
        <a:buChar char="•"/>
        <a:defRPr>
          <a:solidFill>
            <a:schemeClr val="tx2"/>
          </a:solidFill>
          <a:latin typeface="+mn-lt"/>
          <a:ea typeface="+mn-ea"/>
          <a:cs typeface="+mn-cs"/>
        </a:defRPr>
      </a:lvl4pPr>
      <a:lvl5pPr marL="2057400" indent="-228600" algn="l" rtl="0" eaLnBrk="0" fontAlgn="base" hangingPunct="0">
        <a:spcBef>
          <a:spcPct val="20000"/>
        </a:spcBef>
        <a:spcAft>
          <a:spcPct val="0"/>
        </a:spcAft>
        <a:buChar char="•"/>
        <a:defRPr>
          <a:solidFill>
            <a:schemeClr val="tx2"/>
          </a:solidFill>
          <a:latin typeface="+mn-lt"/>
          <a:ea typeface="+mn-ea"/>
          <a:cs typeface="+mn-cs"/>
        </a:defRPr>
      </a:lvl5pPr>
      <a:lvl6pPr marL="2514600" indent="-228600" algn="l" rtl="0" fontAlgn="base">
        <a:spcBef>
          <a:spcPct val="20000"/>
        </a:spcBef>
        <a:spcAft>
          <a:spcPct val="0"/>
        </a:spcAft>
        <a:buChar char="•"/>
        <a:defRPr>
          <a:solidFill>
            <a:schemeClr val="tx2"/>
          </a:solidFill>
          <a:latin typeface="+mn-lt"/>
          <a:ea typeface="+mn-ea"/>
          <a:cs typeface="+mn-cs"/>
        </a:defRPr>
      </a:lvl6pPr>
      <a:lvl7pPr marL="2971800" indent="-228600" algn="l" rtl="0" fontAlgn="base">
        <a:spcBef>
          <a:spcPct val="20000"/>
        </a:spcBef>
        <a:spcAft>
          <a:spcPct val="0"/>
        </a:spcAft>
        <a:buChar char="•"/>
        <a:defRPr>
          <a:solidFill>
            <a:schemeClr val="tx2"/>
          </a:solidFill>
          <a:latin typeface="+mn-lt"/>
          <a:ea typeface="+mn-ea"/>
          <a:cs typeface="+mn-cs"/>
        </a:defRPr>
      </a:lvl7pPr>
      <a:lvl8pPr marL="3429000" indent="-228600" algn="l" rtl="0" fontAlgn="base">
        <a:spcBef>
          <a:spcPct val="20000"/>
        </a:spcBef>
        <a:spcAft>
          <a:spcPct val="0"/>
        </a:spcAft>
        <a:buChar char="•"/>
        <a:defRPr>
          <a:solidFill>
            <a:schemeClr val="tx2"/>
          </a:solidFill>
          <a:latin typeface="+mn-lt"/>
          <a:ea typeface="+mn-ea"/>
          <a:cs typeface="+mn-cs"/>
        </a:defRPr>
      </a:lvl8pPr>
      <a:lvl9pPr marL="3886200" indent="-228600" algn="l" rtl="0" fontAlgn="base">
        <a:spcBef>
          <a:spcPct val="20000"/>
        </a:spcBef>
        <a:spcAft>
          <a:spcPct val="0"/>
        </a:spcAft>
        <a:buChar char="•"/>
        <a:defRPr>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90500"/>
            <a:ext cx="86868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905000"/>
            <a:ext cx="868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6556" name="Text Box 12"/>
          <p:cNvSpPr txBox="1">
            <a:spLocks noChangeArrowheads="1"/>
          </p:cNvSpPr>
          <p:nvPr userDrawn="1"/>
        </p:nvSpPr>
        <p:spPr bwMode="auto">
          <a:xfrm>
            <a:off x="7543800" y="6581775"/>
            <a:ext cx="1600200" cy="276999"/>
          </a:xfrm>
          <a:prstGeom prst="rect">
            <a:avLst/>
          </a:prstGeom>
          <a:noFill/>
          <a:ln w="9525">
            <a:noFill/>
            <a:miter lim="800000"/>
            <a:headEnd/>
            <a:tailEnd/>
          </a:ln>
          <a:effectLst/>
        </p:spPr>
        <p:txBody>
          <a:bodyPr wrap="square">
            <a:spAutoFit/>
          </a:bodyPr>
          <a:lstStyle>
            <a:lvl1pPr eaLnBrk="0" hangingPunct="0">
              <a:defRPr sz="1600" i="1">
                <a:solidFill>
                  <a:schemeClr val="tx1"/>
                </a:solidFill>
                <a:latin typeface="Arial" charset="0"/>
                <a:ea typeface="ＭＳ Ｐゴシック" charset="0"/>
                <a:cs typeface="Arial" charset="0"/>
              </a:defRPr>
            </a:lvl1pPr>
            <a:lvl2pPr marL="37931725" indent="-37474525" eaLnBrk="0" hangingPunct="0">
              <a:defRPr sz="1600" i="1">
                <a:solidFill>
                  <a:schemeClr val="tx1"/>
                </a:solidFill>
                <a:latin typeface="Arial" charset="0"/>
                <a:ea typeface="Arial" charset="0"/>
                <a:cs typeface="Arial" charset="0"/>
              </a:defRPr>
            </a:lvl2pPr>
            <a:lvl3pPr eaLnBrk="0" hangingPunct="0">
              <a:defRPr sz="1600" i="1">
                <a:solidFill>
                  <a:schemeClr val="tx1"/>
                </a:solidFill>
                <a:latin typeface="Arial" charset="0"/>
                <a:ea typeface="Arial" charset="0"/>
                <a:cs typeface="Arial" charset="0"/>
              </a:defRPr>
            </a:lvl3pPr>
            <a:lvl4pPr eaLnBrk="0" hangingPunct="0">
              <a:defRPr sz="1600" i="1">
                <a:solidFill>
                  <a:schemeClr val="tx1"/>
                </a:solidFill>
                <a:latin typeface="Arial" charset="0"/>
                <a:ea typeface="Arial" charset="0"/>
                <a:cs typeface="Arial" charset="0"/>
              </a:defRPr>
            </a:lvl4pPr>
            <a:lvl5pPr eaLnBrk="0" hangingPunct="0">
              <a:defRPr sz="1600" i="1">
                <a:solidFill>
                  <a:schemeClr val="tx1"/>
                </a:solidFill>
                <a:latin typeface="Arial" charset="0"/>
                <a:ea typeface="Arial" charset="0"/>
                <a:cs typeface="Arial" charset="0"/>
              </a:defRPr>
            </a:lvl5pPr>
            <a:lvl6pPr marL="457200" eaLnBrk="0" fontAlgn="base" hangingPunct="0">
              <a:spcBef>
                <a:spcPct val="0"/>
              </a:spcBef>
              <a:spcAft>
                <a:spcPct val="0"/>
              </a:spcAft>
              <a:defRPr sz="1600" i="1">
                <a:solidFill>
                  <a:schemeClr val="tx1"/>
                </a:solidFill>
                <a:latin typeface="Arial" charset="0"/>
                <a:ea typeface="Arial" charset="0"/>
                <a:cs typeface="Arial" charset="0"/>
              </a:defRPr>
            </a:lvl6pPr>
            <a:lvl7pPr marL="914400" eaLnBrk="0" fontAlgn="base" hangingPunct="0">
              <a:spcBef>
                <a:spcPct val="0"/>
              </a:spcBef>
              <a:spcAft>
                <a:spcPct val="0"/>
              </a:spcAft>
              <a:defRPr sz="1600" i="1">
                <a:solidFill>
                  <a:schemeClr val="tx1"/>
                </a:solidFill>
                <a:latin typeface="Arial" charset="0"/>
                <a:ea typeface="Arial" charset="0"/>
                <a:cs typeface="Arial" charset="0"/>
              </a:defRPr>
            </a:lvl7pPr>
            <a:lvl8pPr marL="1371600" eaLnBrk="0" fontAlgn="base" hangingPunct="0">
              <a:spcBef>
                <a:spcPct val="0"/>
              </a:spcBef>
              <a:spcAft>
                <a:spcPct val="0"/>
              </a:spcAft>
              <a:defRPr sz="1600" i="1">
                <a:solidFill>
                  <a:schemeClr val="tx1"/>
                </a:solidFill>
                <a:latin typeface="Arial" charset="0"/>
                <a:ea typeface="Arial" charset="0"/>
                <a:cs typeface="Arial" charset="0"/>
              </a:defRPr>
            </a:lvl8pPr>
            <a:lvl9pPr marL="1828800" eaLnBrk="0" fontAlgn="base" hangingPunct="0">
              <a:spcBef>
                <a:spcPct val="0"/>
              </a:spcBef>
              <a:spcAft>
                <a:spcPct val="0"/>
              </a:spcAft>
              <a:defRPr sz="1600" i="1">
                <a:solidFill>
                  <a:schemeClr val="tx1"/>
                </a:solidFill>
                <a:latin typeface="Arial" charset="0"/>
                <a:ea typeface="Arial" charset="0"/>
                <a:cs typeface="Arial" charset="0"/>
              </a:defRPr>
            </a:lvl9pPr>
          </a:lstStyle>
          <a:p>
            <a:pPr eaLnBrk="1" hangingPunct="1">
              <a:defRPr/>
            </a:pPr>
            <a:r>
              <a:rPr lang="en-US" sz="1200" i="0" dirty="0" smtClean="0">
                <a:solidFill>
                  <a:srgbClr val="336666"/>
                </a:solidFill>
              </a:rPr>
              <a:t>Lee, Berkeley  </a:t>
            </a:r>
            <a:fld id="{06F3A39D-2413-A94B-95C2-A794EF174043}" type="slidenum">
              <a:rPr lang="en-US" sz="1200" i="0" smtClean="0">
                <a:solidFill>
                  <a:srgbClr val="336666"/>
                </a:solidFill>
              </a:rPr>
              <a:pPr eaLnBrk="1" hangingPunct="1">
                <a:defRPr/>
              </a:pPr>
              <a:t>‹#›</a:t>
            </a:fld>
            <a:endParaRPr lang="en-US" sz="1200" i="0" dirty="0" smtClean="0">
              <a:solidFill>
                <a:srgbClr val="336666"/>
              </a:solidFill>
            </a:endParaRPr>
          </a:p>
        </p:txBody>
      </p:sp>
    </p:spTree>
    <p:extLst>
      <p:ext uri="{BB962C8B-B14F-4D97-AF65-F5344CB8AC3E}">
        <p14:creationId xmlns:p14="http://schemas.microsoft.com/office/powerpoint/2010/main" val="1029485718"/>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3000">
          <a:solidFill>
            <a:schemeClr val="tx2"/>
          </a:solidFill>
          <a:latin typeface="+mj-lt"/>
          <a:ea typeface="ＭＳ Ｐゴシック" charset="0"/>
          <a:cs typeface="+mj-cs"/>
        </a:defRPr>
      </a:lvl1pPr>
      <a:lvl2pPr algn="l" rtl="0" eaLnBrk="0" fontAlgn="base" hangingPunct="0">
        <a:spcBef>
          <a:spcPct val="0"/>
        </a:spcBef>
        <a:spcAft>
          <a:spcPct val="0"/>
        </a:spcAft>
        <a:defRPr sz="30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0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0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000">
          <a:solidFill>
            <a:schemeClr val="tx2"/>
          </a:solidFill>
          <a:latin typeface="Arial" charset="0"/>
          <a:ea typeface="ＭＳ Ｐゴシック" charset="0"/>
          <a:cs typeface="Arial" charset="0"/>
        </a:defRPr>
      </a:lvl5pPr>
      <a:lvl6pPr marL="457200" algn="l" rtl="0" fontAlgn="base">
        <a:spcBef>
          <a:spcPct val="0"/>
        </a:spcBef>
        <a:spcAft>
          <a:spcPct val="0"/>
        </a:spcAft>
        <a:defRPr sz="3000">
          <a:solidFill>
            <a:schemeClr val="tx2"/>
          </a:solidFill>
          <a:latin typeface="Arial" charset="0"/>
          <a:ea typeface="Arial" charset="0"/>
          <a:cs typeface="Arial" charset="0"/>
        </a:defRPr>
      </a:lvl6pPr>
      <a:lvl7pPr marL="914400" algn="l" rtl="0" fontAlgn="base">
        <a:spcBef>
          <a:spcPct val="0"/>
        </a:spcBef>
        <a:spcAft>
          <a:spcPct val="0"/>
        </a:spcAft>
        <a:defRPr sz="3000">
          <a:solidFill>
            <a:schemeClr val="tx2"/>
          </a:solidFill>
          <a:latin typeface="Arial" charset="0"/>
          <a:ea typeface="Arial" charset="0"/>
          <a:cs typeface="Arial" charset="0"/>
        </a:defRPr>
      </a:lvl7pPr>
      <a:lvl8pPr marL="1371600" algn="l" rtl="0" fontAlgn="base">
        <a:spcBef>
          <a:spcPct val="0"/>
        </a:spcBef>
        <a:spcAft>
          <a:spcPct val="0"/>
        </a:spcAft>
        <a:defRPr sz="3000">
          <a:solidFill>
            <a:schemeClr val="tx2"/>
          </a:solidFill>
          <a:latin typeface="Arial" charset="0"/>
          <a:ea typeface="Arial" charset="0"/>
          <a:cs typeface="Arial" charset="0"/>
        </a:defRPr>
      </a:lvl8pPr>
      <a:lvl9pPr marL="1828800" algn="l" rtl="0" fontAlgn="base">
        <a:spcBef>
          <a:spcPct val="0"/>
        </a:spcBef>
        <a:spcAft>
          <a:spcPct val="0"/>
        </a:spcAft>
        <a:defRPr sz="30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charset="0"/>
        <a:buChar char="¢"/>
        <a:defRPr sz="26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SzPct val="75000"/>
        <a:buFont typeface="Wingdings" charset="0"/>
        <a:buChar char="l"/>
        <a:defRPr sz="24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ea typeface="+mn-ea"/>
          <a:cs typeface="+mn-cs"/>
        </a:defRPr>
      </a:lvl3pPr>
      <a:lvl4pPr marL="1600200" indent="-228600" algn="l" rtl="0" eaLnBrk="0" fontAlgn="base" hangingPunct="0">
        <a:spcBef>
          <a:spcPct val="20000"/>
        </a:spcBef>
        <a:spcAft>
          <a:spcPct val="0"/>
        </a:spcAft>
        <a:buClr>
          <a:schemeClr val="tx1"/>
        </a:buClr>
        <a:buChar char="•"/>
        <a:defRPr>
          <a:solidFill>
            <a:schemeClr val="tx2"/>
          </a:solidFill>
          <a:latin typeface="+mn-lt"/>
          <a:ea typeface="+mn-ea"/>
          <a:cs typeface="+mn-cs"/>
        </a:defRPr>
      </a:lvl4pPr>
      <a:lvl5pPr marL="2057400" indent="-228600" algn="l" rtl="0" eaLnBrk="0" fontAlgn="base" hangingPunct="0">
        <a:spcBef>
          <a:spcPct val="20000"/>
        </a:spcBef>
        <a:spcAft>
          <a:spcPct val="0"/>
        </a:spcAft>
        <a:buChar char="•"/>
        <a:defRPr>
          <a:solidFill>
            <a:schemeClr val="tx2"/>
          </a:solidFill>
          <a:latin typeface="+mn-lt"/>
          <a:ea typeface="+mn-ea"/>
          <a:cs typeface="+mn-cs"/>
        </a:defRPr>
      </a:lvl5pPr>
      <a:lvl6pPr marL="2514600" indent="-228600" algn="l" rtl="0" fontAlgn="base">
        <a:spcBef>
          <a:spcPct val="20000"/>
        </a:spcBef>
        <a:spcAft>
          <a:spcPct val="0"/>
        </a:spcAft>
        <a:buChar char="•"/>
        <a:defRPr>
          <a:solidFill>
            <a:schemeClr val="tx2"/>
          </a:solidFill>
          <a:latin typeface="+mn-lt"/>
          <a:ea typeface="+mn-ea"/>
          <a:cs typeface="+mn-cs"/>
        </a:defRPr>
      </a:lvl6pPr>
      <a:lvl7pPr marL="2971800" indent="-228600" algn="l" rtl="0" fontAlgn="base">
        <a:spcBef>
          <a:spcPct val="20000"/>
        </a:spcBef>
        <a:spcAft>
          <a:spcPct val="0"/>
        </a:spcAft>
        <a:buChar char="•"/>
        <a:defRPr>
          <a:solidFill>
            <a:schemeClr val="tx2"/>
          </a:solidFill>
          <a:latin typeface="+mn-lt"/>
          <a:ea typeface="+mn-ea"/>
          <a:cs typeface="+mn-cs"/>
        </a:defRPr>
      </a:lvl7pPr>
      <a:lvl8pPr marL="3429000" indent="-228600" algn="l" rtl="0" fontAlgn="base">
        <a:spcBef>
          <a:spcPct val="20000"/>
        </a:spcBef>
        <a:spcAft>
          <a:spcPct val="0"/>
        </a:spcAft>
        <a:buChar char="•"/>
        <a:defRPr>
          <a:solidFill>
            <a:schemeClr val="tx2"/>
          </a:solidFill>
          <a:latin typeface="+mn-lt"/>
          <a:ea typeface="+mn-ea"/>
          <a:cs typeface="+mn-cs"/>
        </a:defRPr>
      </a:lvl8pPr>
      <a:lvl9pPr marL="3886200" indent="-228600" algn="l" rtl="0" fontAlgn="base">
        <a:spcBef>
          <a:spcPct val="20000"/>
        </a:spcBef>
        <a:spcAft>
          <a:spcPct val="0"/>
        </a:spcAft>
        <a:buChar char="•"/>
        <a:defRPr>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7.emf"/><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emf"/><Relationship Id="rId1" Type="http://schemas.openxmlformats.org/officeDocument/2006/relationships/slideLayout" Target="../slideLayouts/slideLayout24.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4.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microsoft.com/office/2007/relationships/media" Target="file://localhost/Users/eal/Talks/08/stickyMasses.avi" TargetMode="External"/><Relationship Id="rId2" Type="http://schemas.openxmlformats.org/officeDocument/2006/relationships/video" Target="file://localhost/Users/eal/Talks/08/stickyMasses.avi"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4.png"/><Relationship Id="rId1" Type="http://schemas.microsoft.com/office/2007/relationships/media" Target="file://localhost/Users/eal/Talks/08/stickyMasses.avi" TargetMode="External"/><Relationship Id="rId2" Type="http://schemas.openxmlformats.org/officeDocument/2006/relationships/video" Target="file://localhost/Users/eal/Talks/08/stickyMasses.av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2.png"/><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2.png"/><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1" Type="http://schemas.openxmlformats.org/officeDocument/2006/relationships/slideLayout" Target="../slideLayouts/slideLayout24.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emf"/><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1.png"/><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9.png"/><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8.jp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7.emf"/><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7.emf"/><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7.emf"/><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5" Type="http://schemas.openxmlformats.org/officeDocument/2006/relationships/oleObject" Target="../embeddings/oleObject2.bin"/><Relationship Id="rId6"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7.emf"/><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ctrTitle"/>
          </p:nvPr>
        </p:nvSpPr>
        <p:spPr/>
        <p:txBody>
          <a:bodyPr/>
          <a:lstStyle/>
          <a:p>
            <a:r>
              <a:rPr lang="en-US" sz="3600" dirty="0"/>
              <a:t>M</a:t>
            </a:r>
            <a:r>
              <a:rPr lang="en-US" sz="3600" dirty="0" smtClean="0"/>
              <a:t>odels </a:t>
            </a:r>
            <a:r>
              <a:rPr lang="en-US" sz="3600" dirty="0"/>
              <a:t>of Time for a Computational </a:t>
            </a:r>
            <a:r>
              <a:rPr lang="en-US" sz="3600" dirty="0" smtClean="0"/>
              <a:t>World</a:t>
            </a:r>
            <a:endParaRPr lang="en-US" sz="3600" dirty="0"/>
          </a:p>
        </p:txBody>
      </p:sp>
      <p:sp>
        <p:nvSpPr>
          <p:cNvPr id="6146" name="Rectangle 3"/>
          <p:cNvSpPr>
            <a:spLocks noGrp="1" noChangeArrowheads="1"/>
          </p:cNvSpPr>
          <p:nvPr>
            <p:ph type="subTitle" idx="1"/>
          </p:nvPr>
        </p:nvSpPr>
        <p:spPr>
          <a:xfrm>
            <a:off x="2133600" y="3505200"/>
            <a:ext cx="7010400" cy="3200400"/>
          </a:xfrm>
        </p:spPr>
        <p:txBody>
          <a:bodyPr/>
          <a:lstStyle/>
          <a:p>
            <a:pPr eaLnBrk="1" hangingPunct="1">
              <a:lnSpc>
                <a:spcPct val="80000"/>
              </a:lnSpc>
              <a:buFont typeface="Wingdings" charset="0"/>
              <a:buNone/>
            </a:pPr>
            <a:r>
              <a:rPr lang="en-US" dirty="0">
                <a:solidFill>
                  <a:srgbClr val="CC0000"/>
                </a:solidFill>
                <a:latin typeface="Arial" charset="0"/>
                <a:cs typeface="Arial" charset="0"/>
              </a:rPr>
              <a:t>Edward A. Lee</a:t>
            </a:r>
          </a:p>
          <a:p>
            <a:pPr eaLnBrk="1" hangingPunct="1">
              <a:buFont typeface="Wingdings" charset="0"/>
              <a:buNone/>
            </a:pPr>
            <a:r>
              <a:rPr lang="en-US" sz="1800" i="1" dirty="0">
                <a:latin typeface="Arial" charset="0"/>
                <a:cs typeface="Arial" charset="0"/>
              </a:rPr>
              <a:t>Robert S. Pepper Distinguished Professor</a:t>
            </a:r>
            <a:br>
              <a:rPr lang="en-US" sz="1800" i="1" dirty="0">
                <a:latin typeface="Arial" charset="0"/>
                <a:cs typeface="Arial" charset="0"/>
              </a:rPr>
            </a:br>
            <a:r>
              <a:rPr lang="en-US" sz="1800" i="1" dirty="0">
                <a:latin typeface="Arial" charset="0"/>
                <a:cs typeface="Arial" charset="0"/>
              </a:rPr>
              <a:t>UC Berkeley</a:t>
            </a:r>
          </a:p>
          <a:p>
            <a:pPr eaLnBrk="1" hangingPunct="1">
              <a:buFont typeface="Wingdings" charset="0"/>
              <a:buNone/>
            </a:pPr>
            <a:endParaRPr lang="en-US" sz="1500" i="1" dirty="0">
              <a:latin typeface="Arial" charset="0"/>
              <a:cs typeface="Arial" charset="0"/>
            </a:endParaRPr>
          </a:p>
          <a:p>
            <a:pPr eaLnBrk="1" hangingPunct="1"/>
            <a:endParaRPr lang="en-US" sz="1600" i="1" dirty="0">
              <a:latin typeface="Arial" charset="0"/>
              <a:cs typeface="Arial" charset="0"/>
            </a:endParaRPr>
          </a:p>
          <a:p>
            <a:pPr eaLnBrk="1" hangingPunct="1"/>
            <a:endParaRPr lang="en-US" sz="1600" i="1" dirty="0">
              <a:latin typeface="Arial" charset="0"/>
              <a:cs typeface="Arial" charset="0"/>
            </a:endParaRPr>
          </a:p>
          <a:p>
            <a:pPr eaLnBrk="1" hangingPunct="1"/>
            <a:endParaRPr lang="en-US" sz="1600" i="1" dirty="0" smtClean="0">
              <a:latin typeface="Arial" charset="0"/>
              <a:cs typeface="Arial" charset="0"/>
            </a:endParaRPr>
          </a:p>
          <a:p>
            <a:pPr eaLnBrk="1" hangingPunct="1"/>
            <a:r>
              <a:rPr lang="en-US" sz="1600" i="1" dirty="0" smtClean="0">
                <a:latin typeface="Arial" charset="0"/>
                <a:cs typeface="Arial" charset="0"/>
              </a:rPr>
              <a:t>National </a:t>
            </a:r>
            <a:r>
              <a:rPr lang="en-US" sz="1600" i="1" dirty="0">
                <a:latin typeface="Arial" charset="0"/>
                <a:cs typeface="Arial" charset="0"/>
              </a:rPr>
              <a:t>Workshop on </a:t>
            </a:r>
            <a:r>
              <a:rPr lang="en-US" sz="1600" i="1" dirty="0" smtClean="0">
                <a:latin typeface="Arial" charset="0"/>
                <a:cs typeface="Arial" charset="0"/>
              </a:rPr>
              <a:t>The </a:t>
            </a:r>
            <a:r>
              <a:rPr lang="en-US" sz="1600" i="1" dirty="0">
                <a:latin typeface="Arial" charset="0"/>
                <a:cs typeface="Arial" charset="0"/>
              </a:rPr>
              <a:t>New Clockwork for Time-Critical Systems </a:t>
            </a:r>
          </a:p>
          <a:p>
            <a:pPr eaLnBrk="1" hangingPunct="1"/>
            <a:r>
              <a:rPr lang="en-US" sz="1600" i="1" dirty="0">
                <a:latin typeface="Arial" charset="0"/>
                <a:cs typeface="Arial" charset="0"/>
              </a:rPr>
              <a:t>October 25, 26, and 27, 2012 </a:t>
            </a:r>
          </a:p>
          <a:p>
            <a:pPr eaLnBrk="1" hangingPunct="1"/>
            <a:r>
              <a:rPr lang="en-US" sz="1600" i="1" dirty="0" smtClean="0">
                <a:latin typeface="Arial" charset="0"/>
                <a:cs typeface="Arial" charset="0"/>
              </a:rPr>
              <a:t>Baltimore</a:t>
            </a:r>
            <a:r>
              <a:rPr lang="en-US" sz="1600" i="1" dirty="0">
                <a:latin typeface="Arial" charset="0"/>
                <a:cs typeface="Arial" charset="0"/>
              </a:rPr>
              <a:t>, Maryland </a:t>
            </a:r>
          </a:p>
        </p:txBody>
      </p:sp>
      <p:sp>
        <p:nvSpPr>
          <p:cNvPr id="2" name="TextBox 1"/>
          <p:cNvSpPr txBox="1"/>
          <p:nvPr/>
        </p:nvSpPr>
        <p:spPr>
          <a:xfrm>
            <a:off x="6858000" y="2743200"/>
            <a:ext cx="1981200" cy="2031325"/>
          </a:xfrm>
          <a:prstGeom prst="rect">
            <a:avLst/>
          </a:prstGeom>
          <a:noFill/>
        </p:spPr>
        <p:txBody>
          <a:bodyPr wrap="square" rtlCol="0">
            <a:spAutoFit/>
          </a:bodyPr>
          <a:lstStyle/>
          <a:p>
            <a:r>
              <a:rPr lang="en-US" sz="1400" dirty="0" smtClean="0"/>
              <a:t>Key collaborators:</a:t>
            </a:r>
          </a:p>
          <a:p>
            <a:pPr marL="285750" indent="-285750">
              <a:buFont typeface="Arial"/>
              <a:buChar char="•"/>
            </a:pPr>
            <a:r>
              <a:rPr lang="en-US" sz="1400" dirty="0" smtClean="0"/>
              <a:t>Patricia </a:t>
            </a:r>
            <a:r>
              <a:rPr lang="en-US" sz="1400" dirty="0" err="1" smtClean="0"/>
              <a:t>Derler</a:t>
            </a:r>
            <a:endParaRPr lang="en-US" sz="1400" dirty="0" smtClean="0"/>
          </a:p>
          <a:p>
            <a:pPr marL="285750" indent="-285750">
              <a:buFont typeface="Arial"/>
              <a:buChar char="•"/>
            </a:pPr>
            <a:r>
              <a:rPr lang="en-US" sz="1400" dirty="0" smtClean="0"/>
              <a:t>John </a:t>
            </a:r>
            <a:r>
              <a:rPr lang="en-US" sz="1400" dirty="0" err="1" smtClean="0"/>
              <a:t>Eidson</a:t>
            </a:r>
            <a:endParaRPr lang="en-US" sz="1400" dirty="0" smtClean="0"/>
          </a:p>
          <a:p>
            <a:pPr marL="285750" indent="-285750">
              <a:buFont typeface="Arial"/>
              <a:buChar char="•"/>
            </a:pPr>
            <a:r>
              <a:rPr lang="en-US" sz="1400" dirty="0" smtClean="0"/>
              <a:t>Slobodan </a:t>
            </a:r>
            <a:r>
              <a:rPr lang="en-US" sz="1400" dirty="0" err="1" smtClean="0"/>
              <a:t>Matic</a:t>
            </a:r>
            <a:endParaRPr lang="en-US" sz="1400" dirty="0" smtClean="0"/>
          </a:p>
          <a:p>
            <a:pPr marL="285750" indent="-285750">
              <a:buFont typeface="Arial"/>
              <a:buChar char="•"/>
            </a:pPr>
            <a:r>
              <a:rPr lang="en-US" sz="1400" dirty="0" err="1" smtClean="0"/>
              <a:t>Sanjit</a:t>
            </a:r>
            <a:r>
              <a:rPr lang="en-US" sz="1400" dirty="0" smtClean="0"/>
              <a:t> </a:t>
            </a:r>
            <a:r>
              <a:rPr lang="en-US" sz="1400" dirty="0" err="1" smtClean="0"/>
              <a:t>Seshia</a:t>
            </a:r>
            <a:endParaRPr lang="en-US" sz="1400" dirty="0" smtClean="0"/>
          </a:p>
          <a:p>
            <a:pPr marL="285750" indent="-285750">
              <a:buFont typeface="Arial"/>
              <a:buChar char="•"/>
            </a:pPr>
            <a:r>
              <a:rPr lang="en-US" sz="1400" dirty="0" smtClean="0"/>
              <a:t>Yang Zhao</a:t>
            </a:r>
          </a:p>
          <a:p>
            <a:pPr marL="285750" indent="-285750">
              <a:buFont typeface="Arial"/>
              <a:buChar char="•"/>
            </a:pPr>
            <a:r>
              <a:rPr lang="en-US" sz="1400" dirty="0"/>
              <a:t>Michael </a:t>
            </a:r>
            <a:r>
              <a:rPr lang="en-US" sz="1400" dirty="0" smtClean="0"/>
              <a:t>Zimmer</a:t>
            </a:r>
          </a:p>
          <a:p>
            <a:pPr marL="285750" indent="-285750">
              <a:buFont typeface="Arial"/>
              <a:buChar char="•"/>
            </a:pPr>
            <a:r>
              <a:rPr lang="en-US" sz="1400" dirty="0" err="1" smtClean="0"/>
              <a:t>Haiyang</a:t>
            </a:r>
            <a:r>
              <a:rPr lang="en-US" sz="1400" dirty="0" smtClean="0"/>
              <a:t> </a:t>
            </a:r>
            <a:r>
              <a:rPr lang="en-US" sz="1400" dirty="0" err="1" smtClean="0"/>
              <a:t>Zheng</a:t>
            </a:r>
            <a:endParaRPr lang="en-US" sz="1400" dirty="0"/>
          </a:p>
          <a:p>
            <a:pPr marL="285750" indent="-285750">
              <a:buFont typeface="Arial"/>
              <a:buChar char="•"/>
            </a:pPr>
            <a:r>
              <a:rPr lang="en-US" sz="1400" dirty="0" err="1" smtClean="0"/>
              <a:t>Jia</a:t>
            </a:r>
            <a:r>
              <a:rPr lang="en-US" sz="1400" dirty="0" smtClean="0"/>
              <a:t> </a:t>
            </a:r>
            <a:r>
              <a:rPr lang="en-US" sz="1400" dirty="0" err="1" smtClean="0"/>
              <a:t>Zou</a:t>
            </a:r>
            <a:endParaRPr lang="en-US" sz="1400" dirty="0"/>
          </a:p>
        </p:txBody>
      </p:sp>
      <p:sp>
        <p:nvSpPr>
          <p:cNvPr id="5" name="TextBox 4"/>
          <p:cNvSpPr txBox="1"/>
          <p:nvPr/>
        </p:nvSpPr>
        <p:spPr>
          <a:xfrm>
            <a:off x="6858000" y="152400"/>
            <a:ext cx="2133600" cy="1877437"/>
          </a:xfrm>
          <a:prstGeom prst="rect">
            <a:avLst/>
          </a:prstGeom>
          <a:noFill/>
        </p:spPr>
        <p:txBody>
          <a:bodyPr wrap="square" rtlCol="0">
            <a:spAutoFit/>
          </a:bodyPr>
          <a:lstStyle/>
          <a:p>
            <a:r>
              <a:rPr lang="en-US" sz="1400" dirty="0" smtClean="0"/>
              <a:t>Sponsors:</a:t>
            </a:r>
          </a:p>
          <a:p>
            <a:pPr marL="285750" indent="-285750">
              <a:buFont typeface="Arial"/>
              <a:buChar char="•"/>
            </a:pPr>
            <a:r>
              <a:rPr lang="en-US" sz="1400" dirty="0" smtClean="0"/>
              <a:t>Bosch</a:t>
            </a:r>
          </a:p>
          <a:p>
            <a:pPr marL="285750" indent="-285750">
              <a:buFont typeface="Arial"/>
              <a:buChar char="•"/>
            </a:pPr>
            <a:r>
              <a:rPr lang="en-US" sz="1400" dirty="0" smtClean="0"/>
              <a:t>MARCO/DARPA</a:t>
            </a:r>
          </a:p>
          <a:p>
            <a:pPr marL="285750" indent="-285750">
              <a:buFont typeface="Arial"/>
              <a:buChar char="•"/>
            </a:pPr>
            <a:r>
              <a:rPr lang="en-US" sz="1400" dirty="0" smtClean="0"/>
              <a:t>NSF</a:t>
            </a:r>
          </a:p>
          <a:p>
            <a:pPr marL="285750" indent="-285750">
              <a:buFont typeface="Arial"/>
              <a:buChar char="•"/>
            </a:pPr>
            <a:r>
              <a:rPr lang="en-US" sz="1400" dirty="0" smtClean="0"/>
              <a:t>NSA</a:t>
            </a:r>
          </a:p>
          <a:p>
            <a:pPr marL="285750" indent="-285750">
              <a:buFont typeface="Arial"/>
              <a:buChar char="•"/>
            </a:pPr>
            <a:r>
              <a:rPr lang="en-US" sz="1400" dirty="0" smtClean="0"/>
              <a:t>National Instruments</a:t>
            </a:r>
          </a:p>
          <a:p>
            <a:pPr marL="285750" indent="-285750">
              <a:buFont typeface="Arial"/>
              <a:buChar char="•"/>
            </a:pPr>
            <a:r>
              <a:rPr lang="en-US" sz="1400" dirty="0"/>
              <a:t>OSD/</a:t>
            </a:r>
            <a:r>
              <a:rPr lang="en-US" sz="1400" dirty="0" smtClean="0"/>
              <a:t>NRL</a:t>
            </a:r>
          </a:p>
          <a:p>
            <a:pPr marL="285750" indent="-285750">
              <a:buFont typeface="Arial"/>
              <a:buChar char="•"/>
            </a:pPr>
            <a:r>
              <a:rPr lang="en-US" sz="1400" dirty="0" smtClean="0"/>
              <a:t>Thales</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tonsCradleAnim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0"/>
            <a:ext cx="6096000" cy="4572000"/>
          </a:xfrm>
          <a:prstGeom prst="rect">
            <a:avLst/>
          </a:prstGeom>
        </p:spPr>
      </p:pic>
      <p:pic>
        <p:nvPicPr>
          <p:cNvPr id="21" name="Picture 20"/>
          <p:cNvPicPr>
            <a:picLocks noChangeAspect="1"/>
          </p:cNvPicPr>
          <p:nvPr/>
        </p:nvPicPr>
        <p:blipFill>
          <a:blip r:embed="rId4"/>
          <a:stretch>
            <a:fillRect/>
          </a:stretch>
        </p:blipFill>
        <p:spPr>
          <a:xfrm>
            <a:off x="457200" y="4140200"/>
            <a:ext cx="4013200" cy="965200"/>
          </a:xfrm>
          <a:prstGeom prst="rect">
            <a:avLst/>
          </a:prstGeom>
          <a:solidFill>
            <a:schemeClr val="bg1"/>
          </a:solidFill>
        </p:spPr>
      </p:pic>
      <p:sp>
        <p:nvSpPr>
          <p:cNvPr id="3" name="Content Placeholder 2"/>
          <p:cNvSpPr>
            <a:spLocks noGrp="1"/>
          </p:cNvSpPr>
          <p:nvPr>
            <p:ph idx="1"/>
          </p:nvPr>
        </p:nvSpPr>
        <p:spPr>
          <a:xfrm>
            <a:off x="4724400" y="4648200"/>
            <a:ext cx="4191000" cy="2057400"/>
          </a:xfrm>
        </p:spPr>
        <p:txBody>
          <a:bodyPr>
            <a:normAutofit/>
          </a:bodyPr>
          <a:lstStyle/>
          <a:p>
            <a:pPr marL="0" indent="0">
              <a:buNone/>
            </a:pPr>
            <a:r>
              <a:rPr lang="en-US" sz="2400" dirty="0" smtClean="0"/>
              <a:t>There is no </a:t>
            </a:r>
            <a:r>
              <a:rPr lang="en-US" sz="2400" i="1" dirty="0" smtClean="0"/>
              <a:t>semantic distinction</a:t>
            </a:r>
            <a:r>
              <a:rPr lang="en-US" sz="2400" dirty="0" smtClean="0"/>
              <a:t> between a discrete event and a rapidly varying continuous signal.</a:t>
            </a:r>
            <a:endParaRPr lang="en-US" dirty="0" smtClean="0"/>
          </a:p>
        </p:txBody>
      </p:sp>
      <p:cxnSp>
        <p:nvCxnSpPr>
          <p:cNvPr id="6" name="Straight Arrow Connector 5"/>
          <p:cNvCxnSpPr/>
          <p:nvPr/>
        </p:nvCxnSpPr>
        <p:spPr bwMode="auto">
          <a:xfrm flipV="1">
            <a:off x="685800" y="4953000"/>
            <a:ext cx="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533400" y="6324600"/>
            <a:ext cx="3352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Connector 9"/>
          <p:cNvCxnSpPr/>
          <p:nvPr/>
        </p:nvCxnSpPr>
        <p:spPr bwMode="auto">
          <a:xfrm>
            <a:off x="685800" y="6324600"/>
            <a:ext cx="28956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bwMode="auto">
          <a:xfrm flipV="1">
            <a:off x="1828800" y="5562600"/>
            <a:ext cx="0" cy="76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304800" y="5410200"/>
            <a:ext cx="355736" cy="400110"/>
          </a:xfrm>
          <a:prstGeom prst="rect">
            <a:avLst/>
          </a:prstGeom>
          <a:noFill/>
        </p:spPr>
        <p:txBody>
          <a:bodyPr wrap="none" rtlCol="0">
            <a:spAutoFit/>
          </a:bodyPr>
          <a:lstStyle/>
          <a:p>
            <a:r>
              <a:rPr lang="en-US" sz="2000" i="0" dirty="0" smtClean="0">
                <a:solidFill>
                  <a:srgbClr val="336666"/>
                </a:solidFill>
              </a:rPr>
              <a:t>K</a:t>
            </a:r>
            <a:endParaRPr lang="en-US" sz="2000" i="0" dirty="0">
              <a:solidFill>
                <a:srgbClr val="336666"/>
              </a:solidFill>
            </a:endParaRPr>
          </a:p>
        </p:txBody>
      </p:sp>
      <p:sp>
        <p:nvSpPr>
          <p:cNvPr id="14" name="TextBox 13"/>
          <p:cNvSpPr txBox="1"/>
          <p:nvPr/>
        </p:nvSpPr>
        <p:spPr>
          <a:xfrm>
            <a:off x="1676400" y="6324600"/>
            <a:ext cx="364586" cy="461665"/>
          </a:xfrm>
          <a:prstGeom prst="rect">
            <a:avLst/>
          </a:prstGeom>
          <a:noFill/>
        </p:spPr>
        <p:txBody>
          <a:bodyPr wrap="none" rtlCol="0">
            <a:spAutoFit/>
          </a:bodyPr>
          <a:lstStyle/>
          <a:p>
            <a:r>
              <a:rPr lang="en-US" sz="2400" dirty="0" err="1">
                <a:solidFill>
                  <a:srgbClr val="336666"/>
                </a:solidFill>
                <a:latin typeface="Times New Roman"/>
                <a:cs typeface="Times New Roman"/>
              </a:rPr>
              <a:t>t</a:t>
            </a:r>
            <a:r>
              <a:rPr lang="en-US" sz="2400" baseline="-25000" dirty="0" err="1">
                <a:solidFill>
                  <a:srgbClr val="336666"/>
                </a:solidFill>
                <a:latin typeface="Times New Roman"/>
                <a:cs typeface="Times New Roman"/>
              </a:rPr>
              <a:t>i</a:t>
            </a:r>
            <a:endParaRPr lang="en-US" sz="2400" i="0" dirty="0">
              <a:solidFill>
                <a:srgbClr val="336666"/>
              </a:solidFill>
            </a:endParaRPr>
          </a:p>
        </p:txBody>
      </p:sp>
      <p:sp>
        <p:nvSpPr>
          <p:cNvPr id="2" name="Oval 1"/>
          <p:cNvSpPr/>
          <p:nvPr/>
        </p:nvSpPr>
        <p:spPr bwMode="auto">
          <a:xfrm>
            <a:off x="6096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5" name="Oval 14"/>
          <p:cNvSpPr/>
          <p:nvPr/>
        </p:nvSpPr>
        <p:spPr bwMode="auto">
          <a:xfrm>
            <a:off x="10668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6" name="Oval 15"/>
          <p:cNvSpPr/>
          <p:nvPr/>
        </p:nvSpPr>
        <p:spPr bwMode="auto">
          <a:xfrm>
            <a:off x="15240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7" name="Oval 16"/>
          <p:cNvSpPr/>
          <p:nvPr/>
        </p:nvSpPr>
        <p:spPr bwMode="auto">
          <a:xfrm>
            <a:off x="1752600" y="5486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8" name="Oval 17"/>
          <p:cNvSpPr/>
          <p:nvPr/>
        </p:nvSpPr>
        <p:spPr bwMode="auto">
          <a:xfrm>
            <a:off x="20574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9" name="Oval 18"/>
          <p:cNvSpPr/>
          <p:nvPr/>
        </p:nvSpPr>
        <p:spPr bwMode="auto">
          <a:xfrm>
            <a:off x="25146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20" name="Oval 19"/>
          <p:cNvSpPr/>
          <p:nvPr/>
        </p:nvSpPr>
        <p:spPr bwMode="auto">
          <a:xfrm>
            <a:off x="29718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Tree>
    <p:extLst>
      <p:ext uri="{BB962C8B-B14F-4D97-AF65-F5344CB8AC3E}">
        <p14:creationId xmlns:p14="http://schemas.microsoft.com/office/powerpoint/2010/main" val="28444138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04800" y="0"/>
            <a:ext cx="8763000" cy="990600"/>
          </a:xfrm>
        </p:spPr>
        <p:txBody>
          <a:bodyPr/>
          <a:lstStyle/>
          <a:p>
            <a:r>
              <a:rPr lang="en-US" sz="2400" dirty="0" smtClean="0">
                <a:latin typeface="Arial" charset="0"/>
              </a:rPr>
              <a:t>Simulink</a:t>
            </a:r>
            <a:r>
              <a:rPr lang="en-US" sz="2400" dirty="0">
                <a:latin typeface="Arial" charset="0"/>
              </a:rPr>
              <a:t>/</a:t>
            </a:r>
            <a:r>
              <a:rPr lang="en-US" sz="2400" dirty="0" err="1" smtClean="0">
                <a:latin typeface="Arial" charset="0"/>
              </a:rPr>
              <a:t>Stateflow</a:t>
            </a:r>
            <a:r>
              <a:rPr lang="en-US" sz="2400" dirty="0" smtClean="0">
                <a:latin typeface="Arial" charset="0"/>
              </a:rPr>
              <a:t> cannot accurately model such events.</a:t>
            </a:r>
            <a:endParaRPr lang="en-US" sz="2400" dirty="0">
              <a:latin typeface="Arial" charset="0"/>
            </a:endParaRPr>
          </a:p>
        </p:txBody>
      </p:sp>
      <p:grpSp>
        <p:nvGrpSpPr>
          <p:cNvPr id="30722" name="Group 3"/>
          <p:cNvGrpSpPr>
            <a:grpSpLocks/>
          </p:cNvGrpSpPr>
          <p:nvPr/>
        </p:nvGrpSpPr>
        <p:grpSpPr bwMode="auto">
          <a:xfrm>
            <a:off x="533400" y="2073275"/>
            <a:ext cx="7696200" cy="4314825"/>
            <a:chOff x="0" y="192"/>
            <a:chExt cx="5520" cy="3774"/>
          </a:xfrm>
        </p:grpSpPr>
        <p:pic>
          <p:nvPicPr>
            <p:cNvPr id="307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 y="2112"/>
              <a:ext cx="2466" cy="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
              <a:ext cx="3090" cy="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6"/>
            <p:cNvPicPr>
              <a:picLocks noChangeAspect="1" noChangeArrowheads="1"/>
            </p:cNvPicPr>
            <p:nvPr/>
          </p:nvPicPr>
          <p:blipFill>
            <a:blip r:embed="rId4">
              <a:extLst>
                <a:ext uri="{28A0092B-C50C-407E-A947-70E740481C1C}">
                  <a14:useLocalDpi xmlns:a14="http://schemas.microsoft.com/office/drawing/2010/main" val="0"/>
                </a:ext>
              </a:extLst>
            </a:blip>
            <a:srcRect l="13792" t="19820" r="10345" b="9911"/>
            <a:stretch>
              <a:fillRect/>
            </a:stretch>
          </p:blipFill>
          <p:spPr bwMode="auto">
            <a:xfrm>
              <a:off x="576" y="2064"/>
              <a:ext cx="2112" cy="187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730" name="Line 7"/>
            <p:cNvSpPr>
              <a:spLocks noChangeShapeType="1"/>
            </p:cNvSpPr>
            <p:nvPr/>
          </p:nvSpPr>
          <p:spPr bwMode="auto">
            <a:xfrm>
              <a:off x="1536" y="1680"/>
              <a:ext cx="0" cy="48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336666"/>
                </a:solidFill>
              </a:endParaRPr>
            </a:p>
          </p:txBody>
        </p:sp>
        <p:sp>
          <p:nvSpPr>
            <p:cNvPr id="30731" name="Rectangle 8"/>
            <p:cNvSpPr>
              <a:spLocks noChangeArrowheads="1"/>
            </p:cNvSpPr>
            <p:nvPr/>
          </p:nvSpPr>
          <p:spPr bwMode="auto">
            <a:xfrm>
              <a:off x="1632" y="2400"/>
              <a:ext cx="960" cy="1392"/>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36666"/>
                </a:solidFill>
              </a:endParaRPr>
            </a:p>
          </p:txBody>
        </p:sp>
        <p:pic>
          <p:nvPicPr>
            <p:cNvPr id="30732" name="Picture 9"/>
            <p:cNvPicPr>
              <a:picLocks noChangeAspect="1" noChangeArrowheads="1"/>
            </p:cNvPicPr>
            <p:nvPr/>
          </p:nvPicPr>
          <p:blipFill>
            <a:blip r:embed="rId5">
              <a:extLst>
                <a:ext uri="{28A0092B-C50C-407E-A947-70E740481C1C}">
                  <a14:useLocalDpi xmlns:a14="http://schemas.microsoft.com/office/drawing/2010/main" val="0"/>
                </a:ext>
              </a:extLst>
            </a:blip>
            <a:srcRect r="14178" b="22345"/>
            <a:stretch>
              <a:fillRect/>
            </a:stretch>
          </p:blipFill>
          <p:spPr bwMode="auto">
            <a:xfrm>
              <a:off x="3102" y="768"/>
              <a:ext cx="2415" cy="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3" name="Text Box 10"/>
          <p:cNvSpPr txBox="1">
            <a:spLocks noChangeArrowheads="1"/>
          </p:cNvSpPr>
          <p:nvPr/>
        </p:nvSpPr>
        <p:spPr bwMode="auto">
          <a:xfrm>
            <a:off x="2743200" y="6464300"/>
            <a:ext cx="1524000" cy="317500"/>
          </a:xfrm>
          <a:prstGeom prst="rect">
            <a:avLst/>
          </a:prstGeom>
          <a:solidFill>
            <a:srgbClr val="FFFF66"/>
          </a:solidFill>
          <a:ln w="12700">
            <a:solidFill>
              <a:schemeClr val="tx1"/>
            </a:solidFill>
            <a:miter lim="800000"/>
            <a:headEnd/>
            <a:tailEnd/>
          </a:ln>
        </p:spPr>
        <p:txBody>
          <a:bodyPr>
            <a:spAutoFit/>
          </a:bodyPr>
          <a:lstStyle>
            <a:lvl1pPr eaLnBrk="0" hangingPunct="0">
              <a:defRPr sz="1600" i="1">
                <a:solidFill>
                  <a:schemeClr val="tx1"/>
                </a:solidFill>
                <a:latin typeface="Arial" charset="0"/>
                <a:ea typeface="ＭＳ Ｐゴシック" charset="0"/>
                <a:cs typeface="ＭＳ Ｐゴシック" charset="0"/>
              </a:defRPr>
            </a:lvl1pPr>
            <a:lvl2pPr marL="742950" indent="-285750" eaLnBrk="0" hangingPunct="0">
              <a:defRPr sz="1600" i="1">
                <a:solidFill>
                  <a:schemeClr val="tx1"/>
                </a:solidFill>
                <a:latin typeface="Arial" charset="0"/>
                <a:ea typeface="ＭＳ Ｐゴシック" charset="0"/>
              </a:defRPr>
            </a:lvl2pPr>
            <a:lvl3pPr marL="1143000" indent="-228600" eaLnBrk="0" hangingPunct="0">
              <a:defRPr sz="1600" i="1">
                <a:solidFill>
                  <a:schemeClr val="tx1"/>
                </a:solidFill>
                <a:latin typeface="Arial" charset="0"/>
                <a:ea typeface="ＭＳ Ｐゴシック" charset="0"/>
              </a:defRPr>
            </a:lvl3pPr>
            <a:lvl4pPr marL="1600200" indent="-228600" eaLnBrk="0" hangingPunct="0">
              <a:defRPr sz="1600" i="1">
                <a:solidFill>
                  <a:schemeClr val="tx1"/>
                </a:solidFill>
                <a:latin typeface="Arial" charset="0"/>
                <a:ea typeface="ＭＳ Ｐゴシック" charset="0"/>
              </a:defRPr>
            </a:lvl4pPr>
            <a:lvl5pPr marL="2057400" indent="-228600" eaLnBrk="0" hangingPunct="0">
              <a:defRPr sz="1600" i="1">
                <a:solidFill>
                  <a:schemeClr val="tx1"/>
                </a:solidFill>
                <a:latin typeface="Arial" charset="0"/>
                <a:ea typeface="ＭＳ Ｐゴシック" charset="0"/>
              </a:defRPr>
            </a:lvl5pPr>
            <a:lvl6pPr marL="2514600" indent="-228600" eaLnBrk="0" fontAlgn="base" hangingPunct="0">
              <a:spcBef>
                <a:spcPct val="0"/>
              </a:spcBef>
              <a:spcAft>
                <a:spcPct val="0"/>
              </a:spcAft>
              <a:defRPr sz="1600" i="1">
                <a:solidFill>
                  <a:schemeClr val="tx1"/>
                </a:solidFill>
                <a:latin typeface="Arial" charset="0"/>
                <a:ea typeface="ＭＳ Ｐゴシック" charset="0"/>
              </a:defRPr>
            </a:lvl6pPr>
            <a:lvl7pPr marL="2971800" indent="-228600" eaLnBrk="0" fontAlgn="base" hangingPunct="0">
              <a:spcBef>
                <a:spcPct val="0"/>
              </a:spcBef>
              <a:spcAft>
                <a:spcPct val="0"/>
              </a:spcAft>
              <a:defRPr sz="1600" i="1">
                <a:solidFill>
                  <a:schemeClr val="tx1"/>
                </a:solidFill>
                <a:latin typeface="Arial" charset="0"/>
                <a:ea typeface="ＭＳ Ｐゴシック" charset="0"/>
              </a:defRPr>
            </a:lvl7pPr>
            <a:lvl8pPr marL="3429000" indent="-228600" eaLnBrk="0" fontAlgn="base" hangingPunct="0">
              <a:spcBef>
                <a:spcPct val="0"/>
              </a:spcBef>
              <a:spcAft>
                <a:spcPct val="0"/>
              </a:spcAft>
              <a:defRPr sz="1600" i="1">
                <a:solidFill>
                  <a:schemeClr val="tx1"/>
                </a:solidFill>
                <a:latin typeface="Arial" charset="0"/>
                <a:ea typeface="ＭＳ Ｐゴシック" charset="0"/>
              </a:defRPr>
            </a:lvl8pPr>
            <a:lvl9pPr marL="3886200" indent="-228600" eaLnBrk="0" fontAlgn="base" hangingPunct="0">
              <a:spcBef>
                <a:spcPct val="0"/>
              </a:spcBef>
              <a:spcAft>
                <a:spcPct val="0"/>
              </a:spcAft>
              <a:defRPr sz="1600" i="1">
                <a:solidFill>
                  <a:schemeClr val="tx1"/>
                </a:solidFill>
                <a:latin typeface="Arial" charset="0"/>
                <a:ea typeface="ＭＳ Ｐゴシック" charset="0"/>
              </a:defRPr>
            </a:lvl9pPr>
          </a:lstStyle>
          <a:p>
            <a:pPr eaLnBrk="1" hangingPunct="1"/>
            <a:r>
              <a:rPr lang="en-US" sz="1400" b="1">
                <a:solidFill>
                  <a:srgbClr val="336666"/>
                </a:solidFill>
                <a:latin typeface="Arial Unicode MS" charset="0"/>
              </a:rPr>
              <a:t>Transient States</a:t>
            </a:r>
          </a:p>
        </p:txBody>
      </p:sp>
      <p:sp>
        <p:nvSpPr>
          <p:cNvPr id="30724" name="Text Box 11"/>
          <p:cNvSpPr txBox="1">
            <a:spLocks noChangeArrowheads="1"/>
          </p:cNvSpPr>
          <p:nvPr/>
        </p:nvSpPr>
        <p:spPr bwMode="auto">
          <a:xfrm>
            <a:off x="4953000" y="2076450"/>
            <a:ext cx="3657600" cy="530225"/>
          </a:xfrm>
          <a:prstGeom prst="rect">
            <a:avLst/>
          </a:prstGeom>
          <a:solidFill>
            <a:srgbClr val="FFFF66"/>
          </a:solidFill>
          <a:ln w="12700">
            <a:solidFill>
              <a:schemeClr val="tx1"/>
            </a:solidFill>
            <a:miter lim="800000"/>
            <a:headEnd/>
            <a:tailEnd/>
          </a:ln>
        </p:spPr>
        <p:txBody>
          <a:bodyPr>
            <a:spAutoFit/>
          </a:bodyPr>
          <a:lstStyle>
            <a:lvl1pPr eaLnBrk="0" hangingPunct="0">
              <a:defRPr sz="1600" i="1">
                <a:solidFill>
                  <a:schemeClr val="tx1"/>
                </a:solidFill>
                <a:latin typeface="Arial" charset="0"/>
                <a:ea typeface="ＭＳ Ｐゴシック" charset="0"/>
                <a:cs typeface="ＭＳ Ｐゴシック" charset="0"/>
              </a:defRPr>
            </a:lvl1pPr>
            <a:lvl2pPr marL="742950" indent="-285750" eaLnBrk="0" hangingPunct="0">
              <a:defRPr sz="1600" i="1">
                <a:solidFill>
                  <a:schemeClr val="tx1"/>
                </a:solidFill>
                <a:latin typeface="Arial" charset="0"/>
                <a:ea typeface="ＭＳ Ｐゴシック" charset="0"/>
              </a:defRPr>
            </a:lvl2pPr>
            <a:lvl3pPr marL="1143000" indent="-228600" eaLnBrk="0" hangingPunct="0">
              <a:defRPr sz="1600" i="1">
                <a:solidFill>
                  <a:schemeClr val="tx1"/>
                </a:solidFill>
                <a:latin typeface="Arial" charset="0"/>
                <a:ea typeface="ＭＳ Ｐゴシック" charset="0"/>
              </a:defRPr>
            </a:lvl3pPr>
            <a:lvl4pPr marL="1600200" indent="-228600" eaLnBrk="0" hangingPunct="0">
              <a:defRPr sz="1600" i="1">
                <a:solidFill>
                  <a:schemeClr val="tx1"/>
                </a:solidFill>
                <a:latin typeface="Arial" charset="0"/>
                <a:ea typeface="ＭＳ Ｐゴシック" charset="0"/>
              </a:defRPr>
            </a:lvl4pPr>
            <a:lvl5pPr marL="2057400" indent="-228600" eaLnBrk="0" hangingPunct="0">
              <a:defRPr sz="1600" i="1">
                <a:solidFill>
                  <a:schemeClr val="tx1"/>
                </a:solidFill>
                <a:latin typeface="Arial" charset="0"/>
                <a:ea typeface="ＭＳ Ｐゴシック" charset="0"/>
              </a:defRPr>
            </a:lvl5pPr>
            <a:lvl6pPr marL="2514600" indent="-228600" eaLnBrk="0" fontAlgn="base" hangingPunct="0">
              <a:spcBef>
                <a:spcPct val="0"/>
              </a:spcBef>
              <a:spcAft>
                <a:spcPct val="0"/>
              </a:spcAft>
              <a:defRPr sz="1600" i="1">
                <a:solidFill>
                  <a:schemeClr val="tx1"/>
                </a:solidFill>
                <a:latin typeface="Arial" charset="0"/>
                <a:ea typeface="ＭＳ Ｐゴシック" charset="0"/>
              </a:defRPr>
            </a:lvl6pPr>
            <a:lvl7pPr marL="2971800" indent="-228600" eaLnBrk="0" fontAlgn="base" hangingPunct="0">
              <a:spcBef>
                <a:spcPct val="0"/>
              </a:spcBef>
              <a:spcAft>
                <a:spcPct val="0"/>
              </a:spcAft>
              <a:defRPr sz="1600" i="1">
                <a:solidFill>
                  <a:schemeClr val="tx1"/>
                </a:solidFill>
                <a:latin typeface="Arial" charset="0"/>
                <a:ea typeface="ＭＳ Ｐゴシック" charset="0"/>
              </a:defRPr>
            </a:lvl7pPr>
            <a:lvl8pPr marL="3429000" indent="-228600" eaLnBrk="0" fontAlgn="base" hangingPunct="0">
              <a:spcBef>
                <a:spcPct val="0"/>
              </a:spcBef>
              <a:spcAft>
                <a:spcPct val="0"/>
              </a:spcAft>
              <a:defRPr sz="1600" i="1">
                <a:solidFill>
                  <a:schemeClr val="tx1"/>
                </a:solidFill>
                <a:latin typeface="Arial" charset="0"/>
                <a:ea typeface="ＭＳ Ｐゴシック" charset="0"/>
              </a:defRPr>
            </a:lvl8pPr>
            <a:lvl9pPr marL="3886200" indent="-228600" eaLnBrk="0" fontAlgn="base" hangingPunct="0">
              <a:spcBef>
                <a:spcPct val="0"/>
              </a:spcBef>
              <a:spcAft>
                <a:spcPct val="0"/>
              </a:spcAft>
              <a:defRPr sz="1600" i="1">
                <a:solidFill>
                  <a:schemeClr val="tx1"/>
                </a:solidFill>
                <a:latin typeface="Arial" charset="0"/>
                <a:ea typeface="ＭＳ Ｐゴシック" charset="0"/>
              </a:defRPr>
            </a:lvl9pPr>
          </a:lstStyle>
          <a:p>
            <a:pPr eaLnBrk="1" hangingPunct="1"/>
            <a:r>
              <a:rPr lang="en-US" sz="1400" b="1">
                <a:solidFill>
                  <a:srgbClr val="336666"/>
                </a:solidFill>
                <a:latin typeface="Arial Unicode MS" charset="0"/>
              </a:rPr>
              <a:t>The simulator engine of Simulink introduces a non-zero delay to consecutive transitions. </a:t>
            </a:r>
          </a:p>
        </p:txBody>
      </p:sp>
      <p:sp>
        <p:nvSpPr>
          <p:cNvPr id="30725" name="Line 12"/>
          <p:cNvSpPr>
            <a:spLocks noChangeShapeType="1"/>
          </p:cNvSpPr>
          <p:nvPr/>
        </p:nvSpPr>
        <p:spPr bwMode="auto">
          <a:xfrm>
            <a:off x="6400800" y="2530475"/>
            <a:ext cx="22860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336666"/>
              </a:solidFill>
            </a:endParaRPr>
          </a:p>
        </p:txBody>
      </p:sp>
      <p:sp>
        <p:nvSpPr>
          <p:cNvPr id="30726" name="Rectangle 13"/>
          <p:cNvSpPr>
            <a:spLocks noChangeArrowheads="1"/>
          </p:cNvSpPr>
          <p:nvPr/>
        </p:nvSpPr>
        <p:spPr bwMode="auto">
          <a:xfrm>
            <a:off x="304800" y="838200"/>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336666"/>
              </a:buClr>
              <a:buSzPct val="70000"/>
              <a:buFont typeface="Wingdings" charset="0"/>
              <a:buNone/>
            </a:pPr>
            <a:r>
              <a:rPr lang="en-US" sz="2200" dirty="0">
                <a:solidFill>
                  <a:srgbClr val="666699"/>
                </a:solidFill>
              </a:rPr>
              <a:t>In Simulink, a signal can only have one value at a given time. Hence Simulink introduces solver-dependent behavior.</a:t>
            </a:r>
          </a:p>
        </p:txBody>
      </p:sp>
    </p:spTree>
    <p:extLst>
      <p:ext uri="{BB962C8B-B14F-4D97-AF65-F5344CB8AC3E}">
        <p14:creationId xmlns:p14="http://schemas.microsoft.com/office/powerpoint/2010/main" val="93881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3"/>
          <p:cNvSpPr>
            <a:spLocks noGrp="1"/>
          </p:cNvSpPr>
          <p:nvPr>
            <p:ph type="dt" sz="quarter" idx="4294967295"/>
          </p:nvPr>
        </p:nvSpPr>
        <p:spPr bwMode="auto">
          <a:xfrm>
            <a:off x="6705600" y="6248400"/>
            <a:ext cx="23622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Arial" charset="0"/>
                <a:ea typeface="ＭＳ Ｐゴシック" charset="0"/>
                <a:cs typeface="ＭＳ Ｐゴシック" charset="0"/>
              </a:defRPr>
            </a:lvl1pPr>
            <a:lvl2pPr marL="742950" indent="-285750" eaLnBrk="0" hangingPunct="0">
              <a:defRPr sz="1600" i="1">
                <a:solidFill>
                  <a:schemeClr val="tx1"/>
                </a:solidFill>
                <a:latin typeface="Arial" charset="0"/>
                <a:ea typeface="ＭＳ Ｐゴシック" charset="0"/>
              </a:defRPr>
            </a:lvl2pPr>
            <a:lvl3pPr marL="1143000" indent="-228600" eaLnBrk="0" hangingPunct="0">
              <a:defRPr sz="1600" i="1">
                <a:solidFill>
                  <a:schemeClr val="tx1"/>
                </a:solidFill>
                <a:latin typeface="Arial" charset="0"/>
                <a:ea typeface="ＭＳ Ｐゴシック" charset="0"/>
              </a:defRPr>
            </a:lvl3pPr>
            <a:lvl4pPr marL="1600200" indent="-228600" eaLnBrk="0" hangingPunct="0">
              <a:defRPr sz="1600" i="1">
                <a:solidFill>
                  <a:schemeClr val="tx1"/>
                </a:solidFill>
                <a:latin typeface="Arial" charset="0"/>
                <a:ea typeface="ＭＳ Ｐゴシック" charset="0"/>
              </a:defRPr>
            </a:lvl4pPr>
            <a:lvl5pPr marL="2057400" indent="-228600" eaLnBrk="0" hangingPunct="0">
              <a:defRPr sz="1600" i="1">
                <a:solidFill>
                  <a:schemeClr val="tx1"/>
                </a:solidFill>
                <a:latin typeface="Arial" charset="0"/>
                <a:ea typeface="ＭＳ Ｐゴシック" charset="0"/>
              </a:defRPr>
            </a:lvl5pPr>
            <a:lvl6pPr marL="2514600" indent="-228600" eaLnBrk="0" fontAlgn="base" hangingPunct="0">
              <a:spcBef>
                <a:spcPct val="0"/>
              </a:spcBef>
              <a:spcAft>
                <a:spcPct val="0"/>
              </a:spcAft>
              <a:defRPr sz="1600" i="1">
                <a:solidFill>
                  <a:schemeClr val="tx1"/>
                </a:solidFill>
                <a:latin typeface="Arial" charset="0"/>
                <a:ea typeface="ＭＳ Ｐゴシック" charset="0"/>
              </a:defRPr>
            </a:lvl6pPr>
            <a:lvl7pPr marL="2971800" indent="-228600" eaLnBrk="0" fontAlgn="base" hangingPunct="0">
              <a:spcBef>
                <a:spcPct val="0"/>
              </a:spcBef>
              <a:spcAft>
                <a:spcPct val="0"/>
              </a:spcAft>
              <a:defRPr sz="1600" i="1">
                <a:solidFill>
                  <a:schemeClr val="tx1"/>
                </a:solidFill>
                <a:latin typeface="Arial" charset="0"/>
                <a:ea typeface="ＭＳ Ｐゴシック" charset="0"/>
              </a:defRPr>
            </a:lvl7pPr>
            <a:lvl8pPr marL="3429000" indent="-228600" eaLnBrk="0" fontAlgn="base" hangingPunct="0">
              <a:spcBef>
                <a:spcPct val="0"/>
              </a:spcBef>
              <a:spcAft>
                <a:spcPct val="0"/>
              </a:spcAft>
              <a:defRPr sz="1600" i="1">
                <a:solidFill>
                  <a:schemeClr val="tx1"/>
                </a:solidFill>
                <a:latin typeface="Arial" charset="0"/>
                <a:ea typeface="ＭＳ Ｐゴシック" charset="0"/>
              </a:defRPr>
            </a:lvl8pPr>
            <a:lvl9pPr marL="3886200" indent="-228600" eaLnBrk="0" fontAlgn="base" hangingPunct="0">
              <a:spcBef>
                <a:spcPct val="0"/>
              </a:spcBef>
              <a:spcAft>
                <a:spcPct val="0"/>
              </a:spcAft>
              <a:defRPr sz="1600" i="1">
                <a:solidFill>
                  <a:schemeClr val="tx1"/>
                </a:solidFill>
                <a:latin typeface="Arial" charset="0"/>
                <a:ea typeface="ＭＳ Ｐゴシック" charset="0"/>
              </a:defRPr>
            </a:lvl9pPr>
          </a:lstStyle>
          <a:p>
            <a:pPr eaLnBrk="1" hangingPunct="1"/>
            <a:r>
              <a:rPr lang="en-US">
                <a:solidFill>
                  <a:srgbClr val="336666"/>
                </a:solidFill>
              </a:rPr>
              <a:t>		</a:t>
            </a:r>
            <a:fld id="{9C1E7EB4-02F1-6B4B-8A24-AF7FAF1429BE}" type="slidenum">
              <a:rPr lang="en-US">
                <a:solidFill>
                  <a:srgbClr val="336666"/>
                </a:solidFill>
              </a:rPr>
              <a:pPr eaLnBrk="1" hangingPunct="1"/>
              <a:t>12</a:t>
            </a:fld>
            <a:endParaRPr lang="en-US">
              <a:solidFill>
                <a:srgbClr val="336666"/>
              </a:solidFill>
            </a:endParaRPr>
          </a:p>
        </p:txBody>
      </p:sp>
      <p:sp>
        <p:nvSpPr>
          <p:cNvPr id="29698" name="Rectangle 2"/>
          <p:cNvSpPr>
            <a:spLocks noGrp="1" noChangeArrowheads="1"/>
          </p:cNvSpPr>
          <p:nvPr>
            <p:ph type="title"/>
          </p:nvPr>
        </p:nvSpPr>
        <p:spPr>
          <a:xfrm>
            <a:off x="381000" y="190500"/>
            <a:ext cx="8763000" cy="1527175"/>
          </a:xfrm>
        </p:spPr>
        <p:txBody>
          <a:bodyPr/>
          <a:lstStyle/>
          <a:p>
            <a:r>
              <a:rPr lang="en-US" dirty="0" smtClean="0">
                <a:latin typeface="Arial" charset="0"/>
              </a:rPr>
              <a:t>Ptolemy II uses </a:t>
            </a:r>
            <a:r>
              <a:rPr lang="en-US" i="1" dirty="0" err="1" smtClean="0">
                <a:latin typeface="Arial" charset="0"/>
              </a:rPr>
              <a:t>Superdense</a:t>
            </a:r>
            <a:r>
              <a:rPr lang="en-US" i="1" dirty="0" smtClean="0">
                <a:latin typeface="Arial" charset="0"/>
              </a:rPr>
              <a:t> Time</a:t>
            </a:r>
            <a:br>
              <a:rPr lang="en-US" i="1" dirty="0" smtClean="0">
                <a:latin typeface="Arial" charset="0"/>
              </a:rPr>
            </a:br>
            <a:r>
              <a:rPr lang="en-US" sz="2400" dirty="0" smtClean="0">
                <a:latin typeface="Arial" charset="0"/>
              </a:rPr>
              <a:t>[</a:t>
            </a:r>
            <a:r>
              <a:rPr lang="en-US" sz="2400" dirty="0" err="1" smtClean="0">
                <a:latin typeface="Arial" charset="0"/>
              </a:rPr>
              <a:t>Maler</a:t>
            </a:r>
            <a:r>
              <a:rPr lang="en-US" sz="2400" dirty="0" smtClean="0">
                <a:latin typeface="Arial" charset="0"/>
              </a:rPr>
              <a:t>, Manna, </a:t>
            </a:r>
            <a:r>
              <a:rPr lang="en-US" sz="2400" dirty="0" err="1" smtClean="0">
                <a:latin typeface="Arial" charset="0"/>
              </a:rPr>
              <a:t>Pnuelli</a:t>
            </a:r>
            <a:r>
              <a:rPr lang="en-US" sz="2400" dirty="0" smtClean="0">
                <a:latin typeface="Arial" charset="0"/>
              </a:rPr>
              <a:t>, 92]</a:t>
            </a:r>
            <a:r>
              <a:rPr lang="en-US" dirty="0" smtClean="0">
                <a:latin typeface="Arial" charset="0"/>
              </a:rPr>
              <a:t> </a:t>
            </a:r>
            <a:br>
              <a:rPr lang="en-US" dirty="0" smtClean="0">
                <a:latin typeface="Arial" charset="0"/>
              </a:rPr>
            </a:br>
            <a:r>
              <a:rPr lang="en-US" dirty="0" smtClean="0">
                <a:latin typeface="Arial" charset="0"/>
              </a:rPr>
              <a:t>for </a:t>
            </a:r>
            <a:r>
              <a:rPr lang="en-US" dirty="0">
                <a:latin typeface="Arial" charset="0"/>
              </a:rPr>
              <a:t>C</a:t>
            </a:r>
            <a:r>
              <a:rPr lang="en-US" dirty="0" smtClean="0">
                <a:latin typeface="Arial" charset="0"/>
              </a:rPr>
              <a:t>ontinuous</a:t>
            </a:r>
            <a:r>
              <a:rPr lang="en-US" dirty="0">
                <a:latin typeface="Arial" charset="0"/>
              </a:rPr>
              <a:t>-Time Signals</a:t>
            </a:r>
          </a:p>
        </p:txBody>
      </p:sp>
      <p:sp>
        <p:nvSpPr>
          <p:cNvPr id="29699" name="Rectangle 3"/>
          <p:cNvSpPr>
            <a:spLocks noGrp="1" noChangeArrowheads="1"/>
          </p:cNvSpPr>
          <p:nvPr>
            <p:ph type="body" idx="1"/>
          </p:nvPr>
        </p:nvSpPr>
        <p:spPr>
          <a:xfrm>
            <a:off x="228600" y="5410200"/>
            <a:ext cx="8534400" cy="1219200"/>
          </a:xfrm>
        </p:spPr>
        <p:txBody>
          <a:bodyPr/>
          <a:lstStyle/>
          <a:p>
            <a:pPr marL="0" indent="0">
              <a:lnSpc>
                <a:spcPct val="90000"/>
              </a:lnSpc>
              <a:buFont typeface="Wingdings" charset="0"/>
              <a:buNone/>
            </a:pPr>
            <a:r>
              <a:rPr lang="en-US" sz="2000" dirty="0">
                <a:latin typeface="Arial" charset="0"/>
              </a:rPr>
              <a:t>At each </a:t>
            </a:r>
            <a:r>
              <a:rPr lang="en-US" sz="2000" b="1" dirty="0">
                <a:latin typeface="Arial" charset="0"/>
              </a:rPr>
              <a:t>tag</a:t>
            </a:r>
            <a:r>
              <a:rPr lang="en-US" sz="2000" dirty="0">
                <a:latin typeface="Arial" charset="0"/>
              </a:rPr>
              <a:t>, the signal has </a:t>
            </a:r>
            <a:r>
              <a:rPr lang="en-US" sz="2000" i="1" dirty="0">
                <a:solidFill>
                  <a:srgbClr val="000099"/>
                </a:solidFill>
                <a:latin typeface="Arial" charset="0"/>
              </a:rPr>
              <a:t>exactly one value</a:t>
            </a:r>
            <a:r>
              <a:rPr lang="en-US" sz="2000" dirty="0">
                <a:latin typeface="Arial" charset="0"/>
              </a:rPr>
              <a:t>. At each time point, the signal has </a:t>
            </a:r>
            <a:r>
              <a:rPr lang="en-US" sz="2000" dirty="0" smtClean="0">
                <a:solidFill>
                  <a:srgbClr val="000099"/>
                </a:solidFill>
                <a:latin typeface="Arial" charset="0"/>
              </a:rPr>
              <a:t>a </a:t>
            </a:r>
            <a:r>
              <a:rPr lang="en-US" sz="2000" i="1" dirty="0" smtClean="0">
                <a:solidFill>
                  <a:srgbClr val="000099"/>
                </a:solidFill>
                <a:latin typeface="Arial" charset="0"/>
              </a:rPr>
              <a:t>sequence of </a:t>
            </a:r>
            <a:r>
              <a:rPr lang="en-US" sz="2000" i="1" dirty="0">
                <a:solidFill>
                  <a:srgbClr val="000099"/>
                </a:solidFill>
                <a:latin typeface="Arial" charset="0"/>
              </a:rPr>
              <a:t>values</a:t>
            </a:r>
            <a:r>
              <a:rPr lang="en-US" sz="2000" dirty="0">
                <a:latin typeface="Arial" charset="0"/>
              </a:rPr>
              <a:t>. </a:t>
            </a:r>
            <a:r>
              <a:rPr lang="en-US" sz="2000" dirty="0" smtClean="0">
                <a:latin typeface="Arial" charset="0"/>
              </a:rPr>
              <a:t>Signals </a:t>
            </a:r>
            <a:r>
              <a:rPr lang="en-US" sz="2000" dirty="0">
                <a:latin typeface="Arial" charset="0"/>
              </a:rPr>
              <a:t>are </a:t>
            </a:r>
            <a:r>
              <a:rPr lang="en-US" sz="2000" i="1" dirty="0">
                <a:solidFill>
                  <a:srgbClr val="FF0000"/>
                </a:solidFill>
                <a:latin typeface="Arial" charset="0"/>
              </a:rPr>
              <a:t>piecewise continuous</a:t>
            </a:r>
            <a:r>
              <a:rPr lang="en-US" sz="2000" dirty="0">
                <a:latin typeface="Arial" charset="0"/>
              </a:rPr>
              <a:t>, in a well-defined technical </a:t>
            </a:r>
            <a:r>
              <a:rPr lang="en-US" sz="2000" dirty="0" smtClean="0">
                <a:latin typeface="Arial" charset="0"/>
              </a:rPr>
              <a:t>sense, a property that makes ODE solvers work well.</a:t>
            </a:r>
            <a:endParaRPr lang="en-US" sz="2000" dirty="0">
              <a:latin typeface="Arial" charset="0"/>
            </a:endParaRPr>
          </a:p>
        </p:txBody>
      </p:sp>
      <p:pic>
        <p:nvPicPr>
          <p:cNvPr id="2" name="Picture 1"/>
          <p:cNvPicPr>
            <a:picLocks noChangeAspect="1"/>
          </p:cNvPicPr>
          <p:nvPr/>
        </p:nvPicPr>
        <p:blipFill>
          <a:blip r:embed="rId3"/>
          <a:stretch>
            <a:fillRect/>
          </a:stretch>
        </p:blipFill>
        <p:spPr>
          <a:xfrm>
            <a:off x="3200400" y="1828800"/>
            <a:ext cx="2755900" cy="495300"/>
          </a:xfrm>
          <a:prstGeom prst="rect">
            <a:avLst/>
          </a:prstGeom>
        </p:spPr>
      </p:pic>
      <p:pic>
        <p:nvPicPr>
          <p:cNvPr id="3" name="Picture 2"/>
          <p:cNvPicPr>
            <a:picLocks noChangeAspect="1"/>
          </p:cNvPicPr>
          <p:nvPr/>
        </p:nvPicPr>
        <p:blipFill>
          <a:blip r:embed="rId4"/>
          <a:stretch>
            <a:fillRect/>
          </a:stretch>
        </p:blipFill>
        <p:spPr>
          <a:xfrm>
            <a:off x="2730500" y="2819400"/>
            <a:ext cx="1765300" cy="431800"/>
          </a:xfrm>
          <a:prstGeom prst="rect">
            <a:avLst/>
          </a:prstGeom>
        </p:spPr>
      </p:pic>
      <p:sp>
        <p:nvSpPr>
          <p:cNvPr id="8" name="Rectangle 3"/>
          <p:cNvSpPr txBox="1">
            <a:spLocks noChangeArrowheads="1"/>
          </p:cNvSpPr>
          <p:nvPr/>
        </p:nvSpPr>
        <p:spPr bwMode="auto">
          <a:xfrm>
            <a:off x="228600" y="2819400"/>
            <a:ext cx="320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Wingdings" charset="0"/>
              <a:buChar char="¢"/>
              <a:defRPr sz="26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SzPct val="75000"/>
              <a:buFont typeface="Wingdings" charset="0"/>
              <a:buChar char="l"/>
              <a:defRPr sz="24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ea typeface="+mn-ea"/>
                <a:cs typeface="+mn-cs"/>
              </a:defRPr>
            </a:lvl3pPr>
            <a:lvl4pPr marL="1600200" indent="-228600" algn="l" rtl="0" eaLnBrk="0" fontAlgn="base" hangingPunct="0">
              <a:spcBef>
                <a:spcPct val="20000"/>
              </a:spcBef>
              <a:spcAft>
                <a:spcPct val="0"/>
              </a:spcAft>
              <a:buClr>
                <a:schemeClr val="tx1"/>
              </a:buClr>
              <a:buChar char="•"/>
              <a:defRPr>
                <a:solidFill>
                  <a:schemeClr val="tx2"/>
                </a:solidFill>
                <a:latin typeface="+mn-lt"/>
                <a:ea typeface="+mn-ea"/>
                <a:cs typeface="+mn-cs"/>
              </a:defRPr>
            </a:lvl4pPr>
            <a:lvl5pPr marL="2057400" indent="-228600" algn="l" rtl="0" eaLnBrk="0" fontAlgn="base" hangingPunct="0">
              <a:spcBef>
                <a:spcPct val="20000"/>
              </a:spcBef>
              <a:spcAft>
                <a:spcPct val="0"/>
              </a:spcAft>
              <a:buChar char="•"/>
              <a:defRPr>
                <a:solidFill>
                  <a:schemeClr val="tx2"/>
                </a:solidFill>
                <a:latin typeface="+mn-lt"/>
                <a:ea typeface="+mn-ea"/>
                <a:cs typeface="+mn-cs"/>
              </a:defRPr>
            </a:lvl5pPr>
            <a:lvl6pPr marL="2514600" indent="-228600" algn="l" rtl="0" fontAlgn="base">
              <a:spcBef>
                <a:spcPct val="20000"/>
              </a:spcBef>
              <a:spcAft>
                <a:spcPct val="0"/>
              </a:spcAft>
              <a:buChar char="•"/>
              <a:defRPr>
                <a:solidFill>
                  <a:schemeClr val="tx2"/>
                </a:solidFill>
                <a:latin typeface="+mn-lt"/>
                <a:ea typeface="+mn-ea"/>
                <a:cs typeface="+mn-cs"/>
              </a:defRPr>
            </a:lvl6pPr>
            <a:lvl7pPr marL="2971800" indent="-228600" algn="l" rtl="0" fontAlgn="base">
              <a:spcBef>
                <a:spcPct val="20000"/>
              </a:spcBef>
              <a:spcAft>
                <a:spcPct val="0"/>
              </a:spcAft>
              <a:buChar char="•"/>
              <a:defRPr>
                <a:solidFill>
                  <a:schemeClr val="tx2"/>
                </a:solidFill>
                <a:latin typeface="+mn-lt"/>
                <a:ea typeface="+mn-ea"/>
                <a:cs typeface="+mn-cs"/>
              </a:defRPr>
            </a:lvl7pPr>
            <a:lvl8pPr marL="3429000" indent="-228600" algn="l" rtl="0" fontAlgn="base">
              <a:spcBef>
                <a:spcPct val="20000"/>
              </a:spcBef>
              <a:spcAft>
                <a:spcPct val="0"/>
              </a:spcAft>
              <a:buChar char="•"/>
              <a:defRPr>
                <a:solidFill>
                  <a:schemeClr val="tx2"/>
                </a:solidFill>
                <a:latin typeface="+mn-lt"/>
                <a:ea typeface="+mn-ea"/>
                <a:cs typeface="+mn-cs"/>
              </a:defRPr>
            </a:lvl8pPr>
            <a:lvl9pPr marL="3886200" indent="-228600" algn="l" rtl="0" fontAlgn="base">
              <a:spcBef>
                <a:spcPct val="20000"/>
              </a:spcBef>
              <a:spcAft>
                <a:spcPct val="0"/>
              </a:spcAft>
              <a:buChar char="•"/>
              <a:defRPr>
                <a:solidFill>
                  <a:schemeClr val="tx2"/>
                </a:solidFill>
                <a:latin typeface="+mn-lt"/>
                <a:ea typeface="+mn-ea"/>
                <a:cs typeface="+mn-cs"/>
              </a:defRPr>
            </a:lvl9pPr>
          </a:lstStyle>
          <a:p>
            <a:pPr marL="0" indent="0">
              <a:lnSpc>
                <a:spcPct val="90000"/>
              </a:lnSpc>
              <a:buClr>
                <a:srgbClr val="336666"/>
              </a:buClr>
              <a:buFont typeface="Wingdings" charset="0"/>
              <a:buNone/>
            </a:pPr>
            <a:r>
              <a:rPr lang="en-US" sz="2000" i="0" dirty="0" smtClean="0">
                <a:solidFill>
                  <a:srgbClr val="000000"/>
                </a:solidFill>
                <a:latin typeface="Arial" charset="0"/>
                <a:cs typeface="Arial"/>
              </a:rPr>
              <a:t>Initial value:</a:t>
            </a:r>
          </a:p>
          <a:p>
            <a:pPr marL="0" indent="0">
              <a:lnSpc>
                <a:spcPct val="90000"/>
              </a:lnSpc>
              <a:buClr>
                <a:srgbClr val="336666"/>
              </a:buClr>
              <a:buFont typeface="Wingdings" charset="0"/>
              <a:buNone/>
            </a:pPr>
            <a:endParaRPr lang="en-US" sz="2000" i="0" dirty="0">
              <a:solidFill>
                <a:srgbClr val="000000"/>
              </a:solidFill>
              <a:latin typeface="Arial" charset="0"/>
              <a:cs typeface="Arial"/>
            </a:endParaRPr>
          </a:p>
          <a:p>
            <a:pPr marL="0" indent="0">
              <a:lnSpc>
                <a:spcPct val="90000"/>
              </a:lnSpc>
              <a:buClr>
                <a:srgbClr val="336666"/>
              </a:buClr>
              <a:buFont typeface="Wingdings" charset="0"/>
              <a:buNone/>
            </a:pPr>
            <a:r>
              <a:rPr lang="en-US" sz="2000" i="0" dirty="0" smtClean="0">
                <a:solidFill>
                  <a:srgbClr val="000000"/>
                </a:solidFill>
                <a:latin typeface="Arial" charset="0"/>
                <a:cs typeface="Arial"/>
              </a:rPr>
              <a:t>Intermediate value:</a:t>
            </a:r>
          </a:p>
          <a:p>
            <a:pPr marL="0" indent="0">
              <a:lnSpc>
                <a:spcPct val="90000"/>
              </a:lnSpc>
              <a:buClr>
                <a:srgbClr val="336666"/>
              </a:buClr>
              <a:buFont typeface="Wingdings" charset="0"/>
              <a:buNone/>
            </a:pPr>
            <a:endParaRPr lang="en-US" sz="2000" i="0" dirty="0">
              <a:solidFill>
                <a:srgbClr val="000000"/>
              </a:solidFill>
              <a:latin typeface="Arial" charset="0"/>
              <a:cs typeface="Arial"/>
            </a:endParaRPr>
          </a:p>
          <a:p>
            <a:pPr marL="0" indent="0">
              <a:lnSpc>
                <a:spcPct val="90000"/>
              </a:lnSpc>
              <a:buClr>
                <a:srgbClr val="336666"/>
              </a:buClr>
              <a:buFont typeface="Wingdings" charset="0"/>
              <a:buNone/>
            </a:pPr>
            <a:r>
              <a:rPr lang="en-US" sz="2000" i="0" dirty="0" smtClean="0">
                <a:solidFill>
                  <a:srgbClr val="000000"/>
                </a:solidFill>
                <a:latin typeface="Arial" charset="0"/>
                <a:cs typeface="Arial"/>
              </a:rPr>
              <a:t>Final value:</a:t>
            </a:r>
            <a:endParaRPr lang="en-US" sz="2000" i="0" dirty="0">
              <a:solidFill>
                <a:srgbClr val="000000"/>
              </a:solidFill>
              <a:latin typeface="Arial" charset="0"/>
              <a:cs typeface="Arial"/>
            </a:endParaRPr>
          </a:p>
        </p:txBody>
      </p:sp>
      <p:pic>
        <p:nvPicPr>
          <p:cNvPr id="4" name="Picture 3"/>
          <p:cNvPicPr>
            <a:picLocks noChangeAspect="1"/>
          </p:cNvPicPr>
          <p:nvPr/>
        </p:nvPicPr>
        <p:blipFill>
          <a:blip r:embed="rId5"/>
          <a:stretch>
            <a:fillRect/>
          </a:stretch>
        </p:blipFill>
        <p:spPr>
          <a:xfrm>
            <a:off x="2743200" y="3505200"/>
            <a:ext cx="1866900" cy="431800"/>
          </a:xfrm>
          <a:prstGeom prst="rect">
            <a:avLst/>
          </a:prstGeom>
        </p:spPr>
      </p:pic>
      <p:pic>
        <p:nvPicPr>
          <p:cNvPr id="5" name="Picture 4"/>
          <p:cNvPicPr>
            <a:picLocks noChangeAspect="1"/>
          </p:cNvPicPr>
          <p:nvPr/>
        </p:nvPicPr>
        <p:blipFill>
          <a:blip r:embed="rId6"/>
          <a:stretch>
            <a:fillRect/>
          </a:stretch>
        </p:blipFill>
        <p:spPr>
          <a:xfrm>
            <a:off x="2743200" y="4140200"/>
            <a:ext cx="3136900" cy="431800"/>
          </a:xfrm>
          <a:prstGeom prst="rect">
            <a:avLst/>
          </a:prstGeom>
        </p:spPr>
      </p:pic>
      <p:sp>
        <p:nvSpPr>
          <p:cNvPr id="6" name="TextBox 5"/>
          <p:cNvSpPr txBox="1"/>
          <p:nvPr/>
        </p:nvSpPr>
        <p:spPr>
          <a:xfrm>
            <a:off x="7010400" y="914400"/>
            <a:ext cx="1803671" cy="338554"/>
          </a:xfrm>
          <a:prstGeom prst="rect">
            <a:avLst/>
          </a:prstGeom>
          <a:noFill/>
        </p:spPr>
        <p:txBody>
          <a:bodyPr wrap="none" rtlCol="0">
            <a:spAutoFit/>
          </a:bodyPr>
          <a:lstStyle/>
          <a:p>
            <a:r>
              <a:rPr lang="en-US" dirty="0" smtClean="0"/>
              <a:t>http://</a:t>
            </a:r>
            <a:r>
              <a:rPr lang="en-US" dirty="0" err="1" smtClean="0"/>
              <a:t>ptolemy.org</a:t>
            </a:r>
            <a:endParaRPr lang="en-US" dirty="0"/>
          </a:p>
        </p:txBody>
      </p:sp>
    </p:spTree>
    <p:extLst>
      <p:ext uri="{BB962C8B-B14F-4D97-AF65-F5344CB8AC3E}">
        <p14:creationId xmlns:p14="http://schemas.microsoft.com/office/powerpoint/2010/main" val="18889451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2200" y="2286000"/>
            <a:ext cx="4279900" cy="1602797"/>
          </a:xfrm>
          <a:prstGeom prst="rect">
            <a:avLst/>
          </a:prstGeom>
        </p:spPr>
      </p:pic>
      <p:sp>
        <p:nvSpPr>
          <p:cNvPr id="2" name="Title 1"/>
          <p:cNvSpPr>
            <a:spLocks noGrp="1"/>
          </p:cNvSpPr>
          <p:nvPr>
            <p:ph type="title"/>
          </p:nvPr>
        </p:nvSpPr>
        <p:spPr/>
        <p:txBody>
          <a:bodyPr/>
          <a:lstStyle/>
          <a:p>
            <a:r>
              <a:rPr lang="en-US" dirty="0" smtClean="0"/>
              <a:t>Consequences of using </a:t>
            </a:r>
            <a:r>
              <a:rPr lang="en-US" dirty="0" err="1" smtClean="0"/>
              <a:t>Superdense</a:t>
            </a:r>
            <a:r>
              <a:rPr lang="en-US" dirty="0" smtClean="0"/>
              <a:t> Time</a:t>
            </a:r>
            <a:endParaRPr lang="en-US" dirty="0"/>
          </a:p>
        </p:txBody>
      </p:sp>
      <p:sp>
        <p:nvSpPr>
          <p:cNvPr id="3" name="Content Placeholder 2"/>
          <p:cNvSpPr>
            <a:spLocks noGrp="1"/>
          </p:cNvSpPr>
          <p:nvPr>
            <p:ph idx="1"/>
          </p:nvPr>
        </p:nvSpPr>
        <p:spPr/>
        <p:txBody>
          <a:bodyPr/>
          <a:lstStyle/>
          <a:p>
            <a:r>
              <a:rPr lang="en-US" dirty="0" smtClean="0"/>
              <a:t>Transient states are well represented:</a:t>
            </a:r>
          </a:p>
          <a:p>
            <a:endParaRPr lang="en-US" dirty="0"/>
          </a:p>
          <a:p>
            <a:endParaRPr lang="en-US" dirty="0" smtClean="0"/>
          </a:p>
          <a:p>
            <a:endParaRPr lang="en-US" dirty="0"/>
          </a:p>
          <a:p>
            <a:r>
              <a:rPr lang="en-US" dirty="0" err="1" smtClean="0"/>
              <a:t>Infinitessimals</a:t>
            </a:r>
            <a:r>
              <a:rPr lang="en-US" dirty="0" smtClean="0"/>
              <a:t> (even Dirac delta functions):</a:t>
            </a:r>
          </a:p>
        </p:txBody>
      </p:sp>
      <p:pic>
        <p:nvPicPr>
          <p:cNvPr id="5" name="Picture 4"/>
          <p:cNvPicPr>
            <a:picLocks noChangeAspect="1"/>
          </p:cNvPicPr>
          <p:nvPr/>
        </p:nvPicPr>
        <p:blipFill>
          <a:blip r:embed="rId3"/>
          <a:stretch>
            <a:fillRect/>
          </a:stretch>
        </p:blipFill>
        <p:spPr>
          <a:xfrm>
            <a:off x="457200" y="4343400"/>
            <a:ext cx="5702300" cy="2150048"/>
          </a:xfrm>
          <a:prstGeom prst="rect">
            <a:avLst/>
          </a:prstGeom>
          <a:ln>
            <a:solidFill>
              <a:srgbClr val="000000"/>
            </a:solidFill>
          </a:ln>
        </p:spPr>
      </p:pic>
      <p:pic>
        <p:nvPicPr>
          <p:cNvPr id="6" name="Picture 5"/>
          <p:cNvPicPr>
            <a:picLocks noChangeAspect="1"/>
          </p:cNvPicPr>
          <p:nvPr/>
        </p:nvPicPr>
        <p:blipFill>
          <a:blip r:embed="rId4"/>
          <a:stretch>
            <a:fillRect/>
          </a:stretch>
        </p:blipFill>
        <p:spPr>
          <a:xfrm>
            <a:off x="5994400" y="5039217"/>
            <a:ext cx="3149600" cy="1818783"/>
          </a:xfrm>
          <a:prstGeom prst="rect">
            <a:avLst/>
          </a:prstGeom>
          <a:ln>
            <a:solidFill>
              <a:srgbClr val="000000"/>
            </a:solidFill>
          </a:ln>
        </p:spPr>
      </p:pic>
    </p:spTree>
    <p:extLst>
      <p:ext uri="{BB962C8B-B14F-4D97-AF65-F5344CB8AC3E}">
        <p14:creationId xmlns:p14="http://schemas.microsoft.com/office/powerpoint/2010/main" val="27506869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190500"/>
            <a:ext cx="8915400" cy="1527175"/>
          </a:xfrm>
        </p:spPr>
        <p:txBody>
          <a:bodyPr/>
          <a:lstStyle/>
          <a:p>
            <a:r>
              <a:rPr lang="en-US" dirty="0" smtClean="0">
                <a:latin typeface="Arial" charset="0"/>
                <a:cs typeface="Arial" charset="0"/>
              </a:rPr>
              <a:t>More Consequences:</a:t>
            </a:r>
            <a:r>
              <a:rPr lang="en-US" dirty="0">
                <a:latin typeface="Arial" charset="0"/>
                <a:cs typeface="Arial" charset="0"/>
              </a:rPr>
              <a:t/>
            </a:r>
            <a:br>
              <a:rPr lang="en-US" dirty="0">
                <a:latin typeface="Arial" charset="0"/>
                <a:cs typeface="Arial" charset="0"/>
              </a:rPr>
            </a:br>
            <a:r>
              <a:rPr lang="en-US" dirty="0">
                <a:latin typeface="Arial" charset="0"/>
                <a:cs typeface="Arial" charset="0"/>
              </a:rPr>
              <a:t>Hybrid System</a:t>
            </a:r>
          </a:p>
        </p:txBody>
      </p:sp>
      <p:sp>
        <p:nvSpPr>
          <p:cNvPr id="35843" name="Content Placeholder 2"/>
          <p:cNvSpPr>
            <a:spLocks noGrp="1"/>
          </p:cNvSpPr>
          <p:nvPr>
            <p:ph idx="1"/>
          </p:nvPr>
        </p:nvSpPr>
        <p:spPr/>
        <p:txBody>
          <a:bodyPr/>
          <a:lstStyle/>
          <a:p>
            <a:endParaRPr lang="en-US">
              <a:latin typeface="Arial" charset="0"/>
              <a:cs typeface="Arial" charset="0"/>
            </a:endParaRPr>
          </a:p>
        </p:txBody>
      </p:sp>
      <p:pic>
        <p:nvPicPr>
          <p:cNvPr id="3584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3175" y="393700"/>
            <a:ext cx="5254625" cy="290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441700"/>
            <a:ext cx="4176713" cy="3063875"/>
          </a:xfrm>
          <a:prstGeom prst="rect">
            <a:avLst/>
          </a:prstGeom>
          <a:solidFill>
            <a:srgbClr val="CCCCCC"/>
          </a:solidFill>
          <a:ln w="9525">
            <a:solidFill>
              <a:srgbClr val="336666"/>
            </a:solidFill>
            <a:miter lim="800000"/>
            <a:headEnd/>
            <a:tailEnd/>
          </a:ln>
        </p:spPr>
      </p:pic>
      <p:pic>
        <p:nvPicPr>
          <p:cNvPr id="3584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2775" y="3441700"/>
            <a:ext cx="4632325" cy="3111500"/>
          </a:xfrm>
          <a:prstGeom prst="rect">
            <a:avLst/>
          </a:prstGeom>
          <a:solidFill>
            <a:srgbClr val="CCCCCC"/>
          </a:solidFill>
          <a:ln w="9525">
            <a:solidFill>
              <a:srgbClr val="336666"/>
            </a:solidFill>
            <a:miter lim="800000"/>
            <a:headEnd/>
            <a:tailEnd/>
          </a:ln>
        </p:spPr>
      </p:pic>
      <p:cxnSp>
        <p:nvCxnSpPr>
          <p:cNvPr id="35847" name="Straight Connector 8"/>
          <p:cNvCxnSpPr>
            <a:cxnSpLocks noChangeShapeType="1"/>
          </p:cNvCxnSpPr>
          <p:nvPr/>
        </p:nvCxnSpPr>
        <p:spPr bwMode="auto">
          <a:xfrm rot="10800000" flipV="1">
            <a:off x="152400" y="1752600"/>
            <a:ext cx="487680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5848" name="Straight Connector 11"/>
          <p:cNvCxnSpPr>
            <a:cxnSpLocks noChangeShapeType="1"/>
          </p:cNvCxnSpPr>
          <p:nvPr/>
        </p:nvCxnSpPr>
        <p:spPr bwMode="auto">
          <a:xfrm rot="5400000">
            <a:off x="4343400" y="1905000"/>
            <a:ext cx="15240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5849" name="Straight Connector 14"/>
          <p:cNvCxnSpPr>
            <a:cxnSpLocks noChangeShapeType="1"/>
          </p:cNvCxnSpPr>
          <p:nvPr/>
        </p:nvCxnSpPr>
        <p:spPr bwMode="auto">
          <a:xfrm rot="10800000" flipV="1">
            <a:off x="4419600" y="1752600"/>
            <a:ext cx="342900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5850" name="Straight Connector 17"/>
          <p:cNvCxnSpPr>
            <a:cxnSpLocks noChangeShapeType="1"/>
          </p:cNvCxnSpPr>
          <p:nvPr/>
        </p:nvCxnSpPr>
        <p:spPr bwMode="auto">
          <a:xfrm rot="16200000" flipH="1">
            <a:off x="8039100" y="2476500"/>
            <a:ext cx="1600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35851" name="stickyMasses.avi" descr="/Users/eal/Talks/08/stickyMasses.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304800" y="1828800"/>
            <a:ext cx="2438400" cy="14097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21"/>
          <p:cNvSpPr txBox="1">
            <a:spLocks noChangeArrowheads="1"/>
          </p:cNvSpPr>
          <p:nvPr/>
        </p:nvSpPr>
        <p:spPr bwMode="auto">
          <a:xfrm>
            <a:off x="4191000" y="685800"/>
            <a:ext cx="4495800" cy="461963"/>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i="1">
                <a:solidFill>
                  <a:schemeClr val="tx1"/>
                </a:solidFill>
                <a:latin typeface="Arial" charset="0"/>
                <a:ea typeface="ＭＳ Ｐゴシック" charset="0"/>
                <a:cs typeface="Arial" charset="0"/>
              </a:defRPr>
            </a:lvl1pPr>
            <a:lvl2pPr marL="37931725" indent="-37474525" eaLnBrk="0" hangingPunct="0">
              <a:defRPr sz="1600" i="1">
                <a:solidFill>
                  <a:schemeClr val="tx1"/>
                </a:solidFill>
                <a:latin typeface="Arial" charset="0"/>
                <a:ea typeface="Arial" charset="0"/>
                <a:cs typeface="Arial" charset="0"/>
              </a:defRPr>
            </a:lvl2pPr>
            <a:lvl3pPr eaLnBrk="0" hangingPunct="0">
              <a:defRPr sz="1600" i="1">
                <a:solidFill>
                  <a:schemeClr val="tx1"/>
                </a:solidFill>
                <a:latin typeface="Arial" charset="0"/>
                <a:ea typeface="Arial" charset="0"/>
                <a:cs typeface="Arial" charset="0"/>
              </a:defRPr>
            </a:lvl3pPr>
            <a:lvl4pPr eaLnBrk="0" hangingPunct="0">
              <a:defRPr sz="1600" i="1">
                <a:solidFill>
                  <a:schemeClr val="tx1"/>
                </a:solidFill>
                <a:latin typeface="Arial" charset="0"/>
                <a:ea typeface="Arial" charset="0"/>
                <a:cs typeface="Arial" charset="0"/>
              </a:defRPr>
            </a:lvl4pPr>
            <a:lvl5pPr eaLnBrk="0" hangingPunct="0">
              <a:defRPr sz="1600" i="1">
                <a:solidFill>
                  <a:schemeClr val="tx1"/>
                </a:solidFill>
                <a:latin typeface="Arial" charset="0"/>
                <a:ea typeface="Arial" charset="0"/>
                <a:cs typeface="Arial" charset="0"/>
              </a:defRPr>
            </a:lvl5pPr>
            <a:lvl6pPr marL="457200" eaLnBrk="0" fontAlgn="base" hangingPunct="0">
              <a:spcBef>
                <a:spcPct val="0"/>
              </a:spcBef>
              <a:spcAft>
                <a:spcPct val="0"/>
              </a:spcAft>
              <a:defRPr sz="1600" i="1">
                <a:solidFill>
                  <a:schemeClr val="tx1"/>
                </a:solidFill>
                <a:latin typeface="Arial" charset="0"/>
                <a:ea typeface="Arial" charset="0"/>
                <a:cs typeface="Arial" charset="0"/>
              </a:defRPr>
            </a:lvl6pPr>
            <a:lvl7pPr marL="914400" eaLnBrk="0" fontAlgn="base" hangingPunct="0">
              <a:spcBef>
                <a:spcPct val="0"/>
              </a:spcBef>
              <a:spcAft>
                <a:spcPct val="0"/>
              </a:spcAft>
              <a:defRPr sz="1600" i="1">
                <a:solidFill>
                  <a:schemeClr val="tx1"/>
                </a:solidFill>
                <a:latin typeface="Arial" charset="0"/>
                <a:ea typeface="Arial" charset="0"/>
                <a:cs typeface="Arial" charset="0"/>
              </a:defRPr>
            </a:lvl7pPr>
            <a:lvl8pPr marL="1371600" eaLnBrk="0" fontAlgn="base" hangingPunct="0">
              <a:spcBef>
                <a:spcPct val="0"/>
              </a:spcBef>
              <a:spcAft>
                <a:spcPct val="0"/>
              </a:spcAft>
              <a:defRPr sz="1600" i="1">
                <a:solidFill>
                  <a:schemeClr val="tx1"/>
                </a:solidFill>
                <a:latin typeface="Arial" charset="0"/>
                <a:ea typeface="Arial" charset="0"/>
                <a:cs typeface="Arial" charset="0"/>
              </a:defRPr>
            </a:lvl8pPr>
            <a:lvl9pPr marL="1828800" eaLnBrk="0" fontAlgn="base" hangingPunct="0">
              <a:spcBef>
                <a:spcPct val="0"/>
              </a:spcBef>
              <a:spcAft>
                <a:spcPct val="0"/>
              </a:spcAft>
              <a:defRPr sz="1600" i="1">
                <a:solidFill>
                  <a:schemeClr val="tx1"/>
                </a:solidFill>
                <a:latin typeface="Arial" charset="0"/>
                <a:ea typeface="Arial" charset="0"/>
                <a:cs typeface="Arial" charset="0"/>
              </a:defRPr>
            </a:lvl9pPr>
          </a:lstStyle>
          <a:p>
            <a:pPr algn="ctr" eaLnBrk="1" hangingPunct="1"/>
            <a:r>
              <a:rPr lang="en-US" sz="2400">
                <a:solidFill>
                  <a:srgbClr val="336666"/>
                </a:solidFill>
              </a:rPr>
              <a:t>Finite State Machine</a:t>
            </a:r>
          </a:p>
        </p:txBody>
      </p:sp>
      <p:sp>
        <p:nvSpPr>
          <p:cNvPr id="23" name="TextBox 22"/>
          <p:cNvSpPr txBox="1">
            <a:spLocks noChangeArrowheads="1"/>
          </p:cNvSpPr>
          <p:nvPr/>
        </p:nvSpPr>
        <p:spPr bwMode="auto">
          <a:xfrm>
            <a:off x="228600" y="4419600"/>
            <a:ext cx="3962400" cy="461963"/>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i="1">
                <a:solidFill>
                  <a:schemeClr val="tx1"/>
                </a:solidFill>
                <a:latin typeface="Arial" charset="0"/>
                <a:ea typeface="ＭＳ Ｐゴシック" charset="0"/>
                <a:cs typeface="Arial" charset="0"/>
              </a:defRPr>
            </a:lvl1pPr>
            <a:lvl2pPr marL="37931725" indent="-37474525" eaLnBrk="0" hangingPunct="0">
              <a:defRPr sz="1600" i="1">
                <a:solidFill>
                  <a:schemeClr val="tx1"/>
                </a:solidFill>
                <a:latin typeface="Arial" charset="0"/>
                <a:ea typeface="Arial" charset="0"/>
                <a:cs typeface="Arial" charset="0"/>
              </a:defRPr>
            </a:lvl2pPr>
            <a:lvl3pPr eaLnBrk="0" hangingPunct="0">
              <a:defRPr sz="1600" i="1">
                <a:solidFill>
                  <a:schemeClr val="tx1"/>
                </a:solidFill>
                <a:latin typeface="Arial" charset="0"/>
                <a:ea typeface="Arial" charset="0"/>
                <a:cs typeface="Arial" charset="0"/>
              </a:defRPr>
            </a:lvl3pPr>
            <a:lvl4pPr eaLnBrk="0" hangingPunct="0">
              <a:defRPr sz="1600" i="1">
                <a:solidFill>
                  <a:schemeClr val="tx1"/>
                </a:solidFill>
                <a:latin typeface="Arial" charset="0"/>
                <a:ea typeface="Arial" charset="0"/>
                <a:cs typeface="Arial" charset="0"/>
              </a:defRPr>
            </a:lvl4pPr>
            <a:lvl5pPr eaLnBrk="0" hangingPunct="0">
              <a:defRPr sz="1600" i="1">
                <a:solidFill>
                  <a:schemeClr val="tx1"/>
                </a:solidFill>
                <a:latin typeface="Arial" charset="0"/>
                <a:ea typeface="Arial" charset="0"/>
                <a:cs typeface="Arial" charset="0"/>
              </a:defRPr>
            </a:lvl5pPr>
            <a:lvl6pPr marL="457200" eaLnBrk="0" fontAlgn="base" hangingPunct="0">
              <a:spcBef>
                <a:spcPct val="0"/>
              </a:spcBef>
              <a:spcAft>
                <a:spcPct val="0"/>
              </a:spcAft>
              <a:defRPr sz="1600" i="1">
                <a:solidFill>
                  <a:schemeClr val="tx1"/>
                </a:solidFill>
                <a:latin typeface="Arial" charset="0"/>
                <a:ea typeface="Arial" charset="0"/>
                <a:cs typeface="Arial" charset="0"/>
              </a:defRPr>
            </a:lvl6pPr>
            <a:lvl7pPr marL="914400" eaLnBrk="0" fontAlgn="base" hangingPunct="0">
              <a:spcBef>
                <a:spcPct val="0"/>
              </a:spcBef>
              <a:spcAft>
                <a:spcPct val="0"/>
              </a:spcAft>
              <a:defRPr sz="1600" i="1">
                <a:solidFill>
                  <a:schemeClr val="tx1"/>
                </a:solidFill>
                <a:latin typeface="Arial" charset="0"/>
                <a:ea typeface="Arial" charset="0"/>
                <a:cs typeface="Arial" charset="0"/>
              </a:defRPr>
            </a:lvl7pPr>
            <a:lvl8pPr marL="1371600" eaLnBrk="0" fontAlgn="base" hangingPunct="0">
              <a:spcBef>
                <a:spcPct val="0"/>
              </a:spcBef>
              <a:spcAft>
                <a:spcPct val="0"/>
              </a:spcAft>
              <a:defRPr sz="1600" i="1">
                <a:solidFill>
                  <a:schemeClr val="tx1"/>
                </a:solidFill>
                <a:latin typeface="Arial" charset="0"/>
                <a:ea typeface="Arial" charset="0"/>
                <a:cs typeface="Arial" charset="0"/>
              </a:defRPr>
            </a:lvl8pPr>
            <a:lvl9pPr marL="1828800" eaLnBrk="0" fontAlgn="base" hangingPunct="0">
              <a:spcBef>
                <a:spcPct val="0"/>
              </a:spcBef>
              <a:spcAft>
                <a:spcPct val="0"/>
              </a:spcAft>
              <a:defRPr sz="1600" i="1">
                <a:solidFill>
                  <a:schemeClr val="tx1"/>
                </a:solidFill>
                <a:latin typeface="Arial" charset="0"/>
                <a:ea typeface="Arial" charset="0"/>
                <a:cs typeface="Arial" charset="0"/>
              </a:defRPr>
            </a:lvl9pPr>
          </a:lstStyle>
          <a:p>
            <a:pPr algn="ctr" eaLnBrk="1" hangingPunct="1"/>
            <a:r>
              <a:rPr lang="en-US" sz="2400" dirty="0" err="1" smtClean="0">
                <a:solidFill>
                  <a:srgbClr val="336666"/>
                </a:solidFill>
              </a:rPr>
              <a:t>Dyanmics</a:t>
            </a:r>
            <a:r>
              <a:rPr lang="en-US" sz="2400" dirty="0" smtClean="0">
                <a:solidFill>
                  <a:srgbClr val="336666"/>
                </a:solidFill>
              </a:rPr>
              <a:t> 1</a:t>
            </a:r>
            <a:endParaRPr lang="en-US" sz="2400" dirty="0">
              <a:solidFill>
                <a:srgbClr val="336666"/>
              </a:solidFill>
            </a:endParaRPr>
          </a:p>
        </p:txBody>
      </p:sp>
      <p:sp>
        <p:nvSpPr>
          <p:cNvPr id="24" name="TextBox 23"/>
          <p:cNvSpPr txBox="1">
            <a:spLocks noChangeArrowheads="1"/>
          </p:cNvSpPr>
          <p:nvPr/>
        </p:nvSpPr>
        <p:spPr bwMode="auto">
          <a:xfrm>
            <a:off x="4724400" y="4419600"/>
            <a:ext cx="3962400" cy="461963"/>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i="1">
                <a:solidFill>
                  <a:schemeClr val="tx1"/>
                </a:solidFill>
                <a:latin typeface="Arial" charset="0"/>
                <a:ea typeface="ＭＳ Ｐゴシック" charset="0"/>
                <a:cs typeface="Arial" charset="0"/>
              </a:defRPr>
            </a:lvl1pPr>
            <a:lvl2pPr marL="37931725" indent="-37474525" eaLnBrk="0" hangingPunct="0">
              <a:defRPr sz="1600" i="1">
                <a:solidFill>
                  <a:schemeClr val="tx1"/>
                </a:solidFill>
                <a:latin typeface="Arial" charset="0"/>
                <a:ea typeface="Arial" charset="0"/>
                <a:cs typeface="Arial" charset="0"/>
              </a:defRPr>
            </a:lvl2pPr>
            <a:lvl3pPr eaLnBrk="0" hangingPunct="0">
              <a:defRPr sz="1600" i="1">
                <a:solidFill>
                  <a:schemeClr val="tx1"/>
                </a:solidFill>
                <a:latin typeface="Arial" charset="0"/>
                <a:ea typeface="Arial" charset="0"/>
                <a:cs typeface="Arial" charset="0"/>
              </a:defRPr>
            </a:lvl3pPr>
            <a:lvl4pPr eaLnBrk="0" hangingPunct="0">
              <a:defRPr sz="1600" i="1">
                <a:solidFill>
                  <a:schemeClr val="tx1"/>
                </a:solidFill>
                <a:latin typeface="Arial" charset="0"/>
                <a:ea typeface="Arial" charset="0"/>
                <a:cs typeface="Arial" charset="0"/>
              </a:defRPr>
            </a:lvl4pPr>
            <a:lvl5pPr eaLnBrk="0" hangingPunct="0">
              <a:defRPr sz="1600" i="1">
                <a:solidFill>
                  <a:schemeClr val="tx1"/>
                </a:solidFill>
                <a:latin typeface="Arial" charset="0"/>
                <a:ea typeface="Arial" charset="0"/>
                <a:cs typeface="Arial" charset="0"/>
              </a:defRPr>
            </a:lvl5pPr>
            <a:lvl6pPr marL="457200" eaLnBrk="0" fontAlgn="base" hangingPunct="0">
              <a:spcBef>
                <a:spcPct val="0"/>
              </a:spcBef>
              <a:spcAft>
                <a:spcPct val="0"/>
              </a:spcAft>
              <a:defRPr sz="1600" i="1">
                <a:solidFill>
                  <a:schemeClr val="tx1"/>
                </a:solidFill>
                <a:latin typeface="Arial" charset="0"/>
                <a:ea typeface="Arial" charset="0"/>
                <a:cs typeface="Arial" charset="0"/>
              </a:defRPr>
            </a:lvl6pPr>
            <a:lvl7pPr marL="914400" eaLnBrk="0" fontAlgn="base" hangingPunct="0">
              <a:spcBef>
                <a:spcPct val="0"/>
              </a:spcBef>
              <a:spcAft>
                <a:spcPct val="0"/>
              </a:spcAft>
              <a:defRPr sz="1600" i="1">
                <a:solidFill>
                  <a:schemeClr val="tx1"/>
                </a:solidFill>
                <a:latin typeface="Arial" charset="0"/>
                <a:ea typeface="Arial" charset="0"/>
                <a:cs typeface="Arial" charset="0"/>
              </a:defRPr>
            </a:lvl7pPr>
            <a:lvl8pPr marL="1371600" eaLnBrk="0" fontAlgn="base" hangingPunct="0">
              <a:spcBef>
                <a:spcPct val="0"/>
              </a:spcBef>
              <a:spcAft>
                <a:spcPct val="0"/>
              </a:spcAft>
              <a:defRPr sz="1600" i="1">
                <a:solidFill>
                  <a:schemeClr val="tx1"/>
                </a:solidFill>
                <a:latin typeface="Arial" charset="0"/>
                <a:ea typeface="Arial" charset="0"/>
                <a:cs typeface="Arial" charset="0"/>
              </a:defRPr>
            </a:lvl8pPr>
            <a:lvl9pPr marL="1828800" eaLnBrk="0" fontAlgn="base" hangingPunct="0">
              <a:spcBef>
                <a:spcPct val="0"/>
              </a:spcBef>
              <a:spcAft>
                <a:spcPct val="0"/>
              </a:spcAft>
              <a:defRPr sz="1600" i="1">
                <a:solidFill>
                  <a:schemeClr val="tx1"/>
                </a:solidFill>
                <a:latin typeface="Arial" charset="0"/>
                <a:ea typeface="Arial" charset="0"/>
                <a:cs typeface="Arial" charset="0"/>
              </a:defRPr>
            </a:lvl9pPr>
          </a:lstStyle>
          <a:p>
            <a:pPr algn="ctr" eaLnBrk="1" hangingPunct="1"/>
            <a:r>
              <a:rPr lang="en-US" sz="2400" dirty="0" smtClean="0">
                <a:solidFill>
                  <a:srgbClr val="336666"/>
                </a:solidFill>
              </a:rPr>
              <a:t>Dynamics 2</a:t>
            </a:r>
            <a:endParaRPr lang="en-US" sz="2400" dirty="0">
              <a:solidFill>
                <a:srgbClr val="336666"/>
              </a:solidFill>
            </a:endParaRPr>
          </a:p>
        </p:txBody>
      </p:sp>
    </p:spTree>
    <p:extLst>
      <p:ext uri="{BB962C8B-B14F-4D97-AF65-F5344CB8AC3E}">
        <p14:creationId xmlns:p14="http://schemas.microsoft.com/office/powerpoint/2010/main" val="208778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200" fill="hold"/>
                                        <p:tgtEl>
                                          <p:spTgt spid="3585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5851"/>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35851"/>
                                        </p:tgtEl>
                                      </p:cBhvr>
                                    </p:cmd>
                                  </p:childTnLst>
                                </p:cTn>
                              </p:par>
                            </p:childTnLst>
                          </p:cTn>
                        </p:par>
                      </p:childTnLst>
                    </p:cTn>
                  </p:par>
                </p:childTnLst>
              </p:cTn>
              <p:nextCondLst>
                <p:cond evt="onClick" delay="0">
                  <p:tgtEl>
                    <p:spTgt spid="35851"/>
                  </p:tgtEl>
                </p:cond>
              </p:nextCondLst>
            </p:seq>
            <p:video>
              <p:cMediaNode>
                <p:cTn id="12" fill="hold" display="0">
                  <p:stCondLst>
                    <p:cond delay="indefinite"/>
                  </p:stCondLst>
                  <p:endCondLst>
                    <p:cond evt="onNext" delay="0">
                      <p:tgtEl>
                        <p:sldTgt/>
                      </p:tgtEl>
                    </p:cond>
                    <p:cond evt="onPrev" delay="0">
                      <p:tgtEl>
                        <p:sldTgt/>
                      </p:tgtEl>
                    </p:cond>
                  </p:endCondLst>
                </p:cTn>
                <p:tgtEl>
                  <p:spTgt spid="35851"/>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a:xfrm>
            <a:off x="228600" y="190501"/>
            <a:ext cx="8686800" cy="952500"/>
          </a:xfrm>
        </p:spPr>
        <p:txBody>
          <a:bodyPr/>
          <a:lstStyle/>
          <a:p>
            <a:r>
              <a:rPr lang="en-US" dirty="0" smtClean="0">
                <a:latin typeface="Arial" charset="0"/>
              </a:rPr>
              <a:t>Transitions between modes are instantaneous</a:t>
            </a:r>
            <a:endParaRPr lang="en-US" dirty="0">
              <a:latin typeface="Arial" charset="0"/>
            </a:endParaRPr>
          </a:p>
        </p:txBody>
      </p:sp>
      <p:sp>
        <p:nvSpPr>
          <p:cNvPr id="62467" name="Rectangle 4"/>
          <p:cNvSpPr>
            <a:spLocks noChangeArrowheads="1"/>
          </p:cNvSpPr>
          <p:nvPr/>
        </p:nvSpPr>
        <p:spPr bwMode="auto">
          <a:xfrm>
            <a:off x="184150" y="3262313"/>
            <a:ext cx="4802188"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336666"/>
              </a:buClr>
              <a:buSzPct val="70000"/>
              <a:buFont typeface="Wingdings" charset="0"/>
              <a:buNone/>
            </a:pPr>
            <a:r>
              <a:rPr lang="en-US" sz="2000" dirty="0" smtClean="0">
                <a:solidFill>
                  <a:srgbClr val="666699"/>
                </a:solidFill>
              </a:rPr>
              <a:t>In the signals at the right, the velocities and accelerations proceed through a sequence of values at the times of the collisions and separations.</a:t>
            </a:r>
            <a:endParaRPr lang="en-US" sz="2000" dirty="0">
              <a:solidFill>
                <a:srgbClr val="666699"/>
              </a:solidFill>
            </a:endParaRPr>
          </a:p>
        </p:txBody>
      </p:sp>
      <p:pic>
        <p:nvPicPr>
          <p:cNvPr id="624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3505200" cy="18954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246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370013"/>
            <a:ext cx="4114800" cy="15224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247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095625"/>
            <a:ext cx="4114800" cy="15319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247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835525"/>
            <a:ext cx="4114800" cy="15652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9" name="stickyMasses.avi" descr="/Users/eal/Talks/08/stickyMasses.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990600" y="4876800"/>
            <a:ext cx="2438400" cy="14097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426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p:cTn id="12"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3"/>
          <p:cNvSpPr>
            <a:spLocks noGrp="1"/>
          </p:cNvSpPr>
          <p:nvPr>
            <p:ph type="dt" sz="quarter" idx="4294967295"/>
          </p:nvPr>
        </p:nvSpPr>
        <p:spPr bwMode="auto">
          <a:xfrm>
            <a:off x="6705600" y="6248400"/>
            <a:ext cx="23622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Arial" charset="0"/>
                <a:ea typeface="ＭＳ Ｐゴシック" charset="0"/>
                <a:cs typeface="ＭＳ Ｐゴシック" charset="0"/>
              </a:defRPr>
            </a:lvl1pPr>
            <a:lvl2pPr marL="742950" indent="-285750" eaLnBrk="0" hangingPunct="0">
              <a:defRPr sz="1600" i="1">
                <a:solidFill>
                  <a:schemeClr val="tx1"/>
                </a:solidFill>
                <a:latin typeface="Arial" charset="0"/>
                <a:ea typeface="ＭＳ Ｐゴシック" charset="0"/>
              </a:defRPr>
            </a:lvl2pPr>
            <a:lvl3pPr marL="1143000" indent="-228600" eaLnBrk="0" hangingPunct="0">
              <a:defRPr sz="1600" i="1">
                <a:solidFill>
                  <a:schemeClr val="tx1"/>
                </a:solidFill>
                <a:latin typeface="Arial" charset="0"/>
                <a:ea typeface="ＭＳ Ｐゴシック" charset="0"/>
              </a:defRPr>
            </a:lvl3pPr>
            <a:lvl4pPr marL="1600200" indent="-228600" eaLnBrk="0" hangingPunct="0">
              <a:defRPr sz="1600" i="1">
                <a:solidFill>
                  <a:schemeClr val="tx1"/>
                </a:solidFill>
                <a:latin typeface="Arial" charset="0"/>
                <a:ea typeface="ＭＳ Ｐゴシック" charset="0"/>
              </a:defRPr>
            </a:lvl4pPr>
            <a:lvl5pPr marL="2057400" indent="-228600" eaLnBrk="0" hangingPunct="0">
              <a:defRPr sz="1600" i="1">
                <a:solidFill>
                  <a:schemeClr val="tx1"/>
                </a:solidFill>
                <a:latin typeface="Arial" charset="0"/>
                <a:ea typeface="ＭＳ Ｐゴシック" charset="0"/>
              </a:defRPr>
            </a:lvl5pPr>
            <a:lvl6pPr marL="2514600" indent="-228600" eaLnBrk="0" fontAlgn="base" hangingPunct="0">
              <a:spcBef>
                <a:spcPct val="0"/>
              </a:spcBef>
              <a:spcAft>
                <a:spcPct val="0"/>
              </a:spcAft>
              <a:defRPr sz="1600" i="1">
                <a:solidFill>
                  <a:schemeClr val="tx1"/>
                </a:solidFill>
                <a:latin typeface="Arial" charset="0"/>
                <a:ea typeface="ＭＳ Ｐゴシック" charset="0"/>
              </a:defRPr>
            </a:lvl6pPr>
            <a:lvl7pPr marL="2971800" indent="-228600" eaLnBrk="0" fontAlgn="base" hangingPunct="0">
              <a:spcBef>
                <a:spcPct val="0"/>
              </a:spcBef>
              <a:spcAft>
                <a:spcPct val="0"/>
              </a:spcAft>
              <a:defRPr sz="1600" i="1">
                <a:solidFill>
                  <a:schemeClr val="tx1"/>
                </a:solidFill>
                <a:latin typeface="Arial" charset="0"/>
                <a:ea typeface="ＭＳ Ｐゴシック" charset="0"/>
              </a:defRPr>
            </a:lvl7pPr>
            <a:lvl8pPr marL="3429000" indent="-228600" eaLnBrk="0" fontAlgn="base" hangingPunct="0">
              <a:spcBef>
                <a:spcPct val="0"/>
              </a:spcBef>
              <a:spcAft>
                <a:spcPct val="0"/>
              </a:spcAft>
              <a:defRPr sz="1600" i="1">
                <a:solidFill>
                  <a:schemeClr val="tx1"/>
                </a:solidFill>
                <a:latin typeface="Arial" charset="0"/>
                <a:ea typeface="ＭＳ Ｐゴシック" charset="0"/>
              </a:defRPr>
            </a:lvl8pPr>
            <a:lvl9pPr marL="3886200" indent="-228600" eaLnBrk="0" fontAlgn="base" hangingPunct="0">
              <a:spcBef>
                <a:spcPct val="0"/>
              </a:spcBef>
              <a:spcAft>
                <a:spcPct val="0"/>
              </a:spcAft>
              <a:defRPr sz="1600" i="1">
                <a:solidFill>
                  <a:schemeClr val="tx1"/>
                </a:solidFill>
                <a:latin typeface="Arial" charset="0"/>
                <a:ea typeface="ＭＳ Ｐゴシック" charset="0"/>
              </a:defRPr>
            </a:lvl9pPr>
          </a:lstStyle>
          <a:p>
            <a:pPr eaLnBrk="1" hangingPunct="1"/>
            <a:r>
              <a:rPr lang="en-US">
                <a:solidFill>
                  <a:srgbClr val="336666"/>
                </a:solidFill>
              </a:rPr>
              <a:t>		</a:t>
            </a:r>
            <a:fld id="{9C1E7EB4-02F1-6B4B-8A24-AF7FAF1429BE}" type="slidenum">
              <a:rPr lang="en-US">
                <a:solidFill>
                  <a:srgbClr val="336666"/>
                </a:solidFill>
              </a:rPr>
              <a:pPr eaLnBrk="1" hangingPunct="1"/>
              <a:t>16</a:t>
            </a:fld>
            <a:endParaRPr lang="en-US">
              <a:solidFill>
                <a:srgbClr val="336666"/>
              </a:solidFill>
            </a:endParaRPr>
          </a:p>
        </p:txBody>
      </p:sp>
      <p:sp>
        <p:nvSpPr>
          <p:cNvPr id="29698" name="Rectangle 2"/>
          <p:cNvSpPr>
            <a:spLocks noGrp="1" noChangeArrowheads="1"/>
          </p:cNvSpPr>
          <p:nvPr>
            <p:ph type="title"/>
          </p:nvPr>
        </p:nvSpPr>
        <p:spPr>
          <a:xfrm>
            <a:off x="381000" y="190500"/>
            <a:ext cx="8763000" cy="1527175"/>
          </a:xfrm>
        </p:spPr>
        <p:txBody>
          <a:bodyPr/>
          <a:lstStyle/>
          <a:p>
            <a:r>
              <a:rPr lang="en-US" dirty="0" err="1" smtClean="0">
                <a:latin typeface="Arial" charset="0"/>
              </a:rPr>
              <a:t>Superdense</a:t>
            </a:r>
            <a:r>
              <a:rPr lang="en-US" dirty="0" smtClean="0">
                <a:latin typeface="Arial" charset="0"/>
              </a:rPr>
              <a:t> Time</a:t>
            </a:r>
            <a:endParaRPr lang="en-US" dirty="0">
              <a:latin typeface="Arial" charset="0"/>
            </a:endParaRPr>
          </a:p>
        </p:txBody>
      </p:sp>
      <p:sp>
        <p:nvSpPr>
          <p:cNvPr id="29699" name="Rectangle 3"/>
          <p:cNvSpPr>
            <a:spLocks noGrp="1" noChangeArrowheads="1"/>
          </p:cNvSpPr>
          <p:nvPr>
            <p:ph type="body" idx="1"/>
          </p:nvPr>
        </p:nvSpPr>
        <p:spPr>
          <a:xfrm>
            <a:off x="228600" y="5410200"/>
            <a:ext cx="8534400" cy="1219200"/>
          </a:xfrm>
        </p:spPr>
        <p:txBody>
          <a:bodyPr/>
          <a:lstStyle/>
          <a:p>
            <a:pPr marL="0" indent="0">
              <a:lnSpc>
                <a:spcPct val="90000"/>
              </a:lnSpc>
              <a:buFont typeface="Wingdings" charset="0"/>
              <a:buNone/>
            </a:pPr>
            <a:r>
              <a:rPr lang="en-US" sz="2000" dirty="0" smtClean="0">
                <a:latin typeface="Arial" charset="0"/>
              </a:rPr>
              <a:t>The </a:t>
            </a:r>
            <a:r>
              <a:rPr lang="en-US" sz="2000" dirty="0">
                <a:latin typeface="Arial" charset="0"/>
              </a:rPr>
              <a:t>red arrows indicate value changes between tags, which correspond to discontinuities</a:t>
            </a:r>
            <a:r>
              <a:rPr lang="en-US" sz="2000" dirty="0" smtClean="0">
                <a:latin typeface="Arial" charset="0"/>
              </a:rPr>
              <a:t>. Signals are continuous from the left </a:t>
            </a:r>
            <a:r>
              <a:rPr lang="en-US" sz="2000" i="1" dirty="0" smtClean="0">
                <a:latin typeface="Arial" charset="0"/>
              </a:rPr>
              <a:t>and</a:t>
            </a:r>
            <a:r>
              <a:rPr lang="en-US" sz="2000" dirty="0" smtClean="0">
                <a:latin typeface="Arial" charset="0"/>
              </a:rPr>
              <a:t> continuous from the right at points of discontinuity.</a:t>
            </a:r>
            <a:endParaRPr lang="en-US" sz="2000" dirty="0">
              <a:latin typeface="Arial" charset="0"/>
            </a:endParaRP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7056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6725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09613"/>
            <a:ext cx="7981950"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a:spLocks noGrp="1"/>
          </p:cNvSpPr>
          <p:nvPr>
            <p:ph type="title"/>
          </p:nvPr>
        </p:nvSpPr>
        <p:spPr>
          <a:xfrm>
            <a:off x="228600" y="152400"/>
            <a:ext cx="8686800" cy="1257300"/>
          </a:xfrm>
        </p:spPr>
        <p:txBody>
          <a:bodyPr/>
          <a:lstStyle/>
          <a:p>
            <a:r>
              <a:rPr lang="en-US" dirty="0" smtClean="0">
                <a:latin typeface="Arial" charset="0"/>
                <a:cs typeface="Arial" charset="0"/>
              </a:rPr>
              <a:t>Modal Models and</a:t>
            </a:r>
            <a:br>
              <a:rPr lang="en-US" dirty="0" smtClean="0">
                <a:latin typeface="Arial" charset="0"/>
                <a:cs typeface="Arial" charset="0"/>
              </a:rPr>
            </a:br>
            <a:r>
              <a:rPr lang="en-US" dirty="0" smtClean="0">
                <a:latin typeface="Arial" charset="0"/>
                <a:cs typeface="Arial" charset="0"/>
              </a:rPr>
              <a:t>Multiform Time</a:t>
            </a:r>
            <a:endParaRPr lang="en-US" dirty="0">
              <a:latin typeface="Arial" charset="0"/>
              <a:cs typeface="Arial" charset="0"/>
            </a:endParaRPr>
          </a:p>
        </p:txBody>
      </p:sp>
      <p:sp>
        <p:nvSpPr>
          <p:cNvPr id="38916" name="Content Placeholder 2"/>
          <p:cNvSpPr>
            <a:spLocks noGrp="1"/>
          </p:cNvSpPr>
          <p:nvPr>
            <p:ph idx="1"/>
          </p:nvPr>
        </p:nvSpPr>
        <p:spPr>
          <a:xfrm>
            <a:off x="228600" y="1447800"/>
            <a:ext cx="2514600" cy="2133600"/>
          </a:xfrm>
        </p:spPr>
        <p:txBody>
          <a:bodyPr/>
          <a:lstStyle/>
          <a:p>
            <a:pPr marL="0" indent="0">
              <a:buFont typeface="Wingdings" charset="0"/>
              <a:buNone/>
            </a:pPr>
            <a:r>
              <a:rPr lang="en-US" sz="2000" dirty="0" smtClean="0">
                <a:latin typeface="Arial" charset="0"/>
                <a:cs typeface="Arial" charset="0"/>
              </a:rPr>
              <a:t>Once we have a clean, instantaneous handoff between modes, a question arises about how to model time is a </a:t>
            </a:r>
            <a:r>
              <a:rPr lang="en-US" sz="2000" i="1" dirty="0" smtClean="0">
                <a:latin typeface="Arial" charset="0"/>
                <a:cs typeface="Arial" charset="0"/>
              </a:rPr>
              <a:t>dormant</a:t>
            </a:r>
            <a:r>
              <a:rPr lang="en-US" sz="2000" dirty="0" smtClean="0">
                <a:latin typeface="Arial" charset="0"/>
                <a:cs typeface="Arial" charset="0"/>
              </a:rPr>
              <a:t> mode.</a:t>
            </a:r>
            <a:endParaRPr lang="en-US" sz="2000" dirty="0">
              <a:latin typeface="Arial" charset="0"/>
              <a:cs typeface="Arial" charset="0"/>
            </a:endParaRPr>
          </a:p>
        </p:txBody>
      </p:sp>
      <p:sp>
        <p:nvSpPr>
          <p:cNvPr id="5" name="Rectangular Callout 4"/>
          <p:cNvSpPr>
            <a:spLocks noChangeArrowheads="1"/>
          </p:cNvSpPr>
          <p:nvPr/>
        </p:nvSpPr>
        <p:spPr bwMode="auto">
          <a:xfrm>
            <a:off x="5334000" y="304800"/>
            <a:ext cx="685800" cy="304800"/>
          </a:xfrm>
          <a:prstGeom prst="wedgeRectCallout">
            <a:avLst>
              <a:gd name="adj1" fmla="val -47620"/>
              <a:gd name="adj2" fmla="val 160296"/>
            </a:avLst>
          </a:prstGeom>
          <a:solidFill>
            <a:schemeClr val="accent1"/>
          </a:solidFill>
          <a:ln w="9525">
            <a:solidFill>
              <a:schemeClr val="tx1"/>
            </a:solidFill>
            <a:round/>
            <a:headEnd/>
            <a:tailEnd/>
          </a:ln>
        </p:spPr>
        <p:txBody>
          <a:bodyPr/>
          <a:lstStyle/>
          <a:p>
            <a:r>
              <a:rPr lang="en-US">
                <a:solidFill>
                  <a:srgbClr val="336666"/>
                </a:solidFill>
              </a:rPr>
              <a:t>Actor</a:t>
            </a:r>
          </a:p>
        </p:txBody>
      </p:sp>
      <p:sp>
        <p:nvSpPr>
          <p:cNvPr id="6" name="Rectangular Callout 5"/>
          <p:cNvSpPr>
            <a:spLocks noChangeArrowheads="1"/>
          </p:cNvSpPr>
          <p:nvPr/>
        </p:nvSpPr>
        <p:spPr bwMode="auto">
          <a:xfrm>
            <a:off x="7848600" y="3276600"/>
            <a:ext cx="1295400" cy="304800"/>
          </a:xfrm>
          <a:prstGeom prst="wedgeRectCallout">
            <a:avLst>
              <a:gd name="adj1" fmla="val -47620"/>
              <a:gd name="adj2" fmla="val 160296"/>
            </a:avLst>
          </a:prstGeom>
          <a:solidFill>
            <a:schemeClr val="accent1"/>
          </a:solidFill>
          <a:ln w="9525">
            <a:solidFill>
              <a:schemeClr val="tx1"/>
            </a:solidFill>
            <a:round/>
            <a:headEnd/>
            <a:tailEnd/>
          </a:ln>
        </p:spPr>
        <p:txBody>
          <a:bodyPr/>
          <a:lstStyle/>
          <a:p>
            <a:r>
              <a:rPr lang="en-US">
                <a:solidFill>
                  <a:srgbClr val="336666"/>
                </a:solidFill>
              </a:rPr>
              <a:t>Refinement</a:t>
            </a:r>
          </a:p>
        </p:txBody>
      </p:sp>
      <p:sp>
        <p:nvSpPr>
          <p:cNvPr id="7" name="Rectangular Callout 6"/>
          <p:cNvSpPr>
            <a:spLocks noChangeArrowheads="1"/>
          </p:cNvSpPr>
          <p:nvPr/>
        </p:nvSpPr>
        <p:spPr bwMode="auto">
          <a:xfrm>
            <a:off x="6705600" y="1219200"/>
            <a:ext cx="685800" cy="304800"/>
          </a:xfrm>
          <a:prstGeom prst="wedgeRectCallout">
            <a:avLst>
              <a:gd name="adj1" fmla="val -47620"/>
              <a:gd name="adj2" fmla="val 160296"/>
            </a:avLst>
          </a:prstGeom>
          <a:solidFill>
            <a:schemeClr val="accent1"/>
          </a:solidFill>
          <a:ln w="9525">
            <a:solidFill>
              <a:schemeClr val="tx1"/>
            </a:solidFill>
            <a:round/>
            <a:headEnd/>
            <a:tailEnd/>
          </a:ln>
        </p:spPr>
        <p:txBody>
          <a:bodyPr/>
          <a:lstStyle/>
          <a:p>
            <a:r>
              <a:rPr lang="en-US">
                <a:solidFill>
                  <a:srgbClr val="336666"/>
                </a:solidFill>
              </a:rPr>
              <a:t>FSM</a:t>
            </a:r>
          </a:p>
        </p:txBody>
      </p:sp>
      <p:sp>
        <p:nvSpPr>
          <p:cNvPr id="8" name="Rectangular Callout 7"/>
          <p:cNvSpPr>
            <a:spLocks noChangeArrowheads="1"/>
          </p:cNvSpPr>
          <p:nvPr/>
        </p:nvSpPr>
        <p:spPr bwMode="auto">
          <a:xfrm>
            <a:off x="3581400" y="1981200"/>
            <a:ext cx="685800" cy="304800"/>
          </a:xfrm>
          <a:prstGeom prst="wedgeRectCallout">
            <a:avLst>
              <a:gd name="adj1" fmla="val 11907"/>
              <a:gd name="adj2" fmla="val 156574"/>
            </a:avLst>
          </a:prstGeom>
          <a:solidFill>
            <a:schemeClr val="accent1"/>
          </a:solidFill>
          <a:ln w="9525">
            <a:solidFill>
              <a:schemeClr val="tx1"/>
            </a:solidFill>
            <a:round/>
            <a:headEnd/>
            <a:tailEnd/>
          </a:ln>
        </p:spPr>
        <p:txBody>
          <a:bodyPr/>
          <a:lstStyle/>
          <a:p>
            <a:r>
              <a:rPr lang="en-US">
                <a:solidFill>
                  <a:srgbClr val="336666"/>
                </a:solidFill>
              </a:rPr>
              <a:t>State</a:t>
            </a:r>
          </a:p>
        </p:txBody>
      </p:sp>
      <p:sp>
        <p:nvSpPr>
          <p:cNvPr id="9" name="Rectangular Callout 8"/>
          <p:cNvSpPr>
            <a:spLocks noChangeArrowheads="1"/>
          </p:cNvSpPr>
          <p:nvPr/>
        </p:nvSpPr>
        <p:spPr bwMode="auto">
          <a:xfrm>
            <a:off x="5791200" y="1981200"/>
            <a:ext cx="1219200" cy="304800"/>
          </a:xfrm>
          <a:prstGeom prst="wedgeRectCallout">
            <a:avLst>
              <a:gd name="adj1" fmla="val -79759"/>
              <a:gd name="adj2" fmla="val 89606"/>
            </a:avLst>
          </a:prstGeom>
          <a:solidFill>
            <a:schemeClr val="accent1"/>
          </a:solidFill>
          <a:ln w="9525">
            <a:solidFill>
              <a:schemeClr val="tx1"/>
            </a:solidFill>
            <a:round/>
            <a:headEnd/>
            <a:tailEnd/>
          </a:ln>
        </p:spPr>
        <p:txBody>
          <a:bodyPr/>
          <a:lstStyle/>
          <a:p>
            <a:r>
              <a:rPr lang="en-US">
                <a:solidFill>
                  <a:srgbClr val="336666"/>
                </a:solidFill>
              </a:rPr>
              <a:t>Transition</a:t>
            </a:r>
          </a:p>
        </p:txBody>
      </p:sp>
      <p:sp>
        <p:nvSpPr>
          <p:cNvPr id="10" name="Rectangular Callout 9"/>
          <p:cNvSpPr>
            <a:spLocks noChangeArrowheads="1"/>
          </p:cNvSpPr>
          <p:nvPr/>
        </p:nvSpPr>
        <p:spPr bwMode="auto">
          <a:xfrm>
            <a:off x="2514600" y="3276600"/>
            <a:ext cx="1295400" cy="304800"/>
          </a:xfrm>
          <a:prstGeom prst="wedgeRectCallout">
            <a:avLst>
              <a:gd name="adj1" fmla="val -47620"/>
              <a:gd name="adj2" fmla="val 160296"/>
            </a:avLst>
          </a:prstGeom>
          <a:solidFill>
            <a:schemeClr val="accent1"/>
          </a:solidFill>
          <a:ln w="9525">
            <a:solidFill>
              <a:schemeClr val="tx1"/>
            </a:solidFill>
            <a:round/>
            <a:headEnd/>
            <a:tailEnd/>
          </a:ln>
        </p:spPr>
        <p:txBody>
          <a:bodyPr/>
          <a:lstStyle/>
          <a:p>
            <a:r>
              <a:rPr lang="en-US">
                <a:solidFill>
                  <a:srgbClr val="336666"/>
                </a:solidFill>
              </a:rPr>
              <a:t>Refinement</a:t>
            </a:r>
          </a:p>
        </p:txBody>
      </p:sp>
      <p:sp>
        <p:nvSpPr>
          <p:cNvPr id="11" name="Rectangular Callout 10"/>
          <p:cNvSpPr>
            <a:spLocks noChangeArrowheads="1"/>
          </p:cNvSpPr>
          <p:nvPr/>
        </p:nvSpPr>
        <p:spPr bwMode="auto">
          <a:xfrm>
            <a:off x="6248400" y="609600"/>
            <a:ext cx="685800" cy="304800"/>
          </a:xfrm>
          <a:prstGeom prst="wedgeRectCallout">
            <a:avLst>
              <a:gd name="adj1" fmla="val -136907"/>
              <a:gd name="adj2" fmla="val 178898"/>
            </a:avLst>
          </a:prstGeom>
          <a:solidFill>
            <a:schemeClr val="accent1"/>
          </a:solidFill>
          <a:ln w="9525">
            <a:solidFill>
              <a:schemeClr val="tx1"/>
            </a:solidFill>
            <a:round/>
            <a:headEnd/>
            <a:tailEnd/>
          </a:ln>
        </p:spPr>
        <p:txBody>
          <a:bodyPr/>
          <a:lstStyle/>
          <a:p>
            <a:r>
              <a:rPr lang="en-US">
                <a:solidFill>
                  <a:srgbClr val="336666"/>
                </a:solidFill>
              </a:rPr>
              <a:t>Ports</a:t>
            </a:r>
          </a:p>
        </p:txBody>
      </p:sp>
      <p:sp>
        <p:nvSpPr>
          <p:cNvPr id="12" name="Rectangular Callout 11"/>
          <p:cNvSpPr>
            <a:spLocks noChangeArrowheads="1"/>
          </p:cNvSpPr>
          <p:nvPr/>
        </p:nvSpPr>
        <p:spPr bwMode="auto">
          <a:xfrm>
            <a:off x="7543800" y="1981200"/>
            <a:ext cx="685800" cy="304800"/>
          </a:xfrm>
          <a:prstGeom prst="wedgeRectCallout">
            <a:avLst>
              <a:gd name="adj1" fmla="val -136907"/>
              <a:gd name="adj2" fmla="val 178898"/>
            </a:avLst>
          </a:prstGeom>
          <a:solidFill>
            <a:schemeClr val="accent1"/>
          </a:solidFill>
          <a:ln w="9525">
            <a:solidFill>
              <a:schemeClr val="tx1"/>
            </a:solidFill>
            <a:round/>
            <a:headEnd/>
            <a:tailEnd/>
          </a:ln>
        </p:spPr>
        <p:txBody>
          <a:bodyPr/>
          <a:lstStyle/>
          <a:p>
            <a:r>
              <a:rPr lang="en-US">
                <a:solidFill>
                  <a:srgbClr val="336666"/>
                </a:solidFill>
              </a:rPr>
              <a:t>Ports</a:t>
            </a:r>
          </a:p>
        </p:txBody>
      </p:sp>
      <p:sp>
        <p:nvSpPr>
          <p:cNvPr id="13" name="Rectangular Callout 12"/>
          <p:cNvSpPr>
            <a:spLocks noChangeArrowheads="1"/>
          </p:cNvSpPr>
          <p:nvPr/>
        </p:nvSpPr>
        <p:spPr bwMode="auto">
          <a:xfrm>
            <a:off x="3200400" y="4038600"/>
            <a:ext cx="1676400" cy="1143000"/>
          </a:xfrm>
          <a:prstGeom prst="wedgeRectCallout">
            <a:avLst>
              <a:gd name="adj1" fmla="val -77603"/>
              <a:gd name="adj2" fmla="val 45610"/>
            </a:avLst>
          </a:prstGeom>
          <a:solidFill>
            <a:schemeClr val="accent1"/>
          </a:solidFill>
          <a:ln w="9525">
            <a:solidFill>
              <a:schemeClr val="tx1"/>
            </a:solidFill>
            <a:round/>
            <a:headEnd/>
            <a:tailEnd/>
          </a:ln>
        </p:spPr>
        <p:txBody>
          <a:bodyPr/>
          <a:lstStyle/>
          <a:p>
            <a:r>
              <a:rPr lang="en-US" dirty="0" smtClean="0">
                <a:solidFill>
                  <a:srgbClr val="336666"/>
                </a:solidFill>
              </a:rPr>
              <a:t>When this mode is inactive, should time advance?</a:t>
            </a:r>
            <a:endParaRPr lang="en-US" dirty="0">
              <a:solidFill>
                <a:srgbClr val="336666"/>
              </a:solidFill>
            </a:endParaRPr>
          </a:p>
        </p:txBody>
      </p:sp>
    </p:spTree>
    <p:extLst>
      <p:ext uri="{BB962C8B-B14F-4D97-AF65-F5344CB8AC3E}">
        <p14:creationId xmlns:p14="http://schemas.microsoft.com/office/powerpoint/2010/main" val="2229595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atin typeface="Arial" charset="0"/>
                <a:cs typeface="Arial" charset="0"/>
              </a:rPr>
              <a:t>The Modal Model Muddle</a:t>
            </a:r>
          </a:p>
        </p:txBody>
      </p:sp>
      <p:sp>
        <p:nvSpPr>
          <p:cNvPr id="3" name="Content Placeholder 2"/>
          <p:cNvSpPr>
            <a:spLocks noGrp="1"/>
          </p:cNvSpPr>
          <p:nvPr>
            <p:ph idx="1"/>
          </p:nvPr>
        </p:nvSpPr>
        <p:spPr/>
        <p:txBody>
          <a:bodyPr/>
          <a:lstStyle/>
          <a:p>
            <a:pPr marL="0" indent="0">
              <a:buFont typeface="Wingdings" charset="0"/>
              <a:buNone/>
            </a:pPr>
            <a:r>
              <a:rPr lang="en-US" dirty="0" smtClean="0">
                <a:solidFill>
                  <a:srgbClr val="FF0000"/>
                </a:solidFill>
                <a:latin typeface="Arial" charset="0"/>
                <a:cs typeface="Arial" charset="0"/>
              </a:rPr>
              <a:t>It’s </a:t>
            </a:r>
            <a:r>
              <a:rPr lang="en-US" dirty="0">
                <a:solidFill>
                  <a:srgbClr val="FF0000"/>
                </a:solidFill>
                <a:latin typeface="Arial" charset="0"/>
                <a:cs typeface="Arial" charset="0"/>
              </a:rPr>
              <a:t>about time</a:t>
            </a:r>
          </a:p>
          <a:p>
            <a:pPr marL="0" indent="0">
              <a:buFont typeface="Wingdings" charset="0"/>
              <a:buNone/>
            </a:pPr>
            <a:endParaRPr lang="en-US" dirty="0">
              <a:latin typeface="Arial" charset="0"/>
              <a:cs typeface="Arial" charset="0"/>
            </a:endParaRPr>
          </a:p>
          <a:p>
            <a:pPr marL="0" indent="0">
              <a:buFont typeface="Wingdings" charset="0"/>
              <a:buNone/>
            </a:pPr>
            <a:r>
              <a:rPr lang="en-US" dirty="0">
                <a:solidFill>
                  <a:srgbClr val="800000"/>
                </a:solidFill>
                <a:latin typeface="Arial" charset="0"/>
                <a:cs typeface="Arial" charset="0"/>
              </a:rPr>
              <a:t>After trying several variants on the semantics of modal time, we settled on this:</a:t>
            </a:r>
          </a:p>
          <a:p>
            <a:pPr marL="0" indent="0">
              <a:buFont typeface="Wingdings" charset="0"/>
              <a:buNone/>
            </a:pPr>
            <a:endParaRPr lang="en-US" dirty="0">
              <a:latin typeface="Arial" charset="0"/>
              <a:cs typeface="Arial" charset="0"/>
            </a:endParaRPr>
          </a:p>
          <a:p>
            <a:pPr marL="0" indent="0">
              <a:buFont typeface="Wingdings" charset="0"/>
              <a:buNone/>
            </a:pPr>
            <a:r>
              <a:rPr lang="en-US" dirty="0">
                <a:latin typeface="Arial" charset="0"/>
                <a:cs typeface="Arial" charset="0"/>
              </a:rPr>
              <a:t>A mode refinement has a </a:t>
            </a:r>
            <a:r>
              <a:rPr lang="en-US" i="1" dirty="0">
                <a:latin typeface="Arial" charset="0"/>
                <a:cs typeface="Arial" charset="0"/>
              </a:rPr>
              <a:t>local </a:t>
            </a:r>
            <a:r>
              <a:rPr lang="en-US" dirty="0">
                <a:latin typeface="Arial" charset="0"/>
                <a:cs typeface="Arial" charset="0"/>
              </a:rPr>
              <a:t>notion of time. When the mode refinement is inactive, local time does not advance. Local time has a monotonically increasing gap relative to </a:t>
            </a:r>
            <a:r>
              <a:rPr lang="en-US" dirty="0" smtClean="0">
                <a:latin typeface="Arial" charset="0"/>
                <a:cs typeface="Arial" charset="0"/>
              </a:rPr>
              <a:t>environment time</a:t>
            </a:r>
            <a:r>
              <a:rPr lang="en-US" dirty="0">
                <a:latin typeface="Arial" charset="0"/>
                <a:cs typeface="Arial" charset="0"/>
              </a:rPr>
              <a:t>.</a:t>
            </a:r>
          </a:p>
        </p:txBody>
      </p:sp>
    </p:spTree>
    <p:extLst>
      <p:ext uri="{BB962C8B-B14F-4D97-AF65-F5344CB8AC3E}">
        <p14:creationId xmlns:p14="http://schemas.microsoft.com/office/powerpoint/2010/main" val="39471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359300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3"/>
          <p:cNvSpPr>
            <a:spLocks noGrp="1"/>
          </p:cNvSpPr>
          <p:nvPr>
            <p:ph type="sldNum" sz="quarter" idx="4294967295"/>
          </p:nvPr>
        </p:nvSpPr>
        <p:spPr>
          <a:xfrm>
            <a:off x="8795742" y="6590109"/>
            <a:ext cx="241102" cy="258961"/>
          </a:xfrm>
          <a:prstGeom prst="rect">
            <a:avLst/>
          </a:prstGeom>
        </p:spPr>
        <p:txBody>
          <a:bodyPr lIns="64291" tIns="32146" rIns="64291" bIns="32146"/>
          <a:lstStyle/>
          <a:p>
            <a:fld id="{C6BF16B3-9323-6B42-A82C-A2A4DF32DFD6}" type="slidenum">
              <a:rPr lang="en-US">
                <a:solidFill>
                  <a:srgbClr val="336666"/>
                </a:solidFill>
              </a:rPr>
              <a:pPr/>
              <a:t>19</a:t>
            </a:fld>
            <a:endParaRPr lang="en-US">
              <a:solidFill>
                <a:srgbClr val="336666"/>
              </a:solidFill>
            </a:endParaRPr>
          </a:p>
        </p:txBody>
      </p:sp>
      <p:sp>
        <p:nvSpPr>
          <p:cNvPr id="34817" name="Rectangle 1"/>
          <p:cNvSpPr>
            <a:spLocks noGrp="1" noChangeArrowheads="1"/>
          </p:cNvSpPr>
          <p:nvPr>
            <p:ph type="title"/>
          </p:nvPr>
        </p:nvSpPr>
        <p:spPr>
          <a:xfrm>
            <a:off x="228600" y="190501"/>
            <a:ext cx="8686800" cy="1104900"/>
          </a:xfrm>
          <a:ln/>
        </p:spPr>
        <p:txBody>
          <a:bodyPr/>
          <a:lstStyle/>
          <a:p>
            <a:r>
              <a:rPr lang="en-US" dirty="0" err="1"/>
              <a:t>MultiForm</a:t>
            </a:r>
            <a:r>
              <a:rPr lang="en-US" dirty="0"/>
              <a:t> Time in </a:t>
            </a:r>
            <a:r>
              <a:rPr lang="en-US" dirty="0" smtClean="0"/>
              <a:t>Ptolemy II</a:t>
            </a:r>
            <a:endParaRPr lang="en-US" dirty="0"/>
          </a:p>
        </p:txBody>
      </p:sp>
      <p:sp>
        <p:nvSpPr>
          <p:cNvPr id="34818" name="Line 2"/>
          <p:cNvSpPr>
            <a:spLocks noChangeShapeType="1"/>
          </p:cNvSpPr>
          <p:nvPr/>
        </p:nvSpPr>
        <p:spPr bwMode="auto">
          <a:xfrm rot="10800000">
            <a:off x="911945" y="5750719"/>
            <a:ext cx="7091288" cy="0"/>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4819" name="Line 3"/>
          <p:cNvSpPr>
            <a:spLocks noChangeShapeType="1"/>
          </p:cNvSpPr>
          <p:nvPr/>
        </p:nvSpPr>
        <p:spPr bwMode="auto">
          <a:xfrm flipH="1">
            <a:off x="1187648" y="1550417"/>
            <a:ext cx="0" cy="4526235"/>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4820" name="Line 4"/>
          <p:cNvSpPr>
            <a:spLocks noChangeShapeType="1"/>
          </p:cNvSpPr>
          <p:nvPr/>
        </p:nvSpPr>
        <p:spPr bwMode="auto">
          <a:xfrm rot="10800000" flipH="1">
            <a:off x="1187649" y="1794867"/>
            <a:ext cx="3954736" cy="3955852"/>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4821" name="Line 5"/>
          <p:cNvSpPr>
            <a:spLocks noChangeShapeType="1"/>
          </p:cNvSpPr>
          <p:nvPr/>
        </p:nvSpPr>
        <p:spPr bwMode="auto">
          <a:xfrm>
            <a:off x="3089672" y="3850928"/>
            <a:ext cx="2483570"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4822" name="Rectangle 6"/>
          <p:cNvSpPr>
            <a:spLocks/>
          </p:cNvSpPr>
          <p:nvPr/>
        </p:nvSpPr>
        <p:spPr bwMode="auto">
          <a:xfrm>
            <a:off x="2946797" y="3966686"/>
            <a:ext cx="8247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336666"/>
                </a:solidFill>
                <a:cs typeface="Gill Sans Light" charset="0"/>
              </a:rPr>
              <a:t>suspend</a:t>
            </a:r>
          </a:p>
        </p:txBody>
      </p:sp>
      <p:sp>
        <p:nvSpPr>
          <p:cNvPr id="34823" name="Line 7"/>
          <p:cNvSpPr>
            <a:spLocks noChangeShapeType="1"/>
          </p:cNvSpPr>
          <p:nvPr/>
        </p:nvSpPr>
        <p:spPr bwMode="auto">
          <a:xfrm rot="10800000" flipH="1">
            <a:off x="5545336" y="1902023"/>
            <a:ext cx="1945556" cy="1946672"/>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4824" name="Rectangle 8"/>
          <p:cNvSpPr>
            <a:spLocks/>
          </p:cNvSpPr>
          <p:nvPr/>
        </p:nvSpPr>
        <p:spPr bwMode="auto">
          <a:xfrm>
            <a:off x="4704829" y="3966686"/>
            <a:ext cx="7331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336666"/>
                </a:solidFill>
                <a:cs typeface="Gill Sans Light" charset="0"/>
              </a:rPr>
              <a:t>resume</a:t>
            </a:r>
          </a:p>
        </p:txBody>
      </p:sp>
      <p:sp>
        <p:nvSpPr>
          <p:cNvPr id="34825" name="Rectangle 9"/>
          <p:cNvSpPr>
            <a:spLocks/>
          </p:cNvSpPr>
          <p:nvPr/>
        </p:nvSpPr>
        <p:spPr bwMode="auto">
          <a:xfrm>
            <a:off x="6349008" y="5958007"/>
            <a:ext cx="13604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336666"/>
                </a:solidFill>
                <a:cs typeface="Gill Sans Light" charset="0"/>
              </a:rPr>
              <a:t>reference time</a:t>
            </a:r>
          </a:p>
        </p:txBody>
      </p:sp>
      <p:sp>
        <p:nvSpPr>
          <p:cNvPr id="34826" name="Rectangle 10"/>
          <p:cNvSpPr>
            <a:spLocks/>
          </p:cNvSpPr>
          <p:nvPr/>
        </p:nvSpPr>
        <p:spPr bwMode="auto">
          <a:xfrm>
            <a:off x="437555" y="1082397"/>
            <a:ext cx="9155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336666"/>
                </a:solidFill>
                <a:cs typeface="Gill Sans Light" charset="0"/>
              </a:rPr>
              <a:t>local time</a:t>
            </a:r>
          </a:p>
        </p:txBody>
      </p:sp>
      <p:pic>
        <p:nvPicPr>
          <p:cNvPr id="348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696" y="1506885"/>
            <a:ext cx="519038"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6" name="TextBox 15"/>
          <p:cNvSpPr txBox="1"/>
          <p:nvPr/>
        </p:nvSpPr>
        <p:spPr>
          <a:xfrm>
            <a:off x="5486400" y="762000"/>
            <a:ext cx="3208603" cy="584776"/>
          </a:xfrm>
          <a:prstGeom prst="rect">
            <a:avLst/>
          </a:prstGeom>
          <a:noFill/>
        </p:spPr>
        <p:txBody>
          <a:bodyPr wrap="none" rtlCol="0">
            <a:spAutoFit/>
          </a:bodyPr>
          <a:lstStyle/>
          <a:p>
            <a:r>
              <a:rPr lang="en-US" dirty="0" smtClean="0">
                <a:solidFill>
                  <a:srgbClr val="336666"/>
                </a:solidFill>
              </a:rPr>
              <a:t>In Ptolemy II Modal Models,</a:t>
            </a:r>
            <a:br>
              <a:rPr lang="en-US" dirty="0" smtClean="0">
                <a:solidFill>
                  <a:srgbClr val="336666"/>
                </a:solidFill>
              </a:rPr>
            </a:br>
            <a:r>
              <a:rPr lang="en-US" dirty="0" smtClean="0">
                <a:solidFill>
                  <a:srgbClr val="336666"/>
                </a:solidFill>
              </a:rPr>
              <a:t>Time is suspended and resumed</a:t>
            </a:r>
          </a:p>
        </p:txBody>
      </p:sp>
      <p:sp>
        <p:nvSpPr>
          <p:cNvPr id="2" name="TextBox 1"/>
          <p:cNvSpPr txBox="1"/>
          <p:nvPr/>
        </p:nvSpPr>
        <p:spPr>
          <a:xfrm rot="18900000">
            <a:off x="5105267" y="2502785"/>
            <a:ext cx="1933014" cy="584776"/>
          </a:xfrm>
          <a:prstGeom prst="rect">
            <a:avLst/>
          </a:prstGeom>
          <a:noFill/>
        </p:spPr>
        <p:txBody>
          <a:bodyPr wrap="none" rtlCol="0">
            <a:spAutoFit/>
          </a:bodyPr>
          <a:lstStyle/>
          <a:p>
            <a:r>
              <a:rPr lang="en-US" dirty="0" smtClean="0">
                <a:solidFill>
                  <a:srgbClr val="336666"/>
                </a:solidFill>
              </a:rPr>
              <a:t>Local time inside a</a:t>
            </a:r>
            <a:br>
              <a:rPr lang="en-US" dirty="0" smtClean="0">
                <a:solidFill>
                  <a:srgbClr val="336666"/>
                </a:solidFill>
              </a:rPr>
            </a:br>
            <a:r>
              <a:rPr lang="en-US" dirty="0" smtClean="0">
                <a:solidFill>
                  <a:srgbClr val="336666"/>
                </a:solidFill>
              </a:rPr>
              <a:t> mode refinement</a:t>
            </a:r>
            <a:endParaRPr lang="en-US" dirty="0">
              <a:solidFill>
                <a:srgbClr val="336666"/>
              </a:solidFill>
            </a:endParaRPr>
          </a:p>
        </p:txBody>
      </p:sp>
      <p:sp>
        <p:nvSpPr>
          <p:cNvPr id="18" name="TextBox 17"/>
          <p:cNvSpPr txBox="1"/>
          <p:nvPr/>
        </p:nvSpPr>
        <p:spPr>
          <a:xfrm rot="18900000">
            <a:off x="2870717" y="2549696"/>
            <a:ext cx="1830121" cy="338554"/>
          </a:xfrm>
          <a:prstGeom prst="rect">
            <a:avLst/>
          </a:prstGeom>
          <a:noFill/>
        </p:spPr>
        <p:txBody>
          <a:bodyPr wrap="none" rtlCol="0">
            <a:spAutoFit/>
          </a:bodyPr>
          <a:lstStyle/>
          <a:p>
            <a:r>
              <a:rPr lang="en-US" dirty="0" smtClean="0">
                <a:solidFill>
                  <a:srgbClr val="336666"/>
                </a:solidFill>
              </a:rPr>
              <a:t>Environment time</a:t>
            </a:r>
            <a:endParaRPr lang="en-US" dirty="0">
              <a:solidFill>
                <a:srgbClr val="336666"/>
              </a:solidFill>
            </a:endParaRPr>
          </a:p>
        </p:txBody>
      </p:sp>
    </p:spTree>
    <p:extLst>
      <p:ext uri="{BB962C8B-B14F-4D97-AF65-F5344CB8AC3E}">
        <p14:creationId xmlns:p14="http://schemas.microsoft.com/office/powerpoint/2010/main" val="403808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Bridging Discrete and Continuous</a:t>
            </a:r>
            <a:endParaRPr lang="en-US" dirty="0"/>
          </a:p>
        </p:txBody>
      </p:sp>
      <p:sp>
        <p:nvSpPr>
          <p:cNvPr id="3" name="Content Placeholder 2"/>
          <p:cNvSpPr>
            <a:spLocks noGrp="1"/>
          </p:cNvSpPr>
          <p:nvPr>
            <p:ph idx="1"/>
          </p:nvPr>
        </p:nvSpPr>
        <p:spPr>
          <a:xfrm>
            <a:off x="228600" y="1524000"/>
            <a:ext cx="8686800" cy="1981200"/>
          </a:xfrm>
        </p:spPr>
        <p:txBody>
          <a:bodyPr/>
          <a:lstStyle/>
          <a:p>
            <a:r>
              <a:rPr lang="en-US" dirty="0" smtClean="0"/>
              <a:t>Computation is discrete</a:t>
            </a:r>
          </a:p>
          <a:p>
            <a:r>
              <a:rPr lang="en-US" dirty="0" smtClean="0"/>
              <a:t>Time is a continuum</a:t>
            </a:r>
            <a:endParaRPr lang="en-US" dirty="0"/>
          </a:p>
          <a:p>
            <a:r>
              <a:rPr lang="en-US" dirty="0" smtClean="0"/>
              <a:t>Naïve bridges between the two fall short</a:t>
            </a:r>
            <a:endParaRPr lang="en-US" dirty="0"/>
          </a:p>
        </p:txBody>
      </p:sp>
      <p:pic>
        <p:nvPicPr>
          <p:cNvPr id="4" name="Picture 3"/>
          <p:cNvPicPr>
            <a:picLocks noChangeAspect="1"/>
          </p:cNvPicPr>
          <p:nvPr/>
        </p:nvPicPr>
        <p:blipFill>
          <a:blip r:embed="rId2"/>
          <a:stretch>
            <a:fillRect/>
          </a:stretch>
        </p:blipFill>
        <p:spPr>
          <a:xfrm>
            <a:off x="1371600" y="3159837"/>
            <a:ext cx="5867400" cy="3687002"/>
          </a:xfrm>
          <a:prstGeom prst="rect">
            <a:avLst/>
          </a:prstGeom>
        </p:spPr>
      </p:pic>
    </p:spTree>
    <p:extLst>
      <p:ext uri="{BB962C8B-B14F-4D97-AF65-F5344CB8AC3E}">
        <p14:creationId xmlns:p14="http://schemas.microsoft.com/office/powerpoint/2010/main" val="2184414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atin typeface="Arial" charset="0"/>
                <a:cs typeface="Arial" charset="0"/>
              </a:rPr>
              <a:t>Variants for the Semantics of Modal Time that we Tried or Considered, but that Failed</a:t>
            </a:r>
          </a:p>
        </p:txBody>
      </p:sp>
      <p:sp>
        <p:nvSpPr>
          <p:cNvPr id="50179" name="Content Placeholder 2"/>
          <p:cNvSpPr>
            <a:spLocks noGrp="1"/>
          </p:cNvSpPr>
          <p:nvPr>
            <p:ph idx="1"/>
          </p:nvPr>
        </p:nvSpPr>
        <p:spPr>
          <a:xfrm>
            <a:off x="228600" y="1752600"/>
            <a:ext cx="8686800" cy="4572000"/>
          </a:xfrm>
        </p:spPr>
        <p:txBody>
          <a:bodyPr/>
          <a:lstStyle/>
          <a:p>
            <a:pPr>
              <a:buFont typeface="Wingdings" pitchFamily="-107" charset="2"/>
              <a:buChar char="¢"/>
              <a:defRPr/>
            </a:pPr>
            <a:r>
              <a:rPr lang="en-US" sz="2400" dirty="0">
                <a:ea typeface="+mn-ea"/>
              </a:rPr>
              <a:t>Mode refinement executes while “inactive” but inputs are not provided and outputs are not observed.</a:t>
            </a:r>
          </a:p>
          <a:p>
            <a:pPr>
              <a:buFont typeface="Wingdings" pitchFamily="-107" charset="2"/>
              <a:buChar char="¢"/>
              <a:defRPr/>
            </a:pPr>
            <a:r>
              <a:rPr lang="en-US" sz="2400" dirty="0">
                <a:ea typeface="+mn-ea"/>
              </a:rPr>
              <a:t>Time advances while mode is inactive, and mode refinement is responsible for “catching up.”</a:t>
            </a:r>
          </a:p>
          <a:p>
            <a:pPr>
              <a:buFont typeface="Wingdings" pitchFamily="-107" charset="2"/>
              <a:buChar char="¢"/>
              <a:defRPr/>
            </a:pPr>
            <a:r>
              <a:rPr lang="en-US" sz="2400" dirty="0">
                <a:ea typeface="+mn-ea"/>
              </a:rPr>
              <a:t>Mode refinement is “notified” when it has requested time increments that are not met because it is inactive.</a:t>
            </a:r>
          </a:p>
          <a:p>
            <a:pPr>
              <a:buFont typeface="Wingdings" pitchFamily="-107" charset="2"/>
              <a:buChar char="¢"/>
              <a:defRPr/>
            </a:pPr>
            <a:r>
              <a:rPr lang="en-US" sz="2400" dirty="0">
                <a:ea typeface="+mn-ea"/>
              </a:rPr>
              <a:t>When a mode refinement is re-activated, it resumes from its first missed event.</a:t>
            </a:r>
          </a:p>
          <a:p>
            <a:pPr>
              <a:buFont typeface="Wingdings" pitchFamily="-107" charset="2"/>
              <a:buNone/>
              <a:defRPr/>
            </a:pPr>
            <a:endParaRPr lang="en-US" sz="600" dirty="0">
              <a:ea typeface="+mn-ea"/>
            </a:endParaRPr>
          </a:p>
          <a:p>
            <a:pPr>
              <a:buFont typeface="Wingdings" pitchFamily="-107" charset="2"/>
              <a:buNone/>
              <a:defRPr/>
            </a:pPr>
            <a:r>
              <a:rPr lang="en-US" sz="2400" i="1" dirty="0">
                <a:solidFill>
                  <a:srgbClr val="800000"/>
                </a:solidFill>
                <a:ea typeface="+mn-ea"/>
              </a:rPr>
              <a:t>All of these led to some very strange models…</a:t>
            </a:r>
          </a:p>
          <a:p>
            <a:pPr>
              <a:buFont typeface="Wingdings" pitchFamily="-107" charset="2"/>
              <a:buNone/>
              <a:defRPr/>
            </a:pPr>
            <a:endParaRPr lang="en-US" sz="1000" i="1" dirty="0">
              <a:ea typeface="+mn-ea"/>
            </a:endParaRPr>
          </a:p>
          <a:p>
            <a:pPr marL="0" indent="0">
              <a:buFont typeface="Wingdings" pitchFamily="-107" charset="2"/>
              <a:buNone/>
              <a:defRPr/>
            </a:pPr>
            <a:r>
              <a:rPr lang="en-US" sz="2400" i="1" dirty="0">
                <a:solidFill>
                  <a:srgbClr val="FF0000"/>
                </a:solidFill>
                <a:ea typeface="+mn-ea"/>
              </a:rPr>
              <a:t>Final solution: Local time does not advance while a mode is inactive. </a:t>
            </a:r>
            <a:r>
              <a:rPr lang="en-US" sz="2400" i="1" dirty="0" smtClean="0">
                <a:solidFill>
                  <a:srgbClr val="FF0000"/>
                </a:solidFill>
                <a:ea typeface="+mn-ea"/>
              </a:rPr>
              <a:t>Monotonically growing </a:t>
            </a:r>
            <a:r>
              <a:rPr lang="en-US" sz="2400" i="1" dirty="0">
                <a:solidFill>
                  <a:srgbClr val="FF0000"/>
                </a:solidFill>
                <a:ea typeface="+mn-ea"/>
              </a:rPr>
              <a:t>gap between local time and </a:t>
            </a:r>
            <a:r>
              <a:rPr lang="en-US" sz="2400" i="1" dirty="0" smtClean="0">
                <a:solidFill>
                  <a:srgbClr val="FF0000"/>
                </a:solidFill>
                <a:ea typeface="+mn-ea"/>
              </a:rPr>
              <a:t>environment time</a:t>
            </a:r>
            <a:r>
              <a:rPr lang="en-US" sz="2400" i="1" dirty="0">
                <a:solidFill>
                  <a:srgbClr val="FF0000"/>
                </a:solidFill>
                <a:ea typeface="+mn-ea"/>
              </a:rPr>
              <a:t>.</a:t>
            </a:r>
          </a:p>
        </p:txBody>
      </p:sp>
    </p:spTree>
    <p:extLst>
      <p:ext uri="{BB962C8B-B14F-4D97-AF65-F5344CB8AC3E}">
        <p14:creationId xmlns:p14="http://schemas.microsoft.com/office/powerpoint/2010/main" val="20989866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854200"/>
            <a:ext cx="9144000" cy="3129083"/>
          </a:xfrm>
          <a:prstGeom prst="rect">
            <a:avLst/>
          </a:prstGeom>
        </p:spPr>
      </p:pic>
      <p:sp>
        <p:nvSpPr>
          <p:cNvPr id="6" name="Title 1"/>
          <p:cNvSpPr>
            <a:spLocks noGrp="1"/>
          </p:cNvSpPr>
          <p:nvPr>
            <p:ph type="title"/>
          </p:nvPr>
        </p:nvSpPr>
        <p:spPr>
          <a:xfrm>
            <a:off x="228600" y="190500"/>
            <a:ext cx="8763000" cy="1527175"/>
          </a:xfrm>
        </p:spPr>
        <p:txBody>
          <a:bodyPr/>
          <a:lstStyle/>
          <a:p>
            <a:r>
              <a:rPr lang="en-US" sz="2800" dirty="0" smtClean="0"/>
              <a:t>Once we have multiform time, we can build accurate models of cyber-physical systems</a:t>
            </a:r>
            <a:endParaRPr lang="en-US" sz="2800" dirty="0"/>
          </a:p>
        </p:txBody>
      </p:sp>
    </p:spTree>
    <p:extLst>
      <p:ext uri="{BB962C8B-B14F-4D97-AF65-F5344CB8AC3E}">
        <p14:creationId xmlns:p14="http://schemas.microsoft.com/office/powerpoint/2010/main" val="39375613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54200"/>
            <a:ext cx="9144000" cy="3129083"/>
          </a:xfrm>
          <a:prstGeom prst="rect">
            <a:avLst/>
          </a:prstGeom>
        </p:spPr>
      </p:pic>
      <p:pic>
        <p:nvPicPr>
          <p:cNvPr id="5" name="Picture 4"/>
          <p:cNvPicPr>
            <a:picLocks noChangeAspect="1"/>
          </p:cNvPicPr>
          <p:nvPr/>
        </p:nvPicPr>
        <p:blipFill>
          <a:blip r:embed="rId3"/>
          <a:stretch>
            <a:fillRect/>
          </a:stretch>
        </p:blipFill>
        <p:spPr>
          <a:xfrm>
            <a:off x="1981200" y="4953000"/>
            <a:ext cx="5183047" cy="1725862"/>
          </a:xfrm>
          <a:prstGeom prst="rect">
            <a:avLst/>
          </a:prstGeom>
          <a:ln>
            <a:solidFill>
              <a:schemeClr val="tx2"/>
            </a:solidFill>
          </a:ln>
        </p:spPr>
      </p:pic>
      <p:sp>
        <p:nvSpPr>
          <p:cNvPr id="6" name="Title 1"/>
          <p:cNvSpPr>
            <a:spLocks noGrp="1"/>
          </p:cNvSpPr>
          <p:nvPr>
            <p:ph type="title"/>
          </p:nvPr>
        </p:nvSpPr>
        <p:spPr>
          <a:xfrm>
            <a:off x="228600" y="190500"/>
            <a:ext cx="8686800" cy="1527175"/>
          </a:xfrm>
        </p:spPr>
        <p:txBody>
          <a:bodyPr/>
          <a:lstStyle/>
          <a:p>
            <a:r>
              <a:rPr lang="en-US" sz="2800" dirty="0" smtClean="0"/>
              <a:t>Engineers model physical dynamics using </a:t>
            </a:r>
            <a:br>
              <a:rPr lang="en-US" sz="2800" dirty="0" smtClean="0"/>
            </a:br>
            <a:r>
              <a:rPr lang="en-US" sz="2800" dirty="0" smtClean="0"/>
              <a:t>differential-algebraic equations.</a:t>
            </a:r>
            <a:endParaRPr lang="en-US" sz="2800" dirty="0"/>
          </a:p>
        </p:txBody>
      </p:sp>
      <p:cxnSp>
        <p:nvCxnSpPr>
          <p:cNvPr id="3" name="Straight Connector 2"/>
          <p:cNvCxnSpPr/>
          <p:nvPr/>
        </p:nvCxnSpPr>
        <p:spPr bwMode="auto">
          <a:xfrm flipV="1">
            <a:off x="1981200" y="4114800"/>
            <a:ext cx="381000" cy="838200"/>
          </a:xfrm>
          <a:prstGeom prst="line">
            <a:avLst/>
          </a:prstGeom>
          <a:solidFill>
            <a:schemeClr val="accent1"/>
          </a:solidFill>
          <a:ln w="9525" cap="flat" cmpd="sng" algn="ctr">
            <a:solidFill>
              <a:srgbClr val="000000"/>
            </a:solidFill>
            <a:prstDash val="dash"/>
            <a:round/>
            <a:headEnd type="none" w="med" len="med"/>
            <a:tailEnd type="none" w="med" len="med"/>
          </a:ln>
          <a:effectLst/>
        </p:spPr>
      </p:cxnSp>
      <p:cxnSp>
        <p:nvCxnSpPr>
          <p:cNvPr id="8" name="Straight Connector 7"/>
          <p:cNvCxnSpPr/>
          <p:nvPr/>
        </p:nvCxnSpPr>
        <p:spPr bwMode="auto">
          <a:xfrm flipH="1" flipV="1">
            <a:off x="6781800" y="4191000"/>
            <a:ext cx="381000" cy="76200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0" name="Straight Arrow Connector 9"/>
          <p:cNvCxnSpPr/>
          <p:nvPr/>
        </p:nvCxnSpPr>
        <p:spPr bwMode="auto">
          <a:xfrm flipV="1">
            <a:off x="2590800" y="6019800"/>
            <a:ext cx="0" cy="4572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bwMode="auto">
          <a:xfrm flipH="1">
            <a:off x="5715000" y="5105400"/>
            <a:ext cx="457200" cy="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52400" y="4648200"/>
            <a:ext cx="1752600" cy="1938992"/>
          </a:xfrm>
          <a:prstGeom prst="rect">
            <a:avLst/>
          </a:prstGeom>
          <a:noFill/>
          <a:ln>
            <a:noFill/>
          </a:ln>
        </p:spPr>
        <p:txBody>
          <a:bodyPr wrap="square" rtlCol="0">
            <a:spAutoFit/>
          </a:bodyPr>
          <a:lstStyle/>
          <a:p>
            <a:r>
              <a:rPr lang="en-US" sz="2000" dirty="0" smtClean="0">
                <a:solidFill>
                  <a:srgbClr val="FF0000"/>
                </a:solidFill>
              </a:rPr>
              <a:t>The variable t represents an idealized Newtonian notion of time.</a:t>
            </a:r>
            <a:endParaRPr lang="en-US" sz="2000" dirty="0">
              <a:solidFill>
                <a:srgbClr val="FF0000"/>
              </a:solidFill>
            </a:endParaRPr>
          </a:p>
        </p:txBody>
      </p:sp>
    </p:spTree>
    <p:extLst>
      <p:ext uri="{BB962C8B-B14F-4D97-AF65-F5344CB8AC3E}">
        <p14:creationId xmlns:p14="http://schemas.microsoft.com/office/powerpoint/2010/main" val="4092970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54200"/>
            <a:ext cx="9144000" cy="3129083"/>
          </a:xfrm>
          <a:prstGeom prst="rect">
            <a:avLst/>
          </a:prstGeom>
        </p:spPr>
      </p:pic>
      <p:pic>
        <p:nvPicPr>
          <p:cNvPr id="5" name="Picture 4"/>
          <p:cNvPicPr>
            <a:picLocks noChangeAspect="1"/>
          </p:cNvPicPr>
          <p:nvPr/>
        </p:nvPicPr>
        <p:blipFill>
          <a:blip r:embed="rId3"/>
          <a:stretch>
            <a:fillRect/>
          </a:stretch>
        </p:blipFill>
        <p:spPr>
          <a:xfrm>
            <a:off x="1981200" y="4953000"/>
            <a:ext cx="5183047" cy="1725862"/>
          </a:xfrm>
          <a:prstGeom prst="rect">
            <a:avLst/>
          </a:prstGeom>
          <a:ln>
            <a:solidFill>
              <a:schemeClr val="tx2"/>
            </a:solidFill>
          </a:ln>
        </p:spPr>
      </p:pic>
      <p:sp>
        <p:nvSpPr>
          <p:cNvPr id="6" name="Title 1"/>
          <p:cNvSpPr>
            <a:spLocks noGrp="1"/>
          </p:cNvSpPr>
          <p:nvPr>
            <p:ph type="title"/>
          </p:nvPr>
        </p:nvSpPr>
        <p:spPr>
          <a:xfrm>
            <a:off x="228600" y="190500"/>
            <a:ext cx="8686800" cy="1527175"/>
          </a:xfrm>
        </p:spPr>
        <p:txBody>
          <a:bodyPr/>
          <a:lstStyle/>
          <a:p>
            <a:r>
              <a:rPr lang="en-US" sz="2800" dirty="0" smtClean="0"/>
              <a:t>But computational platforms have no access to </a:t>
            </a:r>
            <a:r>
              <a:rPr lang="en-US" sz="2800" i="1" dirty="0" smtClean="0"/>
              <a:t>t.</a:t>
            </a:r>
            <a:r>
              <a:rPr lang="en-US" sz="2800" dirty="0" smtClean="0"/>
              <a:t/>
            </a:r>
            <a:br>
              <a:rPr lang="en-US" sz="2800" dirty="0" smtClean="0"/>
            </a:br>
            <a:r>
              <a:rPr lang="en-US" sz="2800" dirty="0" smtClean="0"/>
              <a:t>Instead, local measurements of time are used.</a:t>
            </a:r>
            <a:endParaRPr lang="en-US" sz="2800" dirty="0"/>
          </a:p>
        </p:txBody>
      </p:sp>
      <p:cxnSp>
        <p:nvCxnSpPr>
          <p:cNvPr id="3" name="Straight Connector 2"/>
          <p:cNvCxnSpPr/>
          <p:nvPr/>
        </p:nvCxnSpPr>
        <p:spPr bwMode="auto">
          <a:xfrm flipV="1">
            <a:off x="1981200" y="4114800"/>
            <a:ext cx="381000" cy="838200"/>
          </a:xfrm>
          <a:prstGeom prst="line">
            <a:avLst/>
          </a:prstGeom>
          <a:solidFill>
            <a:schemeClr val="accent1"/>
          </a:solidFill>
          <a:ln w="9525" cap="flat" cmpd="sng" algn="ctr">
            <a:solidFill>
              <a:srgbClr val="000000"/>
            </a:solidFill>
            <a:prstDash val="dash"/>
            <a:round/>
            <a:headEnd type="none" w="med" len="med"/>
            <a:tailEnd type="none" w="med" len="med"/>
          </a:ln>
          <a:effectLst/>
        </p:spPr>
      </p:cxnSp>
      <p:cxnSp>
        <p:nvCxnSpPr>
          <p:cNvPr id="8" name="Straight Connector 7"/>
          <p:cNvCxnSpPr/>
          <p:nvPr/>
        </p:nvCxnSpPr>
        <p:spPr bwMode="auto">
          <a:xfrm flipH="1" flipV="1">
            <a:off x="6781800" y="4191000"/>
            <a:ext cx="381000" cy="76200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0" name="Straight Arrow Connector 9"/>
          <p:cNvCxnSpPr/>
          <p:nvPr/>
        </p:nvCxnSpPr>
        <p:spPr bwMode="auto">
          <a:xfrm flipV="1">
            <a:off x="2590800" y="6019800"/>
            <a:ext cx="0" cy="4572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bwMode="auto">
          <a:xfrm flipH="1">
            <a:off x="5715000" y="5105400"/>
            <a:ext cx="457200" cy="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0" y="4690408"/>
            <a:ext cx="1981200" cy="1938992"/>
          </a:xfrm>
          <a:prstGeom prst="rect">
            <a:avLst/>
          </a:prstGeom>
          <a:noFill/>
          <a:ln>
            <a:noFill/>
          </a:ln>
        </p:spPr>
        <p:txBody>
          <a:bodyPr wrap="square" rtlCol="0">
            <a:spAutoFit/>
          </a:bodyPr>
          <a:lstStyle/>
          <a:p>
            <a:r>
              <a:rPr lang="en-US" sz="2000" dirty="0" smtClean="0">
                <a:solidFill>
                  <a:srgbClr val="FF0000"/>
                </a:solidFill>
              </a:rPr>
              <a:t>A </a:t>
            </a:r>
            <a:r>
              <a:rPr lang="en-US" sz="2000" dirty="0" err="1" smtClean="0">
                <a:solidFill>
                  <a:srgbClr val="FF0000"/>
                </a:solidFill>
              </a:rPr>
              <a:t>superdense</a:t>
            </a:r>
            <a:r>
              <a:rPr lang="en-US" sz="2000" dirty="0" smtClean="0">
                <a:solidFill>
                  <a:srgbClr val="FF0000"/>
                </a:solidFill>
              </a:rPr>
              <a:t> Newtonian notion of time becomes environment time</a:t>
            </a:r>
            <a:endParaRPr lang="en-US" sz="2000" dirty="0">
              <a:solidFill>
                <a:srgbClr val="FF0000"/>
              </a:solidFill>
            </a:endParaRPr>
          </a:p>
        </p:txBody>
      </p:sp>
    </p:spTree>
    <p:extLst>
      <p:ext uri="{BB962C8B-B14F-4D97-AF65-F5344CB8AC3E}">
        <p14:creationId xmlns:p14="http://schemas.microsoft.com/office/powerpoint/2010/main" val="1692584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18" y="2667000"/>
            <a:ext cx="9144000" cy="3129083"/>
          </a:xfrm>
          <a:prstGeom prst="rect">
            <a:avLst/>
          </a:prstGeom>
        </p:spPr>
      </p:pic>
      <p:sp>
        <p:nvSpPr>
          <p:cNvPr id="6" name="Title 1"/>
          <p:cNvSpPr>
            <a:spLocks noGrp="1"/>
          </p:cNvSpPr>
          <p:nvPr>
            <p:ph type="title"/>
          </p:nvPr>
        </p:nvSpPr>
        <p:spPr>
          <a:xfrm>
            <a:off x="228600" y="190501"/>
            <a:ext cx="8686800" cy="1104900"/>
          </a:xfrm>
        </p:spPr>
        <p:txBody>
          <a:bodyPr/>
          <a:lstStyle/>
          <a:p>
            <a:r>
              <a:rPr lang="en-US" sz="2800" dirty="0" smtClean="0"/>
              <a:t>Local time within a hierarchy </a:t>
            </a:r>
            <a:br>
              <a:rPr lang="en-US" sz="2800" dirty="0" smtClean="0"/>
            </a:br>
            <a:r>
              <a:rPr lang="en-US" sz="2800" dirty="0" smtClean="0"/>
              <a:t>can advance at different rates.</a:t>
            </a:r>
            <a:endParaRPr lang="en-US" sz="2800" dirty="0"/>
          </a:p>
        </p:txBody>
      </p:sp>
      <p:sp>
        <p:nvSpPr>
          <p:cNvPr id="3" name="TextBox 2"/>
          <p:cNvSpPr txBox="1"/>
          <p:nvPr/>
        </p:nvSpPr>
        <p:spPr>
          <a:xfrm>
            <a:off x="4128610" y="5867400"/>
            <a:ext cx="3415190" cy="830997"/>
          </a:xfrm>
          <a:prstGeom prst="rect">
            <a:avLst/>
          </a:prstGeom>
          <a:noFill/>
        </p:spPr>
        <p:txBody>
          <a:bodyPr wrap="none" rtlCol="0">
            <a:spAutoFit/>
          </a:bodyPr>
          <a:lstStyle/>
          <a:p>
            <a:r>
              <a:rPr lang="en-US" dirty="0" smtClean="0">
                <a:solidFill>
                  <a:srgbClr val="336666"/>
                </a:solidFill>
              </a:rPr>
              <a:t>Model uses “oracle time,”</a:t>
            </a:r>
            <a:br>
              <a:rPr lang="en-US" dirty="0" smtClean="0">
                <a:solidFill>
                  <a:srgbClr val="336666"/>
                </a:solidFill>
              </a:rPr>
            </a:br>
            <a:r>
              <a:rPr lang="en-US" dirty="0" smtClean="0">
                <a:solidFill>
                  <a:srgbClr val="336666"/>
                </a:solidFill>
              </a:rPr>
              <a:t>which becomes “environment time”</a:t>
            </a:r>
          </a:p>
          <a:p>
            <a:r>
              <a:rPr lang="en-US" dirty="0" smtClean="0">
                <a:solidFill>
                  <a:srgbClr val="336666"/>
                </a:solidFill>
              </a:rPr>
              <a:t>for the subsystems.</a:t>
            </a:r>
            <a:endParaRPr lang="en-US" dirty="0">
              <a:solidFill>
                <a:srgbClr val="336666"/>
              </a:solidFill>
            </a:endParaRPr>
          </a:p>
        </p:txBody>
      </p:sp>
      <p:sp>
        <p:nvSpPr>
          <p:cNvPr id="7" name="TextBox 6"/>
          <p:cNvSpPr txBox="1"/>
          <p:nvPr/>
        </p:nvSpPr>
        <p:spPr>
          <a:xfrm>
            <a:off x="304800" y="2286000"/>
            <a:ext cx="3084671" cy="338554"/>
          </a:xfrm>
          <a:prstGeom prst="rect">
            <a:avLst/>
          </a:prstGeom>
          <a:noFill/>
        </p:spPr>
        <p:txBody>
          <a:bodyPr wrap="none" rtlCol="0">
            <a:spAutoFit/>
          </a:bodyPr>
          <a:lstStyle/>
          <a:p>
            <a:r>
              <a:rPr lang="en-US" dirty="0" smtClean="0">
                <a:solidFill>
                  <a:srgbClr val="336666"/>
                </a:solidFill>
              </a:rPr>
              <a:t>Model internally uses local time</a:t>
            </a:r>
            <a:endParaRPr lang="en-US" dirty="0">
              <a:solidFill>
                <a:srgbClr val="336666"/>
              </a:solidFill>
            </a:endParaRPr>
          </a:p>
        </p:txBody>
      </p:sp>
      <p:sp>
        <p:nvSpPr>
          <p:cNvPr id="9" name="TextBox 8"/>
          <p:cNvSpPr txBox="1"/>
          <p:nvPr/>
        </p:nvSpPr>
        <p:spPr>
          <a:xfrm>
            <a:off x="3505200" y="3810000"/>
            <a:ext cx="2058048" cy="338554"/>
          </a:xfrm>
          <a:prstGeom prst="rect">
            <a:avLst/>
          </a:prstGeom>
          <a:noFill/>
        </p:spPr>
        <p:txBody>
          <a:bodyPr wrap="none" rtlCol="0">
            <a:spAutoFit/>
          </a:bodyPr>
          <a:lstStyle/>
          <a:p>
            <a:r>
              <a:rPr lang="en-US" dirty="0" smtClean="0">
                <a:solidFill>
                  <a:srgbClr val="336666"/>
                </a:solidFill>
              </a:rPr>
              <a:t>Discrete Event </a:t>
            </a:r>
            <a:r>
              <a:rPr lang="en-US" dirty="0" err="1" smtClean="0">
                <a:solidFill>
                  <a:srgbClr val="336666"/>
                </a:solidFill>
              </a:rPr>
              <a:t>MoC</a:t>
            </a:r>
            <a:endParaRPr lang="en-US" dirty="0">
              <a:solidFill>
                <a:srgbClr val="336666"/>
              </a:solidFill>
            </a:endParaRPr>
          </a:p>
        </p:txBody>
      </p:sp>
      <p:pic>
        <p:nvPicPr>
          <p:cNvPr id="5" name="Picture 4" descr="Local Contro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447800"/>
            <a:ext cx="1066800" cy="766808"/>
          </a:xfrm>
          <a:prstGeom prst="rect">
            <a:avLst/>
          </a:prstGeom>
        </p:spPr>
      </p:pic>
      <p:pic>
        <p:nvPicPr>
          <p:cNvPr id="11" name="Picture 10" descr="Local Contro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447800"/>
            <a:ext cx="1066800" cy="766808"/>
          </a:xfrm>
          <a:prstGeom prst="rect">
            <a:avLst/>
          </a:prstGeom>
        </p:spPr>
      </p:pic>
      <p:sp>
        <p:nvSpPr>
          <p:cNvPr id="12" name="TextBox 11"/>
          <p:cNvSpPr txBox="1"/>
          <p:nvPr/>
        </p:nvSpPr>
        <p:spPr>
          <a:xfrm>
            <a:off x="5715000" y="2286000"/>
            <a:ext cx="3084671" cy="338554"/>
          </a:xfrm>
          <a:prstGeom prst="rect">
            <a:avLst/>
          </a:prstGeom>
          <a:noFill/>
        </p:spPr>
        <p:txBody>
          <a:bodyPr wrap="none" rtlCol="0">
            <a:spAutoFit/>
          </a:bodyPr>
          <a:lstStyle/>
          <a:p>
            <a:r>
              <a:rPr lang="en-US" dirty="0" smtClean="0">
                <a:solidFill>
                  <a:srgbClr val="336666"/>
                </a:solidFill>
              </a:rPr>
              <a:t>Model internally uses local time</a:t>
            </a:r>
            <a:endParaRPr lang="en-US" dirty="0">
              <a:solidFill>
                <a:srgbClr val="336666"/>
              </a:solidFill>
            </a:endParaRPr>
          </a:p>
        </p:txBody>
      </p:sp>
      <p:cxnSp>
        <p:nvCxnSpPr>
          <p:cNvPr id="14" name="Straight Connector 13"/>
          <p:cNvCxnSpPr/>
          <p:nvPr/>
        </p:nvCxnSpPr>
        <p:spPr bwMode="auto">
          <a:xfrm flipV="1">
            <a:off x="457200" y="1524000"/>
            <a:ext cx="685800" cy="1295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H="1" flipV="1">
            <a:off x="2133600" y="1447800"/>
            <a:ext cx="838200" cy="1371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V="1">
            <a:off x="6172200" y="1447800"/>
            <a:ext cx="685800" cy="1371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H="1" flipV="1">
            <a:off x="7924800" y="1447800"/>
            <a:ext cx="685800" cy="137160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4" name="Picture 23" descr="GeneratorTurbin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5105400"/>
            <a:ext cx="1366462" cy="993101"/>
          </a:xfrm>
          <a:prstGeom prst="rect">
            <a:avLst/>
          </a:prstGeom>
        </p:spPr>
      </p:pic>
      <p:cxnSp>
        <p:nvCxnSpPr>
          <p:cNvPr id="25" name="Straight Connector 24"/>
          <p:cNvCxnSpPr/>
          <p:nvPr/>
        </p:nvCxnSpPr>
        <p:spPr bwMode="auto">
          <a:xfrm>
            <a:off x="2438400" y="5105400"/>
            <a:ext cx="46482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flipH="1" flipV="1">
            <a:off x="6705600" y="4953000"/>
            <a:ext cx="1752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675774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ln/>
        </p:spPr>
        <p:txBody>
          <a:bodyPr/>
          <a:lstStyle/>
          <a:p>
            <a:r>
              <a:rPr lang="en-US"/>
              <a:t>Clocks drift</a:t>
            </a:r>
          </a:p>
        </p:txBody>
      </p:sp>
      <p:sp>
        <p:nvSpPr>
          <p:cNvPr id="30722" name="Rectangle 2"/>
          <p:cNvSpPr>
            <a:spLocks noGrp="1" noChangeArrowheads="1"/>
          </p:cNvSpPr>
          <p:nvPr>
            <p:ph type="body" idx="1"/>
          </p:nvPr>
        </p:nvSpPr>
        <p:spPr>
          <a:ln/>
        </p:spPr>
        <p:txBody>
          <a:bodyPr/>
          <a:lstStyle/>
          <a:p>
            <a:r>
              <a:rPr lang="en-US" sz="2500"/>
              <a:t>Fabrication tolerance</a:t>
            </a:r>
          </a:p>
          <a:p>
            <a:r>
              <a:rPr lang="en-US" sz="2500"/>
              <a:t>Aging</a:t>
            </a:r>
          </a:p>
          <a:p>
            <a:r>
              <a:rPr lang="en-US" sz="2500"/>
              <a:t>Temperature </a:t>
            </a:r>
          </a:p>
          <a:p>
            <a:r>
              <a:rPr lang="en-US" sz="2500"/>
              <a:t>Humidity</a:t>
            </a:r>
          </a:p>
          <a:p>
            <a:r>
              <a:rPr lang="en-US" sz="2500"/>
              <a:t>Vibrations </a:t>
            </a:r>
          </a:p>
          <a:p>
            <a:r>
              <a:rPr lang="en-US" sz="2500"/>
              <a:t>Quality of the quartz.</a:t>
            </a:r>
          </a:p>
          <a:p>
            <a:r>
              <a:rPr lang="en-US" sz="2500"/>
              <a:t>Clock drifts measured in </a:t>
            </a:r>
            <a:r>
              <a:rPr lang="ja-JP" altLang="en-US" sz="2500">
                <a:latin typeface="Arial"/>
              </a:rPr>
              <a:t>“</a:t>
            </a:r>
            <a:r>
              <a:rPr lang="en-US" sz="2500"/>
              <a:t>parts per million</a:t>
            </a:r>
            <a:r>
              <a:rPr lang="ja-JP" altLang="en-US" sz="2500">
                <a:latin typeface="Arial"/>
              </a:rPr>
              <a:t>”</a:t>
            </a:r>
            <a:r>
              <a:rPr lang="en-US" sz="2500"/>
              <a:t> or ppm</a:t>
            </a:r>
            <a:br>
              <a:rPr lang="en-US" sz="2500"/>
            </a:br>
            <a:r>
              <a:rPr lang="en-US" sz="2500">
                <a:cs typeface="Lucida Grande" charset="0"/>
              </a:rPr>
              <a:t>1 ppm corresponds to a deviation of 1μs every second</a:t>
            </a:r>
            <a:endParaRPr lang="en-US" sz="2500"/>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945" y="2381994"/>
            <a:ext cx="1278062" cy="162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307772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228600" y="190501"/>
            <a:ext cx="8686800" cy="1028700"/>
          </a:xfrm>
          <a:ln/>
        </p:spPr>
        <p:txBody>
          <a:bodyPr/>
          <a:lstStyle/>
          <a:p>
            <a:r>
              <a:rPr lang="en-US" dirty="0" err="1"/>
              <a:t>MultiForm</a:t>
            </a:r>
            <a:r>
              <a:rPr lang="en-US" dirty="0"/>
              <a:t> Time in Ptolemy</a:t>
            </a:r>
          </a:p>
        </p:txBody>
      </p:sp>
      <p:sp>
        <p:nvSpPr>
          <p:cNvPr id="32770" name="Line 2"/>
          <p:cNvSpPr>
            <a:spLocks noChangeShapeType="1"/>
          </p:cNvSpPr>
          <p:nvPr/>
        </p:nvSpPr>
        <p:spPr bwMode="auto">
          <a:xfrm rot="10800000">
            <a:off x="911945" y="5750719"/>
            <a:ext cx="7091288" cy="0"/>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2771" name="Line 3"/>
          <p:cNvSpPr>
            <a:spLocks noChangeShapeType="1"/>
          </p:cNvSpPr>
          <p:nvPr/>
        </p:nvSpPr>
        <p:spPr bwMode="auto">
          <a:xfrm flipH="1">
            <a:off x="1187648" y="1550417"/>
            <a:ext cx="0" cy="4526235"/>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2772" name="Line 4"/>
          <p:cNvSpPr>
            <a:spLocks noChangeShapeType="1"/>
          </p:cNvSpPr>
          <p:nvPr/>
        </p:nvSpPr>
        <p:spPr bwMode="auto">
          <a:xfrm rot="10800000" flipH="1">
            <a:off x="1187649" y="1794867"/>
            <a:ext cx="3954736" cy="3955852"/>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2773" name="Rectangle 5"/>
          <p:cNvSpPr>
            <a:spLocks/>
          </p:cNvSpPr>
          <p:nvPr/>
        </p:nvSpPr>
        <p:spPr bwMode="auto">
          <a:xfrm>
            <a:off x="6349008" y="5958007"/>
            <a:ext cx="13604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336666"/>
                </a:solidFill>
                <a:cs typeface="Gill Sans Light" charset="0"/>
              </a:rPr>
              <a:t>reference time</a:t>
            </a:r>
          </a:p>
        </p:txBody>
      </p:sp>
      <p:sp>
        <p:nvSpPr>
          <p:cNvPr id="32774" name="Rectangle 6"/>
          <p:cNvSpPr>
            <a:spLocks/>
          </p:cNvSpPr>
          <p:nvPr/>
        </p:nvSpPr>
        <p:spPr bwMode="auto">
          <a:xfrm>
            <a:off x="437555" y="1082397"/>
            <a:ext cx="9155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336666"/>
                </a:solidFill>
                <a:cs typeface="Gill Sans Light" charset="0"/>
              </a:rPr>
              <a:t>local time</a:t>
            </a:r>
          </a:p>
        </p:txBody>
      </p:sp>
      <p:pic>
        <p:nvPicPr>
          <p:cNvPr id="327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96" y="1506885"/>
            <a:ext cx="519038"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extBox 1"/>
          <p:cNvSpPr txBox="1"/>
          <p:nvPr/>
        </p:nvSpPr>
        <p:spPr>
          <a:xfrm>
            <a:off x="6019800" y="2209800"/>
            <a:ext cx="2754252" cy="830997"/>
          </a:xfrm>
          <a:prstGeom prst="rect">
            <a:avLst/>
          </a:prstGeom>
          <a:noFill/>
        </p:spPr>
        <p:txBody>
          <a:bodyPr wrap="none" rtlCol="0">
            <a:spAutoFit/>
          </a:bodyPr>
          <a:lstStyle/>
          <a:p>
            <a:r>
              <a:rPr lang="en-US" dirty="0" smtClean="0">
                <a:solidFill>
                  <a:srgbClr val="336666"/>
                </a:solidFill>
              </a:rPr>
              <a:t>Heaven for engineers.</a:t>
            </a:r>
          </a:p>
          <a:p>
            <a:r>
              <a:rPr lang="en-US" dirty="0" smtClean="0">
                <a:solidFill>
                  <a:srgbClr val="336666"/>
                </a:solidFill>
              </a:rPr>
              <a:t>Local time and environment</a:t>
            </a:r>
            <a:br>
              <a:rPr lang="en-US" dirty="0" smtClean="0">
                <a:solidFill>
                  <a:srgbClr val="336666"/>
                </a:solidFill>
              </a:rPr>
            </a:br>
            <a:r>
              <a:rPr lang="en-US" dirty="0" smtClean="0">
                <a:solidFill>
                  <a:srgbClr val="336666"/>
                </a:solidFill>
              </a:rPr>
              <a:t>time</a:t>
            </a:r>
            <a:r>
              <a:rPr lang="en-US" dirty="0">
                <a:solidFill>
                  <a:srgbClr val="336666"/>
                </a:solidFill>
              </a:rPr>
              <a:t> </a:t>
            </a:r>
            <a:r>
              <a:rPr lang="en-US" dirty="0" smtClean="0">
                <a:solidFill>
                  <a:srgbClr val="336666"/>
                </a:solidFill>
              </a:rPr>
              <a:t>are in sync!</a:t>
            </a:r>
          </a:p>
        </p:txBody>
      </p:sp>
    </p:spTree>
    <p:extLst>
      <p:ext uri="{BB962C8B-B14F-4D97-AF65-F5344CB8AC3E}">
        <p14:creationId xmlns:p14="http://schemas.microsoft.com/office/powerpoint/2010/main" val="1387830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4294967295"/>
          </p:nvPr>
        </p:nvSpPr>
        <p:spPr>
          <a:xfrm>
            <a:off x="8795742" y="6590109"/>
            <a:ext cx="241102" cy="258961"/>
          </a:xfrm>
          <a:prstGeom prst="rect">
            <a:avLst/>
          </a:prstGeom>
        </p:spPr>
        <p:txBody>
          <a:bodyPr lIns="64291" tIns="32146" rIns="64291" bIns="32146"/>
          <a:lstStyle/>
          <a:p>
            <a:fld id="{23F5CC6A-8474-A34B-B9F7-4824963DEF7E}" type="slidenum">
              <a:rPr lang="en-US">
                <a:solidFill>
                  <a:srgbClr val="336666"/>
                </a:solidFill>
              </a:rPr>
              <a:pPr/>
              <a:t>27</a:t>
            </a:fld>
            <a:endParaRPr lang="en-US">
              <a:solidFill>
                <a:srgbClr val="336666"/>
              </a:solidFill>
            </a:endParaRPr>
          </a:p>
        </p:txBody>
      </p:sp>
      <p:sp>
        <p:nvSpPr>
          <p:cNvPr id="33793" name="Rectangle 1"/>
          <p:cNvSpPr>
            <a:spLocks noGrp="1" noChangeArrowheads="1"/>
          </p:cNvSpPr>
          <p:nvPr>
            <p:ph type="title"/>
          </p:nvPr>
        </p:nvSpPr>
        <p:spPr>
          <a:xfrm>
            <a:off x="228600" y="190501"/>
            <a:ext cx="8686800" cy="876300"/>
          </a:xfrm>
          <a:ln/>
        </p:spPr>
        <p:txBody>
          <a:bodyPr/>
          <a:lstStyle/>
          <a:p>
            <a:r>
              <a:rPr lang="en-US" dirty="0" smtClean="0"/>
              <a:t>Multiform </a:t>
            </a:r>
            <a:r>
              <a:rPr lang="en-US" dirty="0"/>
              <a:t>Time in </a:t>
            </a:r>
            <a:r>
              <a:rPr lang="en-US" dirty="0" smtClean="0"/>
              <a:t>the Real World</a:t>
            </a:r>
            <a:endParaRPr lang="en-US" dirty="0"/>
          </a:p>
        </p:txBody>
      </p:sp>
      <p:sp>
        <p:nvSpPr>
          <p:cNvPr id="33794" name="Line 2"/>
          <p:cNvSpPr>
            <a:spLocks noChangeShapeType="1"/>
          </p:cNvSpPr>
          <p:nvPr/>
        </p:nvSpPr>
        <p:spPr bwMode="auto">
          <a:xfrm rot="10800000">
            <a:off x="911945" y="5750719"/>
            <a:ext cx="7091288" cy="0"/>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3795" name="Line 3"/>
          <p:cNvSpPr>
            <a:spLocks noChangeShapeType="1"/>
          </p:cNvSpPr>
          <p:nvPr/>
        </p:nvSpPr>
        <p:spPr bwMode="auto">
          <a:xfrm flipH="1">
            <a:off x="1187648" y="1550417"/>
            <a:ext cx="0" cy="4526235"/>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3796" name="Line 4"/>
          <p:cNvSpPr>
            <a:spLocks noChangeShapeType="1"/>
          </p:cNvSpPr>
          <p:nvPr/>
        </p:nvSpPr>
        <p:spPr bwMode="auto">
          <a:xfrm rot="10800000" flipH="1">
            <a:off x="1187649" y="1794867"/>
            <a:ext cx="3954736" cy="3955852"/>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3797" name="Line 5"/>
          <p:cNvSpPr>
            <a:spLocks noChangeShapeType="1"/>
          </p:cNvSpPr>
          <p:nvPr/>
        </p:nvSpPr>
        <p:spPr bwMode="auto">
          <a:xfrm rot="10800000" flipH="1">
            <a:off x="4214813" y="1794867"/>
            <a:ext cx="3954736" cy="3954736"/>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3798" name="Rectangle 6"/>
          <p:cNvSpPr>
            <a:spLocks/>
          </p:cNvSpPr>
          <p:nvPr/>
        </p:nvSpPr>
        <p:spPr bwMode="auto">
          <a:xfrm>
            <a:off x="3744888" y="5940147"/>
            <a:ext cx="5508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336666"/>
                </a:solidFill>
                <a:cs typeface="Gill Sans Light" charset="0"/>
              </a:rPr>
              <a:t>offset</a:t>
            </a:r>
          </a:p>
        </p:txBody>
      </p:sp>
      <p:sp>
        <p:nvSpPr>
          <p:cNvPr id="33799" name="Rectangle 7"/>
          <p:cNvSpPr>
            <a:spLocks/>
          </p:cNvSpPr>
          <p:nvPr/>
        </p:nvSpPr>
        <p:spPr bwMode="auto">
          <a:xfrm>
            <a:off x="6349008" y="5958007"/>
            <a:ext cx="13604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336666"/>
                </a:solidFill>
                <a:cs typeface="Gill Sans Light" charset="0"/>
              </a:rPr>
              <a:t>reference time</a:t>
            </a:r>
          </a:p>
        </p:txBody>
      </p:sp>
      <p:sp>
        <p:nvSpPr>
          <p:cNvPr id="33800" name="Rectangle 8"/>
          <p:cNvSpPr>
            <a:spLocks/>
          </p:cNvSpPr>
          <p:nvPr/>
        </p:nvSpPr>
        <p:spPr bwMode="auto">
          <a:xfrm>
            <a:off x="437555" y="1082397"/>
            <a:ext cx="9155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336666"/>
                </a:solidFill>
                <a:cs typeface="Gill Sans Light" charset="0"/>
              </a:rPr>
              <a:t>local time</a:t>
            </a:r>
          </a:p>
        </p:txBody>
      </p:sp>
      <p:pic>
        <p:nvPicPr>
          <p:cNvPr id="338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96" y="1506885"/>
            <a:ext cx="519038"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2" name="TextBox 11"/>
          <p:cNvSpPr txBox="1"/>
          <p:nvPr/>
        </p:nvSpPr>
        <p:spPr>
          <a:xfrm>
            <a:off x="6096000" y="762000"/>
            <a:ext cx="3130357" cy="830997"/>
          </a:xfrm>
          <a:prstGeom prst="rect">
            <a:avLst/>
          </a:prstGeom>
          <a:noFill/>
        </p:spPr>
        <p:txBody>
          <a:bodyPr wrap="none" rtlCol="0">
            <a:spAutoFit/>
          </a:bodyPr>
          <a:lstStyle/>
          <a:p>
            <a:r>
              <a:rPr lang="en-US" dirty="0" smtClean="0">
                <a:solidFill>
                  <a:srgbClr val="336666"/>
                </a:solidFill>
              </a:rPr>
              <a:t>Reality:</a:t>
            </a:r>
          </a:p>
          <a:p>
            <a:r>
              <a:rPr lang="en-US" dirty="0" smtClean="0">
                <a:solidFill>
                  <a:srgbClr val="336666"/>
                </a:solidFill>
              </a:rPr>
              <a:t>There is an offset between</a:t>
            </a:r>
            <a:br>
              <a:rPr lang="en-US" dirty="0" smtClean="0">
                <a:solidFill>
                  <a:srgbClr val="336666"/>
                </a:solidFill>
              </a:rPr>
            </a:br>
            <a:r>
              <a:rPr lang="en-US" dirty="0" smtClean="0">
                <a:solidFill>
                  <a:srgbClr val="336666"/>
                </a:solidFill>
              </a:rPr>
              <a:t>local time and environment time</a:t>
            </a:r>
          </a:p>
        </p:txBody>
      </p:sp>
    </p:spTree>
    <p:extLst>
      <p:ext uri="{BB962C8B-B14F-4D97-AF65-F5344CB8AC3E}">
        <p14:creationId xmlns:p14="http://schemas.microsoft.com/office/powerpoint/2010/main" val="283802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4294967295"/>
          </p:nvPr>
        </p:nvSpPr>
        <p:spPr>
          <a:xfrm>
            <a:off x="8795742" y="6590109"/>
            <a:ext cx="241102" cy="258961"/>
          </a:xfrm>
          <a:prstGeom prst="rect">
            <a:avLst/>
          </a:prstGeom>
        </p:spPr>
        <p:txBody>
          <a:bodyPr lIns="64291" tIns="32146" rIns="64291" bIns="32146"/>
          <a:lstStyle/>
          <a:p>
            <a:fld id="{55CC5541-4495-3049-A3E3-B6B54023005F}" type="slidenum">
              <a:rPr lang="en-US">
                <a:solidFill>
                  <a:srgbClr val="336666"/>
                </a:solidFill>
              </a:rPr>
              <a:pPr/>
              <a:t>28</a:t>
            </a:fld>
            <a:endParaRPr lang="en-US">
              <a:solidFill>
                <a:srgbClr val="336666"/>
              </a:solidFill>
            </a:endParaRPr>
          </a:p>
        </p:txBody>
      </p:sp>
      <p:sp>
        <p:nvSpPr>
          <p:cNvPr id="35841" name="Rectangle 1"/>
          <p:cNvSpPr>
            <a:spLocks noGrp="1" noChangeArrowheads="1"/>
          </p:cNvSpPr>
          <p:nvPr>
            <p:ph type="title"/>
          </p:nvPr>
        </p:nvSpPr>
        <p:spPr>
          <a:xfrm>
            <a:off x="228600" y="190501"/>
            <a:ext cx="8686800" cy="1028700"/>
          </a:xfrm>
          <a:ln/>
        </p:spPr>
        <p:txBody>
          <a:bodyPr/>
          <a:lstStyle/>
          <a:p>
            <a:r>
              <a:rPr lang="en-US" dirty="0" smtClean="0"/>
              <a:t>Multiform </a:t>
            </a:r>
            <a:r>
              <a:rPr lang="en-US" dirty="0"/>
              <a:t>Time in Ptolemy</a:t>
            </a:r>
          </a:p>
        </p:txBody>
      </p:sp>
      <p:sp>
        <p:nvSpPr>
          <p:cNvPr id="35842" name="Line 2"/>
          <p:cNvSpPr>
            <a:spLocks noChangeShapeType="1"/>
          </p:cNvSpPr>
          <p:nvPr/>
        </p:nvSpPr>
        <p:spPr bwMode="auto">
          <a:xfrm rot="10800000">
            <a:off x="911945" y="5750719"/>
            <a:ext cx="7091288" cy="0"/>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5843" name="Line 3"/>
          <p:cNvSpPr>
            <a:spLocks noChangeShapeType="1"/>
          </p:cNvSpPr>
          <p:nvPr/>
        </p:nvSpPr>
        <p:spPr bwMode="auto">
          <a:xfrm flipH="1">
            <a:off x="1187648" y="1550417"/>
            <a:ext cx="0" cy="4526235"/>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5844" name="Line 4"/>
          <p:cNvSpPr>
            <a:spLocks noChangeShapeType="1"/>
          </p:cNvSpPr>
          <p:nvPr/>
        </p:nvSpPr>
        <p:spPr bwMode="auto">
          <a:xfrm rot="10800000" flipH="1">
            <a:off x="1187649" y="1794867"/>
            <a:ext cx="3954736" cy="3955852"/>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5845" name="Line 5"/>
          <p:cNvSpPr>
            <a:spLocks noChangeShapeType="1"/>
          </p:cNvSpPr>
          <p:nvPr/>
        </p:nvSpPr>
        <p:spPr bwMode="auto">
          <a:xfrm rot="10800000" flipH="1">
            <a:off x="1187649" y="1821656"/>
            <a:ext cx="2432224" cy="3927947"/>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5846" name="Rectangle 6"/>
          <p:cNvSpPr>
            <a:spLocks/>
          </p:cNvSpPr>
          <p:nvPr/>
        </p:nvSpPr>
        <p:spPr bwMode="auto">
          <a:xfrm>
            <a:off x="2061642" y="1716405"/>
            <a:ext cx="9041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336666"/>
                </a:solidFill>
                <a:cs typeface="Gill Sans Light" charset="0"/>
              </a:rPr>
              <a:t>fast clock</a:t>
            </a:r>
          </a:p>
        </p:txBody>
      </p:sp>
      <p:sp>
        <p:nvSpPr>
          <p:cNvPr id="35847" name="Rectangle 7"/>
          <p:cNvSpPr>
            <a:spLocks/>
          </p:cNvSpPr>
          <p:nvPr/>
        </p:nvSpPr>
        <p:spPr bwMode="auto">
          <a:xfrm>
            <a:off x="5530825" y="2225397"/>
            <a:ext cx="9839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336666"/>
                </a:solidFill>
                <a:cs typeface="Gill Sans Light" charset="0"/>
              </a:rPr>
              <a:t>slow clock</a:t>
            </a:r>
          </a:p>
        </p:txBody>
      </p:sp>
      <p:sp>
        <p:nvSpPr>
          <p:cNvPr id="35848" name="Line 8"/>
          <p:cNvSpPr>
            <a:spLocks noChangeShapeType="1"/>
          </p:cNvSpPr>
          <p:nvPr/>
        </p:nvSpPr>
        <p:spPr bwMode="auto">
          <a:xfrm rot="10800000" flipH="1">
            <a:off x="1187649" y="2738066"/>
            <a:ext cx="5049738" cy="300372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35849" name="Rectangle 9"/>
          <p:cNvSpPr>
            <a:spLocks/>
          </p:cNvSpPr>
          <p:nvPr/>
        </p:nvSpPr>
        <p:spPr bwMode="auto">
          <a:xfrm>
            <a:off x="6349008" y="5958007"/>
            <a:ext cx="13604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336666"/>
                </a:solidFill>
                <a:cs typeface="Gill Sans Light" charset="0"/>
              </a:rPr>
              <a:t>reference time</a:t>
            </a:r>
          </a:p>
        </p:txBody>
      </p:sp>
      <p:sp>
        <p:nvSpPr>
          <p:cNvPr id="35850" name="Rectangle 10"/>
          <p:cNvSpPr>
            <a:spLocks/>
          </p:cNvSpPr>
          <p:nvPr/>
        </p:nvSpPr>
        <p:spPr bwMode="auto">
          <a:xfrm>
            <a:off x="437555" y="1082397"/>
            <a:ext cx="9155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336666"/>
                </a:solidFill>
                <a:cs typeface="Gill Sans Light" charset="0"/>
              </a:rPr>
              <a:t>local time</a:t>
            </a:r>
          </a:p>
        </p:txBody>
      </p:sp>
      <p:pic>
        <p:nvPicPr>
          <p:cNvPr id="3585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96" y="1506885"/>
            <a:ext cx="519038"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4" name="TextBox 13"/>
          <p:cNvSpPr txBox="1"/>
          <p:nvPr/>
        </p:nvSpPr>
        <p:spPr>
          <a:xfrm>
            <a:off x="5486400" y="762000"/>
            <a:ext cx="2183383" cy="338554"/>
          </a:xfrm>
          <a:prstGeom prst="rect">
            <a:avLst/>
          </a:prstGeom>
          <a:noFill/>
        </p:spPr>
        <p:txBody>
          <a:bodyPr wrap="none" rtlCol="0">
            <a:spAutoFit/>
          </a:bodyPr>
          <a:lstStyle/>
          <a:p>
            <a:r>
              <a:rPr lang="en-US" dirty="0" smtClean="0">
                <a:solidFill>
                  <a:srgbClr val="336666"/>
                </a:solidFill>
              </a:rPr>
              <a:t>More real: clocks drift</a:t>
            </a:r>
          </a:p>
        </p:txBody>
      </p:sp>
    </p:spTree>
    <p:extLst>
      <p:ext uri="{BB962C8B-B14F-4D97-AF65-F5344CB8AC3E}">
        <p14:creationId xmlns:p14="http://schemas.microsoft.com/office/powerpoint/2010/main" val="510067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4294967295"/>
          </p:nvPr>
        </p:nvSpPr>
        <p:spPr>
          <a:xfrm>
            <a:off x="8795742" y="6590109"/>
            <a:ext cx="241102" cy="258961"/>
          </a:xfrm>
          <a:prstGeom prst="rect">
            <a:avLst/>
          </a:prstGeom>
        </p:spPr>
        <p:txBody>
          <a:bodyPr lIns="64291" tIns="32146" rIns="64291" bIns="32146"/>
          <a:lstStyle/>
          <a:p>
            <a:fld id="{27A63585-08CF-2A41-A8ED-A3F65C0F43A0}" type="slidenum">
              <a:rPr lang="en-US">
                <a:solidFill>
                  <a:srgbClr val="336666"/>
                </a:solidFill>
              </a:rPr>
              <a:pPr/>
              <a:t>29</a:t>
            </a:fld>
            <a:endParaRPr lang="en-US">
              <a:solidFill>
                <a:srgbClr val="336666"/>
              </a:solidFill>
            </a:endParaRPr>
          </a:p>
        </p:txBody>
      </p:sp>
      <p:sp>
        <p:nvSpPr>
          <p:cNvPr id="40961" name="Rectangle 1"/>
          <p:cNvSpPr>
            <a:spLocks noGrp="1" noChangeArrowheads="1"/>
          </p:cNvSpPr>
          <p:nvPr>
            <p:ph type="title"/>
          </p:nvPr>
        </p:nvSpPr>
        <p:spPr>
          <a:xfrm>
            <a:off x="228600" y="190501"/>
            <a:ext cx="8686800" cy="1104900"/>
          </a:xfrm>
          <a:ln/>
        </p:spPr>
        <p:txBody>
          <a:bodyPr/>
          <a:lstStyle/>
          <a:p>
            <a:r>
              <a:rPr lang="en-US" dirty="0" smtClean="0"/>
              <a:t>Multiform </a:t>
            </a:r>
            <a:r>
              <a:rPr lang="en-US" dirty="0"/>
              <a:t>Time in Ptolemy</a:t>
            </a:r>
          </a:p>
        </p:txBody>
      </p:sp>
      <p:sp>
        <p:nvSpPr>
          <p:cNvPr id="40962" name="Line 2"/>
          <p:cNvSpPr>
            <a:spLocks noChangeShapeType="1"/>
          </p:cNvSpPr>
          <p:nvPr/>
        </p:nvSpPr>
        <p:spPr bwMode="auto">
          <a:xfrm flipH="1">
            <a:off x="911944" y="5750719"/>
            <a:ext cx="5026298" cy="0"/>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0963" name="Line 3"/>
          <p:cNvSpPr>
            <a:spLocks noChangeShapeType="1"/>
          </p:cNvSpPr>
          <p:nvPr/>
        </p:nvSpPr>
        <p:spPr bwMode="auto">
          <a:xfrm flipH="1">
            <a:off x="1187648" y="1550417"/>
            <a:ext cx="0" cy="4526235"/>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0964" name="Line 4"/>
          <p:cNvSpPr>
            <a:spLocks noChangeShapeType="1"/>
          </p:cNvSpPr>
          <p:nvPr/>
        </p:nvSpPr>
        <p:spPr bwMode="auto">
          <a:xfrm rot="10800000" flipH="1">
            <a:off x="1187649" y="1794867"/>
            <a:ext cx="3954736" cy="3955852"/>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0965" name="Line 5"/>
          <p:cNvSpPr>
            <a:spLocks noChangeShapeType="1"/>
          </p:cNvSpPr>
          <p:nvPr/>
        </p:nvSpPr>
        <p:spPr bwMode="auto">
          <a:xfrm flipH="1">
            <a:off x="6438305" y="1214437"/>
            <a:ext cx="0" cy="4997277"/>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0966" name="Rectangle 6"/>
          <p:cNvSpPr>
            <a:spLocks/>
          </p:cNvSpPr>
          <p:nvPr/>
        </p:nvSpPr>
        <p:spPr bwMode="auto">
          <a:xfrm>
            <a:off x="6725172" y="1357312"/>
            <a:ext cx="1655215"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r>
              <a:rPr lang="en-US" sz="1700">
                <a:solidFill>
                  <a:srgbClr val="336666"/>
                </a:solidFill>
                <a:latin typeface="Times New Roman" charset="0"/>
                <a:cs typeface="Times New Roman" charset="0"/>
                <a:sym typeface="Times New Roman" charset="0"/>
              </a:rPr>
              <a:t>environment time:</a:t>
            </a:r>
          </a:p>
          <a:p>
            <a:r>
              <a:rPr lang="en-US" sz="1700">
                <a:solidFill>
                  <a:srgbClr val="336666"/>
                </a:solidFill>
                <a:latin typeface="Times New Roman Italic" charset="0"/>
                <a:cs typeface="Times New Roman Italic" charset="0"/>
                <a:sym typeface="Times New Roman Italic" charset="0"/>
              </a:rPr>
              <a:t>t</a:t>
            </a:r>
            <a:r>
              <a:rPr lang="en-US" sz="1700" baseline="-6000">
                <a:solidFill>
                  <a:srgbClr val="336666"/>
                </a:solidFill>
                <a:latin typeface="Times New Roman Italic" charset="0"/>
                <a:cs typeface="Times New Roman Italic" charset="0"/>
                <a:sym typeface="Times New Roman Italic" charset="0"/>
              </a:rPr>
              <a:t>e</a:t>
            </a:r>
            <a:endParaRPr lang="en-US" sz="1700">
              <a:solidFill>
                <a:srgbClr val="336666"/>
              </a:solidFill>
              <a:latin typeface="Times New Roman Italic" charset="0"/>
              <a:cs typeface="Times" charset="0"/>
              <a:sym typeface="Times New Roman Italic" charset="0"/>
            </a:endParaRPr>
          </a:p>
          <a:p>
            <a:endParaRPr lang="en-US" sz="1700">
              <a:solidFill>
                <a:srgbClr val="336666"/>
              </a:solidFill>
              <a:latin typeface="Times New Roman" charset="0"/>
              <a:cs typeface="Times" charset="0"/>
              <a:sym typeface="Times New Roman" charset="0"/>
            </a:endParaRPr>
          </a:p>
          <a:p>
            <a:r>
              <a:rPr lang="en-US" sz="1700">
                <a:solidFill>
                  <a:srgbClr val="336666"/>
                </a:solidFill>
                <a:latin typeface="Times New Roman" charset="0"/>
                <a:cs typeface="Times" charset="0"/>
                <a:sym typeface="Times New Roman" charset="0"/>
              </a:rPr>
              <a:t>start time:</a:t>
            </a:r>
          </a:p>
          <a:p>
            <a:r>
              <a:rPr lang="en-US" sz="1700">
                <a:solidFill>
                  <a:srgbClr val="336666"/>
                </a:solidFill>
                <a:latin typeface="Times New Roman Italic" charset="0"/>
                <a:cs typeface="Times New Roman Italic" charset="0"/>
                <a:sym typeface="Times New Roman Italic" charset="0"/>
              </a:rPr>
              <a:t>s</a:t>
            </a:r>
            <a:r>
              <a:rPr lang="en-US" sz="1700" baseline="-6000">
                <a:solidFill>
                  <a:srgbClr val="336666"/>
                </a:solidFill>
                <a:latin typeface="Times New Roman Italic" charset="0"/>
                <a:cs typeface="Times New Roman Italic" charset="0"/>
                <a:sym typeface="Times New Roman Italic" charset="0"/>
              </a:rPr>
              <a:t>e</a:t>
            </a:r>
            <a:r>
              <a:rPr lang="en-US" sz="1700">
                <a:solidFill>
                  <a:srgbClr val="336666"/>
                </a:solidFill>
                <a:latin typeface="Times New Roman Italic" charset="0"/>
                <a:cs typeface="Times New Roman Italic" charset="0"/>
                <a:sym typeface="Times New Roman Italic" charset="0"/>
              </a:rPr>
              <a:t>, s</a:t>
            </a:r>
            <a:r>
              <a:rPr lang="en-US" sz="1700" baseline="-6000">
                <a:solidFill>
                  <a:srgbClr val="336666"/>
                </a:solidFill>
                <a:latin typeface="Times New Roman Italic" charset="0"/>
                <a:cs typeface="Times New Roman Italic" charset="0"/>
                <a:sym typeface="Times New Roman Italic" charset="0"/>
              </a:rPr>
              <a:t>l</a:t>
            </a:r>
            <a:endParaRPr lang="en-US" sz="1700">
              <a:solidFill>
                <a:srgbClr val="336666"/>
              </a:solidFill>
              <a:latin typeface="Times New Roman Italic" charset="0"/>
              <a:cs typeface="Times" charset="0"/>
              <a:sym typeface="Times New Roman Italic" charset="0"/>
            </a:endParaRPr>
          </a:p>
          <a:p>
            <a:endParaRPr lang="en-US" sz="1700">
              <a:solidFill>
                <a:srgbClr val="336666"/>
              </a:solidFill>
              <a:latin typeface="Times New Roman" charset="0"/>
              <a:cs typeface="Times" charset="0"/>
              <a:sym typeface="Times New Roman" charset="0"/>
            </a:endParaRPr>
          </a:p>
          <a:p>
            <a:r>
              <a:rPr lang="en-US" sz="1700">
                <a:solidFill>
                  <a:srgbClr val="336666"/>
                </a:solidFill>
                <a:latin typeface="Times New Roman" charset="0"/>
                <a:cs typeface="Times" charset="0"/>
                <a:sym typeface="Times New Roman" charset="0"/>
              </a:rPr>
              <a:t>offset:</a:t>
            </a:r>
          </a:p>
          <a:p>
            <a:r>
              <a:rPr lang="en-US" sz="1700">
                <a:solidFill>
                  <a:srgbClr val="336666"/>
                </a:solidFill>
                <a:latin typeface="Times New Roman Italic" charset="0"/>
                <a:cs typeface="Times New Roman Italic" charset="0"/>
                <a:sym typeface="Times New Roman Italic" charset="0"/>
              </a:rPr>
              <a:t>o = s</a:t>
            </a:r>
            <a:r>
              <a:rPr lang="en-US" sz="1700" baseline="-6000">
                <a:solidFill>
                  <a:srgbClr val="336666"/>
                </a:solidFill>
                <a:latin typeface="Times New Roman Italic" charset="0"/>
                <a:cs typeface="Times New Roman Italic" charset="0"/>
                <a:sym typeface="Times New Roman Italic" charset="0"/>
              </a:rPr>
              <a:t>e</a:t>
            </a:r>
            <a:r>
              <a:rPr lang="en-US" sz="1700">
                <a:solidFill>
                  <a:srgbClr val="336666"/>
                </a:solidFill>
                <a:latin typeface="Times New Roman Italic" charset="0"/>
                <a:cs typeface="Times New Roman Italic" charset="0"/>
                <a:sym typeface="Times New Roman Italic" charset="0"/>
              </a:rPr>
              <a:t> - s</a:t>
            </a:r>
            <a:r>
              <a:rPr lang="en-US" sz="1700" baseline="-6000">
                <a:solidFill>
                  <a:srgbClr val="336666"/>
                </a:solidFill>
                <a:latin typeface="Times New Roman Italic" charset="0"/>
                <a:cs typeface="Times New Roman Italic" charset="0"/>
                <a:sym typeface="Times New Roman Italic" charset="0"/>
              </a:rPr>
              <a:t>l</a:t>
            </a:r>
            <a:endParaRPr lang="en-US" sz="1700">
              <a:solidFill>
                <a:srgbClr val="336666"/>
              </a:solidFill>
              <a:latin typeface="Times New Roman Italic" charset="0"/>
              <a:cs typeface="Times" charset="0"/>
              <a:sym typeface="Times New Roman Italic" charset="0"/>
            </a:endParaRPr>
          </a:p>
          <a:p>
            <a:endParaRPr lang="en-US" sz="1700">
              <a:solidFill>
                <a:srgbClr val="336666"/>
              </a:solidFill>
              <a:latin typeface="Times New Roman" charset="0"/>
              <a:cs typeface="Times" charset="0"/>
              <a:sym typeface="Times New Roman" charset="0"/>
            </a:endParaRPr>
          </a:p>
          <a:p>
            <a:r>
              <a:rPr lang="en-US" sz="1700">
                <a:solidFill>
                  <a:srgbClr val="336666"/>
                </a:solidFill>
                <a:latin typeface="Times New Roman" charset="0"/>
                <a:cs typeface="Times" charset="0"/>
                <a:sym typeface="Times New Roman" charset="0"/>
              </a:rPr>
              <a:t>clock rate:</a:t>
            </a:r>
          </a:p>
          <a:p>
            <a:r>
              <a:rPr lang="en-US" sz="1700">
                <a:solidFill>
                  <a:srgbClr val="336666"/>
                </a:solidFill>
                <a:latin typeface="Times New Roman Italic" charset="0"/>
                <a:cs typeface="Times New Roman Italic" charset="0"/>
                <a:sym typeface="Times New Roman Italic" charset="0"/>
              </a:rPr>
              <a:t>c</a:t>
            </a:r>
            <a:r>
              <a:rPr lang="en-US" sz="1700" baseline="-6000">
                <a:solidFill>
                  <a:srgbClr val="336666"/>
                </a:solidFill>
                <a:latin typeface="Times New Roman Italic" charset="0"/>
                <a:cs typeface="Times New Roman Italic" charset="0"/>
                <a:sym typeface="Times New Roman Italic" charset="0"/>
              </a:rPr>
              <a:t>l</a:t>
            </a:r>
            <a:endParaRPr lang="en-US" sz="1700">
              <a:solidFill>
                <a:srgbClr val="336666"/>
              </a:solidFill>
              <a:latin typeface="Times New Roman" charset="0"/>
              <a:cs typeface="Times" charset="0"/>
              <a:sym typeface="Times New Roman" charset="0"/>
            </a:endParaRPr>
          </a:p>
          <a:p>
            <a:endParaRPr lang="en-US" sz="1700">
              <a:solidFill>
                <a:srgbClr val="336666"/>
              </a:solidFill>
              <a:latin typeface="Times New Roman" charset="0"/>
              <a:cs typeface="Times" charset="0"/>
              <a:sym typeface="Times New Roman" charset="0"/>
            </a:endParaRPr>
          </a:p>
          <a:p>
            <a:r>
              <a:rPr lang="en-US" sz="1700">
                <a:solidFill>
                  <a:srgbClr val="336666"/>
                </a:solidFill>
                <a:latin typeface="Times New Roman" charset="0"/>
                <a:cs typeface="Times" charset="0"/>
                <a:sym typeface="Times New Roman" charset="0"/>
              </a:rPr>
              <a:t>local time:</a:t>
            </a:r>
          </a:p>
          <a:p>
            <a:r>
              <a:rPr lang="en-US" sz="1700">
                <a:solidFill>
                  <a:srgbClr val="336666"/>
                </a:solidFill>
                <a:latin typeface="Times New Roman Italic" charset="0"/>
                <a:cs typeface="Times New Roman Italic" charset="0"/>
                <a:sym typeface="Times New Roman Italic" charset="0"/>
              </a:rPr>
              <a:t>t</a:t>
            </a:r>
            <a:r>
              <a:rPr lang="en-US" sz="1700" baseline="-6000">
                <a:solidFill>
                  <a:srgbClr val="336666"/>
                </a:solidFill>
                <a:latin typeface="Times New Roman Italic" charset="0"/>
                <a:cs typeface="Times New Roman Italic" charset="0"/>
                <a:sym typeface="Times New Roman Italic" charset="0"/>
              </a:rPr>
              <a:t>l </a:t>
            </a:r>
            <a:r>
              <a:rPr lang="en-US" sz="1700">
                <a:solidFill>
                  <a:srgbClr val="336666"/>
                </a:solidFill>
                <a:latin typeface="Times New Roman Italic" charset="0"/>
                <a:cs typeface="Times New Roman Italic" charset="0"/>
                <a:sym typeface="Times New Roman Italic" charset="0"/>
              </a:rPr>
              <a:t>= (t</a:t>
            </a:r>
            <a:r>
              <a:rPr lang="en-US" sz="1700" baseline="-6000">
                <a:solidFill>
                  <a:srgbClr val="336666"/>
                </a:solidFill>
                <a:latin typeface="Times New Roman Italic" charset="0"/>
                <a:cs typeface="Times New Roman Italic" charset="0"/>
                <a:sym typeface="Times New Roman Italic" charset="0"/>
              </a:rPr>
              <a:t>e </a:t>
            </a:r>
            <a:r>
              <a:rPr lang="en-US" sz="1700">
                <a:solidFill>
                  <a:srgbClr val="336666"/>
                </a:solidFill>
                <a:latin typeface="Times New Roman Italic" charset="0"/>
                <a:cs typeface="Times New Roman Italic" charset="0"/>
                <a:sym typeface="Times New Roman Italic" charset="0"/>
              </a:rPr>
              <a:t>- o) </a:t>
            </a:r>
            <a:r>
              <a:rPr lang="en-US" sz="1700">
                <a:solidFill>
                  <a:srgbClr val="336666"/>
                </a:solidFill>
                <a:latin typeface="Times New Roman" charset="0"/>
                <a:cs typeface="Times New Roman" charset="0"/>
                <a:sym typeface="Times New Roman" charset="0"/>
              </a:rPr>
              <a:t>×</a:t>
            </a:r>
            <a:r>
              <a:rPr lang="en-US" sz="1700">
                <a:solidFill>
                  <a:srgbClr val="336666"/>
                </a:solidFill>
                <a:latin typeface="Times New Roman Italic" charset="0"/>
                <a:cs typeface="Times New Roman Italic" charset="0"/>
                <a:sym typeface="Times New Roman Italic" charset="0"/>
              </a:rPr>
              <a:t> c</a:t>
            </a:r>
            <a:r>
              <a:rPr lang="en-US" sz="1700" baseline="-6000">
                <a:solidFill>
                  <a:srgbClr val="336666"/>
                </a:solidFill>
                <a:latin typeface="Times New Roman Italic" charset="0"/>
                <a:cs typeface="Times New Roman Italic" charset="0"/>
                <a:sym typeface="Times New Roman Italic" charset="0"/>
              </a:rPr>
              <a:t>l</a:t>
            </a:r>
            <a:endParaRPr lang="en-US" sz="1700">
              <a:solidFill>
                <a:srgbClr val="336666"/>
              </a:solidFill>
              <a:latin typeface="Times New Roman" charset="0"/>
              <a:cs typeface="Times" charset="0"/>
              <a:sym typeface="Times New Roman" charset="0"/>
            </a:endParaRPr>
          </a:p>
          <a:p>
            <a:endParaRPr lang="en-US" sz="1700">
              <a:solidFill>
                <a:srgbClr val="336666"/>
              </a:solidFill>
              <a:latin typeface="Times New Roman" charset="0"/>
              <a:cs typeface="Times" charset="0"/>
              <a:sym typeface="Times New Roman" charset="0"/>
            </a:endParaRPr>
          </a:p>
          <a:p>
            <a:endParaRPr lang="en-US" sz="1700">
              <a:solidFill>
                <a:srgbClr val="336666"/>
              </a:solidFill>
              <a:latin typeface="Times New Roman" charset="0"/>
              <a:cs typeface="Times" charset="0"/>
              <a:sym typeface="Times New Roman" charset="0"/>
            </a:endParaRPr>
          </a:p>
        </p:txBody>
      </p:sp>
      <p:sp>
        <p:nvSpPr>
          <p:cNvPr id="40967" name="Rectangle 7"/>
          <p:cNvSpPr>
            <a:spLocks/>
          </p:cNvSpPr>
          <p:nvPr/>
        </p:nvSpPr>
        <p:spPr bwMode="auto">
          <a:xfrm>
            <a:off x="5554266" y="5800601"/>
            <a:ext cx="131636"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t</a:t>
            </a:r>
            <a:r>
              <a:rPr lang="en-US" sz="1700" baseline="-6000">
                <a:solidFill>
                  <a:srgbClr val="336666"/>
                </a:solidFill>
                <a:latin typeface="Times New Roman Italic" charset="0"/>
                <a:cs typeface="Times New Roman Italic" charset="0"/>
                <a:sym typeface="Times New Roman Italic" charset="0"/>
              </a:rPr>
              <a:t>e</a:t>
            </a:r>
          </a:p>
        </p:txBody>
      </p:sp>
      <p:sp>
        <p:nvSpPr>
          <p:cNvPr id="40968" name="Rectangle 8"/>
          <p:cNvSpPr>
            <a:spLocks/>
          </p:cNvSpPr>
          <p:nvPr/>
        </p:nvSpPr>
        <p:spPr bwMode="auto">
          <a:xfrm>
            <a:off x="634008" y="1282179"/>
            <a:ext cx="131636"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t</a:t>
            </a:r>
            <a:r>
              <a:rPr lang="en-US" sz="1700" baseline="-6000">
                <a:solidFill>
                  <a:srgbClr val="336666"/>
                </a:solidFill>
                <a:latin typeface="Times New Roman Italic" charset="0"/>
                <a:cs typeface="Times New Roman Italic" charset="0"/>
                <a:sym typeface="Times New Roman Italic" charset="0"/>
              </a:rPr>
              <a:t>l</a:t>
            </a:r>
          </a:p>
        </p:txBody>
      </p:sp>
      <p:sp>
        <p:nvSpPr>
          <p:cNvPr id="40969" name="Rectangle 9"/>
          <p:cNvSpPr>
            <a:spLocks/>
          </p:cNvSpPr>
          <p:nvPr/>
        </p:nvSpPr>
        <p:spPr bwMode="auto">
          <a:xfrm>
            <a:off x="848321" y="6032773"/>
            <a:ext cx="155907"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s</a:t>
            </a:r>
            <a:r>
              <a:rPr lang="en-US" sz="1700" baseline="-6000">
                <a:solidFill>
                  <a:srgbClr val="336666"/>
                </a:solidFill>
                <a:latin typeface="Times New Roman Italic" charset="0"/>
                <a:cs typeface="Times New Roman Italic" charset="0"/>
                <a:sym typeface="Times New Roman Italic" charset="0"/>
              </a:rPr>
              <a:t>e</a:t>
            </a:r>
          </a:p>
        </p:txBody>
      </p:sp>
      <p:sp>
        <p:nvSpPr>
          <p:cNvPr id="40970" name="Line 10"/>
          <p:cNvSpPr>
            <a:spLocks noChangeShapeType="1"/>
          </p:cNvSpPr>
          <p:nvPr/>
        </p:nvSpPr>
        <p:spPr bwMode="auto">
          <a:xfrm rot="10800000" flipH="1">
            <a:off x="2268141" y="4008314"/>
            <a:ext cx="1740173" cy="174128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0971" name="Rectangle 11"/>
          <p:cNvSpPr>
            <a:spLocks/>
          </p:cNvSpPr>
          <p:nvPr/>
        </p:nvSpPr>
        <p:spPr bwMode="auto">
          <a:xfrm>
            <a:off x="1893094" y="5729163"/>
            <a:ext cx="155907"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s</a:t>
            </a:r>
            <a:r>
              <a:rPr lang="en-US" sz="1700" baseline="-6000">
                <a:solidFill>
                  <a:srgbClr val="336666"/>
                </a:solidFill>
                <a:latin typeface="Times New Roman Italic" charset="0"/>
                <a:cs typeface="Times New Roman Italic" charset="0"/>
                <a:sym typeface="Times New Roman Italic" charset="0"/>
              </a:rPr>
              <a:t>l</a:t>
            </a:r>
          </a:p>
        </p:txBody>
      </p:sp>
      <p:sp>
        <p:nvSpPr>
          <p:cNvPr id="40972" name="Rectangle 12"/>
          <p:cNvSpPr>
            <a:spLocks/>
          </p:cNvSpPr>
          <p:nvPr/>
        </p:nvSpPr>
        <p:spPr bwMode="auto">
          <a:xfrm>
            <a:off x="1401961" y="5727070"/>
            <a:ext cx="1800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o</a:t>
            </a:r>
          </a:p>
        </p:txBody>
      </p:sp>
      <p:sp>
        <p:nvSpPr>
          <p:cNvPr id="40973" name="Rectangle 13"/>
          <p:cNvSpPr>
            <a:spLocks/>
          </p:cNvSpPr>
          <p:nvPr/>
        </p:nvSpPr>
        <p:spPr bwMode="auto">
          <a:xfrm>
            <a:off x="2509243" y="5235937"/>
            <a:ext cx="7187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c</a:t>
            </a:r>
            <a:r>
              <a:rPr lang="en-US" sz="1700" baseline="-6000">
                <a:solidFill>
                  <a:srgbClr val="336666"/>
                </a:solidFill>
                <a:latin typeface="Times New Roman Italic" charset="0"/>
                <a:cs typeface="Times New Roman Italic" charset="0"/>
                <a:sym typeface="Times New Roman Italic" charset="0"/>
              </a:rPr>
              <a:t>l </a:t>
            </a:r>
            <a:r>
              <a:rPr lang="en-US" sz="1700">
                <a:solidFill>
                  <a:srgbClr val="336666"/>
                </a:solidFill>
                <a:latin typeface="Times New Roman Italic" charset="0"/>
                <a:cs typeface="Times New Roman Italic" charset="0"/>
                <a:sym typeface="Times New Roman Italic" charset="0"/>
              </a:rPr>
              <a:t>= 1.0</a:t>
            </a:r>
          </a:p>
        </p:txBody>
      </p:sp>
      <p:sp>
        <p:nvSpPr>
          <p:cNvPr id="40974" name="Rectangle 14"/>
          <p:cNvSpPr>
            <a:spLocks/>
          </p:cNvSpPr>
          <p:nvPr/>
        </p:nvSpPr>
        <p:spPr bwMode="auto">
          <a:xfrm>
            <a:off x="4295180" y="4789452"/>
            <a:ext cx="8356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c</a:t>
            </a:r>
            <a:r>
              <a:rPr lang="en-US" sz="1700" baseline="-6000">
                <a:solidFill>
                  <a:srgbClr val="336666"/>
                </a:solidFill>
                <a:latin typeface="Times New Roman Italic" charset="0"/>
                <a:cs typeface="Times New Roman Italic" charset="0"/>
                <a:sym typeface="Times New Roman Italic" charset="0"/>
              </a:rPr>
              <a:t>l</a:t>
            </a:r>
            <a:r>
              <a:rPr lang="ja-JP" altLang="en-US" sz="1700">
                <a:solidFill>
                  <a:srgbClr val="336666"/>
                </a:solidFill>
                <a:latin typeface="Arial"/>
                <a:cs typeface="Times New Roman Italic" charset="0"/>
                <a:sym typeface="Times New Roman Italic" charset="0"/>
              </a:rPr>
              <a:t>’</a:t>
            </a:r>
            <a:r>
              <a:rPr lang="en-US" sz="1700" baseline="-6000">
                <a:solidFill>
                  <a:srgbClr val="336666"/>
                </a:solidFill>
                <a:latin typeface="Times New Roman Italic" charset="0"/>
                <a:cs typeface="Times New Roman Italic" charset="0"/>
                <a:sym typeface="Times New Roman Italic" charset="0"/>
              </a:rPr>
              <a:t> </a:t>
            </a:r>
            <a:r>
              <a:rPr lang="en-US" sz="1700">
                <a:solidFill>
                  <a:srgbClr val="336666"/>
                </a:solidFill>
                <a:latin typeface="Times New Roman Italic" charset="0"/>
                <a:cs typeface="Times New Roman Italic" charset="0"/>
                <a:sym typeface="Times New Roman Italic" charset="0"/>
              </a:rPr>
              <a:t>= 0.5</a:t>
            </a:r>
          </a:p>
        </p:txBody>
      </p:sp>
      <p:sp>
        <p:nvSpPr>
          <p:cNvPr id="40975" name="Line 15"/>
          <p:cNvSpPr>
            <a:spLocks noChangeShapeType="1"/>
          </p:cNvSpPr>
          <p:nvPr/>
        </p:nvSpPr>
        <p:spPr bwMode="auto">
          <a:xfrm rot="10800000" flipH="1">
            <a:off x="3991570" y="3238129"/>
            <a:ext cx="1803797" cy="779115"/>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0976" name="Rectangle 16"/>
          <p:cNvSpPr>
            <a:spLocks/>
          </p:cNvSpPr>
          <p:nvPr/>
        </p:nvSpPr>
        <p:spPr bwMode="auto">
          <a:xfrm>
            <a:off x="4045149" y="4521562"/>
            <a:ext cx="12576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700">
                <a:solidFill>
                  <a:srgbClr val="336666"/>
                </a:solidFill>
                <a:latin typeface="Times New Roman" charset="0"/>
                <a:cs typeface="Times New Roman" charset="0"/>
                <a:sym typeface="Times New Roman" charset="0"/>
              </a:rPr>
              <a:t>set clock drift</a:t>
            </a:r>
          </a:p>
        </p:txBody>
      </p:sp>
      <p:sp>
        <p:nvSpPr>
          <p:cNvPr id="40977" name="Line 17"/>
          <p:cNvSpPr>
            <a:spLocks noChangeShapeType="1"/>
          </p:cNvSpPr>
          <p:nvPr/>
        </p:nvSpPr>
        <p:spPr bwMode="auto">
          <a:xfrm>
            <a:off x="4027289" y="4008314"/>
            <a:ext cx="324818" cy="516805"/>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pic>
        <p:nvPicPr>
          <p:cNvPr id="4097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395" y="1105049"/>
            <a:ext cx="443136" cy="56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1" name="TextBox 20"/>
          <p:cNvSpPr txBox="1"/>
          <p:nvPr/>
        </p:nvSpPr>
        <p:spPr>
          <a:xfrm>
            <a:off x="5181600" y="609600"/>
            <a:ext cx="3551946" cy="338554"/>
          </a:xfrm>
          <a:prstGeom prst="rect">
            <a:avLst/>
          </a:prstGeom>
          <a:noFill/>
        </p:spPr>
        <p:txBody>
          <a:bodyPr wrap="none" rtlCol="0">
            <a:spAutoFit/>
          </a:bodyPr>
          <a:lstStyle/>
          <a:p>
            <a:r>
              <a:rPr lang="en-US" dirty="0" smtClean="0">
                <a:solidFill>
                  <a:srgbClr val="336666"/>
                </a:solidFill>
              </a:rPr>
              <a:t>Even more real: clock drift</a:t>
            </a:r>
            <a:r>
              <a:rPr lang="en-US" dirty="0">
                <a:solidFill>
                  <a:srgbClr val="336666"/>
                </a:solidFill>
              </a:rPr>
              <a:t> </a:t>
            </a:r>
            <a:r>
              <a:rPr lang="en-US" b="1" dirty="0" smtClean="0">
                <a:solidFill>
                  <a:srgbClr val="336666"/>
                </a:solidFill>
              </a:rPr>
              <a:t>changes</a:t>
            </a:r>
            <a:r>
              <a:rPr lang="en-US" dirty="0" smtClean="0">
                <a:solidFill>
                  <a:srgbClr val="336666"/>
                </a:solidFill>
              </a:rPr>
              <a:t>!</a:t>
            </a:r>
          </a:p>
        </p:txBody>
      </p:sp>
    </p:spTree>
    <p:extLst>
      <p:ext uri="{BB962C8B-B14F-4D97-AF65-F5344CB8AC3E}">
        <p14:creationId xmlns:p14="http://schemas.microsoft.com/office/powerpoint/2010/main" val="3411170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648200"/>
            <a:ext cx="8686800" cy="1828800"/>
          </a:xfrm>
        </p:spPr>
        <p:txBody>
          <a:bodyPr>
            <a:normAutofit/>
          </a:bodyPr>
          <a:lstStyle/>
          <a:p>
            <a:pPr marL="0" indent="0">
              <a:buNone/>
            </a:pPr>
            <a:r>
              <a:rPr lang="en-US" sz="2400" dirty="0" smtClean="0"/>
              <a:t>What is the momentum of the middle ball as a function of time?</a:t>
            </a:r>
          </a:p>
          <a:p>
            <a:pPr marL="0" indent="0">
              <a:buNone/>
            </a:pPr>
            <a:endParaRPr lang="en-US" dirty="0"/>
          </a:p>
        </p:txBody>
      </p:sp>
      <p:pic>
        <p:nvPicPr>
          <p:cNvPr id="5" name="Picture 4" descr="NewtonsCradleAnim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0"/>
            <a:ext cx="6096000" cy="4572000"/>
          </a:xfrm>
          <a:prstGeom prst="rect">
            <a:avLst/>
          </a:prstGeom>
        </p:spPr>
      </p:pic>
      <p:pic>
        <p:nvPicPr>
          <p:cNvPr id="8" name="Picture 7"/>
          <p:cNvPicPr>
            <a:picLocks noChangeAspect="1"/>
          </p:cNvPicPr>
          <p:nvPr/>
        </p:nvPicPr>
        <p:blipFill>
          <a:blip r:embed="rId4"/>
          <a:stretch>
            <a:fillRect/>
          </a:stretch>
        </p:blipFill>
        <p:spPr>
          <a:xfrm>
            <a:off x="3581400" y="5257800"/>
            <a:ext cx="2044700" cy="431800"/>
          </a:xfrm>
          <a:prstGeom prst="rect">
            <a:avLst/>
          </a:prstGeom>
        </p:spPr>
      </p:pic>
    </p:spTree>
    <p:extLst>
      <p:ext uri="{BB962C8B-B14F-4D97-AF65-F5344CB8AC3E}">
        <p14:creationId xmlns:p14="http://schemas.microsoft.com/office/powerpoint/2010/main" val="21925312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Slide Number Placeholder 3"/>
          <p:cNvSpPr>
            <a:spLocks noGrp="1"/>
          </p:cNvSpPr>
          <p:nvPr>
            <p:ph type="sldNum" sz="quarter" idx="4294967295"/>
          </p:nvPr>
        </p:nvSpPr>
        <p:spPr>
          <a:xfrm>
            <a:off x="8795742" y="6590109"/>
            <a:ext cx="241102" cy="258961"/>
          </a:xfrm>
          <a:prstGeom prst="rect">
            <a:avLst/>
          </a:prstGeom>
        </p:spPr>
        <p:txBody>
          <a:bodyPr lIns="64291" tIns="32146" rIns="64291" bIns="32146"/>
          <a:lstStyle/>
          <a:p>
            <a:fld id="{1AC79136-5C74-F849-A54F-0EF3A70DD9C2}" type="slidenum">
              <a:rPr lang="en-US">
                <a:solidFill>
                  <a:srgbClr val="336666"/>
                </a:solidFill>
              </a:rPr>
              <a:pPr/>
              <a:t>30</a:t>
            </a:fld>
            <a:endParaRPr lang="en-US">
              <a:solidFill>
                <a:srgbClr val="336666"/>
              </a:solidFill>
            </a:endParaRPr>
          </a:p>
        </p:txBody>
      </p:sp>
      <p:sp>
        <p:nvSpPr>
          <p:cNvPr id="43009" name="Rectangle 1"/>
          <p:cNvSpPr>
            <a:spLocks noGrp="1" noChangeArrowheads="1"/>
          </p:cNvSpPr>
          <p:nvPr>
            <p:ph type="title"/>
          </p:nvPr>
        </p:nvSpPr>
        <p:spPr>
          <a:xfrm>
            <a:off x="228600" y="190501"/>
            <a:ext cx="8686800" cy="876300"/>
          </a:xfrm>
          <a:ln/>
        </p:spPr>
        <p:txBody>
          <a:bodyPr/>
          <a:lstStyle/>
          <a:p>
            <a:r>
              <a:rPr lang="en-US" dirty="0" smtClean="0"/>
              <a:t>Multiform </a:t>
            </a:r>
            <a:r>
              <a:rPr lang="en-US" dirty="0"/>
              <a:t>Time in Ptolemy</a:t>
            </a:r>
          </a:p>
        </p:txBody>
      </p:sp>
      <p:sp>
        <p:nvSpPr>
          <p:cNvPr id="43010" name="Line 2"/>
          <p:cNvSpPr>
            <a:spLocks noChangeShapeType="1"/>
          </p:cNvSpPr>
          <p:nvPr/>
        </p:nvSpPr>
        <p:spPr bwMode="auto">
          <a:xfrm flipH="1">
            <a:off x="911944" y="5750719"/>
            <a:ext cx="5026298" cy="0"/>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3011" name="Line 3"/>
          <p:cNvSpPr>
            <a:spLocks noChangeShapeType="1"/>
          </p:cNvSpPr>
          <p:nvPr/>
        </p:nvSpPr>
        <p:spPr bwMode="auto">
          <a:xfrm flipH="1">
            <a:off x="1187648" y="1550417"/>
            <a:ext cx="0" cy="4526235"/>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3012" name="Line 4"/>
          <p:cNvSpPr>
            <a:spLocks noChangeShapeType="1"/>
          </p:cNvSpPr>
          <p:nvPr/>
        </p:nvSpPr>
        <p:spPr bwMode="auto">
          <a:xfrm rot="10800000" flipH="1">
            <a:off x="1187649" y="1794867"/>
            <a:ext cx="3954736" cy="3955852"/>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3013" name="Line 5"/>
          <p:cNvSpPr>
            <a:spLocks noChangeShapeType="1"/>
          </p:cNvSpPr>
          <p:nvPr/>
        </p:nvSpPr>
        <p:spPr bwMode="auto">
          <a:xfrm flipH="1">
            <a:off x="6438305" y="1214437"/>
            <a:ext cx="0" cy="4997277"/>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3014" name="Rectangle 6"/>
          <p:cNvSpPr>
            <a:spLocks/>
          </p:cNvSpPr>
          <p:nvPr/>
        </p:nvSpPr>
        <p:spPr bwMode="auto">
          <a:xfrm>
            <a:off x="6725172" y="1357312"/>
            <a:ext cx="1655215"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r>
              <a:rPr lang="en-US" sz="1700" dirty="0">
                <a:solidFill>
                  <a:srgbClr val="336666"/>
                </a:solidFill>
                <a:latin typeface="Times New Roman" charset="0"/>
                <a:cs typeface="Times New Roman" charset="0"/>
                <a:sym typeface="Times New Roman" charset="0"/>
              </a:rPr>
              <a:t>environment time:</a:t>
            </a:r>
          </a:p>
          <a:p>
            <a:r>
              <a:rPr lang="en-US" sz="1700" dirty="0" err="1">
                <a:solidFill>
                  <a:srgbClr val="336666"/>
                </a:solidFill>
                <a:latin typeface="Times New Roman Italic" charset="0"/>
                <a:cs typeface="Times New Roman Italic" charset="0"/>
                <a:sym typeface="Times New Roman Italic" charset="0"/>
              </a:rPr>
              <a:t>t</a:t>
            </a:r>
            <a:r>
              <a:rPr lang="en-US" sz="1700" baseline="-6000" dirty="0" err="1">
                <a:solidFill>
                  <a:srgbClr val="336666"/>
                </a:solidFill>
                <a:latin typeface="Times New Roman Italic" charset="0"/>
                <a:cs typeface="Times New Roman Italic" charset="0"/>
                <a:sym typeface="Times New Roman Italic" charset="0"/>
              </a:rPr>
              <a:t>e</a:t>
            </a:r>
            <a:endParaRPr lang="en-US" sz="1700" dirty="0">
              <a:solidFill>
                <a:srgbClr val="336666"/>
              </a:solidFill>
              <a:latin typeface="Times New Roman Italic" charset="0"/>
              <a:cs typeface="Times" charset="0"/>
              <a:sym typeface="Times New Roman Italic" charset="0"/>
            </a:endParaRPr>
          </a:p>
          <a:p>
            <a:endParaRPr lang="en-US" sz="1700" dirty="0">
              <a:solidFill>
                <a:srgbClr val="336666"/>
              </a:solidFill>
              <a:latin typeface="Times New Roman" charset="0"/>
              <a:cs typeface="Times" charset="0"/>
              <a:sym typeface="Times New Roman" charset="0"/>
            </a:endParaRPr>
          </a:p>
          <a:p>
            <a:r>
              <a:rPr lang="en-US" sz="1700" dirty="0">
                <a:solidFill>
                  <a:srgbClr val="336666"/>
                </a:solidFill>
                <a:latin typeface="Times New Roman" charset="0"/>
                <a:cs typeface="Times" charset="0"/>
                <a:sym typeface="Times New Roman" charset="0"/>
              </a:rPr>
              <a:t>start time:</a:t>
            </a:r>
          </a:p>
          <a:p>
            <a:r>
              <a:rPr lang="en-US" sz="1700" dirty="0">
                <a:solidFill>
                  <a:srgbClr val="336666"/>
                </a:solidFill>
                <a:latin typeface="Times New Roman Italic" charset="0"/>
                <a:cs typeface="Times New Roman Italic" charset="0"/>
                <a:sym typeface="Times New Roman Italic" charset="0"/>
              </a:rPr>
              <a:t>s</a:t>
            </a:r>
            <a:r>
              <a:rPr lang="en-US" sz="1700" baseline="-6000" dirty="0">
                <a:solidFill>
                  <a:srgbClr val="336666"/>
                </a:solidFill>
                <a:latin typeface="Times New Roman Italic" charset="0"/>
                <a:cs typeface="Times New Roman Italic" charset="0"/>
                <a:sym typeface="Times New Roman Italic" charset="0"/>
              </a:rPr>
              <a:t>e</a:t>
            </a:r>
            <a:r>
              <a:rPr lang="en-US" sz="1700" dirty="0">
                <a:solidFill>
                  <a:srgbClr val="336666"/>
                </a:solidFill>
                <a:latin typeface="Times New Roman Italic" charset="0"/>
                <a:cs typeface="Times New Roman Italic" charset="0"/>
                <a:sym typeface="Times New Roman Italic" charset="0"/>
              </a:rPr>
              <a:t>, </a:t>
            </a:r>
            <a:r>
              <a:rPr lang="en-US" sz="1700" dirty="0" err="1">
                <a:solidFill>
                  <a:srgbClr val="336666"/>
                </a:solidFill>
                <a:latin typeface="Times New Roman Italic" charset="0"/>
                <a:cs typeface="Times New Roman Italic" charset="0"/>
                <a:sym typeface="Times New Roman Italic" charset="0"/>
              </a:rPr>
              <a:t>s</a:t>
            </a:r>
            <a:r>
              <a:rPr lang="en-US" sz="1700" baseline="-6000" dirty="0" err="1">
                <a:solidFill>
                  <a:srgbClr val="336666"/>
                </a:solidFill>
                <a:latin typeface="Times New Roman Italic" charset="0"/>
                <a:cs typeface="Times New Roman Italic" charset="0"/>
                <a:sym typeface="Times New Roman Italic" charset="0"/>
              </a:rPr>
              <a:t>l</a:t>
            </a:r>
            <a:endParaRPr lang="en-US" sz="1700" dirty="0">
              <a:solidFill>
                <a:srgbClr val="336666"/>
              </a:solidFill>
              <a:latin typeface="Times New Roman Italic" charset="0"/>
              <a:cs typeface="Times" charset="0"/>
              <a:sym typeface="Times New Roman Italic" charset="0"/>
            </a:endParaRPr>
          </a:p>
          <a:p>
            <a:endParaRPr lang="en-US" sz="1700" dirty="0">
              <a:solidFill>
                <a:srgbClr val="336666"/>
              </a:solidFill>
              <a:latin typeface="Times New Roman" charset="0"/>
              <a:cs typeface="Times" charset="0"/>
              <a:sym typeface="Times New Roman" charset="0"/>
            </a:endParaRPr>
          </a:p>
          <a:p>
            <a:r>
              <a:rPr lang="en-US" sz="1700" dirty="0">
                <a:solidFill>
                  <a:srgbClr val="336666"/>
                </a:solidFill>
                <a:latin typeface="Times New Roman" charset="0"/>
                <a:cs typeface="Times" charset="0"/>
                <a:sym typeface="Times New Roman" charset="0"/>
              </a:rPr>
              <a:t>offset:</a:t>
            </a:r>
          </a:p>
          <a:p>
            <a:r>
              <a:rPr lang="en-US" sz="1700" dirty="0">
                <a:solidFill>
                  <a:srgbClr val="336666"/>
                </a:solidFill>
                <a:latin typeface="Times New Roman Italic" charset="0"/>
                <a:cs typeface="Times New Roman Italic" charset="0"/>
                <a:sym typeface="Times New Roman Italic" charset="0"/>
              </a:rPr>
              <a:t>o = s</a:t>
            </a:r>
            <a:r>
              <a:rPr lang="en-US" sz="1700" baseline="-6000" dirty="0">
                <a:solidFill>
                  <a:srgbClr val="336666"/>
                </a:solidFill>
                <a:latin typeface="Times New Roman Italic" charset="0"/>
                <a:cs typeface="Times New Roman Italic" charset="0"/>
                <a:sym typeface="Times New Roman Italic" charset="0"/>
              </a:rPr>
              <a:t>e</a:t>
            </a:r>
            <a:r>
              <a:rPr lang="en-US" sz="1700" dirty="0">
                <a:solidFill>
                  <a:srgbClr val="336666"/>
                </a:solidFill>
                <a:latin typeface="Times New Roman Italic" charset="0"/>
                <a:cs typeface="Times New Roman Italic" charset="0"/>
                <a:sym typeface="Times New Roman Italic" charset="0"/>
              </a:rPr>
              <a:t> - </a:t>
            </a:r>
            <a:r>
              <a:rPr lang="en-US" sz="1700" dirty="0" err="1">
                <a:solidFill>
                  <a:srgbClr val="336666"/>
                </a:solidFill>
                <a:latin typeface="Times New Roman Italic" charset="0"/>
                <a:cs typeface="Times New Roman Italic" charset="0"/>
                <a:sym typeface="Times New Roman Italic" charset="0"/>
              </a:rPr>
              <a:t>s</a:t>
            </a:r>
            <a:r>
              <a:rPr lang="en-US" sz="1700" baseline="-6000" dirty="0" err="1">
                <a:solidFill>
                  <a:srgbClr val="336666"/>
                </a:solidFill>
                <a:latin typeface="Times New Roman Italic" charset="0"/>
                <a:cs typeface="Times New Roman Italic" charset="0"/>
                <a:sym typeface="Times New Roman Italic" charset="0"/>
              </a:rPr>
              <a:t>l</a:t>
            </a:r>
            <a:endParaRPr lang="en-US" sz="1700" dirty="0">
              <a:solidFill>
                <a:srgbClr val="336666"/>
              </a:solidFill>
              <a:latin typeface="Times New Roman Italic" charset="0"/>
              <a:cs typeface="Times" charset="0"/>
              <a:sym typeface="Times New Roman Italic" charset="0"/>
            </a:endParaRPr>
          </a:p>
          <a:p>
            <a:endParaRPr lang="en-US" sz="1700" dirty="0">
              <a:solidFill>
                <a:srgbClr val="336666"/>
              </a:solidFill>
              <a:latin typeface="Times New Roman" charset="0"/>
              <a:cs typeface="Times" charset="0"/>
              <a:sym typeface="Times New Roman" charset="0"/>
            </a:endParaRPr>
          </a:p>
          <a:p>
            <a:r>
              <a:rPr lang="en-US" sz="1700" dirty="0">
                <a:solidFill>
                  <a:srgbClr val="336666"/>
                </a:solidFill>
                <a:latin typeface="Times New Roman" charset="0"/>
                <a:cs typeface="Times" charset="0"/>
                <a:sym typeface="Times New Roman" charset="0"/>
              </a:rPr>
              <a:t>clock rate:</a:t>
            </a:r>
          </a:p>
          <a:p>
            <a:r>
              <a:rPr lang="en-US" sz="1700" dirty="0">
                <a:solidFill>
                  <a:srgbClr val="336666"/>
                </a:solidFill>
                <a:latin typeface="Times New Roman Italic" charset="0"/>
                <a:cs typeface="Times New Roman Italic" charset="0"/>
                <a:sym typeface="Times New Roman Italic" charset="0"/>
              </a:rPr>
              <a:t>c</a:t>
            </a:r>
            <a:r>
              <a:rPr lang="en-US" sz="1700" baseline="-6000" dirty="0">
                <a:solidFill>
                  <a:srgbClr val="336666"/>
                </a:solidFill>
                <a:latin typeface="Times New Roman Italic" charset="0"/>
                <a:cs typeface="Times New Roman Italic" charset="0"/>
                <a:sym typeface="Times New Roman Italic" charset="0"/>
              </a:rPr>
              <a:t>l</a:t>
            </a:r>
            <a:endParaRPr lang="en-US" sz="1700" dirty="0">
              <a:solidFill>
                <a:srgbClr val="336666"/>
              </a:solidFill>
              <a:latin typeface="Times New Roman" charset="0"/>
              <a:cs typeface="Times" charset="0"/>
              <a:sym typeface="Times New Roman" charset="0"/>
            </a:endParaRPr>
          </a:p>
          <a:p>
            <a:endParaRPr lang="en-US" sz="1700" dirty="0">
              <a:solidFill>
                <a:srgbClr val="336666"/>
              </a:solidFill>
              <a:latin typeface="Times New Roman" charset="0"/>
              <a:cs typeface="Times" charset="0"/>
              <a:sym typeface="Times New Roman" charset="0"/>
            </a:endParaRPr>
          </a:p>
          <a:p>
            <a:r>
              <a:rPr lang="en-US" sz="1700" dirty="0">
                <a:solidFill>
                  <a:srgbClr val="336666"/>
                </a:solidFill>
                <a:latin typeface="Times New Roman" charset="0"/>
                <a:cs typeface="Times" charset="0"/>
                <a:sym typeface="Times New Roman" charset="0"/>
              </a:rPr>
              <a:t>local time:</a:t>
            </a:r>
          </a:p>
          <a:p>
            <a:r>
              <a:rPr lang="en-US" sz="1700" dirty="0" err="1">
                <a:solidFill>
                  <a:srgbClr val="336666"/>
                </a:solidFill>
                <a:latin typeface="Times New Roman Italic" charset="0"/>
                <a:cs typeface="Times New Roman Italic" charset="0"/>
                <a:sym typeface="Times New Roman Italic" charset="0"/>
              </a:rPr>
              <a:t>t</a:t>
            </a:r>
            <a:r>
              <a:rPr lang="en-US" sz="1700" baseline="-6000" dirty="0" err="1">
                <a:solidFill>
                  <a:srgbClr val="336666"/>
                </a:solidFill>
                <a:latin typeface="Times New Roman Italic" charset="0"/>
                <a:cs typeface="Times New Roman Italic" charset="0"/>
                <a:sym typeface="Times New Roman Italic" charset="0"/>
              </a:rPr>
              <a:t>l</a:t>
            </a:r>
            <a:r>
              <a:rPr lang="en-US" sz="1700" baseline="-6000" dirty="0">
                <a:solidFill>
                  <a:srgbClr val="336666"/>
                </a:solidFill>
                <a:latin typeface="Times New Roman Italic" charset="0"/>
                <a:cs typeface="Times New Roman Italic" charset="0"/>
                <a:sym typeface="Times New Roman Italic" charset="0"/>
              </a:rPr>
              <a:t> </a:t>
            </a:r>
            <a:r>
              <a:rPr lang="en-US" sz="1700" dirty="0">
                <a:solidFill>
                  <a:srgbClr val="336666"/>
                </a:solidFill>
                <a:latin typeface="Times New Roman Italic" charset="0"/>
                <a:cs typeface="Times New Roman Italic" charset="0"/>
                <a:sym typeface="Times New Roman Italic" charset="0"/>
              </a:rPr>
              <a:t>= (</a:t>
            </a:r>
            <a:r>
              <a:rPr lang="en-US" sz="1700" dirty="0" err="1">
                <a:solidFill>
                  <a:srgbClr val="336666"/>
                </a:solidFill>
                <a:latin typeface="Times New Roman Italic" charset="0"/>
                <a:cs typeface="Times New Roman Italic" charset="0"/>
                <a:sym typeface="Times New Roman Italic" charset="0"/>
              </a:rPr>
              <a:t>t</a:t>
            </a:r>
            <a:r>
              <a:rPr lang="en-US" sz="1700" baseline="-6000" dirty="0" err="1">
                <a:solidFill>
                  <a:srgbClr val="336666"/>
                </a:solidFill>
                <a:latin typeface="Times New Roman Italic" charset="0"/>
                <a:cs typeface="Times New Roman Italic" charset="0"/>
                <a:sym typeface="Times New Roman Italic" charset="0"/>
              </a:rPr>
              <a:t>e</a:t>
            </a:r>
            <a:r>
              <a:rPr lang="en-US" sz="1700" baseline="-6000" dirty="0">
                <a:solidFill>
                  <a:srgbClr val="336666"/>
                </a:solidFill>
                <a:latin typeface="Times New Roman Italic" charset="0"/>
                <a:cs typeface="Times New Roman Italic" charset="0"/>
                <a:sym typeface="Times New Roman Italic" charset="0"/>
              </a:rPr>
              <a:t> </a:t>
            </a:r>
            <a:r>
              <a:rPr lang="en-US" sz="1700" dirty="0">
                <a:solidFill>
                  <a:srgbClr val="336666"/>
                </a:solidFill>
                <a:latin typeface="Times New Roman Italic" charset="0"/>
                <a:cs typeface="Times New Roman Italic" charset="0"/>
                <a:sym typeface="Times New Roman Italic" charset="0"/>
              </a:rPr>
              <a:t>- o) </a:t>
            </a:r>
            <a:r>
              <a:rPr lang="en-US" sz="1700" dirty="0">
                <a:solidFill>
                  <a:srgbClr val="336666"/>
                </a:solidFill>
                <a:latin typeface="Times New Roman" charset="0"/>
                <a:cs typeface="Times New Roman" charset="0"/>
                <a:sym typeface="Times New Roman" charset="0"/>
              </a:rPr>
              <a:t>×</a:t>
            </a:r>
            <a:r>
              <a:rPr lang="en-US" sz="1700" dirty="0">
                <a:solidFill>
                  <a:srgbClr val="336666"/>
                </a:solidFill>
                <a:latin typeface="Times New Roman Italic" charset="0"/>
                <a:cs typeface="Times New Roman Italic" charset="0"/>
                <a:sym typeface="Times New Roman Italic" charset="0"/>
              </a:rPr>
              <a:t> c</a:t>
            </a:r>
            <a:r>
              <a:rPr lang="en-US" sz="1700" baseline="-6000" dirty="0">
                <a:solidFill>
                  <a:srgbClr val="336666"/>
                </a:solidFill>
                <a:latin typeface="Times New Roman Italic" charset="0"/>
                <a:cs typeface="Times New Roman Italic" charset="0"/>
                <a:sym typeface="Times New Roman Italic" charset="0"/>
              </a:rPr>
              <a:t>l</a:t>
            </a:r>
            <a:endParaRPr lang="en-US" sz="1700" dirty="0">
              <a:solidFill>
                <a:srgbClr val="336666"/>
              </a:solidFill>
              <a:latin typeface="Times New Roman" charset="0"/>
              <a:cs typeface="Times" charset="0"/>
              <a:sym typeface="Times New Roman" charset="0"/>
            </a:endParaRPr>
          </a:p>
          <a:p>
            <a:endParaRPr lang="en-US" sz="1700" dirty="0">
              <a:solidFill>
                <a:srgbClr val="336666"/>
              </a:solidFill>
              <a:latin typeface="Times New Roman" charset="0"/>
              <a:cs typeface="Times" charset="0"/>
              <a:sym typeface="Times New Roman" charset="0"/>
            </a:endParaRPr>
          </a:p>
          <a:p>
            <a:endParaRPr lang="en-US" sz="1700" dirty="0">
              <a:solidFill>
                <a:srgbClr val="336666"/>
              </a:solidFill>
              <a:latin typeface="Times New Roman" charset="0"/>
              <a:cs typeface="Times" charset="0"/>
              <a:sym typeface="Times New Roman" charset="0"/>
            </a:endParaRPr>
          </a:p>
        </p:txBody>
      </p:sp>
      <p:sp>
        <p:nvSpPr>
          <p:cNvPr id="43015" name="Rectangle 7"/>
          <p:cNvSpPr>
            <a:spLocks/>
          </p:cNvSpPr>
          <p:nvPr/>
        </p:nvSpPr>
        <p:spPr bwMode="auto">
          <a:xfrm>
            <a:off x="5554266" y="5800601"/>
            <a:ext cx="131636"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t</a:t>
            </a:r>
            <a:r>
              <a:rPr lang="en-US" sz="1700" baseline="-6000">
                <a:solidFill>
                  <a:srgbClr val="336666"/>
                </a:solidFill>
                <a:latin typeface="Times New Roman Italic" charset="0"/>
                <a:cs typeface="Times New Roman Italic" charset="0"/>
                <a:sym typeface="Times New Roman Italic" charset="0"/>
              </a:rPr>
              <a:t>e</a:t>
            </a:r>
          </a:p>
        </p:txBody>
      </p:sp>
      <p:sp>
        <p:nvSpPr>
          <p:cNvPr id="43016" name="Rectangle 8"/>
          <p:cNvSpPr>
            <a:spLocks/>
          </p:cNvSpPr>
          <p:nvPr/>
        </p:nvSpPr>
        <p:spPr bwMode="auto">
          <a:xfrm>
            <a:off x="634008" y="1282179"/>
            <a:ext cx="131636"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t</a:t>
            </a:r>
            <a:r>
              <a:rPr lang="en-US" sz="1700" baseline="-6000">
                <a:solidFill>
                  <a:srgbClr val="336666"/>
                </a:solidFill>
                <a:latin typeface="Times New Roman Italic" charset="0"/>
                <a:cs typeface="Times New Roman Italic" charset="0"/>
                <a:sym typeface="Times New Roman Italic" charset="0"/>
              </a:rPr>
              <a:t>l</a:t>
            </a:r>
          </a:p>
        </p:txBody>
      </p:sp>
      <p:sp>
        <p:nvSpPr>
          <p:cNvPr id="43017" name="Rectangle 9"/>
          <p:cNvSpPr>
            <a:spLocks/>
          </p:cNvSpPr>
          <p:nvPr/>
        </p:nvSpPr>
        <p:spPr bwMode="auto">
          <a:xfrm>
            <a:off x="848321" y="6032773"/>
            <a:ext cx="155907"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s</a:t>
            </a:r>
            <a:r>
              <a:rPr lang="en-US" sz="1700" baseline="-6000">
                <a:solidFill>
                  <a:srgbClr val="336666"/>
                </a:solidFill>
                <a:latin typeface="Times New Roman Italic" charset="0"/>
                <a:cs typeface="Times New Roman Italic" charset="0"/>
                <a:sym typeface="Times New Roman Italic" charset="0"/>
              </a:rPr>
              <a:t>e</a:t>
            </a:r>
          </a:p>
        </p:txBody>
      </p:sp>
      <p:sp>
        <p:nvSpPr>
          <p:cNvPr id="43018" name="Line 10"/>
          <p:cNvSpPr>
            <a:spLocks noChangeShapeType="1"/>
          </p:cNvSpPr>
          <p:nvPr/>
        </p:nvSpPr>
        <p:spPr bwMode="auto">
          <a:xfrm rot="10800000" flipH="1">
            <a:off x="2268141" y="4008314"/>
            <a:ext cx="1740173" cy="174128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3019" name="Rectangle 11"/>
          <p:cNvSpPr>
            <a:spLocks/>
          </p:cNvSpPr>
          <p:nvPr/>
        </p:nvSpPr>
        <p:spPr bwMode="auto">
          <a:xfrm>
            <a:off x="1893094" y="5729163"/>
            <a:ext cx="155907"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s</a:t>
            </a:r>
            <a:r>
              <a:rPr lang="en-US" sz="1700" baseline="-6000">
                <a:solidFill>
                  <a:srgbClr val="336666"/>
                </a:solidFill>
                <a:latin typeface="Times New Roman Italic" charset="0"/>
                <a:cs typeface="Times New Roman Italic" charset="0"/>
                <a:sym typeface="Times New Roman Italic" charset="0"/>
              </a:rPr>
              <a:t>l</a:t>
            </a:r>
          </a:p>
        </p:txBody>
      </p:sp>
      <p:sp>
        <p:nvSpPr>
          <p:cNvPr id="43020" name="Rectangle 12"/>
          <p:cNvSpPr>
            <a:spLocks/>
          </p:cNvSpPr>
          <p:nvPr/>
        </p:nvSpPr>
        <p:spPr bwMode="auto">
          <a:xfrm>
            <a:off x="1401961" y="5727070"/>
            <a:ext cx="1800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o</a:t>
            </a:r>
          </a:p>
        </p:txBody>
      </p:sp>
      <p:sp>
        <p:nvSpPr>
          <p:cNvPr id="43021" name="Rectangle 13"/>
          <p:cNvSpPr>
            <a:spLocks/>
          </p:cNvSpPr>
          <p:nvPr/>
        </p:nvSpPr>
        <p:spPr bwMode="auto">
          <a:xfrm>
            <a:off x="2509243" y="5235937"/>
            <a:ext cx="7187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c</a:t>
            </a:r>
            <a:r>
              <a:rPr lang="en-US" sz="1700" baseline="-6000">
                <a:solidFill>
                  <a:srgbClr val="336666"/>
                </a:solidFill>
                <a:latin typeface="Times New Roman Italic" charset="0"/>
                <a:cs typeface="Times New Roman Italic" charset="0"/>
                <a:sym typeface="Times New Roman Italic" charset="0"/>
              </a:rPr>
              <a:t>l </a:t>
            </a:r>
            <a:r>
              <a:rPr lang="en-US" sz="1700">
                <a:solidFill>
                  <a:srgbClr val="336666"/>
                </a:solidFill>
                <a:latin typeface="Times New Roman Italic" charset="0"/>
                <a:cs typeface="Times New Roman Italic" charset="0"/>
                <a:sym typeface="Times New Roman Italic" charset="0"/>
              </a:rPr>
              <a:t>= 1.0</a:t>
            </a:r>
          </a:p>
        </p:txBody>
      </p:sp>
      <p:sp>
        <p:nvSpPr>
          <p:cNvPr id="43022" name="Rectangle 14"/>
          <p:cNvSpPr>
            <a:spLocks/>
          </p:cNvSpPr>
          <p:nvPr/>
        </p:nvSpPr>
        <p:spPr bwMode="auto">
          <a:xfrm>
            <a:off x="4295180" y="4789452"/>
            <a:ext cx="8356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241093"/>
            <a:r>
              <a:rPr lang="en-US" sz="1700">
                <a:solidFill>
                  <a:srgbClr val="336666"/>
                </a:solidFill>
                <a:latin typeface="Times New Roman Italic" charset="0"/>
                <a:cs typeface="Times New Roman Italic" charset="0"/>
                <a:sym typeface="Times New Roman Italic" charset="0"/>
              </a:rPr>
              <a:t>c</a:t>
            </a:r>
            <a:r>
              <a:rPr lang="en-US" sz="1700" baseline="-6000">
                <a:solidFill>
                  <a:srgbClr val="336666"/>
                </a:solidFill>
                <a:latin typeface="Times New Roman Italic" charset="0"/>
                <a:cs typeface="Times New Roman Italic" charset="0"/>
                <a:sym typeface="Times New Roman Italic" charset="0"/>
              </a:rPr>
              <a:t>l</a:t>
            </a:r>
            <a:r>
              <a:rPr lang="ja-JP" altLang="en-US" sz="1700">
                <a:solidFill>
                  <a:srgbClr val="336666"/>
                </a:solidFill>
                <a:latin typeface="Arial"/>
                <a:cs typeface="Times New Roman Italic" charset="0"/>
                <a:sym typeface="Times New Roman Italic" charset="0"/>
              </a:rPr>
              <a:t>’</a:t>
            </a:r>
            <a:r>
              <a:rPr lang="en-US" sz="1700" baseline="-6000">
                <a:solidFill>
                  <a:srgbClr val="336666"/>
                </a:solidFill>
                <a:latin typeface="Times New Roman Italic" charset="0"/>
                <a:cs typeface="Times New Roman Italic" charset="0"/>
                <a:sym typeface="Times New Roman Italic" charset="0"/>
              </a:rPr>
              <a:t> </a:t>
            </a:r>
            <a:r>
              <a:rPr lang="en-US" sz="1700">
                <a:solidFill>
                  <a:srgbClr val="336666"/>
                </a:solidFill>
                <a:latin typeface="Times New Roman Italic" charset="0"/>
                <a:cs typeface="Times New Roman Italic" charset="0"/>
                <a:sym typeface="Times New Roman Italic" charset="0"/>
              </a:rPr>
              <a:t>= 0.5</a:t>
            </a:r>
          </a:p>
        </p:txBody>
      </p:sp>
      <p:sp>
        <p:nvSpPr>
          <p:cNvPr id="43023" name="Line 15"/>
          <p:cNvSpPr>
            <a:spLocks noChangeShapeType="1"/>
          </p:cNvSpPr>
          <p:nvPr/>
        </p:nvSpPr>
        <p:spPr bwMode="auto">
          <a:xfrm rot="10800000" flipH="1">
            <a:off x="3991570" y="3238129"/>
            <a:ext cx="1803797" cy="779115"/>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3024" name="Rectangle 16"/>
          <p:cNvSpPr>
            <a:spLocks/>
          </p:cNvSpPr>
          <p:nvPr/>
        </p:nvSpPr>
        <p:spPr bwMode="auto">
          <a:xfrm>
            <a:off x="4045149" y="4521562"/>
            <a:ext cx="12576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700">
                <a:solidFill>
                  <a:srgbClr val="336666"/>
                </a:solidFill>
                <a:latin typeface="Times New Roman" charset="0"/>
                <a:cs typeface="Times New Roman" charset="0"/>
                <a:sym typeface="Times New Roman" charset="0"/>
              </a:rPr>
              <a:t>set clock drift</a:t>
            </a:r>
          </a:p>
        </p:txBody>
      </p:sp>
      <p:sp>
        <p:nvSpPr>
          <p:cNvPr id="43025" name="Line 17"/>
          <p:cNvSpPr>
            <a:spLocks noChangeShapeType="1"/>
          </p:cNvSpPr>
          <p:nvPr/>
        </p:nvSpPr>
        <p:spPr bwMode="auto">
          <a:xfrm>
            <a:off x="4027289" y="4008314"/>
            <a:ext cx="324818" cy="516805"/>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pic>
        <p:nvPicPr>
          <p:cNvPr id="4302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76" y="1116211"/>
            <a:ext cx="1384102" cy="68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302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74" y="1741289"/>
            <a:ext cx="5563195" cy="1035844"/>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pic>
        <p:nvPicPr>
          <p:cNvPr id="4302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4321" y="2661047"/>
            <a:ext cx="2902148" cy="786929"/>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sp>
        <p:nvSpPr>
          <p:cNvPr id="43029" name="Line 21"/>
          <p:cNvSpPr>
            <a:spLocks noChangeShapeType="1"/>
          </p:cNvSpPr>
          <p:nvPr/>
        </p:nvSpPr>
        <p:spPr bwMode="auto">
          <a:xfrm rot="10800000" flipH="1">
            <a:off x="4259461" y="2110756"/>
            <a:ext cx="609451" cy="644053"/>
          </a:xfrm>
          <a:prstGeom prst="line">
            <a:avLst/>
          </a:prstGeom>
          <a:noFill/>
          <a:ln w="76200" cap="flat">
            <a:solidFill>
              <a:srgbClr val="676767"/>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pic>
        <p:nvPicPr>
          <p:cNvPr id="4303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9395" y="1105049"/>
            <a:ext cx="443136" cy="56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3031" name="Line 23"/>
          <p:cNvSpPr>
            <a:spLocks noChangeShapeType="1"/>
          </p:cNvSpPr>
          <p:nvPr/>
        </p:nvSpPr>
        <p:spPr bwMode="auto">
          <a:xfrm rot="10800000" flipH="1">
            <a:off x="1962299" y="2267025"/>
            <a:ext cx="4667994" cy="2232"/>
          </a:xfrm>
          <a:prstGeom prst="line">
            <a:avLst/>
          </a:prstGeom>
          <a:noFill/>
          <a:ln w="76200" cap="flat">
            <a:solidFill>
              <a:srgbClr val="FD9A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3032" name="Line 24"/>
          <p:cNvSpPr>
            <a:spLocks noChangeShapeType="1"/>
          </p:cNvSpPr>
          <p:nvPr/>
        </p:nvSpPr>
        <p:spPr bwMode="auto">
          <a:xfrm>
            <a:off x="5458272" y="3117578"/>
            <a:ext cx="1231181" cy="621729"/>
          </a:xfrm>
          <a:prstGeom prst="line">
            <a:avLst/>
          </a:prstGeom>
          <a:noFill/>
          <a:ln w="76200" cap="flat">
            <a:solidFill>
              <a:srgbClr val="FD9A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3033" name="Line 25"/>
          <p:cNvSpPr>
            <a:spLocks noChangeShapeType="1"/>
          </p:cNvSpPr>
          <p:nvPr/>
        </p:nvSpPr>
        <p:spPr bwMode="auto">
          <a:xfrm rot="10800000" flipH="1">
            <a:off x="4142259" y="3300636"/>
            <a:ext cx="927571" cy="718840"/>
          </a:xfrm>
          <a:prstGeom prst="line">
            <a:avLst/>
          </a:prstGeom>
          <a:noFill/>
          <a:ln w="76200" cap="flat">
            <a:solidFill>
              <a:srgbClr val="FD9A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43034" name="Line 26"/>
          <p:cNvSpPr>
            <a:spLocks noChangeShapeType="1"/>
          </p:cNvSpPr>
          <p:nvPr/>
        </p:nvSpPr>
        <p:spPr bwMode="auto">
          <a:xfrm rot="10800000">
            <a:off x="1999134" y="2272606"/>
            <a:ext cx="279053" cy="3492624"/>
          </a:xfrm>
          <a:prstGeom prst="line">
            <a:avLst/>
          </a:prstGeom>
          <a:noFill/>
          <a:ln w="76200" cap="flat">
            <a:solidFill>
              <a:srgbClr val="FD9A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29" name="TextBox 28"/>
          <p:cNvSpPr txBox="1"/>
          <p:nvPr/>
        </p:nvSpPr>
        <p:spPr>
          <a:xfrm>
            <a:off x="6248400" y="228600"/>
            <a:ext cx="2667000" cy="584776"/>
          </a:xfrm>
          <a:prstGeom prst="rect">
            <a:avLst/>
          </a:prstGeom>
          <a:noFill/>
        </p:spPr>
        <p:txBody>
          <a:bodyPr wrap="square" rtlCol="0">
            <a:spAutoFit/>
          </a:bodyPr>
          <a:lstStyle/>
          <a:p>
            <a:r>
              <a:rPr lang="en-US" dirty="0" smtClean="0">
                <a:solidFill>
                  <a:srgbClr val="336666"/>
                </a:solidFill>
              </a:rPr>
              <a:t>Ptolemy II provides a hierarchy of local clocks</a:t>
            </a:r>
          </a:p>
        </p:txBody>
      </p:sp>
      <p:sp>
        <p:nvSpPr>
          <p:cNvPr id="2" name="TextBox 1"/>
          <p:cNvSpPr txBox="1"/>
          <p:nvPr/>
        </p:nvSpPr>
        <p:spPr>
          <a:xfrm>
            <a:off x="228600" y="6019800"/>
            <a:ext cx="6400800" cy="830997"/>
          </a:xfrm>
          <a:prstGeom prst="rect">
            <a:avLst/>
          </a:prstGeom>
          <a:solidFill>
            <a:srgbClr val="FFFFFF"/>
          </a:solidFill>
        </p:spPr>
        <p:txBody>
          <a:bodyPr wrap="square" rtlCol="0">
            <a:spAutoFit/>
          </a:bodyPr>
          <a:lstStyle/>
          <a:p>
            <a:r>
              <a:rPr lang="en-US" sz="2400" dirty="0" smtClean="0">
                <a:solidFill>
                  <a:srgbClr val="FF0000"/>
                </a:solidFill>
              </a:rPr>
              <a:t>This can be used, for example, to accurately model time synchronization protocols.</a:t>
            </a:r>
            <a:endParaRPr lang="en-US" sz="2400" dirty="0">
              <a:solidFill>
                <a:srgbClr val="FF0000"/>
              </a:solidFill>
            </a:endParaRPr>
          </a:p>
        </p:txBody>
      </p:sp>
    </p:spTree>
    <p:extLst>
      <p:ext uri="{BB962C8B-B14F-4D97-AF65-F5344CB8AC3E}">
        <p14:creationId xmlns:p14="http://schemas.microsoft.com/office/powerpoint/2010/main" val="239922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228600" y="190501"/>
            <a:ext cx="8686800" cy="952500"/>
          </a:xfrm>
          <a:ln/>
        </p:spPr>
        <p:txBody>
          <a:bodyPr/>
          <a:lstStyle/>
          <a:p>
            <a:r>
              <a:rPr lang="en-US" dirty="0" smtClean="0"/>
              <a:t>Multiform Time is Intrinsic!</a:t>
            </a:r>
            <a:endParaRPr lang="en-US" dirty="0"/>
          </a:p>
        </p:txBody>
      </p:sp>
      <p:sp>
        <p:nvSpPr>
          <p:cNvPr id="28674" name="AutoShape 2"/>
          <p:cNvSpPr>
            <a:spLocks/>
          </p:cNvSpPr>
          <p:nvPr/>
        </p:nvSpPr>
        <p:spPr bwMode="auto">
          <a:xfrm>
            <a:off x="3196828" y="1250156"/>
            <a:ext cx="910828" cy="339328"/>
          </a:xfrm>
          <a:prstGeom prst="roundRect">
            <a:avLst>
              <a:gd name="adj" fmla="val 39472"/>
            </a:avLst>
          </a:prstGeom>
          <a:solidFill>
            <a:srgbClr val="84DDFD"/>
          </a:solidFill>
          <a:ln w="12700" cap="flat">
            <a:solidFill>
              <a:srgbClr val="000000"/>
            </a:solidFill>
            <a:prstDash val="solid"/>
            <a:miter lim="800000"/>
            <a:headEnd type="none" w="med" len="med"/>
            <a:tailEnd type="none" w="med" len="med"/>
          </a:ln>
        </p:spPr>
        <p:txBody>
          <a:bodyPr lIns="0" tIns="0" rIns="0" bIns="0" anchor="ctr"/>
          <a:lstStyle/>
          <a:p>
            <a:r>
              <a:rPr lang="en-US" sz="1700">
                <a:solidFill>
                  <a:srgbClr val="336666"/>
                </a:solidFill>
                <a:latin typeface="Times New Roman" charset="0"/>
                <a:cs typeface="Times New Roman" charset="0"/>
                <a:sym typeface="Times New Roman" charset="0"/>
              </a:rPr>
              <a:t>Time</a:t>
            </a:r>
          </a:p>
        </p:txBody>
      </p:sp>
      <p:sp>
        <p:nvSpPr>
          <p:cNvPr id="28675" name="AutoShape 3"/>
          <p:cNvSpPr>
            <a:spLocks/>
          </p:cNvSpPr>
          <p:nvPr/>
        </p:nvSpPr>
        <p:spPr bwMode="auto">
          <a:xfrm>
            <a:off x="1303734" y="2634258"/>
            <a:ext cx="910828" cy="339328"/>
          </a:xfrm>
          <a:prstGeom prst="roundRect">
            <a:avLst>
              <a:gd name="adj" fmla="val 39472"/>
            </a:avLst>
          </a:prstGeom>
          <a:solidFill>
            <a:srgbClr val="A3D979"/>
          </a:solidFill>
          <a:ln w="12700" cap="flat">
            <a:solidFill>
              <a:srgbClr val="000000"/>
            </a:solidFill>
            <a:prstDash val="solid"/>
            <a:miter lim="800000"/>
            <a:headEnd type="none" w="med" len="med"/>
            <a:tailEnd type="none" w="med" len="med"/>
          </a:ln>
        </p:spPr>
        <p:txBody>
          <a:bodyPr lIns="0" tIns="0" rIns="0" bIns="0" anchor="ctr"/>
          <a:lstStyle/>
          <a:p>
            <a:r>
              <a:rPr lang="en-US" sz="1700">
                <a:solidFill>
                  <a:srgbClr val="336666"/>
                </a:solidFill>
                <a:latin typeface="Times New Roman" charset="0"/>
                <a:cs typeface="Times New Roman" charset="0"/>
                <a:sym typeface="Times New Roman" charset="0"/>
              </a:rPr>
              <a:t>Physical</a:t>
            </a:r>
          </a:p>
        </p:txBody>
      </p:sp>
      <p:sp>
        <p:nvSpPr>
          <p:cNvPr id="28676" name="AutoShape 4"/>
          <p:cNvSpPr>
            <a:spLocks/>
          </p:cNvSpPr>
          <p:nvPr/>
        </p:nvSpPr>
        <p:spPr bwMode="auto">
          <a:xfrm>
            <a:off x="5429250" y="2634258"/>
            <a:ext cx="1330523" cy="339328"/>
          </a:xfrm>
          <a:prstGeom prst="roundRect">
            <a:avLst>
              <a:gd name="adj" fmla="val 39472"/>
            </a:avLst>
          </a:prstGeom>
          <a:solidFill>
            <a:srgbClr val="FEBB64"/>
          </a:solidFill>
          <a:ln w="12700" cap="flat">
            <a:solidFill>
              <a:srgbClr val="000000"/>
            </a:solidFill>
            <a:prstDash val="solid"/>
            <a:miter lim="800000"/>
            <a:headEnd type="none" w="med" len="med"/>
            <a:tailEnd type="none" w="med" len="med"/>
          </a:ln>
        </p:spPr>
        <p:txBody>
          <a:bodyPr lIns="0" tIns="0" rIns="0" bIns="0" anchor="ctr"/>
          <a:lstStyle/>
          <a:p>
            <a:r>
              <a:rPr lang="en-US" sz="1700">
                <a:solidFill>
                  <a:srgbClr val="336666"/>
                </a:solidFill>
                <a:latin typeface="Times New Roman" charset="0"/>
                <a:cs typeface="Times New Roman" charset="0"/>
                <a:sym typeface="Times New Roman" charset="0"/>
              </a:rPr>
              <a:t>Measured</a:t>
            </a:r>
          </a:p>
        </p:txBody>
      </p:sp>
      <p:sp>
        <p:nvSpPr>
          <p:cNvPr id="28677" name="AutoShape 5"/>
          <p:cNvSpPr>
            <a:spLocks/>
          </p:cNvSpPr>
          <p:nvPr/>
        </p:nvSpPr>
        <p:spPr bwMode="auto">
          <a:xfrm>
            <a:off x="366117" y="4598789"/>
            <a:ext cx="1330523" cy="339328"/>
          </a:xfrm>
          <a:prstGeom prst="roundRect">
            <a:avLst>
              <a:gd name="adj" fmla="val 39472"/>
            </a:avLst>
          </a:prstGeom>
          <a:solidFill>
            <a:srgbClr val="A3D979"/>
          </a:solidFill>
          <a:ln w="12700" cap="flat">
            <a:solidFill>
              <a:srgbClr val="000000"/>
            </a:solidFill>
            <a:prstDash val="solid"/>
            <a:miter lim="800000"/>
            <a:headEnd type="none" w="med" len="med"/>
            <a:tailEnd type="none" w="med" len="med"/>
          </a:ln>
        </p:spPr>
        <p:txBody>
          <a:bodyPr lIns="0" tIns="0" rIns="0" bIns="0" anchor="ctr"/>
          <a:lstStyle/>
          <a:p>
            <a:r>
              <a:rPr lang="en-US" sz="1700">
                <a:solidFill>
                  <a:srgbClr val="336666"/>
                </a:solidFill>
                <a:latin typeface="Times New Roman" charset="0"/>
                <a:cs typeface="Times New Roman" charset="0"/>
                <a:sym typeface="Times New Roman" charset="0"/>
              </a:rPr>
              <a:t>Relativistic</a:t>
            </a:r>
          </a:p>
        </p:txBody>
      </p:sp>
      <p:sp>
        <p:nvSpPr>
          <p:cNvPr id="28678" name="AutoShape 6"/>
          <p:cNvSpPr>
            <a:spLocks/>
          </p:cNvSpPr>
          <p:nvPr/>
        </p:nvSpPr>
        <p:spPr bwMode="auto">
          <a:xfrm>
            <a:off x="1768078" y="4598789"/>
            <a:ext cx="1330523" cy="339328"/>
          </a:xfrm>
          <a:prstGeom prst="roundRect">
            <a:avLst>
              <a:gd name="adj" fmla="val 39472"/>
            </a:avLst>
          </a:prstGeom>
          <a:solidFill>
            <a:srgbClr val="A3D979"/>
          </a:solidFill>
          <a:ln w="12700" cap="flat">
            <a:solidFill>
              <a:srgbClr val="000000"/>
            </a:solidFill>
            <a:prstDash val="solid"/>
            <a:miter lim="800000"/>
            <a:headEnd type="none" w="med" len="med"/>
            <a:tailEnd type="none" w="med" len="med"/>
          </a:ln>
        </p:spPr>
        <p:txBody>
          <a:bodyPr lIns="0" tIns="0" rIns="0" bIns="0" anchor="ctr"/>
          <a:lstStyle/>
          <a:p>
            <a:r>
              <a:rPr lang="en-US" sz="1700">
                <a:solidFill>
                  <a:srgbClr val="336666"/>
                </a:solidFill>
                <a:latin typeface="Times New Roman" charset="0"/>
                <a:cs typeface="Times New Roman" charset="0"/>
                <a:sym typeface="Times New Roman" charset="0"/>
              </a:rPr>
              <a:t>Newtonian</a:t>
            </a:r>
          </a:p>
        </p:txBody>
      </p:sp>
      <p:sp>
        <p:nvSpPr>
          <p:cNvPr id="28679" name="AutoShape 7"/>
          <p:cNvSpPr>
            <a:spLocks/>
          </p:cNvSpPr>
          <p:nvPr/>
        </p:nvSpPr>
        <p:spPr bwMode="auto">
          <a:xfrm>
            <a:off x="7358063" y="4572000"/>
            <a:ext cx="1562695" cy="571500"/>
          </a:xfrm>
          <a:prstGeom prst="roundRect">
            <a:avLst>
              <a:gd name="adj" fmla="val 23435"/>
            </a:avLst>
          </a:prstGeom>
          <a:solidFill>
            <a:srgbClr val="FEBB64"/>
          </a:solidFill>
          <a:ln w="12700" cap="flat">
            <a:solidFill>
              <a:srgbClr val="000000"/>
            </a:solidFill>
            <a:prstDash val="solid"/>
            <a:miter lim="800000"/>
            <a:headEnd type="none" w="med" len="med"/>
            <a:tailEnd type="none" w="med" len="med"/>
          </a:ln>
        </p:spPr>
        <p:txBody>
          <a:bodyPr lIns="0" tIns="0" rIns="0" bIns="0" anchor="ctr"/>
          <a:lstStyle/>
          <a:p>
            <a:r>
              <a:rPr lang="en-US" sz="1700">
                <a:solidFill>
                  <a:srgbClr val="336666"/>
                </a:solidFill>
                <a:latin typeface="Times New Roman" charset="0"/>
                <a:cs typeface="Times New Roman" charset="0"/>
                <a:sym typeface="Times New Roman" charset="0"/>
              </a:rPr>
              <a:t>Microprocessor Clock</a:t>
            </a:r>
          </a:p>
        </p:txBody>
      </p:sp>
      <p:sp>
        <p:nvSpPr>
          <p:cNvPr id="28680" name="AutoShape 8"/>
          <p:cNvSpPr>
            <a:spLocks/>
          </p:cNvSpPr>
          <p:nvPr/>
        </p:nvSpPr>
        <p:spPr bwMode="auto">
          <a:xfrm>
            <a:off x="5884664" y="4572000"/>
            <a:ext cx="1401961" cy="571500"/>
          </a:xfrm>
          <a:prstGeom prst="roundRect">
            <a:avLst>
              <a:gd name="adj" fmla="val 23435"/>
            </a:avLst>
          </a:prstGeom>
          <a:solidFill>
            <a:srgbClr val="FEBB64"/>
          </a:solidFill>
          <a:ln w="12700" cap="flat">
            <a:solidFill>
              <a:srgbClr val="000000"/>
            </a:solidFill>
            <a:prstDash val="solid"/>
            <a:miter lim="800000"/>
            <a:headEnd type="none" w="med" len="med"/>
            <a:tailEnd type="none" w="med" len="med"/>
          </a:ln>
        </p:spPr>
        <p:txBody>
          <a:bodyPr lIns="0" tIns="0" rIns="0" bIns="0" anchor="ctr"/>
          <a:lstStyle/>
          <a:p>
            <a:r>
              <a:rPr lang="en-US" sz="1700">
                <a:solidFill>
                  <a:srgbClr val="336666"/>
                </a:solidFill>
                <a:latin typeface="Times New Roman" charset="0"/>
                <a:cs typeface="Times New Roman" charset="0"/>
                <a:sym typeface="Times New Roman" charset="0"/>
              </a:rPr>
              <a:t>Synchronized Clock</a:t>
            </a:r>
          </a:p>
        </p:txBody>
      </p:sp>
      <p:sp>
        <p:nvSpPr>
          <p:cNvPr id="28681" name="Rectangle 9"/>
          <p:cNvSpPr>
            <a:spLocks/>
          </p:cNvSpPr>
          <p:nvPr/>
        </p:nvSpPr>
        <p:spPr bwMode="auto">
          <a:xfrm>
            <a:off x="5852295" y="5269006"/>
            <a:ext cx="150217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700">
                <a:solidFill>
                  <a:srgbClr val="336666"/>
                </a:solidFill>
                <a:latin typeface="Times New Roman" charset="0"/>
                <a:cs typeface="Times New Roman" charset="0"/>
                <a:sym typeface="Times New Roman" charset="0"/>
              </a:rPr>
              <a:t>NTP</a:t>
            </a:r>
          </a:p>
          <a:p>
            <a:r>
              <a:rPr lang="en-US" sz="1700">
                <a:solidFill>
                  <a:srgbClr val="336666"/>
                </a:solidFill>
                <a:latin typeface="Times New Roman" charset="0"/>
                <a:cs typeface="Times New Roman" charset="0"/>
                <a:sym typeface="Times New Roman" charset="0"/>
              </a:rPr>
              <a:t>PTP, IEEE 1588</a:t>
            </a:r>
          </a:p>
          <a:p>
            <a:r>
              <a:rPr lang="en-US" sz="1700">
                <a:solidFill>
                  <a:srgbClr val="336666"/>
                </a:solidFill>
                <a:latin typeface="Times New Roman" charset="0"/>
                <a:cs typeface="Times New Roman" charset="0"/>
                <a:sym typeface="Times New Roman" charset="0"/>
              </a:rPr>
              <a:t>GPS</a:t>
            </a:r>
          </a:p>
        </p:txBody>
      </p:sp>
      <p:sp>
        <p:nvSpPr>
          <p:cNvPr id="28682" name="AutoShape 10"/>
          <p:cNvSpPr>
            <a:spLocks/>
          </p:cNvSpPr>
          <p:nvPr/>
        </p:nvSpPr>
        <p:spPr bwMode="auto">
          <a:xfrm>
            <a:off x="4339828" y="4598789"/>
            <a:ext cx="1473398" cy="339328"/>
          </a:xfrm>
          <a:prstGeom prst="roundRect">
            <a:avLst>
              <a:gd name="adj" fmla="val 39472"/>
            </a:avLst>
          </a:prstGeom>
          <a:solidFill>
            <a:srgbClr val="FEBB64"/>
          </a:solidFill>
          <a:ln w="12700" cap="flat">
            <a:solidFill>
              <a:srgbClr val="000000"/>
            </a:solidFill>
            <a:prstDash val="solid"/>
            <a:miter lim="800000"/>
            <a:headEnd type="none" w="med" len="med"/>
            <a:tailEnd type="none" w="med" len="med"/>
          </a:ln>
        </p:spPr>
        <p:txBody>
          <a:bodyPr lIns="0" tIns="0" rIns="0" bIns="0" anchor="ctr"/>
          <a:lstStyle/>
          <a:p>
            <a:r>
              <a:rPr lang="en-US" sz="1700">
                <a:solidFill>
                  <a:srgbClr val="336666"/>
                </a:solidFill>
                <a:latin typeface="Times New Roman" charset="0"/>
                <a:cs typeface="Times New Roman" charset="0"/>
                <a:sym typeface="Times New Roman" charset="0"/>
              </a:rPr>
              <a:t>Master Clock</a:t>
            </a:r>
          </a:p>
        </p:txBody>
      </p:sp>
      <p:sp>
        <p:nvSpPr>
          <p:cNvPr id="28683" name="AutoShape 11"/>
          <p:cNvSpPr>
            <a:spLocks/>
          </p:cNvSpPr>
          <p:nvPr/>
        </p:nvSpPr>
        <p:spPr bwMode="auto">
          <a:xfrm>
            <a:off x="3491508" y="4598789"/>
            <a:ext cx="776883" cy="339328"/>
          </a:xfrm>
          <a:prstGeom prst="roundRect">
            <a:avLst>
              <a:gd name="adj" fmla="val 39472"/>
            </a:avLst>
          </a:prstGeom>
          <a:solidFill>
            <a:srgbClr val="FEBB64"/>
          </a:solidFill>
          <a:ln w="12700" cap="flat">
            <a:solidFill>
              <a:srgbClr val="000000"/>
            </a:solidFill>
            <a:prstDash val="solid"/>
            <a:miter lim="800000"/>
            <a:headEnd type="none" w="med" len="med"/>
            <a:tailEnd type="none" w="med" len="med"/>
          </a:ln>
        </p:spPr>
        <p:txBody>
          <a:bodyPr lIns="0" tIns="0" rIns="0" bIns="0" anchor="ctr"/>
          <a:lstStyle/>
          <a:p>
            <a:r>
              <a:rPr lang="en-US" sz="1700">
                <a:solidFill>
                  <a:srgbClr val="336666"/>
                </a:solidFill>
                <a:latin typeface="Times New Roman" charset="0"/>
                <a:cs typeface="Times New Roman" charset="0"/>
                <a:sym typeface="Times New Roman" charset="0"/>
              </a:rPr>
              <a:t>TAI</a:t>
            </a:r>
          </a:p>
        </p:txBody>
      </p:sp>
      <p:pic>
        <p:nvPicPr>
          <p:cNvPr id="286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969" y="2355205"/>
            <a:ext cx="732234" cy="93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868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 y="5054203"/>
            <a:ext cx="1808262" cy="120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8686" name="Line 14"/>
          <p:cNvSpPr>
            <a:spLocks noChangeShapeType="1"/>
          </p:cNvSpPr>
          <p:nvPr/>
        </p:nvSpPr>
        <p:spPr bwMode="auto">
          <a:xfrm>
            <a:off x="3756050" y="1608460"/>
            <a:ext cx="2333997" cy="1024682"/>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28687" name="Line 15"/>
          <p:cNvSpPr>
            <a:spLocks noChangeShapeType="1"/>
          </p:cNvSpPr>
          <p:nvPr/>
        </p:nvSpPr>
        <p:spPr bwMode="auto">
          <a:xfrm flipH="1">
            <a:off x="1734592" y="1610693"/>
            <a:ext cx="1758033" cy="1021333"/>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28688" name="Line 16"/>
          <p:cNvSpPr>
            <a:spLocks noChangeShapeType="1"/>
          </p:cNvSpPr>
          <p:nvPr/>
        </p:nvSpPr>
        <p:spPr bwMode="auto">
          <a:xfrm>
            <a:off x="6179344" y="2984748"/>
            <a:ext cx="1904256" cy="1593949"/>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28689" name="Line 17"/>
          <p:cNvSpPr>
            <a:spLocks noChangeShapeType="1"/>
          </p:cNvSpPr>
          <p:nvPr/>
        </p:nvSpPr>
        <p:spPr bwMode="auto">
          <a:xfrm>
            <a:off x="6143625" y="2976935"/>
            <a:ext cx="341561" cy="1608460"/>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28690" name="Line 18"/>
          <p:cNvSpPr>
            <a:spLocks noChangeShapeType="1"/>
          </p:cNvSpPr>
          <p:nvPr/>
        </p:nvSpPr>
        <p:spPr bwMode="auto">
          <a:xfrm flipH="1">
            <a:off x="4892353" y="2970238"/>
            <a:ext cx="1238994" cy="1616273"/>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28691" name="Line 19"/>
          <p:cNvSpPr>
            <a:spLocks noChangeShapeType="1"/>
          </p:cNvSpPr>
          <p:nvPr/>
        </p:nvSpPr>
        <p:spPr bwMode="auto">
          <a:xfrm flipH="1">
            <a:off x="3797350" y="2976935"/>
            <a:ext cx="2284884" cy="1616273"/>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28692" name="Line 20"/>
          <p:cNvSpPr>
            <a:spLocks noChangeShapeType="1"/>
          </p:cNvSpPr>
          <p:nvPr/>
        </p:nvSpPr>
        <p:spPr bwMode="auto">
          <a:xfrm flipH="1">
            <a:off x="1044774" y="2962424"/>
            <a:ext cx="581546" cy="1646411"/>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28693" name="Line 21"/>
          <p:cNvSpPr>
            <a:spLocks noChangeShapeType="1"/>
          </p:cNvSpPr>
          <p:nvPr/>
        </p:nvSpPr>
        <p:spPr bwMode="auto">
          <a:xfrm>
            <a:off x="1726779" y="2947913"/>
            <a:ext cx="648518" cy="1660922"/>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6666"/>
              </a:solidFill>
            </a:endParaRPr>
          </a:p>
        </p:txBody>
      </p:sp>
      <p:sp>
        <p:nvSpPr>
          <p:cNvPr id="28694" name="Rectangle 22"/>
          <p:cNvSpPr>
            <a:spLocks/>
          </p:cNvSpPr>
          <p:nvPr/>
        </p:nvSpPr>
        <p:spPr bwMode="auto">
          <a:xfrm>
            <a:off x="348258" y="1638598"/>
            <a:ext cx="1812727" cy="83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2672"/>
              </a:spcBef>
            </a:pPr>
            <a:r>
              <a:rPr lang="en-US" sz="1700">
                <a:solidFill>
                  <a:srgbClr val="336666"/>
                </a:solidFill>
                <a:cs typeface="Gill Sans Light" charset="0"/>
              </a:rPr>
              <a:t>Time in </a:t>
            </a:r>
            <a:r>
              <a:rPr lang="en-US" sz="1700" b="1">
                <a:solidFill>
                  <a:srgbClr val="336666"/>
                </a:solidFill>
                <a:latin typeface="Gill Sans" charset="0"/>
                <a:cs typeface="Gill Sans" charset="0"/>
                <a:sym typeface="Gill Sans" charset="0"/>
              </a:rPr>
              <a:t>physical</a:t>
            </a:r>
            <a:r>
              <a:rPr lang="en-US" sz="1700">
                <a:solidFill>
                  <a:srgbClr val="336666"/>
                </a:solidFill>
                <a:cs typeface="Gill Sans Light" charset="0"/>
              </a:rPr>
              <a:t> laws, mathematical, continuous</a:t>
            </a:r>
          </a:p>
        </p:txBody>
      </p:sp>
      <p:sp>
        <p:nvSpPr>
          <p:cNvPr id="28695" name="Rectangle 23"/>
          <p:cNvSpPr>
            <a:spLocks/>
          </p:cNvSpPr>
          <p:nvPr/>
        </p:nvSpPr>
        <p:spPr bwMode="auto">
          <a:xfrm>
            <a:off x="6465094" y="1326058"/>
            <a:ext cx="2446734" cy="158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700">
                <a:solidFill>
                  <a:srgbClr val="336666"/>
                </a:solidFill>
                <a:cs typeface="Gill Sans Light" charset="0"/>
              </a:rPr>
              <a:t>Time in </a:t>
            </a:r>
            <a:r>
              <a:rPr lang="en-US" sz="1700" b="1">
                <a:solidFill>
                  <a:srgbClr val="336666"/>
                </a:solidFill>
                <a:latin typeface="Gill Sans" charset="0"/>
                <a:cs typeface="Gill Sans" charset="0"/>
                <a:sym typeface="Gill Sans" charset="0"/>
              </a:rPr>
              <a:t>digital</a:t>
            </a:r>
            <a:r>
              <a:rPr lang="en-US" sz="1700">
                <a:solidFill>
                  <a:srgbClr val="336666"/>
                </a:solidFill>
                <a:cs typeface="Gill Sans Light" charset="0"/>
              </a:rPr>
              <a:t> systems</a:t>
            </a:r>
          </a:p>
          <a:p>
            <a:pPr marL="0" lvl="1"/>
            <a:r>
              <a:rPr lang="en-US" sz="1700">
                <a:solidFill>
                  <a:srgbClr val="336666"/>
                </a:solidFill>
                <a:cs typeface="Gill Sans Light" charset="0"/>
              </a:rPr>
              <a:t>Circuits, discrete clocks, generating well defined periodic signals</a:t>
            </a:r>
          </a:p>
          <a:p>
            <a:pPr marL="0" lvl="1"/>
            <a:endParaRPr lang="en-US" sz="1700">
              <a:solidFill>
                <a:srgbClr val="336666"/>
              </a:solidFill>
              <a:cs typeface="Gill Sans Light" charset="0"/>
            </a:endParaRPr>
          </a:p>
          <a:p>
            <a:pPr marL="0" lvl="1"/>
            <a:endParaRPr lang="en-US" sz="1700">
              <a:solidFill>
                <a:srgbClr val="336666"/>
              </a:solidFill>
              <a:cs typeface="Gill Sans Light" charset="0"/>
            </a:endParaRPr>
          </a:p>
        </p:txBody>
      </p:sp>
      <p:sp>
        <p:nvSpPr>
          <p:cNvPr id="28696" name="Rectangle 24"/>
          <p:cNvSpPr>
            <a:spLocks/>
          </p:cNvSpPr>
          <p:nvPr/>
        </p:nvSpPr>
        <p:spPr bwMode="auto">
          <a:xfrm>
            <a:off x="3672334" y="5152430"/>
            <a:ext cx="173786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0" lvl="1"/>
            <a:r>
              <a:rPr lang="en-US" sz="1700" dirty="0">
                <a:solidFill>
                  <a:srgbClr val="336666"/>
                </a:solidFill>
                <a:cs typeface="Gill Sans Light" charset="0"/>
              </a:rPr>
              <a:t>Clock synchronization</a:t>
            </a:r>
          </a:p>
        </p:txBody>
      </p:sp>
      <p:sp>
        <p:nvSpPr>
          <p:cNvPr id="27" name="TextBox 26"/>
          <p:cNvSpPr txBox="1"/>
          <p:nvPr/>
        </p:nvSpPr>
        <p:spPr>
          <a:xfrm>
            <a:off x="3276600" y="6400800"/>
            <a:ext cx="2740767" cy="261610"/>
          </a:xfrm>
          <a:prstGeom prst="rect">
            <a:avLst/>
          </a:prstGeom>
          <a:noFill/>
        </p:spPr>
        <p:txBody>
          <a:bodyPr wrap="none" rtlCol="0">
            <a:spAutoFit/>
          </a:bodyPr>
          <a:lstStyle/>
          <a:p>
            <a:r>
              <a:rPr lang="en-US" sz="1100" i="0" dirty="0" smtClean="0">
                <a:solidFill>
                  <a:srgbClr val="336666"/>
                </a:solidFill>
              </a:rPr>
              <a:t>Source: Patricia </a:t>
            </a:r>
            <a:r>
              <a:rPr lang="en-US" sz="1100" i="0" dirty="0" err="1" smtClean="0">
                <a:solidFill>
                  <a:srgbClr val="336666"/>
                </a:solidFill>
              </a:rPr>
              <a:t>Derler</a:t>
            </a:r>
            <a:r>
              <a:rPr lang="en-US" sz="1100" i="0" dirty="0" smtClean="0">
                <a:solidFill>
                  <a:srgbClr val="336666"/>
                </a:solidFill>
              </a:rPr>
              <a:t> and John </a:t>
            </a:r>
            <a:r>
              <a:rPr lang="en-US" sz="1100" i="0" dirty="0" err="1" smtClean="0">
                <a:solidFill>
                  <a:srgbClr val="336666"/>
                </a:solidFill>
              </a:rPr>
              <a:t>Eidson</a:t>
            </a:r>
            <a:endParaRPr lang="en-US" sz="1100" i="0" dirty="0">
              <a:solidFill>
                <a:srgbClr val="336666"/>
              </a:solidFill>
            </a:endParaRPr>
          </a:p>
        </p:txBody>
      </p:sp>
    </p:spTree>
    <p:extLst>
      <p:ext uri="{BB962C8B-B14F-4D97-AF65-F5344CB8AC3E}">
        <p14:creationId xmlns:p14="http://schemas.microsoft.com/office/powerpoint/2010/main" val="1965041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6329873" y="3505200"/>
            <a:ext cx="2792900" cy="1612900"/>
          </a:xfrm>
          <a:prstGeom prst="rect">
            <a:avLst/>
          </a:prstGeom>
        </p:spPr>
      </p:pic>
      <p:sp>
        <p:nvSpPr>
          <p:cNvPr id="2" name="Title 1"/>
          <p:cNvSpPr>
            <a:spLocks noGrp="1"/>
          </p:cNvSpPr>
          <p:nvPr>
            <p:ph type="title"/>
          </p:nvPr>
        </p:nvSpPr>
        <p:spPr/>
        <p:txBody>
          <a:bodyPr/>
          <a:lstStyle/>
          <a:p>
            <a:r>
              <a:rPr lang="en-US" dirty="0" smtClean="0"/>
              <a:t>A Perspective on Time Synchronization</a:t>
            </a:r>
            <a:endParaRPr lang="en-US" dirty="0"/>
          </a:p>
        </p:txBody>
      </p:sp>
      <p:sp>
        <p:nvSpPr>
          <p:cNvPr id="3" name="Content Placeholder 2"/>
          <p:cNvSpPr>
            <a:spLocks noGrp="1"/>
          </p:cNvSpPr>
          <p:nvPr>
            <p:ph idx="1"/>
          </p:nvPr>
        </p:nvSpPr>
        <p:spPr/>
        <p:txBody>
          <a:bodyPr/>
          <a:lstStyle/>
          <a:p>
            <a:pPr marL="0" indent="0" algn="ctr">
              <a:buNone/>
            </a:pPr>
            <a:r>
              <a:rPr lang="en-US" dirty="0" smtClean="0"/>
              <a:t>Time synchronization is going to change the world </a:t>
            </a:r>
          </a:p>
          <a:p>
            <a:pPr marL="0" indent="0" algn="ctr">
              <a:buNone/>
            </a:pPr>
            <a:r>
              <a:rPr lang="en-US" dirty="0" smtClean="0"/>
              <a:t>(again)</a:t>
            </a:r>
            <a:endParaRPr lang="en-US" dirty="0"/>
          </a:p>
        </p:txBody>
      </p:sp>
      <p:pic>
        <p:nvPicPr>
          <p:cNvPr id="4" name="Picture 3"/>
          <p:cNvPicPr>
            <a:picLocks noChangeAspect="1"/>
          </p:cNvPicPr>
          <p:nvPr/>
        </p:nvPicPr>
        <p:blipFill>
          <a:blip r:embed="rId3"/>
          <a:stretch>
            <a:fillRect/>
          </a:stretch>
        </p:blipFill>
        <p:spPr>
          <a:xfrm>
            <a:off x="152401" y="3352800"/>
            <a:ext cx="2435616" cy="2133600"/>
          </a:xfrm>
          <a:prstGeom prst="rect">
            <a:avLst/>
          </a:prstGeom>
        </p:spPr>
      </p:pic>
      <p:sp>
        <p:nvSpPr>
          <p:cNvPr id="5" name="TextBox 4"/>
          <p:cNvSpPr txBox="1"/>
          <p:nvPr/>
        </p:nvSpPr>
        <p:spPr>
          <a:xfrm>
            <a:off x="914400" y="5791200"/>
            <a:ext cx="813594" cy="646331"/>
          </a:xfrm>
          <a:prstGeom prst="rect">
            <a:avLst/>
          </a:prstGeom>
          <a:noFill/>
        </p:spPr>
        <p:txBody>
          <a:bodyPr wrap="none" rtlCol="0">
            <a:spAutoFit/>
          </a:bodyPr>
          <a:lstStyle/>
          <a:p>
            <a:pPr algn="ctr"/>
            <a:r>
              <a:rPr lang="en-US" sz="1800" i="0" dirty="0" smtClean="0">
                <a:solidFill>
                  <a:schemeClr val="tx2"/>
                </a:solidFill>
              </a:rPr>
              <a:t>1500s</a:t>
            </a:r>
          </a:p>
          <a:p>
            <a:pPr algn="ctr"/>
            <a:r>
              <a:rPr lang="en-US" sz="1800" i="0" dirty="0" smtClean="0">
                <a:solidFill>
                  <a:schemeClr val="tx2"/>
                </a:solidFill>
              </a:rPr>
              <a:t>days</a:t>
            </a:r>
            <a:endParaRPr lang="en-US" sz="1800" i="0" dirty="0">
              <a:solidFill>
                <a:schemeClr val="tx2"/>
              </a:solidFill>
            </a:endParaRPr>
          </a:p>
        </p:txBody>
      </p:sp>
      <p:sp>
        <p:nvSpPr>
          <p:cNvPr id="6" name="TextBox 5"/>
          <p:cNvSpPr txBox="1"/>
          <p:nvPr/>
        </p:nvSpPr>
        <p:spPr>
          <a:xfrm>
            <a:off x="152400" y="5410200"/>
            <a:ext cx="2531975" cy="276999"/>
          </a:xfrm>
          <a:prstGeom prst="rect">
            <a:avLst/>
          </a:prstGeom>
          <a:noFill/>
        </p:spPr>
        <p:txBody>
          <a:bodyPr wrap="none" rtlCol="0">
            <a:spAutoFit/>
          </a:bodyPr>
          <a:lstStyle/>
          <a:p>
            <a:r>
              <a:rPr lang="en-US" sz="1200" dirty="0" smtClean="0"/>
              <a:t>Gregorian Calendar (BBC history)</a:t>
            </a:r>
            <a:endParaRPr lang="en-US" sz="1200" dirty="0"/>
          </a:p>
        </p:txBody>
      </p:sp>
      <p:sp>
        <p:nvSpPr>
          <p:cNvPr id="7" name="Right Arrow 6"/>
          <p:cNvSpPr/>
          <p:nvPr/>
        </p:nvSpPr>
        <p:spPr bwMode="auto">
          <a:xfrm>
            <a:off x="2667000" y="3886200"/>
            <a:ext cx="457200" cy="2857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a:ln>
                <a:noFill/>
              </a:ln>
              <a:solidFill>
                <a:schemeClr val="tx1"/>
              </a:solidFill>
              <a:effectLst/>
              <a:latin typeface="Arial" charset="0"/>
              <a:ea typeface="Arial" charset="0"/>
              <a:cs typeface="Arial" charset="0"/>
            </a:endParaRPr>
          </a:p>
        </p:txBody>
      </p:sp>
      <p:pic>
        <p:nvPicPr>
          <p:cNvPr id="8" name="Picture 7"/>
          <p:cNvPicPr>
            <a:picLocks noChangeAspect="1"/>
          </p:cNvPicPr>
          <p:nvPr/>
        </p:nvPicPr>
        <p:blipFill>
          <a:blip r:embed="rId4"/>
          <a:stretch>
            <a:fillRect/>
          </a:stretch>
        </p:blipFill>
        <p:spPr>
          <a:xfrm>
            <a:off x="3200400" y="3352800"/>
            <a:ext cx="2895600" cy="1932813"/>
          </a:xfrm>
          <a:prstGeom prst="rect">
            <a:avLst/>
          </a:prstGeom>
        </p:spPr>
      </p:pic>
      <p:sp>
        <p:nvSpPr>
          <p:cNvPr id="9" name="TextBox 8"/>
          <p:cNvSpPr txBox="1"/>
          <p:nvPr/>
        </p:nvSpPr>
        <p:spPr>
          <a:xfrm>
            <a:off x="3124200" y="5272914"/>
            <a:ext cx="3129479" cy="430887"/>
          </a:xfrm>
          <a:prstGeom prst="rect">
            <a:avLst/>
          </a:prstGeom>
          <a:noFill/>
        </p:spPr>
        <p:txBody>
          <a:bodyPr wrap="none" rtlCol="0">
            <a:spAutoFit/>
          </a:bodyPr>
          <a:lstStyle/>
          <a:p>
            <a:r>
              <a:rPr lang="en-US" sz="1100" dirty="0"/>
              <a:t>Lackawanna Railroad Station, 1907, </a:t>
            </a:r>
            <a:r>
              <a:rPr lang="en-US" sz="1100" dirty="0" smtClean="0"/>
              <a:t>Hoboken. </a:t>
            </a:r>
            <a:br>
              <a:rPr lang="en-US" sz="1100" dirty="0" smtClean="0"/>
            </a:br>
            <a:r>
              <a:rPr lang="en-US" sz="1100" dirty="0" smtClean="0"/>
              <a:t>Photograph </a:t>
            </a:r>
            <a:r>
              <a:rPr lang="en-US" sz="1100" dirty="0"/>
              <a:t>by Alicia </a:t>
            </a:r>
            <a:r>
              <a:rPr lang="en-US" sz="1100" dirty="0" err="1"/>
              <a:t>Dudek</a:t>
            </a:r>
            <a:endParaRPr lang="en-US" sz="1100" dirty="0"/>
          </a:p>
        </p:txBody>
      </p:sp>
      <p:sp>
        <p:nvSpPr>
          <p:cNvPr id="10" name="TextBox 9"/>
          <p:cNvSpPr txBox="1"/>
          <p:nvPr/>
        </p:nvSpPr>
        <p:spPr>
          <a:xfrm>
            <a:off x="4038600" y="5791200"/>
            <a:ext cx="1044427" cy="646331"/>
          </a:xfrm>
          <a:prstGeom prst="rect">
            <a:avLst/>
          </a:prstGeom>
          <a:noFill/>
        </p:spPr>
        <p:txBody>
          <a:bodyPr wrap="none" rtlCol="0">
            <a:spAutoFit/>
          </a:bodyPr>
          <a:lstStyle/>
          <a:p>
            <a:pPr algn="ctr"/>
            <a:r>
              <a:rPr lang="en-US" sz="1800" i="0" dirty="0" smtClean="0">
                <a:solidFill>
                  <a:schemeClr val="tx2"/>
                </a:solidFill>
              </a:rPr>
              <a:t>1800s</a:t>
            </a:r>
          </a:p>
          <a:p>
            <a:pPr algn="ctr"/>
            <a:r>
              <a:rPr lang="en-US" sz="1800" i="0" dirty="0" smtClean="0">
                <a:solidFill>
                  <a:schemeClr val="tx2"/>
                </a:solidFill>
              </a:rPr>
              <a:t>seconds</a:t>
            </a:r>
            <a:endParaRPr lang="en-US" sz="1800" i="0" dirty="0">
              <a:solidFill>
                <a:schemeClr val="tx2"/>
              </a:solidFill>
            </a:endParaRPr>
          </a:p>
        </p:txBody>
      </p:sp>
      <p:sp>
        <p:nvSpPr>
          <p:cNvPr id="11" name="TextBox 10"/>
          <p:cNvSpPr txBox="1"/>
          <p:nvPr/>
        </p:nvSpPr>
        <p:spPr>
          <a:xfrm>
            <a:off x="6883362" y="5715000"/>
            <a:ext cx="1557938" cy="646331"/>
          </a:xfrm>
          <a:prstGeom prst="rect">
            <a:avLst/>
          </a:prstGeom>
          <a:noFill/>
        </p:spPr>
        <p:txBody>
          <a:bodyPr wrap="none" rtlCol="0">
            <a:spAutoFit/>
          </a:bodyPr>
          <a:lstStyle/>
          <a:p>
            <a:pPr algn="ctr"/>
            <a:r>
              <a:rPr lang="en-US" sz="1800" i="0" dirty="0" smtClean="0">
                <a:solidFill>
                  <a:schemeClr val="tx2"/>
                </a:solidFill>
              </a:rPr>
              <a:t>2000s</a:t>
            </a:r>
          </a:p>
          <a:p>
            <a:pPr algn="ctr"/>
            <a:r>
              <a:rPr lang="en-US" sz="1800" i="0" smtClean="0">
                <a:solidFill>
                  <a:schemeClr val="tx2"/>
                </a:solidFill>
              </a:rPr>
              <a:t>nanoseconds</a:t>
            </a:r>
            <a:endParaRPr lang="en-US" sz="1800" i="0" dirty="0">
              <a:solidFill>
                <a:schemeClr val="tx2"/>
              </a:solidFill>
            </a:endParaRPr>
          </a:p>
        </p:txBody>
      </p:sp>
      <p:sp>
        <p:nvSpPr>
          <p:cNvPr id="12" name="Right Arrow 11"/>
          <p:cNvSpPr/>
          <p:nvPr/>
        </p:nvSpPr>
        <p:spPr bwMode="auto">
          <a:xfrm>
            <a:off x="6172200" y="3886200"/>
            <a:ext cx="457200" cy="2857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a:ln>
                <a:noFill/>
              </a:ln>
              <a:solidFill>
                <a:schemeClr val="tx1"/>
              </a:solidFill>
              <a:effectLst/>
              <a:latin typeface="Arial" charset="0"/>
              <a:ea typeface="Arial" charset="0"/>
              <a:cs typeface="Arial" charset="0"/>
            </a:endParaRPr>
          </a:p>
        </p:txBody>
      </p:sp>
      <p:sp>
        <p:nvSpPr>
          <p:cNvPr id="14" name="TextBox 13"/>
          <p:cNvSpPr txBox="1"/>
          <p:nvPr/>
        </p:nvSpPr>
        <p:spPr>
          <a:xfrm>
            <a:off x="6477000" y="5300990"/>
            <a:ext cx="2086375" cy="261610"/>
          </a:xfrm>
          <a:prstGeom prst="rect">
            <a:avLst/>
          </a:prstGeom>
          <a:noFill/>
        </p:spPr>
        <p:txBody>
          <a:bodyPr wrap="none" rtlCol="0">
            <a:spAutoFit/>
          </a:bodyPr>
          <a:lstStyle/>
          <a:p>
            <a:r>
              <a:rPr lang="en-US" sz="1100" dirty="0" smtClean="0"/>
              <a:t>2005: first IEEE 1588 </a:t>
            </a:r>
            <a:r>
              <a:rPr lang="en-US" sz="1100" dirty="0" err="1" smtClean="0"/>
              <a:t>plugfest</a:t>
            </a:r>
            <a:endParaRPr lang="en-US" sz="1100" dirty="0"/>
          </a:p>
        </p:txBody>
      </p:sp>
    </p:spTree>
    <p:extLst>
      <p:ext uri="{BB962C8B-B14F-4D97-AF65-F5344CB8AC3E}">
        <p14:creationId xmlns:p14="http://schemas.microsoft.com/office/powerpoint/2010/main" val="1441068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p:bldP spid="10" grpId="0"/>
      <p:bldP spid="11" grpId="0"/>
      <p:bldP spid="12" grpId="0" animBg="1"/>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0"/>
            <a:ext cx="3810000" cy="1527175"/>
          </a:xfrm>
        </p:spPr>
        <p:txBody>
          <a:bodyPr/>
          <a:lstStyle/>
          <a:p>
            <a:r>
              <a:rPr lang="en-US" dirty="0" smtClean="0"/>
              <a:t>Today’s networks</a:t>
            </a:r>
            <a:endParaRPr lang="en-US" dirty="0"/>
          </a:p>
        </p:txBody>
      </p:sp>
      <p:sp>
        <p:nvSpPr>
          <p:cNvPr id="3" name="Content Placeholder 2"/>
          <p:cNvSpPr>
            <a:spLocks noGrp="1"/>
          </p:cNvSpPr>
          <p:nvPr>
            <p:ph idx="1"/>
          </p:nvPr>
        </p:nvSpPr>
        <p:spPr>
          <a:xfrm>
            <a:off x="228600" y="3657600"/>
            <a:ext cx="8915400" cy="2819400"/>
          </a:xfrm>
        </p:spPr>
        <p:txBody>
          <a:bodyPr/>
          <a:lstStyle/>
          <a:p>
            <a:pPr marL="0" indent="0">
              <a:buNone/>
            </a:pPr>
            <a:r>
              <a:rPr lang="en-US" sz="2000" dirty="0" smtClean="0"/>
              <a:t>“On </a:t>
            </a:r>
            <a:r>
              <a:rPr lang="en-US" sz="2000" dirty="0"/>
              <a:t>August 12, 1853, two trains on the Providence &amp; Worcester Railroad were headed toward each other on a single track. The conductor of one train thought there was time to reach the switch to a track to Boston before the approaching train was scheduled to pass through. But the conductor's watch was slow. As his speeding train rounded a blind curve, it collided head-on with the other train—fourteen people were killed. The public was outraged. All over New England, railroads ordered more reliable watches for their conductors and issued stricter rules for running on time</a:t>
            </a:r>
            <a:r>
              <a:rPr lang="en-US" sz="2000" dirty="0" smtClean="0"/>
              <a:t>.”</a:t>
            </a:r>
            <a:endParaRPr lang="en-US" sz="2000" dirty="0"/>
          </a:p>
        </p:txBody>
      </p:sp>
      <p:sp>
        <p:nvSpPr>
          <p:cNvPr id="4" name="TextBox 3"/>
          <p:cNvSpPr txBox="1"/>
          <p:nvPr/>
        </p:nvSpPr>
        <p:spPr>
          <a:xfrm>
            <a:off x="228600" y="6477000"/>
            <a:ext cx="4433899" cy="338554"/>
          </a:xfrm>
          <a:prstGeom prst="rect">
            <a:avLst/>
          </a:prstGeom>
          <a:noFill/>
        </p:spPr>
        <p:txBody>
          <a:bodyPr wrap="none" rtlCol="0">
            <a:spAutoFit/>
          </a:bodyPr>
          <a:lstStyle/>
          <a:p>
            <a:r>
              <a:rPr lang="en-US" dirty="0" smtClean="0"/>
              <a:t>Source: National Museum of American History</a:t>
            </a:r>
            <a:endParaRPr lang="en-US" dirty="0"/>
          </a:p>
        </p:txBody>
      </p:sp>
      <p:pic>
        <p:nvPicPr>
          <p:cNvPr id="7" name="Picture 6"/>
          <p:cNvPicPr>
            <a:picLocks noChangeAspect="1"/>
          </p:cNvPicPr>
          <p:nvPr/>
        </p:nvPicPr>
        <p:blipFill>
          <a:blip r:embed="rId2"/>
          <a:stretch>
            <a:fillRect/>
          </a:stretch>
        </p:blipFill>
        <p:spPr>
          <a:xfrm>
            <a:off x="4295360" y="152400"/>
            <a:ext cx="4696239" cy="3429000"/>
          </a:xfrm>
          <a:prstGeom prst="rect">
            <a:avLst/>
          </a:prstGeom>
        </p:spPr>
      </p:pic>
    </p:spTree>
    <p:extLst>
      <p:ext uri="{BB962C8B-B14F-4D97-AF65-F5344CB8AC3E}">
        <p14:creationId xmlns:p14="http://schemas.microsoft.com/office/powerpoint/2010/main" val="17409151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28600" y="190500"/>
            <a:ext cx="8686800" cy="1104900"/>
          </a:xfrm>
        </p:spPr>
        <p:txBody>
          <a:bodyPr/>
          <a:lstStyle/>
          <a:p>
            <a:pPr eaLnBrk="1" hangingPunct="1"/>
            <a:r>
              <a:rPr lang="en-US" dirty="0">
                <a:latin typeface="Arial" charset="0"/>
                <a:cs typeface="ＭＳ Ｐゴシック" charset="0"/>
              </a:rPr>
              <a:t>A </a:t>
            </a:r>
            <a:r>
              <a:rPr lang="en-US" dirty="0" smtClean="0">
                <a:latin typeface="Arial" charset="0"/>
                <a:cs typeface="ＭＳ Ｐゴシック" charset="0"/>
              </a:rPr>
              <a:t>Cyber</a:t>
            </a:r>
            <a:r>
              <a:rPr lang="en-US" dirty="0">
                <a:latin typeface="Arial" charset="0"/>
                <a:cs typeface="ＭＳ Ｐゴシック" charset="0"/>
              </a:rPr>
              <a:t>-Physical System</a:t>
            </a:r>
            <a:br>
              <a:rPr lang="en-US" dirty="0">
                <a:latin typeface="Arial" charset="0"/>
                <a:cs typeface="ＭＳ Ｐゴシック" charset="0"/>
              </a:rPr>
            </a:br>
            <a:r>
              <a:rPr lang="en-US" dirty="0">
                <a:latin typeface="Arial" charset="0"/>
                <a:cs typeface="ＭＳ Ｐゴシック" charset="0"/>
              </a:rPr>
              <a:t>Printing Press</a:t>
            </a:r>
          </a:p>
        </p:txBody>
      </p:sp>
      <p:pic>
        <p:nvPicPr>
          <p:cNvPr id="48130" name="Picture 3" descr="z7-printing-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5588"/>
            <a:ext cx="4837113"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5105400" y="1524000"/>
            <a:ext cx="4038600" cy="4906963"/>
          </a:xfrm>
          <a:prstGeom prst="rect">
            <a:avLst/>
          </a:prstGeom>
        </p:spPr>
        <p:txBody>
          <a:bodyPr>
            <a:normAutofit/>
          </a:bodyPr>
          <a:lstStyle/>
          <a:p>
            <a:pPr fontAlgn="auto">
              <a:spcBef>
                <a:spcPct val="20000"/>
              </a:spcBef>
              <a:spcAft>
                <a:spcPts val="0"/>
              </a:spcAft>
              <a:defRPr/>
            </a:pPr>
            <a:r>
              <a:rPr lang="en-US" sz="2000" i="0" dirty="0" smtClean="0">
                <a:solidFill>
                  <a:prstClr val="black"/>
                </a:solidFill>
                <a:latin typeface="Calibri"/>
                <a:ea typeface="+mn-ea"/>
                <a:cs typeface="+mn-cs"/>
              </a:rPr>
              <a:t>Hundreds of microcontrollers and an Ethernet network are orchestrated with precisions on the order of microseconds.</a:t>
            </a:r>
          </a:p>
          <a:p>
            <a:pPr fontAlgn="auto">
              <a:spcBef>
                <a:spcPct val="20000"/>
              </a:spcBef>
              <a:spcAft>
                <a:spcPts val="0"/>
              </a:spcAft>
              <a:defRPr/>
            </a:pPr>
            <a:endParaRPr lang="en-US" sz="2000" i="0" dirty="0">
              <a:solidFill>
                <a:prstClr val="black"/>
              </a:solidFill>
              <a:latin typeface="Calibri"/>
              <a:ea typeface="+mn-ea"/>
              <a:cs typeface="+mn-cs"/>
            </a:endParaRPr>
          </a:p>
          <a:p>
            <a:pPr fontAlgn="auto">
              <a:spcBef>
                <a:spcPct val="20000"/>
              </a:spcBef>
              <a:spcAft>
                <a:spcPts val="0"/>
              </a:spcAft>
              <a:defRPr/>
            </a:pPr>
            <a:r>
              <a:rPr lang="en-US" sz="2800" i="0" dirty="0" smtClean="0">
                <a:solidFill>
                  <a:srgbClr val="FF0000"/>
                </a:solidFill>
                <a:latin typeface="Calibri"/>
                <a:ea typeface="+mn-ea"/>
                <a:cs typeface="+mn-cs"/>
              </a:rPr>
              <a:t>Software for such systems can be developed in a completely new way.</a:t>
            </a:r>
            <a:endParaRPr lang="en-US" sz="2800" i="0" dirty="0">
              <a:solidFill>
                <a:srgbClr val="FF0000"/>
              </a:solidFill>
              <a:latin typeface="Calibri"/>
              <a:ea typeface="+mn-ea"/>
              <a:cs typeface="+mn-cs"/>
            </a:endParaRPr>
          </a:p>
        </p:txBody>
      </p:sp>
      <p:sp>
        <p:nvSpPr>
          <p:cNvPr id="48132" name="Content Placeholder 2"/>
          <p:cNvSpPr txBox="1">
            <a:spLocks/>
          </p:cNvSpPr>
          <p:nvPr/>
        </p:nvSpPr>
        <p:spPr bwMode="auto">
          <a:xfrm>
            <a:off x="152400" y="5181600"/>
            <a:ext cx="60198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i="1">
                <a:solidFill>
                  <a:schemeClr val="tx1"/>
                </a:solidFill>
                <a:latin typeface="Arial" charset="0"/>
                <a:ea typeface="ＭＳ Ｐゴシック" charset="0"/>
                <a:cs typeface="ＭＳ Ｐゴシック" charset="0"/>
              </a:defRPr>
            </a:lvl1pPr>
            <a:lvl2pPr marL="742950" indent="-285750" eaLnBrk="0" hangingPunct="0">
              <a:defRPr sz="1600" i="1">
                <a:solidFill>
                  <a:schemeClr val="tx1"/>
                </a:solidFill>
                <a:latin typeface="Arial" charset="0"/>
                <a:ea typeface="ＭＳ Ｐゴシック" charset="0"/>
              </a:defRPr>
            </a:lvl2pPr>
            <a:lvl3pPr marL="1143000" indent="-228600" eaLnBrk="0" hangingPunct="0">
              <a:defRPr sz="1600" i="1">
                <a:solidFill>
                  <a:schemeClr val="tx1"/>
                </a:solidFill>
                <a:latin typeface="Arial" charset="0"/>
                <a:ea typeface="ＭＳ Ｐゴシック" charset="0"/>
              </a:defRPr>
            </a:lvl3pPr>
            <a:lvl4pPr marL="1600200" indent="-228600" eaLnBrk="0" hangingPunct="0">
              <a:defRPr sz="1600" i="1">
                <a:solidFill>
                  <a:schemeClr val="tx1"/>
                </a:solidFill>
                <a:latin typeface="Arial" charset="0"/>
                <a:ea typeface="ＭＳ Ｐゴシック" charset="0"/>
              </a:defRPr>
            </a:lvl4pPr>
            <a:lvl5pPr marL="2057400" indent="-228600" eaLnBrk="0" hangingPunct="0">
              <a:defRPr sz="1600" i="1">
                <a:solidFill>
                  <a:schemeClr val="tx1"/>
                </a:solidFill>
                <a:latin typeface="Arial" charset="0"/>
                <a:ea typeface="ＭＳ Ｐゴシック" charset="0"/>
              </a:defRPr>
            </a:lvl5pPr>
            <a:lvl6pPr marL="2514600" indent="-228600" eaLnBrk="0" fontAlgn="base" hangingPunct="0">
              <a:spcBef>
                <a:spcPct val="0"/>
              </a:spcBef>
              <a:spcAft>
                <a:spcPct val="0"/>
              </a:spcAft>
              <a:defRPr sz="1600" i="1">
                <a:solidFill>
                  <a:schemeClr val="tx1"/>
                </a:solidFill>
                <a:latin typeface="Arial" charset="0"/>
                <a:ea typeface="ＭＳ Ｐゴシック" charset="0"/>
              </a:defRPr>
            </a:lvl6pPr>
            <a:lvl7pPr marL="2971800" indent="-228600" eaLnBrk="0" fontAlgn="base" hangingPunct="0">
              <a:spcBef>
                <a:spcPct val="0"/>
              </a:spcBef>
              <a:spcAft>
                <a:spcPct val="0"/>
              </a:spcAft>
              <a:defRPr sz="1600" i="1">
                <a:solidFill>
                  <a:schemeClr val="tx1"/>
                </a:solidFill>
                <a:latin typeface="Arial" charset="0"/>
                <a:ea typeface="ＭＳ Ｐゴシック" charset="0"/>
              </a:defRPr>
            </a:lvl7pPr>
            <a:lvl8pPr marL="3429000" indent="-228600" eaLnBrk="0" fontAlgn="base" hangingPunct="0">
              <a:spcBef>
                <a:spcPct val="0"/>
              </a:spcBef>
              <a:spcAft>
                <a:spcPct val="0"/>
              </a:spcAft>
              <a:defRPr sz="1600" i="1">
                <a:solidFill>
                  <a:schemeClr val="tx1"/>
                </a:solidFill>
                <a:latin typeface="Arial" charset="0"/>
                <a:ea typeface="ＭＳ Ｐゴシック" charset="0"/>
              </a:defRPr>
            </a:lvl8pPr>
            <a:lvl9pPr marL="3886200" indent="-228600" eaLnBrk="0" fontAlgn="base" hangingPunct="0">
              <a:spcBef>
                <a:spcPct val="0"/>
              </a:spcBef>
              <a:spcAft>
                <a:spcPct val="0"/>
              </a:spcAft>
              <a:defRPr sz="1600" i="1">
                <a:solidFill>
                  <a:schemeClr val="tx1"/>
                </a:solidFill>
                <a:latin typeface="Arial" charset="0"/>
                <a:ea typeface="ＭＳ Ｐゴシック" charset="0"/>
              </a:defRPr>
            </a:lvl9pPr>
          </a:lstStyle>
          <a:p>
            <a:pPr eaLnBrk="1" hangingPunct="1">
              <a:spcBef>
                <a:spcPct val="20000"/>
              </a:spcBef>
            </a:pPr>
            <a:r>
              <a:rPr lang="en-US" sz="2000" i="0">
                <a:solidFill>
                  <a:srgbClr val="000000"/>
                </a:solidFill>
                <a:latin typeface="Calibri" charset="0"/>
              </a:rPr>
              <a:t>Bosch-Rexroth</a:t>
            </a:r>
            <a:endParaRPr lang="en-US" sz="2800" i="0">
              <a:solidFill>
                <a:srgbClr val="000000"/>
              </a:solidFill>
              <a:latin typeface="Calibri" charset="0"/>
            </a:endParaRPr>
          </a:p>
        </p:txBody>
      </p:sp>
      <p:sp>
        <p:nvSpPr>
          <p:cNvPr id="48133" name="Rectangle 3"/>
          <p:cNvSpPr txBox="1">
            <a:spLocks noChangeArrowheads="1"/>
          </p:cNvSpPr>
          <p:nvPr/>
        </p:nvSpPr>
        <p:spPr bwMode="auto">
          <a:xfrm>
            <a:off x="152400" y="5715000"/>
            <a:ext cx="678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Arial" charset="0"/>
                <a:ea typeface="ＭＳ Ｐゴシック" charset="0"/>
                <a:cs typeface="ＭＳ Ｐゴシック" charset="0"/>
              </a:defRPr>
            </a:lvl1pPr>
            <a:lvl2pPr marL="742950" indent="-285750" eaLnBrk="0" hangingPunct="0">
              <a:defRPr sz="1600" i="1">
                <a:solidFill>
                  <a:schemeClr val="tx1"/>
                </a:solidFill>
                <a:latin typeface="Arial" charset="0"/>
                <a:ea typeface="ＭＳ Ｐゴシック" charset="0"/>
              </a:defRPr>
            </a:lvl2pPr>
            <a:lvl3pPr marL="1143000" indent="-228600" eaLnBrk="0" hangingPunct="0">
              <a:defRPr sz="1600" i="1">
                <a:solidFill>
                  <a:schemeClr val="tx1"/>
                </a:solidFill>
                <a:latin typeface="Arial" charset="0"/>
                <a:ea typeface="ＭＳ Ｐゴシック" charset="0"/>
              </a:defRPr>
            </a:lvl3pPr>
            <a:lvl4pPr marL="1600200" indent="-228600" eaLnBrk="0" hangingPunct="0">
              <a:defRPr sz="1600" i="1">
                <a:solidFill>
                  <a:schemeClr val="tx1"/>
                </a:solidFill>
                <a:latin typeface="Arial" charset="0"/>
                <a:ea typeface="ＭＳ Ｐゴシック" charset="0"/>
              </a:defRPr>
            </a:lvl4pPr>
            <a:lvl5pPr marL="2057400" indent="-228600" eaLnBrk="0" hangingPunct="0">
              <a:defRPr sz="1600" i="1">
                <a:solidFill>
                  <a:schemeClr val="tx1"/>
                </a:solidFill>
                <a:latin typeface="Arial" charset="0"/>
                <a:ea typeface="ＭＳ Ｐゴシック" charset="0"/>
              </a:defRPr>
            </a:lvl5pPr>
            <a:lvl6pPr marL="2514600" indent="-228600" eaLnBrk="0" fontAlgn="base" hangingPunct="0">
              <a:spcBef>
                <a:spcPct val="0"/>
              </a:spcBef>
              <a:spcAft>
                <a:spcPct val="0"/>
              </a:spcAft>
              <a:defRPr sz="1600" i="1">
                <a:solidFill>
                  <a:schemeClr val="tx1"/>
                </a:solidFill>
                <a:latin typeface="Arial" charset="0"/>
                <a:ea typeface="ＭＳ Ｐゴシック" charset="0"/>
              </a:defRPr>
            </a:lvl6pPr>
            <a:lvl7pPr marL="2971800" indent="-228600" eaLnBrk="0" fontAlgn="base" hangingPunct="0">
              <a:spcBef>
                <a:spcPct val="0"/>
              </a:spcBef>
              <a:spcAft>
                <a:spcPct val="0"/>
              </a:spcAft>
              <a:defRPr sz="1600" i="1">
                <a:solidFill>
                  <a:schemeClr val="tx1"/>
                </a:solidFill>
                <a:latin typeface="Arial" charset="0"/>
                <a:ea typeface="ＭＳ Ｐゴシック" charset="0"/>
              </a:defRPr>
            </a:lvl7pPr>
            <a:lvl8pPr marL="3429000" indent="-228600" eaLnBrk="0" fontAlgn="base" hangingPunct="0">
              <a:spcBef>
                <a:spcPct val="0"/>
              </a:spcBef>
              <a:spcAft>
                <a:spcPct val="0"/>
              </a:spcAft>
              <a:defRPr sz="1600" i="1">
                <a:solidFill>
                  <a:schemeClr val="tx1"/>
                </a:solidFill>
                <a:latin typeface="Arial" charset="0"/>
                <a:ea typeface="ＭＳ Ｐゴシック" charset="0"/>
              </a:defRPr>
            </a:lvl8pPr>
            <a:lvl9pPr marL="3886200" indent="-228600" eaLnBrk="0" fontAlgn="base" hangingPunct="0">
              <a:spcBef>
                <a:spcPct val="0"/>
              </a:spcBef>
              <a:spcAft>
                <a:spcPct val="0"/>
              </a:spcAft>
              <a:defRPr sz="1600" i="1">
                <a:solidFill>
                  <a:schemeClr val="tx1"/>
                </a:solidFill>
                <a:latin typeface="Arial" charset="0"/>
                <a:ea typeface="ＭＳ Ｐゴシック" charset="0"/>
              </a:defRPr>
            </a:lvl9pPr>
          </a:lstStyle>
          <a:p>
            <a:pPr eaLnBrk="1" hangingPunct="1">
              <a:spcBef>
                <a:spcPct val="20000"/>
              </a:spcBef>
              <a:buFont typeface="Wingdings" charset="0"/>
              <a:buNone/>
            </a:pPr>
            <a:r>
              <a:rPr lang="en-US" sz="2200" i="0" dirty="0" smtClean="0">
                <a:solidFill>
                  <a:srgbClr val="000000"/>
                </a:solidFill>
                <a:latin typeface="Calibri" charset="0"/>
              </a:rPr>
              <a:t>Time synchronization enables tightly coordinated actions and reliable networking with bounded latency. </a:t>
            </a:r>
            <a:endParaRPr lang="en-US" sz="2200" i="0" dirty="0">
              <a:solidFill>
                <a:srgbClr val="000000"/>
              </a:solidFill>
              <a:latin typeface="Calibri" charset="0"/>
            </a:endParaRPr>
          </a:p>
        </p:txBody>
      </p:sp>
    </p:spTree>
    <p:extLst>
      <p:ext uri="{BB962C8B-B14F-4D97-AF65-F5344CB8AC3E}">
        <p14:creationId xmlns:p14="http://schemas.microsoft.com/office/powerpoint/2010/main" val="24062312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20900"/>
            <a:ext cx="6842125" cy="4432300"/>
          </a:xfrm>
          <a:prstGeom prst="rect">
            <a:avLst/>
          </a:prstGeom>
          <a:noFill/>
          <a:ln w="28575">
            <a:solidFill>
              <a:srgbClr val="666699"/>
            </a:solidFill>
            <a:round/>
            <a:headEnd/>
            <a:tailEnd/>
          </a:ln>
          <a:extLst>
            <a:ext uri="{909E8E84-426E-40dd-AFC4-6F175D3DCCD1}">
              <a14:hiddenFill xmlns:a14="http://schemas.microsoft.com/office/drawing/2010/main">
                <a:solidFill>
                  <a:srgbClr val="FFFFFF"/>
                </a:solidFill>
              </a14:hiddenFill>
            </a:ext>
          </a:extLst>
        </p:spPr>
      </p:pic>
      <p:sp>
        <p:nvSpPr>
          <p:cNvPr id="53251" name="Rectangle 2"/>
          <p:cNvSpPr>
            <a:spLocks noGrp="1" noChangeArrowheads="1"/>
          </p:cNvSpPr>
          <p:nvPr>
            <p:ph type="title"/>
          </p:nvPr>
        </p:nvSpPr>
        <p:spPr/>
        <p:txBody>
          <a:bodyPr/>
          <a:lstStyle/>
          <a:p>
            <a:pPr eaLnBrk="1" hangingPunct="1"/>
            <a:r>
              <a:rPr lang="en-US" sz="2800">
                <a:latin typeface="Arial" charset="0"/>
                <a:cs typeface="Arial" charset="0"/>
              </a:rPr>
              <a:t>Ptides: </a:t>
            </a:r>
            <a:r>
              <a:rPr lang="en-US" sz="1800">
                <a:latin typeface="Arial" charset="0"/>
                <a:cs typeface="Arial" charset="0"/>
              </a:rPr>
              <a:t>Programming Temporally Integrated Distributed Embedded Systems</a:t>
            </a:r>
            <a:r>
              <a:rPr lang="en-US" sz="2800">
                <a:latin typeface="Arial" charset="0"/>
                <a:cs typeface="Arial" charset="0"/>
              </a:rPr>
              <a:t/>
            </a:r>
            <a:br>
              <a:rPr lang="en-US" sz="2800">
                <a:latin typeface="Arial" charset="0"/>
                <a:cs typeface="Arial" charset="0"/>
              </a:rPr>
            </a:br>
            <a:r>
              <a:rPr lang="en-US" sz="2800">
                <a:latin typeface="Arial" charset="0"/>
                <a:cs typeface="Arial" charset="0"/>
              </a:rPr>
              <a:t>First step: Time-stamped messages.</a:t>
            </a:r>
            <a:endParaRPr lang="en-US">
              <a:latin typeface="Arial" charset="0"/>
              <a:cs typeface="Arial" charset="0"/>
            </a:endParaRPr>
          </a:p>
        </p:txBody>
      </p:sp>
      <p:sp>
        <p:nvSpPr>
          <p:cNvPr id="53252" name="AutoShape 5"/>
          <p:cNvSpPr>
            <a:spLocks noChangeArrowheads="1"/>
          </p:cNvSpPr>
          <p:nvPr/>
        </p:nvSpPr>
        <p:spPr bwMode="auto">
          <a:xfrm>
            <a:off x="6172200" y="1828800"/>
            <a:ext cx="2514600" cy="838200"/>
          </a:xfrm>
          <a:prstGeom prst="wedgeRectCallout">
            <a:avLst>
              <a:gd name="adj1" fmla="val -119560"/>
              <a:gd name="adj2" fmla="val 149134"/>
            </a:avLst>
          </a:prstGeom>
          <a:solidFill>
            <a:srgbClr val="CCFFFF"/>
          </a:solidFill>
          <a:ln w="9525">
            <a:solidFill>
              <a:schemeClr val="tx1"/>
            </a:solidFill>
            <a:miter lim="800000"/>
            <a:headEnd/>
            <a:tailEnd/>
          </a:ln>
        </p:spPr>
        <p:txBody>
          <a:bodyPr/>
          <a:lstStyle/>
          <a:p>
            <a:pPr algn="ctr"/>
            <a:r>
              <a:rPr lang="en-US"/>
              <a:t>Messages carry time stamps that define their interleaving</a:t>
            </a:r>
          </a:p>
        </p:txBody>
      </p:sp>
      <p:sp>
        <p:nvSpPr>
          <p:cNvPr id="5" name="AutoShape 5"/>
          <p:cNvSpPr>
            <a:spLocks noChangeArrowheads="1"/>
          </p:cNvSpPr>
          <p:nvPr/>
        </p:nvSpPr>
        <p:spPr bwMode="auto">
          <a:xfrm>
            <a:off x="1143000" y="1447800"/>
            <a:ext cx="1905000" cy="533400"/>
          </a:xfrm>
          <a:prstGeom prst="wedgeRectCallout">
            <a:avLst>
              <a:gd name="adj1" fmla="val 45623"/>
              <a:gd name="adj2" fmla="val 202437"/>
            </a:avLst>
          </a:prstGeom>
          <a:solidFill>
            <a:srgbClr val="CCFFFF"/>
          </a:solidFill>
          <a:ln w="9525">
            <a:solidFill>
              <a:schemeClr val="tx1"/>
            </a:solidFill>
            <a:miter lim="800000"/>
            <a:headEnd/>
            <a:tailEnd/>
          </a:ln>
        </p:spPr>
        <p:txBody>
          <a:bodyPr/>
          <a:lstStyle/>
          <a:p>
            <a:pPr algn="ctr"/>
            <a:r>
              <a:rPr lang="en-US" dirty="0" smtClean="0"/>
              <a:t>Actors specify computation</a:t>
            </a:r>
            <a:endParaRPr lang="en-US" dirty="0"/>
          </a:p>
        </p:txBody>
      </p:sp>
      <p:sp>
        <p:nvSpPr>
          <p:cNvPr id="2" name="TextBox 1"/>
          <p:cNvSpPr txBox="1"/>
          <p:nvPr/>
        </p:nvSpPr>
        <p:spPr>
          <a:xfrm>
            <a:off x="5334000" y="152400"/>
            <a:ext cx="3594526" cy="338554"/>
          </a:xfrm>
          <a:prstGeom prst="rect">
            <a:avLst/>
          </a:prstGeom>
          <a:noFill/>
        </p:spPr>
        <p:txBody>
          <a:bodyPr wrap="none" rtlCol="0">
            <a:spAutoFit/>
          </a:bodyPr>
          <a:lstStyle/>
          <a:p>
            <a:r>
              <a:rPr lang="en-US" dirty="0" smtClean="0"/>
              <a:t>http://</a:t>
            </a:r>
            <a:r>
              <a:rPr lang="en-US" dirty="0" err="1" smtClean="0"/>
              <a:t>chess.eecs.berkeley.edu</a:t>
            </a:r>
            <a:r>
              <a:rPr lang="en-US" dirty="0" smtClean="0"/>
              <a:t>/</a:t>
            </a:r>
            <a:r>
              <a:rPr lang="en-US" dirty="0" err="1" smtClean="0"/>
              <a:t>ptides</a:t>
            </a:r>
            <a:endParaRPr lang="en-US" dirty="0"/>
          </a:p>
        </p:txBody>
      </p:sp>
    </p:spTree>
    <p:extLst>
      <p:ext uri="{BB962C8B-B14F-4D97-AF65-F5344CB8AC3E}">
        <p14:creationId xmlns:p14="http://schemas.microsoft.com/office/powerpoint/2010/main" val="2047224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20900"/>
            <a:ext cx="6842125" cy="4432300"/>
          </a:xfrm>
          <a:prstGeom prst="rect">
            <a:avLst/>
          </a:prstGeom>
          <a:noFill/>
          <a:ln w="28575">
            <a:solidFill>
              <a:srgbClr val="666699"/>
            </a:solidFill>
            <a:round/>
            <a:headEnd/>
            <a:tailEnd/>
          </a:ln>
          <a:extLst>
            <a:ext uri="{909E8E84-426E-40dd-AFC4-6F175D3DCCD1}">
              <a14:hiddenFill xmlns:a14="http://schemas.microsoft.com/office/drawing/2010/main">
                <a:solidFill>
                  <a:srgbClr val="FFFFFF"/>
                </a:solidFill>
              </a14:hiddenFill>
            </a:ext>
          </a:extLst>
        </p:spPr>
      </p:pic>
      <p:sp>
        <p:nvSpPr>
          <p:cNvPr id="55299" name="Title 1"/>
          <p:cNvSpPr>
            <a:spLocks noGrp="1"/>
          </p:cNvSpPr>
          <p:nvPr>
            <p:ph type="title"/>
          </p:nvPr>
        </p:nvSpPr>
        <p:spPr/>
        <p:txBody>
          <a:bodyPr/>
          <a:lstStyle/>
          <a:p>
            <a:r>
              <a:rPr lang="en-US" dirty="0" err="1">
                <a:latin typeface="Arial" charset="0"/>
                <a:cs typeface="Arial" charset="0"/>
              </a:rPr>
              <a:t>Ptides</a:t>
            </a:r>
            <a:r>
              <a:rPr lang="en-US" dirty="0">
                <a:latin typeface="Arial" charset="0"/>
                <a:cs typeface="Arial" charset="0"/>
              </a:rPr>
              <a:t>: Second step: </a:t>
            </a:r>
            <a:br>
              <a:rPr lang="en-US" dirty="0">
                <a:latin typeface="Arial" charset="0"/>
                <a:cs typeface="Arial" charset="0"/>
              </a:rPr>
            </a:br>
            <a:r>
              <a:rPr lang="en-US" dirty="0">
                <a:latin typeface="Arial" charset="0"/>
                <a:cs typeface="Arial" charset="0"/>
              </a:rPr>
              <a:t>Network time </a:t>
            </a: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Synchronization</a:t>
            </a:r>
            <a:endParaRPr lang="en-US" dirty="0">
              <a:latin typeface="Arial" charset="0"/>
              <a:cs typeface="Arial" charset="0"/>
            </a:endParaRPr>
          </a:p>
        </p:txBody>
      </p:sp>
      <p:sp>
        <p:nvSpPr>
          <p:cNvPr id="55300" name="Content Placeholder 2"/>
          <p:cNvSpPr>
            <a:spLocks noGrp="1"/>
          </p:cNvSpPr>
          <p:nvPr>
            <p:ph idx="1"/>
          </p:nvPr>
        </p:nvSpPr>
        <p:spPr>
          <a:xfrm>
            <a:off x="5181600" y="609600"/>
            <a:ext cx="3810000" cy="1371600"/>
          </a:xfrm>
        </p:spPr>
        <p:txBody>
          <a:bodyPr/>
          <a:lstStyle/>
          <a:p>
            <a:pPr marL="0" indent="0">
              <a:buFont typeface="Wingdings" charset="0"/>
              <a:buNone/>
            </a:pPr>
            <a:r>
              <a:rPr lang="en-US" sz="2000" dirty="0">
                <a:latin typeface="Arial" charset="0"/>
                <a:cs typeface="Arial" charset="0"/>
              </a:rPr>
              <a:t>GPS, NTP, IEEE 1588, time-triggered busses</a:t>
            </a:r>
            <a:r>
              <a:rPr lang="en-US" sz="2000" dirty="0" smtClean="0">
                <a:latin typeface="Arial" charset="0"/>
                <a:cs typeface="Arial" charset="0"/>
              </a:rPr>
              <a:t>, … they all work. We just need to bound the clock synchronization error.</a:t>
            </a:r>
            <a:endParaRPr lang="en-US" sz="2000" dirty="0">
              <a:latin typeface="Arial" charset="0"/>
              <a:cs typeface="Arial" charset="0"/>
            </a:endParaRPr>
          </a:p>
        </p:txBody>
      </p:sp>
      <p:sp>
        <p:nvSpPr>
          <p:cNvPr id="55301" name="AutoShape 11"/>
          <p:cNvSpPr>
            <a:spLocks noChangeArrowheads="1"/>
          </p:cNvSpPr>
          <p:nvPr/>
        </p:nvSpPr>
        <p:spPr bwMode="auto">
          <a:xfrm>
            <a:off x="1371600" y="5867400"/>
            <a:ext cx="2209800" cy="609600"/>
          </a:xfrm>
          <a:prstGeom prst="wedgeRectCallout">
            <a:avLst>
              <a:gd name="adj1" fmla="val 51449"/>
              <a:gd name="adj2" fmla="val -478551"/>
            </a:avLst>
          </a:prstGeom>
          <a:solidFill>
            <a:srgbClr val="CCFFFF"/>
          </a:solidFill>
          <a:ln w="9525">
            <a:solidFill>
              <a:schemeClr val="tx1"/>
            </a:solidFill>
            <a:miter lim="800000"/>
            <a:headEnd/>
            <a:tailEnd/>
          </a:ln>
        </p:spPr>
        <p:txBody>
          <a:bodyPr/>
          <a:lstStyle/>
          <a:p>
            <a:pPr algn="ctr"/>
            <a:r>
              <a:rPr lang="en-US"/>
              <a:t>Assume bounded clock error</a:t>
            </a:r>
          </a:p>
        </p:txBody>
      </p:sp>
      <p:sp>
        <p:nvSpPr>
          <p:cNvPr id="55302" name="AutoShape 12"/>
          <p:cNvSpPr>
            <a:spLocks noChangeArrowheads="1"/>
          </p:cNvSpPr>
          <p:nvPr/>
        </p:nvSpPr>
        <p:spPr bwMode="auto">
          <a:xfrm>
            <a:off x="1371600" y="5867400"/>
            <a:ext cx="2209800" cy="609600"/>
          </a:xfrm>
          <a:prstGeom prst="wedgeRectCallout">
            <a:avLst>
              <a:gd name="adj1" fmla="val 112282"/>
              <a:gd name="adj2" fmla="val -223176"/>
            </a:avLst>
          </a:prstGeom>
          <a:solidFill>
            <a:srgbClr val="CCFFFF"/>
          </a:solidFill>
          <a:ln w="9525">
            <a:solidFill>
              <a:schemeClr val="tx1"/>
            </a:solidFill>
            <a:miter lim="800000"/>
            <a:headEnd/>
            <a:tailEnd/>
          </a:ln>
        </p:spPr>
        <p:txBody>
          <a:bodyPr/>
          <a:lstStyle/>
          <a:p>
            <a:pPr algn="ctr"/>
            <a:r>
              <a:rPr lang="en-US"/>
              <a:t>Assume bounded clock error e</a:t>
            </a:r>
          </a:p>
        </p:txBody>
      </p:sp>
      <p:sp>
        <p:nvSpPr>
          <p:cNvPr id="55303" name="AutoShape 14"/>
          <p:cNvSpPr>
            <a:spLocks noChangeArrowheads="1"/>
          </p:cNvSpPr>
          <p:nvPr/>
        </p:nvSpPr>
        <p:spPr bwMode="auto">
          <a:xfrm>
            <a:off x="1371600" y="5867400"/>
            <a:ext cx="2209800" cy="609600"/>
          </a:xfrm>
          <a:prstGeom prst="wedgeRectCallout">
            <a:avLst>
              <a:gd name="adj1" fmla="val 12606"/>
              <a:gd name="adj2" fmla="val -236949"/>
            </a:avLst>
          </a:prstGeom>
          <a:solidFill>
            <a:srgbClr val="CCFFFF"/>
          </a:solidFill>
          <a:ln w="9525">
            <a:solidFill>
              <a:schemeClr val="tx1"/>
            </a:solidFill>
            <a:miter lim="800000"/>
            <a:headEnd/>
            <a:tailEnd/>
          </a:ln>
        </p:spPr>
        <p:txBody>
          <a:bodyPr/>
          <a:lstStyle/>
          <a:p>
            <a:pPr algn="ctr"/>
            <a:r>
              <a:rPr lang="en-US"/>
              <a:t>Assume bounded clock error e</a:t>
            </a:r>
          </a:p>
        </p:txBody>
      </p:sp>
      <p:sp>
        <p:nvSpPr>
          <p:cNvPr id="8" name="TextBox 7"/>
          <p:cNvSpPr txBox="1"/>
          <p:nvPr/>
        </p:nvSpPr>
        <p:spPr>
          <a:xfrm>
            <a:off x="5334000" y="152400"/>
            <a:ext cx="3594526" cy="338554"/>
          </a:xfrm>
          <a:prstGeom prst="rect">
            <a:avLst/>
          </a:prstGeom>
          <a:noFill/>
        </p:spPr>
        <p:txBody>
          <a:bodyPr wrap="none" rtlCol="0">
            <a:spAutoFit/>
          </a:bodyPr>
          <a:lstStyle/>
          <a:p>
            <a:r>
              <a:rPr lang="en-US" dirty="0" smtClean="0"/>
              <a:t>http://</a:t>
            </a:r>
            <a:r>
              <a:rPr lang="en-US" dirty="0" err="1" smtClean="0"/>
              <a:t>chess.eecs.berkeley.edu</a:t>
            </a:r>
            <a:r>
              <a:rPr lang="en-US" dirty="0" smtClean="0"/>
              <a:t>/</a:t>
            </a:r>
            <a:r>
              <a:rPr lang="en-US" dirty="0" err="1" smtClean="0"/>
              <a:t>ptides</a:t>
            </a:r>
            <a:endParaRPr lang="en-US" dirty="0"/>
          </a:p>
        </p:txBody>
      </p:sp>
    </p:spTree>
    <p:extLst>
      <p:ext uri="{BB962C8B-B14F-4D97-AF65-F5344CB8AC3E}">
        <p14:creationId xmlns:p14="http://schemas.microsoft.com/office/powerpoint/2010/main" val="26978301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20900"/>
            <a:ext cx="6842125" cy="4432300"/>
          </a:xfrm>
          <a:prstGeom prst="rect">
            <a:avLst/>
          </a:prstGeom>
          <a:noFill/>
          <a:ln w="28575">
            <a:solidFill>
              <a:srgbClr val="666699"/>
            </a:solidFill>
            <a:round/>
            <a:headEnd/>
            <a:tailEnd/>
          </a:ln>
          <a:extLst>
            <a:ext uri="{909E8E84-426E-40dd-AFC4-6F175D3DCCD1}">
              <a14:hiddenFill xmlns:a14="http://schemas.microsoft.com/office/drawing/2010/main">
                <a:solidFill>
                  <a:srgbClr val="FFFFFF"/>
                </a:solidFill>
              </a14:hiddenFill>
            </a:ext>
          </a:extLst>
        </p:spPr>
      </p:pic>
      <p:sp>
        <p:nvSpPr>
          <p:cNvPr id="58371" name="Rectangle 2"/>
          <p:cNvSpPr>
            <a:spLocks noGrp="1" noChangeArrowheads="1"/>
          </p:cNvSpPr>
          <p:nvPr>
            <p:ph type="title"/>
          </p:nvPr>
        </p:nvSpPr>
        <p:spPr>
          <a:xfrm>
            <a:off x="228600" y="190500"/>
            <a:ext cx="8915400" cy="1527175"/>
          </a:xfrm>
        </p:spPr>
        <p:txBody>
          <a:bodyPr/>
          <a:lstStyle/>
          <a:p>
            <a:pPr eaLnBrk="1" hangingPunct="1"/>
            <a:r>
              <a:rPr lang="en-US" sz="2800">
                <a:latin typeface="Arial" charset="0"/>
                <a:cs typeface="Arial" charset="0"/>
              </a:rPr>
              <a:t>Ptides: Third step:</a:t>
            </a:r>
            <a:br>
              <a:rPr lang="en-US" sz="2800">
                <a:latin typeface="Arial" charset="0"/>
                <a:cs typeface="Arial" charset="0"/>
              </a:rPr>
            </a:br>
            <a:r>
              <a:rPr lang="en-US" sz="2800">
                <a:latin typeface="Arial" charset="0"/>
                <a:cs typeface="Arial" charset="0"/>
              </a:rPr>
              <a:t>Bind time stamps to real time at sensors and actuators</a:t>
            </a:r>
            <a:endParaRPr lang="en-US">
              <a:latin typeface="Arial" charset="0"/>
              <a:cs typeface="Arial" charset="0"/>
            </a:endParaRPr>
          </a:p>
        </p:txBody>
      </p:sp>
      <p:sp>
        <p:nvSpPr>
          <p:cNvPr id="76805" name="AutoShape 5"/>
          <p:cNvSpPr>
            <a:spLocks noChangeArrowheads="1"/>
          </p:cNvSpPr>
          <p:nvPr/>
        </p:nvSpPr>
        <p:spPr bwMode="auto">
          <a:xfrm>
            <a:off x="6934200" y="2362200"/>
            <a:ext cx="2209800" cy="533400"/>
          </a:xfrm>
          <a:prstGeom prst="wedgeRectCallout">
            <a:avLst>
              <a:gd name="adj1" fmla="val -49375"/>
              <a:gd name="adj2" fmla="val 345787"/>
            </a:avLst>
          </a:prstGeom>
          <a:solidFill>
            <a:srgbClr val="CCFFFF"/>
          </a:solidFill>
          <a:ln w="9525">
            <a:solidFill>
              <a:schemeClr val="tx1"/>
            </a:solidFill>
            <a:miter lim="800000"/>
            <a:headEnd/>
            <a:tailEnd/>
          </a:ln>
        </p:spPr>
        <p:txBody>
          <a:bodyPr/>
          <a:lstStyle/>
          <a:p>
            <a:pPr algn="ctr"/>
            <a:r>
              <a:rPr lang="en-US"/>
              <a:t>Input time stamps are ≥ real time</a:t>
            </a:r>
          </a:p>
        </p:txBody>
      </p:sp>
      <p:sp>
        <p:nvSpPr>
          <p:cNvPr id="76806" name="AutoShape 6"/>
          <p:cNvSpPr>
            <a:spLocks noChangeArrowheads="1"/>
          </p:cNvSpPr>
          <p:nvPr/>
        </p:nvSpPr>
        <p:spPr bwMode="auto">
          <a:xfrm>
            <a:off x="0" y="3200400"/>
            <a:ext cx="2209800" cy="533400"/>
          </a:xfrm>
          <a:prstGeom prst="wedgeRectCallout">
            <a:avLst>
              <a:gd name="adj1" fmla="val 24722"/>
              <a:gd name="adj2" fmla="val 131824"/>
            </a:avLst>
          </a:prstGeom>
          <a:solidFill>
            <a:srgbClr val="CCFFFF"/>
          </a:solidFill>
          <a:ln w="9525">
            <a:solidFill>
              <a:schemeClr val="tx1"/>
            </a:solidFill>
            <a:miter lim="800000"/>
            <a:headEnd/>
            <a:tailEnd/>
          </a:ln>
        </p:spPr>
        <p:txBody>
          <a:bodyPr/>
          <a:lstStyle/>
          <a:p>
            <a:pPr algn="ctr"/>
            <a:r>
              <a:rPr lang="en-US"/>
              <a:t>Input time stamps are ≥ real time</a:t>
            </a:r>
          </a:p>
        </p:txBody>
      </p:sp>
      <p:sp>
        <p:nvSpPr>
          <p:cNvPr id="58374" name="AutoShape 7"/>
          <p:cNvSpPr>
            <a:spLocks noChangeArrowheads="1"/>
          </p:cNvSpPr>
          <p:nvPr/>
        </p:nvSpPr>
        <p:spPr bwMode="auto">
          <a:xfrm>
            <a:off x="2286000" y="2133600"/>
            <a:ext cx="2209800" cy="533400"/>
          </a:xfrm>
          <a:prstGeom prst="wedgeRectCallout">
            <a:avLst>
              <a:gd name="adj1" fmla="val -37593"/>
              <a:gd name="adj2" fmla="val 112579"/>
            </a:avLst>
          </a:prstGeom>
          <a:solidFill>
            <a:srgbClr val="CCFF99"/>
          </a:solidFill>
          <a:ln w="9525">
            <a:solidFill>
              <a:schemeClr val="tx1"/>
            </a:solidFill>
            <a:miter lim="800000"/>
            <a:headEnd/>
            <a:tailEnd/>
          </a:ln>
        </p:spPr>
        <p:txBody>
          <a:bodyPr/>
          <a:lstStyle/>
          <a:p>
            <a:pPr algn="ctr"/>
            <a:r>
              <a:rPr lang="en-US"/>
              <a:t>Output time stamps are ≤ real time</a:t>
            </a:r>
          </a:p>
        </p:txBody>
      </p:sp>
      <p:sp>
        <p:nvSpPr>
          <p:cNvPr id="58375" name="AutoShape 8"/>
          <p:cNvSpPr>
            <a:spLocks noChangeArrowheads="1"/>
          </p:cNvSpPr>
          <p:nvPr/>
        </p:nvSpPr>
        <p:spPr bwMode="auto">
          <a:xfrm>
            <a:off x="-76200" y="5638800"/>
            <a:ext cx="2209800" cy="533400"/>
          </a:xfrm>
          <a:prstGeom prst="wedgeRectCallout">
            <a:avLst>
              <a:gd name="adj1" fmla="val 73222"/>
              <a:gd name="adj2" fmla="val -298755"/>
            </a:avLst>
          </a:prstGeom>
          <a:solidFill>
            <a:srgbClr val="CCFF99"/>
          </a:solidFill>
          <a:ln w="9525">
            <a:solidFill>
              <a:schemeClr val="tx1"/>
            </a:solidFill>
            <a:miter lim="800000"/>
            <a:headEnd/>
            <a:tailEnd/>
          </a:ln>
        </p:spPr>
        <p:txBody>
          <a:bodyPr/>
          <a:lstStyle/>
          <a:p>
            <a:pPr algn="ctr"/>
            <a:r>
              <a:rPr lang="en-US"/>
              <a:t>Output time stamps are ≤ real time</a:t>
            </a:r>
          </a:p>
        </p:txBody>
      </p:sp>
      <p:sp>
        <p:nvSpPr>
          <p:cNvPr id="9" name="AutoShape 13"/>
          <p:cNvSpPr>
            <a:spLocks noChangeArrowheads="1"/>
          </p:cNvSpPr>
          <p:nvPr/>
        </p:nvSpPr>
        <p:spPr bwMode="auto">
          <a:xfrm>
            <a:off x="6858000" y="5943600"/>
            <a:ext cx="2286000" cy="914400"/>
          </a:xfrm>
          <a:prstGeom prst="wedgeRectCallout">
            <a:avLst>
              <a:gd name="adj1" fmla="val -117426"/>
              <a:gd name="adj2" fmla="val -264866"/>
            </a:avLst>
          </a:prstGeom>
          <a:solidFill>
            <a:srgbClr val="CCFFFF"/>
          </a:solidFill>
          <a:ln w="9525">
            <a:solidFill>
              <a:schemeClr val="tx1"/>
            </a:solidFill>
            <a:miter lim="800000"/>
            <a:headEnd/>
            <a:tailEnd/>
          </a:ln>
        </p:spPr>
        <p:txBody>
          <a:bodyPr/>
          <a:lstStyle/>
          <a:p>
            <a:r>
              <a:rPr lang="en-US"/>
              <a:t>Messages are processed in time-stamp order.</a:t>
            </a:r>
          </a:p>
        </p:txBody>
      </p:sp>
      <p:sp>
        <p:nvSpPr>
          <p:cNvPr id="10" name="AutoShape 5"/>
          <p:cNvSpPr>
            <a:spLocks noChangeArrowheads="1"/>
          </p:cNvSpPr>
          <p:nvPr/>
        </p:nvSpPr>
        <p:spPr bwMode="auto">
          <a:xfrm>
            <a:off x="3962400" y="5867400"/>
            <a:ext cx="2514600" cy="838200"/>
          </a:xfrm>
          <a:prstGeom prst="wedgeRectCallout">
            <a:avLst>
              <a:gd name="adj1" fmla="val -24750"/>
              <a:gd name="adj2" fmla="val -295426"/>
            </a:avLst>
          </a:prstGeom>
          <a:solidFill>
            <a:srgbClr val="CCFFFF"/>
          </a:solidFill>
          <a:ln w="9525">
            <a:solidFill>
              <a:schemeClr val="tx1"/>
            </a:solidFill>
            <a:miter lim="800000"/>
            <a:headEnd/>
            <a:tailEnd/>
          </a:ln>
        </p:spPr>
        <p:txBody>
          <a:bodyPr/>
          <a:lstStyle/>
          <a:p>
            <a:pPr algn="ctr"/>
            <a:r>
              <a:rPr lang="en-US"/>
              <a:t>Clock synchronization gives global meaning to time stamps</a:t>
            </a:r>
          </a:p>
        </p:txBody>
      </p:sp>
      <p:sp>
        <p:nvSpPr>
          <p:cNvPr id="11" name="AutoShape 5"/>
          <p:cNvSpPr>
            <a:spLocks noChangeArrowheads="1"/>
          </p:cNvSpPr>
          <p:nvPr/>
        </p:nvSpPr>
        <p:spPr bwMode="auto">
          <a:xfrm>
            <a:off x="457200" y="1752600"/>
            <a:ext cx="1447800" cy="609600"/>
          </a:xfrm>
          <a:prstGeom prst="wedgeRectCallout">
            <a:avLst>
              <a:gd name="adj1" fmla="val 51852"/>
              <a:gd name="adj2" fmla="val 133230"/>
            </a:avLst>
          </a:prstGeom>
          <a:solidFill>
            <a:srgbClr val="CCFFFF"/>
          </a:solidFill>
          <a:ln w="9525">
            <a:solidFill>
              <a:schemeClr val="tx1"/>
            </a:solidFill>
            <a:miter lim="800000"/>
            <a:headEnd/>
            <a:tailEnd/>
          </a:ln>
        </p:spPr>
        <p:txBody>
          <a:bodyPr/>
          <a:lstStyle/>
          <a:p>
            <a:pPr algn="ctr"/>
            <a:r>
              <a:rPr lang="en-US" dirty="0" smtClean="0"/>
              <a:t>Actors wrap sensors</a:t>
            </a:r>
            <a:endParaRPr lang="en-US" dirty="0"/>
          </a:p>
        </p:txBody>
      </p:sp>
      <p:sp>
        <p:nvSpPr>
          <p:cNvPr id="12" name="AutoShape 5"/>
          <p:cNvSpPr>
            <a:spLocks noChangeArrowheads="1"/>
          </p:cNvSpPr>
          <p:nvPr/>
        </p:nvSpPr>
        <p:spPr bwMode="auto">
          <a:xfrm>
            <a:off x="7694976" y="3429000"/>
            <a:ext cx="1447800" cy="609600"/>
          </a:xfrm>
          <a:prstGeom prst="wedgeRectCallout">
            <a:avLst>
              <a:gd name="adj1" fmla="val -56166"/>
              <a:gd name="adj2" fmla="val 117683"/>
            </a:avLst>
          </a:prstGeom>
          <a:solidFill>
            <a:srgbClr val="CCFFFF"/>
          </a:solidFill>
          <a:ln w="9525">
            <a:solidFill>
              <a:schemeClr val="tx1"/>
            </a:solidFill>
            <a:miter lim="800000"/>
            <a:headEnd/>
            <a:tailEnd/>
          </a:ln>
        </p:spPr>
        <p:txBody>
          <a:bodyPr/>
          <a:lstStyle/>
          <a:p>
            <a:pPr algn="ctr"/>
            <a:r>
              <a:rPr lang="en-US" dirty="0" smtClean="0"/>
              <a:t>Actors wrap actuators</a:t>
            </a:r>
            <a:endParaRPr lang="en-US" dirty="0"/>
          </a:p>
        </p:txBody>
      </p:sp>
      <p:sp>
        <p:nvSpPr>
          <p:cNvPr id="13" name="TextBox 12"/>
          <p:cNvSpPr txBox="1"/>
          <p:nvPr/>
        </p:nvSpPr>
        <p:spPr>
          <a:xfrm>
            <a:off x="5334000" y="152400"/>
            <a:ext cx="3594526" cy="338554"/>
          </a:xfrm>
          <a:prstGeom prst="rect">
            <a:avLst/>
          </a:prstGeom>
          <a:noFill/>
        </p:spPr>
        <p:txBody>
          <a:bodyPr wrap="none" rtlCol="0">
            <a:spAutoFit/>
          </a:bodyPr>
          <a:lstStyle/>
          <a:p>
            <a:r>
              <a:rPr lang="en-US" dirty="0" smtClean="0"/>
              <a:t>http://</a:t>
            </a:r>
            <a:r>
              <a:rPr lang="en-US" dirty="0" err="1" smtClean="0"/>
              <a:t>chess.eecs.berkeley.edu</a:t>
            </a:r>
            <a:r>
              <a:rPr lang="en-US" dirty="0" smtClean="0"/>
              <a:t>/</a:t>
            </a:r>
            <a:r>
              <a:rPr lang="en-US" dirty="0" err="1" smtClean="0"/>
              <a:t>ptides</a:t>
            </a:r>
            <a:endParaRPr lang="en-US" dirty="0"/>
          </a:p>
        </p:txBody>
      </p:sp>
    </p:spTree>
    <p:extLst>
      <p:ext uri="{BB962C8B-B14F-4D97-AF65-F5344CB8AC3E}">
        <p14:creationId xmlns:p14="http://schemas.microsoft.com/office/powerpoint/2010/main" val="1437087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8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8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P spid="76806" grpId="0" animBg="1"/>
      <p:bldP spid="58374" grpId="0" animBg="1"/>
      <p:bldP spid="58375" grpId="0" animBg="1"/>
      <p:bldP spid="9"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228600" y="1600200"/>
            <a:ext cx="8610600" cy="4724400"/>
          </a:xfrm>
        </p:spPr>
        <p:txBody>
          <a:bodyPr/>
          <a:lstStyle/>
          <a:p>
            <a:pPr marL="0" indent="0" eaLnBrk="1" hangingPunct="1">
              <a:buFont typeface="Wingdings" charset="0"/>
              <a:buNone/>
            </a:pPr>
            <a:r>
              <a:rPr lang="en-US" sz="2200" i="1">
                <a:solidFill>
                  <a:srgbClr val="CC0000"/>
                </a:solidFill>
                <a:latin typeface="Arial" charset="0"/>
                <a:cs typeface="Arial" charset="0"/>
              </a:rPr>
              <a:t>Global latencies between sensors and actuators become controllable, which enables analysis of system dynamics.</a:t>
            </a:r>
            <a:endParaRPr lang="en-US" sz="2200">
              <a:solidFill>
                <a:srgbClr val="CC0000"/>
              </a:solidFill>
              <a:latin typeface="Arial" charset="0"/>
              <a:cs typeface="Arial" charset="0"/>
            </a:endParaRPr>
          </a:p>
        </p:txBody>
      </p:sp>
      <p:pic>
        <p:nvPicPr>
          <p:cNvPr id="6041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2514600"/>
            <a:ext cx="6210300" cy="40306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420" name="Rectangle 2"/>
          <p:cNvSpPr>
            <a:spLocks noGrp="1" noChangeArrowheads="1"/>
          </p:cNvSpPr>
          <p:nvPr>
            <p:ph type="title"/>
          </p:nvPr>
        </p:nvSpPr>
        <p:spPr>
          <a:xfrm>
            <a:off x="228600" y="190500"/>
            <a:ext cx="8915400" cy="1527175"/>
          </a:xfrm>
        </p:spPr>
        <p:txBody>
          <a:bodyPr/>
          <a:lstStyle/>
          <a:p>
            <a:pPr eaLnBrk="1" hangingPunct="1"/>
            <a:r>
              <a:rPr lang="en-US">
                <a:latin typeface="Arial" charset="0"/>
                <a:cs typeface="Arial" charset="0"/>
              </a:rPr>
              <a:t>Ptides: Fourth step:</a:t>
            </a:r>
            <a:br>
              <a:rPr lang="en-US">
                <a:latin typeface="Arial" charset="0"/>
                <a:cs typeface="Arial" charset="0"/>
              </a:rPr>
            </a:br>
            <a:r>
              <a:rPr lang="en-US">
                <a:latin typeface="Arial" charset="0"/>
                <a:cs typeface="Arial" charset="0"/>
              </a:rPr>
              <a:t>Specify latencies in the model</a:t>
            </a:r>
          </a:p>
        </p:txBody>
      </p:sp>
      <p:sp>
        <p:nvSpPr>
          <p:cNvPr id="60421" name="AutoShape 5"/>
          <p:cNvSpPr>
            <a:spLocks noChangeArrowheads="1"/>
          </p:cNvSpPr>
          <p:nvPr/>
        </p:nvSpPr>
        <p:spPr bwMode="auto">
          <a:xfrm>
            <a:off x="6934200" y="2590800"/>
            <a:ext cx="2209800" cy="1371600"/>
          </a:xfrm>
          <a:prstGeom prst="wedgeRectCallout">
            <a:avLst>
              <a:gd name="adj1" fmla="val -55338"/>
              <a:gd name="adj2" fmla="val 28810"/>
            </a:avLst>
          </a:prstGeom>
          <a:solidFill>
            <a:srgbClr val="CCFFFF"/>
          </a:solidFill>
          <a:ln w="9525">
            <a:solidFill>
              <a:schemeClr val="tx1"/>
            </a:solidFill>
            <a:miter lim="800000"/>
            <a:headEnd/>
            <a:tailEnd/>
          </a:ln>
        </p:spPr>
        <p:txBody>
          <a:bodyPr/>
          <a:lstStyle/>
          <a:p>
            <a:pPr algn="ctr"/>
            <a:r>
              <a:rPr lang="en-US"/>
              <a:t>Model includes manipulations of time stamps, which control latencies between sensors and actors</a:t>
            </a:r>
          </a:p>
        </p:txBody>
      </p:sp>
      <p:sp>
        <p:nvSpPr>
          <p:cNvPr id="6" name="AutoShape 5"/>
          <p:cNvSpPr>
            <a:spLocks noChangeArrowheads="1"/>
          </p:cNvSpPr>
          <p:nvPr/>
        </p:nvSpPr>
        <p:spPr bwMode="auto">
          <a:xfrm>
            <a:off x="6934200" y="5486400"/>
            <a:ext cx="2209800" cy="1371600"/>
          </a:xfrm>
          <a:prstGeom prst="wedgeRectCallout">
            <a:avLst>
              <a:gd name="adj1" fmla="val -30403"/>
              <a:gd name="adj2" fmla="val -88245"/>
            </a:avLst>
          </a:prstGeom>
          <a:solidFill>
            <a:srgbClr val="CCFFFF"/>
          </a:solidFill>
          <a:ln w="9525">
            <a:solidFill>
              <a:schemeClr val="tx1"/>
            </a:solidFill>
            <a:miter lim="800000"/>
            <a:headEnd/>
            <a:tailEnd/>
          </a:ln>
        </p:spPr>
        <p:txBody>
          <a:bodyPr/>
          <a:lstStyle/>
          <a:p>
            <a:pPr algn="ctr"/>
            <a:r>
              <a:rPr lang="en-US"/>
              <a:t>Actuators may be designed to interpret input time stamps as the time at which to take action.</a:t>
            </a:r>
          </a:p>
        </p:txBody>
      </p:sp>
      <p:sp>
        <p:nvSpPr>
          <p:cNvPr id="60423" name="Text Box 7"/>
          <p:cNvSpPr txBox="1">
            <a:spLocks noChangeArrowheads="1"/>
          </p:cNvSpPr>
          <p:nvPr/>
        </p:nvSpPr>
        <p:spPr bwMode="auto">
          <a:xfrm>
            <a:off x="152400" y="6324600"/>
            <a:ext cx="3500438" cy="346075"/>
          </a:xfrm>
          <a:prstGeom prst="rect">
            <a:avLst/>
          </a:prstGeom>
          <a:solidFill>
            <a:srgbClr val="FFFF66"/>
          </a:solidFill>
          <a:ln w="9525">
            <a:solidFill>
              <a:srgbClr val="CC0000"/>
            </a:solidFill>
            <a:miter lim="800000"/>
            <a:headEnd/>
            <a:tailEnd/>
          </a:ln>
        </p:spPr>
        <p:txBody>
          <a:bodyPr wrap="none">
            <a:spAutoFit/>
          </a:bodyPr>
          <a:lstStyle>
            <a:lvl1pPr eaLnBrk="0" hangingPunct="0">
              <a:defRPr sz="1600" i="1">
                <a:solidFill>
                  <a:schemeClr val="tx1"/>
                </a:solidFill>
                <a:latin typeface="Arial" charset="0"/>
                <a:ea typeface="ＭＳ Ｐゴシック" charset="0"/>
                <a:cs typeface="Arial" charset="0"/>
              </a:defRPr>
            </a:lvl1pPr>
            <a:lvl2pPr marL="37931725" indent="-37474525" eaLnBrk="0" hangingPunct="0">
              <a:defRPr sz="1600" i="1">
                <a:solidFill>
                  <a:schemeClr val="tx1"/>
                </a:solidFill>
                <a:latin typeface="Arial" charset="0"/>
                <a:ea typeface="Arial" charset="0"/>
                <a:cs typeface="Arial" charset="0"/>
              </a:defRPr>
            </a:lvl2pPr>
            <a:lvl3pPr eaLnBrk="0" hangingPunct="0">
              <a:defRPr sz="1600" i="1">
                <a:solidFill>
                  <a:schemeClr val="tx1"/>
                </a:solidFill>
                <a:latin typeface="Arial" charset="0"/>
                <a:ea typeface="Arial" charset="0"/>
                <a:cs typeface="Arial" charset="0"/>
              </a:defRPr>
            </a:lvl3pPr>
            <a:lvl4pPr eaLnBrk="0" hangingPunct="0">
              <a:defRPr sz="1600" i="1">
                <a:solidFill>
                  <a:schemeClr val="tx1"/>
                </a:solidFill>
                <a:latin typeface="Arial" charset="0"/>
                <a:ea typeface="Arial" charset="0"/>
                <a:cs typeface="Arial" charset="0"/>
              </a:defRPr>
            </a:lvl4pPr>
            <a:lvl5pPr eaLnBrk="0" hangingPunct="0">
              <a:defRPr sz="1600" i="1">
                <a:solidFill>
                  <a:schemeClr val="tx1"/>
                </a:solidFill>
                <a:latin typeface="Arial" charset="0"/>
                <a:ea typeface="Arial" charset="0"/>
                <a:cs typeface="Arial" charset="0"/>
              </a:defRPr>
            </a:lvl5pPr>
            <a:lvl6pPr marL="457200" eaLnBrk="0" fontAlgn="base" hangingPunct="0">
              <a:spcBef>
                <a:spcPct val="0"/>
              </a:spcBef>
              <a:spcAft>
                <a:spcPct val="0"/>
              </a:spcAft>
              <a:defRPr sz="1600" i="1">
                <a:solidFill>
                  <a:schemeClr val="tx1"/>
                </a:solidFill>
                <a:latin typeface="Arial" charset="0"/>
                <a:ea typeface="Arial" charset="0"/>
                <a:cs typeface="Arial" charset="0"/>
              </a:defRPr>
            </a:lvl6pPr>
            <a:lvl7pPr marL="914400" eaLnBrk="0" fontAlgn="base" hangingPunct="0">
              <a:spcBef>
                <a:spcPct val="0"/>
              </a:spcBef>
              <a:spcAft>
                <a:spcPct val="0"/>
              </a:spcAft>
              <a:defRPr sz="1600" i="1">
                <a:solidFill>
                  <a:schemeClr val="tx1"/>
                </a:solidFill>
                <a:latin typeface="Arial" charset="0"/>
                <a:ea typeface="Arial" charset="0"/>
                <a:cs typeface="Arial" charset="0"/>
              </a:defRPr>
            </a:lvl7pPr>
            <a:lvl8pPr marL="1371600" eaLnBrk="0" fontAlgn="base" hangingPunct="0">
              <a:spcBef>
                <a:spcPct val="0"/>
              </a:spcBef>
              <a:spcAft>
                <a:spcPct val="0"/>
              </a:spcAft>
              <a:defRPr sz="1600" i="1">
                <a:solidFill>
                  <a:schemeClr val="tx1"/>
                </a:solidFill>
                <a:latin typeface="Arial" charset="0"/>
                <a:ea typeface="Arial" charset="0"/>
                <a:cs typeface="Arial" charset="0"/>
              </a:defRPr>
            </a:lvl8pPr>
            <a:lvl9pPr marL="1828800" eaLnBrk="0" fontAlgn="base" hangingPunct="0">
              <a:spcBef>
                <a:spcPct val="0"/>
              </a:spcBef>
              <a:spcAft>
                <a:spcPct val="0"/>
              </a:spcAft>
              <a:defRPr sz="1600" i="1">
                <a:solidFill>
                  <a:schemeClr val="tx1"/>
                </a:solidFill>
                <a:latin typeface="Arial" charset="0"/>
                <a:ea typeface="Arial" charset="0"/>
                <a:cs typeface="Arial" charset="0"/>
              </a:defRPr>
            </a:lvl9pPr>
          </a:lstStyle>
          <a:p>
            <a:pPr eaLnBrk="1" hangingPunct="1"/>
            <a:r>
              <a:rPr lang="en-US"/>
              <a:t>Feedback through the physical world</a:t>
            </a:r>
          </a:p>
        </p:txBody>
      </p:sp>
      <p:sp>
        <p:nvSpPr>
          <p:cNvPr id="8" name="TextBox 7"/>
          <p:cNvSpPr txBox="1"/>
          <p:nvPr/>
        </p:nvSpPr>
        <p:spPr>
          <a:xfrm>
            <a:off x="5334000" y="152400"/>
            <a:ext cx="3594526" cy="338554"/>
          </a:xfrm>
          <a:prstGeom prst="rect">
            <a:avLst/>
          </a:prstGeom>
          <a:noFill/>
        </p:spPr>
        <p:txBody>
          <a:bodyPr wrap="none" rtlCol="0">
            <a:spAutoFit/>
          </a:bodyPr>
          <a:lstStyle/>
          <a:p>
            <a:r>
              <a:rPr lang="en-US" dirty="0" smtClean="0"/>
              <a:t>http://</a:t>
            </a:r>
            <a:r>
              <a:rPr lang="en-US" dirty="0" err="1" smtClean="0"/>
              <a:t>chess.eecs.berkeley.edu</a:t>
            </a:r>
            <a:r>
              <a:rPr lang="en-US" dirty="0" smtClean="0"/>
              <a:t>/</a:t>
            </a:r>
            <a:r>
              <a:rPr lang="en-US" dirty="0" err="1" smtClean="0"/>
              <a:t>ptides</a:t>
            </a:r>
            <a:endParaRPr lang="en-US" dirty="0"/>
          </a:p>
        </p:txBody>
      </p:sp>
    </p:spTree>
    <p:extLst>
      <p:ext uri="{BB962C8B-B14F-4D97-AF65-F5344CB8AC3E}">
        <p14:creationId xmlns:p14="http://schemas.microsoft.com/office/powerpoint/2010/main" val="549836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751138"/>
            <a:ext cx="6210300" cy="40306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467" name="Rectangle 2"/>
          <p:cNvSpPr>
            <a:spLocks noGrp="1" noChangeArrowheads="1"/>
          </p:cNvSpPr>
          <p:nvPr>
            <p:ph type="title"/>
          </p:nvPr>
        </p:nvSpPr>
        <p:spPr/>
        <p:txBody>
          <a:bodyPr/>
          <a:lstStyle/>
          <a:p>
            <a:pPr eaLnBrk="1" hangingPunct="1"/>
            <a:r>
              <a:rPr lang="en-US">
                <a:latin typeface="Arial" charset="0"/>
                <a:cs typeface="Arial" charset="0"/>
              </a:rPr>
              <a:t>Ptides: Fifth step</a:t>
            </a:r>
            <a:br>
              <a:rPr lang="en-US">
                <a:latin typeface="Arial" charset="0"/>
                <a:cs typeface="Arial" charset="0"/>
              </a:rPr>
            </a:br>
            <a:r>
              <a:rPr lang="en-US">
                <a:latin typeface="Arial" charset="0"/>
                <a:cs typeface="Arial" charset="0"/>
              </a:rPr>
              <a:t>Safe-to-process analysis (ensures determinacy) </a:t>
            </a:r>
          </a:p>
        </p:txBody>
      </p:sp>
      <p:sp>
        <p:nvSpPr>
          <p:cNvPr id="62468" name="Rectangle 3"/>
          <p:cNvSpPr>
            <a:spLocks noGrp="1" noChangeArrowheads="1"/>
          </p:cNvSpPr>
          <p:nvPr>
            <p:ph type="body" idx="1"/>
          </p:nvPr>
        </p:nvSpPr>
        <p:spPr>
          <a:xfrm>
            <a:off x="228600" y="1676400"/>
            <a:ext cx="8610600" cy="1143000"/>
          </a:xfrm>
        </p:spPr>
        <p:txBody>
          <a:bodyPr/>
          <a:lstStyle/>
          <a:p>
            <a:pPr marL="0" indent="0" eaLnBrk="1" hangingPunct="1">
              <a:buFont typeface="Wingdings" charset="0"/>
              <a:buNone/>
            </a:pPr>
            <a:r>
              <a:rPr lang="en-US" sz="1800" i="1">
                <a:solidFill>
                  <a:srgbClr val="CC0000"/>
                </a:solidFill>
                <a:latin typeface="Arial" charset="0"/>
                <a:cs typeface="Arial" charset="0"/>
              </a:rPr>
              <a:t>Safe-to-process analysis guarantees that the generated code obeys time-stamp semantics (events are processed in time-stamp order), given some assumptions.</a:t>
            </a:r>
          </a:p>
        </p:txBody>
      </p:sp>
      <p:sp>
        <p:nvSpPr>
          <p:cNvPr id="1294341" name="AutoShape 5"/>
          <p:cNvSpPr>
            <a:spLocks noChangeArrowheads="1"/>
          </p:cNvSpPr>
          <p:nvPr/>
        </p:nvSpPr>
        <p:spPr bwMode="auto">
          <a:xfrm>
            <a:off x="6629400" y="2514600"/>
            <a:ext cx="2209800" cy="609600"/>
          </a:xfrm>
          <a:prstGeom prst="wedgeRectCallout">
            <a:avLst>
              <a:gd name="adj1" fmla="val -154741"/>
              <a:gd name="adj2" fmla="val 90106"/>
            </a:avLst>
          </a:prstGeom>
          <a:solidFill>
            <a:srgbClr val="CCFFFF"/>
          </a:solidFill>
          <a:ln w="9525">
            <a:solidFill>
              <a:schemeClr val="tx1"/>
            </a:solidFill>
            <a:miter lim="800000"/>
            <a:headEnd/>
            <a:tailEnd/>
          </a:ln>
        </p:spPr>
        <p:txBody>
          <a:bodyPr/>
          <a:lstStyle/>
          <a:p>
            <a:pPr algn="ctr"/>
            <a:r>
              <a:rPr lang="en-US"/>
              <a:t>Assume bounded network delay d</a:t>
            </a:r>
          </a:p>
        </p:txBody>
      </p:sp>
      <p:sp>
        <p:nvSpPr>
          <p:cNvPr id="1294344" name="Freeform 8"/>
          <p:cNvSpPr>
            <a:spLocks/>
          </p:cNvSpPr>
          <p:nvPr/>
        </p:nvSpPr>
        <p:spPr bwMode="auto">
          <a:xfrm>
            <a:off x="2438400" y="3530600"/>
            <a:ext cx="4800600" cy="1651000"/>
          </a:xfrm>
          <a:custGeom>
            <a:avLst/>
            <a:gdLst>
              <a:gd name="T0" fmla="*/ 0 w 3024"/>
              <a:gd name="T1" fmla="*/ 2147483647 h 1040"/>
              <a:gd name="T2" fmla="*/ 2147483647 w 3024"/>
              <a:gd name="T3" fmla="*/ 2147483647 h 1040"/>
              <a:gd name="T4" fmla="*/ 2147483647 w 3024"/>
              <a:gd name="T5" fmla="*/ 2147483647 h 1040"/>
              <a:gd name="T6" fmla="*/ 2147483647 w 3024"/>
              <a:gd name="T7" fmla="*/ 2147483647 h 1040"/>
              <a:gd name="T8" fmla="*/ 2147483647 w 3024"/>
              <a:gd name="T9" fmla="*/ 2147483647 h 1040"/>
              <a:gd name="T10" fmla="*/ 2147483647 w 3024"/>
              <a:gd name="T11" fmla="*/ 2147483647 h 1040"/>
              <a:gd name="T12" fmla="*/ 2147483647 w 3024"/>
              <a:gd name="T13" fmla="*/ 2147483647 h 1040"/>
              <a:gd name="T14" fmla="*/ 2147483647 w 3024"/>
              <a:gd name="T15" fmla="*/ 2147483647 h 1040"/>
              <a:gd name="T16" fmla="*/ 2147483647 w 3024"/>
              <a:gd name="T17" fmla="*/ 2147483647 h 10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24"/>
              <a:gd name="T28" fmla="*/ 0 h 1040"/>
              <a:gd name="T29" fmla="*/ 3024 w 3024"/>
              <a:gd name="T30" fmla="*/ 1040 h 10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24" h="1040">
                <a:moveTo>
                  <a:pt x="0" y="80"/>
                </a:moveTo>
                <a:cubicBezTo>
                  <a:pt x="172" y="60"/>
                  <a:pt x="344" y="40"/>
                  <a:pt x="528" y="32"/>
                </a:cubicBezTo>
                <a:cubicBezTo>
                  <a:pt x="712" y="24"/>
                  <a:pt x="992" y="0"/>
                  <a:pt x="1104" y="32"/>
                </a:cubicBezTo>
                <a:cubicBezTo>
                  <a:pt x="1216" y="64"/>
                  <a:pt x="1072" y="192"/>
                  <a:pt x="1200" y="224"/>
                </a:cubicBezTo>
                <a:cubicBezTo>
                  <a:pt x="1328" y="256"/>
                  <a:pt x="1680" y="208"/>
                  <a:pt x="1872" y="224"/>
                </a:cubicBezTo>
                <a:cubicBezTo>
                  <a:pt x="2064" y="240"/>
                  <a:pt x="2248" y="232"/>
                  <a:pt x="2352" y="320"/>
                </a:cubicBezTo>
                <a:cubicBezTo>
                  <a:pt x="2456" y="408"/>
                  <a:pt x="2472" y="640"/>
                  <a:pt x="2496" y="752"/>
                </a:cubicBezTo>
                <a:cubicBezTo>
                  <a:pt x="2520" y="864"/>
                  <a:pt x="2408" y="944"/>
                  <a:pt x="2496" y="992"/>
                </a:cubicBezTo>
                <a:cubicBezTo>
                  <a:pt x="2584" y="1040"/>
                  <a:pt x="2804" y="1040"/>
                  <a:pt x="3024" y="1040"/>
                </a:cubicBezTo>
              </a:path>
            </a:pathLst>
          </a:custGeom>
          <a:noFill/>
          <a:ln w="571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4346" name="Freeform 10"/>
          <p:cNvSpPr>
            <a:spLocks/>
          </p:cNvSpPr>
          <p:nvPr/>
        </p:nvSpPr>
        <p:spPr bwMode="auto">
          <a:xfrm flipV="1">
            <a:off x="4800600" y="5257800"/>
            <a:ext cx="1981200" cy="762000"/>
          </a:xfrm>
          <a:custGeom>
            <a:avLst/>
            <a:gdLst>
              <a:gd name="T0" fmla="*/ 0 w 2880"/>
              <a:gd name="T1" fmla="*/ 2147483647 h 776"/>
              <a:gd name="T2" fmla="*/ 2147483647 w 2880"/>
              <a:gd name="T3" fmla="*/ 2147483647 h 776"/>
              <a:gd name="T4" fmla="*/ 2147483647 w 2880"/>
              <a:gd name="T5" fmla="*/ 2147483647 h 776"/>
              <a:gd name="T6" fmla="*/ 2147483647 w 2880"/>
              <a:gd name="T7" fmla="*/ 2147483647 h 776"/>
              <a:gd name="T8" fmla="*/ 2147483647 w 2880"/>
              <a:gd name="T9" fmla="*/ 2147483647 h 776"/>
              <a:gd name="T10" fmla="*/ 2147483647 w 2880"/>
              <a:gd name="T11" fmla="*/ 2147483647 h 776"/>
              <a:gd name="T12" fmla="*/ 2147483647 w 2880"/>
              <a:gd name="T13" fmla="*/ 2147483647 h 776"/>
              <a:gd name="T14" fmla="*/ 2147483647 w 2880"/>
              <a:gd name="T15" fmla="*/ 2147483647 h 776"/>
              <a:gd name="T16" fmla="*/ 2147483647 w 2880"/>
              <a:gd name="T17" fmla="*/ 2147483647 h 776"/>
              <a:gd name="T18" fmla="*/ 2147483647 w 2880"/>
              <a:gd name="T19" fmla="*/ 2147483647 h 7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
              <a:gd name="T31" fmla="*/ 0 h 776"/>
              <a:gd name="T32" fmla="*/ 2880 w 2880"/>
              <a:gd name="T33" fmla="*/ 776 h 7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 h="776">
                <a:moveTo>
                  <a:pt x="0" y="384"/>
                </a:moveTo>
                <a:cubicBezTo>
                  <a:pt x="364" y="380"/>
                  <a:pt x="728" y="376"/>
                  <a:pt x="912" y="336"/>
                </a:cubicBezTo>
                <a:cubicBezTo>
                  <a:pt x="1096" y="296"/>
                  <a:pt x="1040" y="192"/>
                  <a:pt x="1104" y="144"/>
                </a:cubicBezTo>
                <a:cubicBezTo>
                  <a:pt x="1168" y="96"/>
                  <a:pt x="1184" y="64"/>
                  <a:pt x="1296" y="48"/>
                </a:cubicBezTo>
                <a:cubicBezTo>
                  <a:pt x="1408" y="32"/>
                  <a:pt x="1616" y="48"/>
                  <a:pt x="1776" y="48"/>
                </a:cubicBezTo>
                <a:cubicBezTo>
                  <a:pt x="1936" y="48"/>
                  <a:pt x="2168" y="0"/>
                  <a:pt x="2256" y="48"/>
                </a:cubicBezTo>
                <a:cubicBezTo>
                  <a:pt x="2344" y="96"/>
                  <a:pt x="2296" y="232"/>
                  <a:pt x="2304" y="336"/>
                </a:cubicBezTo>
                <a:cubicBezTo>
                  <a:pt x="2312" y="440"/>
                  <a:pt x="2264" y="600"/>
                  <a:pt x="2304" y="672"/>
                </a:cubicBezTo>
                <a:cubicBezTo>
                  <a:pt x="2344" y="744"/>
                  <a:pt x="2448" y="760"/>
                  <a:pt x="2544" y="768"/>
                </a:cubicBezTo>
                <a:cubicBezTo>
                  <a:pt x="2640" y="776"/>
                  <a:pt x="2824" y="720"/>
                  <a:pt x="2880" y="720"/>
                </a:cubicBezTo>
              </a:path>
            </a:pathLst>
          </a:custGeom>
          <a:noFill/>
          <a:ln w="571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4347" name="AutoShape 11"/>
          <p:cNvSpPr>
            <a:spLocks noChangeArrowheads="1"/>
          </p:cNvSpPr>
          <p:nvPr/>
        </p:nvSpPr>
        <p:spPr bwMode="auto">
          <a:xfrm>
            <a:off x="1371600" y="5867400"/>
            <a:ext cx="2209800" cy="609600"/>
          </a:xfrm>
          <a:prstGeom prst="wedgeRectCallout">
            <a:avLst>
              <a:gd name="adj1" fmla="val 55245"/>
              <a:gd name="adj2" fmla="val -390106"/>
            </a:avLst>
          </a:prstGeom>
          <a:solidFill>
            <a:srgbClr val="CCFFFF"/>
          </a:solidFill>
          <a:ln w="9525">
            <a:solidFill>
              <a:schemeClr val="tx1"/>
            </a:solidFill>
            <a:miter lim="800000"/>
            <a:headEnd/>
            <a:tailEnd/>
          </a:ln>
        </p:spPr>
        <p:txBody>
          <a:bodyPr/>
          <a:lstStyle/>
          <a:p>
            <a:pPr algn="ctr"/>
            <a:r>
              <a:rPr lang="en-US"/>
              <a:t>Assume bounded clock error</a:t>
            </a:r>
          </a:p>
        </p:txBody>
      </p:sp>
      <p:sp>
        <p:nvSpPr>
          <p:cNvPr id="1294348" name="AutoShape 12"/>
          <p:cNvSpPr>
            <a:spLocks noChangeArrowheads="1"/>
          </p:cNvSpPr>
          <p:nvPr/>
        </p:nvSpPr>
        <p:spPr bwMode="auto">
          <a:xfrm>
            <a:off x="1371600" y="5867400"/>
            <a:ext cx="2209800" cy="609600"/>
          </a:xfrm>
          <a:prstGeom prst="wedgeRectCallout">
            <a:avLst>
              <a:gd name="adj1" fmla="val 112282"/>
              <a:gd name="adj2" fmla="val -223176"/>
            </a:avLst>
          </a:prstGeom>
          <a:solidFill>
            <a:srgbClr val="CCFFFF"/>
          </a:solidFill>
          <a:ln w="9525">
            <a:solidFill>
              <a:schemeClr val="tx1"/>
            </a:solidFill>
            <a:miter lim="800000"/>
            <a:headEnd/>
            <a:tailEnd/>
          </a:ln>
        </p:spPr>
        <p:txBody>
          <a:bodyPr/>
          <a:lstStyle/>
          <a:p>
            <a:pPr algn="ctr"/>
            <a:r>
              <a:rPr lang="en-US"/>
              <a:t>Assume bounded clock error e</a:t>
            </a:r>
          </a:p>
        </p:txBody>
      </p:sp>
      <p:sp>
        <p:nvSpPr>
          <p:cNvPr id="1294349" name="AutoShape 13"/>
          <p:cNvSpPr>
            <a:spLocks noChangeArrowheads="1"/>
          </p:cNvSpPr>
          <p:nvPr/>
        </p:nvSpPr>
        <p:spPr bwMode="auto">
          <a:xfrm>
            <a:off x="6858000" y="4419600"/>
            <a:ext cx="2286000" cy="1371600"/>
          </a:xfrm>
          <a:prstGeom prst="wedgeRectCallout">
            <a:avLst>
              <a:gd name="adj1" fmla="val -70264"/>
              <a:gd name="adj2" fmla="val 4889"/>
            </a:avLst>
          </a:prstGeom>
          <a:solidFill>
            <a:srgbClr val="CCFFFF"/>
          </a:solidFill>
          <a:ln w="9525">
            <a:solidFill>
              <a:schemeClr val="tx1"/>
            </a:solidFill>
            <a:miter lim="800000"/>
            <a:headEnd/>
            <a:tailEnd/>
          </a:ln>
        </p:spPr>
        <p:txBody>
          <a:bodyPr/>
          <a:lstStyle/>
          <a:p>
            <a:r>
              <a:rPr lang="en-US"/>
              <a:t>An earliest event with time stamp t here can be safely merged when real time exceeds </a:t>
            </a:r>
            <a:br>
              <a:rPr lang="en-US"/>
            </a:br>
            <a:r>
              <a:rPr lang="en-US"/>
              <a:t>t + s + d + e – d2</a:t>
            </a:r>
          </a:p>
        </p:txBody>
      </p:sp>
      <p:sp>
        <p:nvSpPr>
          <p:cNvPr id="1294350" name="AutoShape 14"/>
          <p:cNvSpPr>
            <a:spLocks noChangeArrowheads="1"/>
          </p:cNvSpPr>
          <p:nvPr/>
        </p:nvSpPr>
        <p:spPr bwMode="auto">
          <a:xfrm>
            <a:off x="1371600" y="5867400"/>
            <a:ext cx="2209800" cy="609600"/>
          </a:xfrm>
          <a:prstGeom prst="wedgeRectCallout">
            <a:avLst>
              <a:gd name="adj1" fmla="val 13148"/>
              <a:gd name="adj2" fmla="val -179949"/>
            </a:avLst>
          </a:prstGeom>
          <a:solidFill>
            <a:srgbClr val="CCFFFF"/>
          </a:solidFill>
          <a:ln w="9525">
            <a:solidFill>
              <a:schemeClr val="tx1"/>
            </a:solidFill>
            <a:miter lim="800000"/>
            <a:headEnd/>
            <a:tailEnd/>
          </a:ln>
        </p:spPr>
        <p:txBody>
          <a:bodyPr/>
          <a:lstStyle/>
          <a:p>
            <a:pPr algn="ctr"/>
            <a:r>
              <a:rPr lang="en-US"/>
              <a:t>Assume bounded clock error e</a:t>
            </a:r>
          </a:p>
        </p:txBody>
      </p:sp>
      <p:sp>
        <p:nvSpPr>
          <p:cNvPr id="1294351" name="AutoShape 15"/>
          <p:cNvSpPr>
            <a:spLocks noChangeArrowheads="1"/>
          </p:cNvSpPr>
          <p:nvPr/>
        </p:nvSpPr>
        <p:spPr bwMode="auto">
          <a:xfrm>
            <a:off x="0" y="2667000"/>
            <a:ext cx="2209800" cy="609600"/>
          </a:xfrm>
          <a:prstGeom prst="wedgeRectCallout">
            <a:avLst>
              <a:gd name="adj1" fmla="val 59269"/>
              <a:gd name="adj2" fmla="val 87500"/>
            </a:avLst>
          </a:prstGeom>
          <a:solidFill>
            <a:srgbClr val="CCFFFF"/>
          </a:solidFill>
          <a:ln w="9525">
            <a:solidFill>
              <a:schemeClr val="tx1"/>
            </a:solidFill>
            <a:miter lim="800000"/>
            <a:headEnd/>
            <a:tailEnd/>
          </a:ln>
        </p:spPr>
        <p:txBody>
          <a:bodyPr/>
          <a:lstStyle/>
          <a:p>
            <a:pPr algn="ctr"/>
            <a:r>
              <a:rPr lang="en-US"/>
              <a:t>Assume bounded sensor delay s</a:t>
            </a:r>
          </a:p>
        </p:txBody>
      </p:sp>
      <p:sp>
        <p:nvSpPr>
          <p:cNvPr id="13" name="AutoShape 5"/>
          <p:cNvSpPr>
            <a:spLocks noChangeArrowheads="1"/>
          </p:cNvSpPr>
          <p:nvPr/>
        </p:nvSpPr>
        <p:spPr bwMode="auto">
          <a:xfrm>
            <a:off x="7315200" y="3352800"/>
            <a:ext cx="1828800" cy="762000"/>
          </a:xfrm>
          <a:prstGeom prst="wedgeRectCallout">
            <a:avLst>
              <a:gd name="adj1" fmla="val -80852"/>
              <a:gd name="adj2" fmla="val 22491"/>
            </a:avLst>
          </a:prstGeom>
          <a:solidFill>
            <a:srgbClr val="CCFFFF"/>
          </a:solidFill>
          <a:ln w="9525">
            <a:solidFill>
              <a:schemeClr val="tx1"/>
            </a:solidFill>
            <a:miter lim="800000"/>
            <a:headEnd/>
            <a:tailEnd/>
          </a:ln>
        </p:spPr>
        <p:txBody>
          <a:bodyPr/>
          <a:lstStyle/>
          <a:p>
            <a:pPr algn="ctr"/>
            <a:r>
              <a:rPr lang="en-US"/>
              <a:t>Application specification of latency d2</a:t>
            </a:r>
          </a:p>
        </p:txBody>
      </p:sp>
      <p:sp>
        <p:nvSpPr>
          <p:cNvPr id="14" name="TextBox 13"/>
          <p:cNvSpPr txBox="1"/>
          <p:nvPr/>
        </p:nvSpPr>
        <p:spPr>
          <a:xfrm>
            <a:off x="5334000" y="152400"/>
            <a:ext cx="3594526" cy="338554"/>
          </a:xfrm>
          <a:prstGeom prst="rect">
            <a:avLst/>
          </a:prstGeom>
          <a:noFill/>
        </p:spPr>
        <p:txBody>
          <a:bodyPr wrap="none" rtlCol="0">
            <a:spAutoFit/>
          </a:bodyPr>
          <a:lstStyle/>
          <a:p>
            <a:r>
              <a:rPr lang="en-US" dirty="0" smtClean="0"/>
              <a:t>http://</a:t>
            </a:r>
            <a:r>
              <a:rPr lang="en-US" dirty="0" err="1" smtClean="0"/>
              <a:t>chess.eecs.berkeley.edu</a:t>
            </a:r>
            <a:r>
              <a:rPr lang="en-US" dirty="0" smtClean="0"/>
              <a:t>/</a:t>
            </a:r>
            <a:r>
              <a:rPr lang="en-US" dirty="0" err="1" smtClean="0"/>
              <a:t>ptides</a:t>
            </a:r>
            <a:endParaRPr lang="en-US" dirty="0"/>
          </a:p>
        </p:txBody>
      </p:sp>
    </p:spTree>
    <p:extLst>
      <p:ext uri="{BB962C8B-B14F-4D97-AF65-F5344CB8AC3E}">
        <p14:creationId xmlns:p14="http://schemas.microsoft.com/office/powerpoint/2010/main" val="19346096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4344"/>
                                        </p:tgtEl>
                                        <p:attrNameLst>
                                          <p:attrName>style.visibility</p:attrName>
                                        </p:attrNameLst>
                                      </p:cBhvr>
                                      <p:to>
                                        <p:strVal val="visible"/>
                                      </p:to>
                                    </p:set>
                                    <p:animEffect transition="in" filter="wipe(left)">
                                      <p:cBhvr>
                                        <p:cTn id="7" dur="500"/>
                                        <p:tgtEl>
                                          <p:spTgt spid="12943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4346"/>
                                        </p:tgtEl>
                                        <p:attrNameLst>
                                          <p:attrName>style.visibility</p:attrName>
                                        </p:attrNameLst>
                                      </p:cBhvr>
                                      <p:to>
                                        <p:strVal val="visible"/>
                                      </p:to>
                                    </p:set>
                                    <p:animEffect transition="in" filter="wipe(left)">
                                      <p:cBhvr>
                                        <p:cTn id="10" dur="500"/>
                                        <p:tgtEl>
                                          <p:spTgt spid="12943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43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43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43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943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43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4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41" grpId="0" animBg="1"/>
      <p:bldP spid="1294344" grpId="0" animBg="1"/>
      <p:bldP spid="1294346" grpId="0" animBg="1"/>
      <p:bldP spid="1294347" grpId="0" animBg="1"/>
      <p:bldP spid="1294348" grpId="0" animBg="1"/>
      <p:bldP spid="1294349" grpId="0" animBg="1"/>
      <p:bldP spid="1294350" grpId="0" animBg="1"/>
      <p:bldP spid="129435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648200"/>
            <a:ext cx="8686800" cy="1828800"/>
          </a:xfrm>
        </p:spPr>
        <p:txBody>
          <a:bodyPr>
            <a:normAutofit/>
          </a:bodyPr>
          <a:lstStyle/>
          <a:p>
            <a:pPr marL="0" indent="0">
              <a:buNone/>
            </a:pPr>
            <a:r>
              <a:rPr lang="en-US" sz="2400" dirty="0" smtClean="0"/>
              <a:t>What is the momentum of the middle ball as a function of time?</a:t>
            </a:r>
          </a:p>
          <a:p>
            <a:pPr marL="0" indent="0">
              <a:buNone/>
            </a:pPr>
            <a:endParaRPr lang="en-US" dirty="0" smtClean="0"/>
          </a:p>
          <a:p>
            <a:pPr marL="0" indent="0">
              <a:buNone/>
            </a:pPr>
            <a:r>
              <a:rPr lang="en-US" dirty="0" smtClean="0"/>
              <a:t>It might seem:</a:t>
            </a:r>
            <a:endParaRPr lang="en-US" dirty="0"/>
          </a:p>
        </p:txBody>
      </p:sp>
      <p:pic>
        <p:nvPicPr>
          <p:cNvPr id="5" name="Picture 4" descr="NewtonsCradleAnim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0"/>
            <a:ext cx="6096000" cy="4572000"/>
          </a:xfrm>
          <a:prstGeom prst="rect">
            <a:avLst/>
          </a:prstGeom>
        </p:spPr>
      </p:pic>
      <p:pic>
        <p:nvPicPr>
          <p:cNvPr id="8" name="Picture 7"/>
          <p:cNvPicPr>
            <a:picLocks noChangeAspect="1"/>
          </p:cNvPicPr>
          <p:nvPr/>
        </p:nvPicPr>
        <p:blipFill>
          <a:blip r:embed="rId4"/>
          <a:stretch>
            <a:fillRect/>
          </a:stretch>
        </p:blipFill>
        <p:spPr>
          <a:xfrm>
            <a:off x="3581400" y="5257800"/>
            <a:ext cx="2044700" cy="431800"/>
          </a:xfrm>
          <a:prstGeom prst="rect">
            <a:avLst/>
          </a:prstGeom>
        </p:spPr>
      </p:pic>
      <p:pic>
        <p:nvPicPr>
          <p:cNvPr id="2" name="Picture 1"/>
          <p:cNvPicPr>
            <a:picLocks noChangeAspect="1"/>
          </p:cNvPicPr>
          <p:nvPr/>
        </p:nvPicPr>
        <p:blipFill>
          <a:blip r:embed="rId5"/>
          <a:stretch>
            <a:fillRect/>
          </a:stretch>
        </p:blipFill>
        <p:spPr>
          <a:xfrm>
            <a:off x="2514600" y="6121400"/>
            <a:ext cx="3962400" cy="431800"/>
          </a:xfrm>
          <a:prstGeom prst="rect">
            <a:avLst/>
          </a:prstGeom>
        </p:spPr>
      </p:pic>
    </p:spTree>
    <p:extLst>
      <p:ext uri="{BB962C8B-B14F-4D97-AF65-F5344CB8AC3E}">
        <p14:creationId xmlns:p14="http://schemas.microsoft.com/office/powerpoint/2010/main" val="348646246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Questions about Time:</a:t>
            </a:r>
            <a:endParaRPr lang="en-US" dirty="0"/>
          </a:p>
        </p:txBody>
      </p:sp>
      <p:sp>
        <p:nvSpPr>
          <p:cNvPr id="3" name="Content Placeholder 2"/>
          <p:cNvSpPr>
            <a:spLocks noGrp="1"/>
          </p:cNvSpPr>
          <p:nvPr>
            <p:ph idx="1"/>
          </p:nvPr>
        </p:nvSpPr>
        <p:spPr>
          <a:xfrm>
            <a:off x="228600" y="1905000"/>
            <a:ext cx="8915400" cy="4572000"/>
          </a:xfrm>
        </p:spPr>
        <p:txBody>
          <a:bodyPr/>
          <a:lstStyle/>
          <a:p>
            <a:pPr marL="514350" indent="-514350">
              <a:buFont typeface="+mj-lt"/>
              <a:buAutoNum type="arabicPeriod"/>
            </a:pPr>
            <a:r>
              <a:rPr lang="en-US" dirty="0" smtClean="0"/>
              <a:t>Precision</a:t>
            </a:r>
          </a:p>
          <a:p>
            <a:pPr lvl="1"/>
            <a:r>
              <a:rPr lang="en-US" dirty="0" smtClean="0">
                <a:solidFill>
                  <a:schemeClr val="tx1"/>
                </a:solidFill>
              </a:rPr>
              <a:t>In floating-point formats,</a:t>
            </a:r>
            <a:br>
              <a:rPr lang="en-US" dirty="0" smtClean="0">
                <a:solidFill>
                  <a:schemeClr val="tx1"/>
                </a:solidFill>
              </a:rPr>
            </a:br>
            <a:r>
              <a:rPr lang="en-US" dirty="0" smtClean="0">
                <a:solidFill>
                  <a:schemeClr val="tx1"/>
                </a:solidFill>
              </a:rPr>
              <a:t>precision degrades as magnitude increases</a:t>
            </a:r>
          </a:p>
          <a:p>
            <a:pPr lvl="1"/>
            <a:endParaRPr lang="en-US" dirty="0" smtClean="0"/>
          </a:p>
          <a:p>
            <a:pPr marL="514350" indent="-514350">
              <a:buFont typeface="+mj-lt"/>
              <a:buAutoNum type="arabicPeriod"/>
            </a:pPr>
            <a:r>
              <a:rPr lang="en-US" dirty="0" smtClean="0"/>
              <a:t>Clear Semantics of Simultaneity</a:t>
            </a:r>
          </a:p>
          <a:p>
            <a:pPr lvl="1">
              <a:buClr>
                <a:srgbClr val="99CCCC"/>
              </a:buClr>
            </a:pPr>
            <a:r>
              <a:rPr lang="en-US" dirty="0" smtClean="0">
                <a:solidFill>
                  <a:srgbClr val="336666"/>
                </a:solidFill>
              </a:rPr>
              <a:t>Requires precise addition and subtraction, e.g.</a:t>
            </a:r>
            <a:br>
              <a:rPr lang="en-US" dirty="0" smtClean="0">
                <a:solidFill>
                  <a:srgbClr val="336666"/>
                </a:solidFill>
              </a:rPr>
            </a:br>
            <a:r>
              <a:rPr lang="en-US" dirty="0" smtClean="0">
                <a:solidFill>
                  <a:srgbClr val="336666"/>
                </a:solidFill>
              </a:rPr>
              <a:t> </a:t>
            </a:r>
            <a:r>
              <a:rPr lang="en-US" dirty="0">
                <a:solidFill>
                  <a:srgbClr val="336666"/>
                </a:solidFill>
              </a:rPr>
              <a:t> </a:t>
            </a:r>
            <a:r>
              <a:rPr lang="en-US" dirty="0" smtClean="0">
                <a:solidFill>
                  <a:srgbClr val="336666"/>
                </a:solidFill>
              </a:rPr>
              <a:t>        (a + b) + c = a + (b + c).</a:t>
            </a:r>
            <a:br>
              <a:rPr lang="en-US" dirty="0" smtClean="0">
                <a:solidFill>
                  <a:srgbClr val="336666"/>
                </a:solidFill>
              </a:rPr>
            </a:br>
            <a:r>
              <a:rPr lang="en-US" dirty="0" smtClean="0">
                <a:solidFill>
                  <a:srgbClr val="336666"/>
                </a:solidFill>
              </a:rPr>
              <a:t>Floating-point numbers don’t have this property.</a:t>
            </a:r>
            <a:endParaRPr lang="en-US" dirty="0">
              <a:solidFill>
                <a:srgbClr val="336666"/>
              </a:solidFill>
            </a:endParaRPr>
          </a:p>
          <a:p>
            <a:pPr marL="0" indent="0">
              <a:buNone/>
            </a:pPr>
            <a:endParaRPr lang="en-US" dirty="0" smtClean="0"/>
          </a:p>
          <a:p>
            <a:pPr marL="0" indent="0">
              <a:buNone/>
            </a:pPr>
            <a:r>
              <a:rPr lang="en-US" i="1" dirty="0" smtClean="0">
                <a:solidFill>
                  <a:srgbClr val="FF0000"/>
                </a:solidFill>
              </a:rPr>
              <a:t>Floating point numbers are a poor choice for modeling time!</a:t>
            </a:r>
            <a:endParaRPr lang="en-US" i="1" dirty="0">
              <a:solidFill>
                <a:srgbClr val="FF0000"/>
              </a:solidFill>
            </a:endParaRPr>
          </a:p>
        </p:txBody>
      </p:sp>
      <p:pic>
        <p:nvPicPr>
          <p:cNvPr id="4" name="Picture 3"/>
          <p:cNvPicPr>
            <a:picLocks noChangeAspect="1"/>
          </p:cNvPicPr>
          <p:nvPr/>
        </p:nvPicPr>
        <p:blipFill>
          <a:blip r:embed="rId2"/>
          <a:stretch>
            <a:fillRect/>
          </a:stretch>
        </p:blipFill>
        <p:spPr>
          <a:xfrm>
            <a:off x="7315200" y="152400"/>
            <a:ext cx="1676400" cy="1260652"/>
          </a:xfrm>
          <a:prstGeom prst="rect">
            <a:avLst/>
          </a:prstGeom>
        </p:spPr>
      </p:pic>
    </p:spTree>
    <p:extLst>
      <p:ext uri="{BB962C8B-B14F-4D97-AF65-F5344CB8AC3E}">
        <p14:creationId xmlns:p14="http://schemas.microsoft.com/office/powerpoint/2010/main" val="28323611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for further discussion</a:t>
            </a:r>
            <a:endParaRPr lang="en-US" dirty="0"/>
          </a:p>
        </p:txBody>
      </p:sp>
      <p:sp>
        <p:nvSpPr>
          <p:cNvPr id="3" name="Content Placeholder 2"/>
          <p:cNvSpPr>
            <a:spLocks noGrp="1"/>
          </p:cNvSpPr>
          <p:nvPr>
            <p:ph idx="1"/>
          </p:nvPr>
        </p:nvSpPr>
        <p:spPr>
          <a:xfrm>
            <a:off x="228600" y="1524000"/>
            <a:ext cx="8686800" cy="4953000"/>
          </a:xfrm>
        </p:spPr>
        <p:txBody>
          <a:bodyPr/>
          <a:lstStyle/>
          <a:p>
            <a:r>
              <a:rPr lang="en-US" dirty="0" smtClean="0"/>
              <a:t>Programming models leveraging time synchronization?</a:t>
            </a:r>
          </a:p>
          <a:p>
            <a:pPr lvl="1"/>
            <a:r>
              <a:rPr lang="en-US" sz="2000" dirty="0" smtClean="0">
                <a:solidFill>
                  <a:schemeClr val="tx1"/>
                </a:solidFill>
              </a:rPr>
              <a:t>PTIDES: http://</a:t>
            </a:r>
            <a:r>
              <a:rPr lang="en-US" sz="2000" dirty="0" err="1" smtClean="0">
                <a:solidFill>
                  <a:schemeClr val="tx1"/>
                </a:solidFill>
              </a:rPr>
              <a:t>chess.eecs.berkeley.edu</a:t>
            </a:r>
            <a:r>
              <a:rPr lang="en-US" sz="2000" dirty="0" smtClean="0">
                <a:solidFill>
                  <a:schemeClr val="tx1"/>
                </a:solidFill>
              </a:rPr>
              <a:t>/</a:t>
            </a:r>
            <a:r>
              <a:rPr lang="en-US" sz="2000" dirty="0" err="1" smtClean="0">
                <a:solidFill>
                  <a:schemeClr val="tx1"/>
                </a:solidFill>
              </a:rPr>
              <a:t>ptides</a:t>
            </a:r>
            <a:endParaRPr lang="en-US" sz="2000" dirty="0" smtClean="0">
              <a:solidFill>
                <a:schemeClr val="tx1"/>
              </a:solidFill>
            </a:endParaRPr>
          </a:p>
          <a:p>
            <a:r>
              <a:rPr lang="en-US" dirty="0" smtClean="0"/>
              <a:t>How to determine the required accuracy of time sync?</a:t>
            </a:r>
            <a:endParaRPr lang="en-US" dirty="0"/>
          </a:p>
          <a:p>
            <a:pPr lvl="1"/>
            <a:r>
              <a:rPr lang="en-US" sz="2000" dirty="0" smtClean="0">
                <a:solidFill>
                  <a:schemeClr val="tx1"/>
                </a:solidFill>
              </a:rPr>
              <a:t>PTIDES offers a tradeoff between latency and time sync accuracy.</a:t>
            </a:r>
            <a:endParaRPr lang="en-US" sz="2000" dirty="0">
              <a:solidFill>
                <a:schemeClr val="tx1"/>
              </a:solidFill>
            </a:endParaRPr>
          </a:p>
          <a:p>
            <a:r>
              <a:rPr lang="en-US" dirty="0"/>
              <a:t>How to </a:t>
            </a:r>
            <a:r>
              <a:rPr lang="en-US" dirty="0" smtClean="0"/>
              <a:t>handle faults?</a:t>
            </a:r>
            <a:endParaRPr lang="en-US" dirty="0"/>
          </a:p>
          <a:p>
            <a:pPr lvl="1"/>
            <a:r>
              <a:rPr lang="en-US" sz="2000" dirty="0" smtClean="0">
                <a:solidFill>
                  <a:schemeClr val="tx1"/>
                </a:solidFill>
              </a:rPr>
              <a:t>PTIDES can detect violations of assumptions (bounded clock error, bounded network latency, and bounded sensor delay).</a:t>
            </a:r>
            <a:endParaRPr lang="en-US" sz="2000" dirty="0">
              <a:solidFill>
                <a:schemeClr val="tx1"/>
              </a:solidFill>
            </a:endParaRPr>
          </a:p>
          <a:p>
            <a:r>
              <a:rPr lang="en-US" dirty="0"/>
              <a:t>Zeno behavior?</a:t>
            </a:r>
          </a:p>
          <a:p>
            <a:pPr lvl="1"/>
            <a:r>
              <a:rPr lang="en-US" sz="2000" dirty="0">
                <a:solidFill>
                  <a:schemeClr val="tx1"/>
                </a:solidFill>
              </a:rPr>
              <a:t>Some models have infinite events in finite time.</a:t>
            </a:r>
          </a:p>
          <a:p>
            <a:r>
              <a:rPr lang="en-US" dirty="0" smtClean="0"/>
              <a:t>Security?</a:t>
            </a:r>
            <a:endParaRPr lang="en-US" dirty="0"/>
          </a:p>
          <a:p>
            <a:pPr lvl="1"/>
            <a:r>
              <a:rPr lang="en-US" sz="2000" dirty="0" smtClean="0">
                <a:solidFill>
                  <a:schemeClr val="tx1"/>
                </a:solidFill>
              </a:rPr>
              <a:t>Does time synchronization create a point of vulnerability?</a:t>
            </a:r>
            <a:br>
              <a:rPr lang="en-US" sz="2000" dirty="0" smtClean="0">
                <a:solidFill>
                  <a:schemeClr val="tx1"/>
                </a:solidFill>
              </a:rPr>
            </a:br>
            <a:r>
              <a:rPr lang="en-US" sz="2000" dirty="0" smtClean="0">
                <a:solidFill>
                  <a:schemeClr val="tx1"/>
                </a:solidFill>
              </a:rPr>
              <a:t>Or does it provide mechanism for improving security?</a:t>
            </a:r>
            <a:br>
              <a:rPr lang="en-US" sz="2000" dirty="0" smtClean="0">
                <a:solidFill>
                  <a:schemeClr val="tx1"/>
                </a:solidFill>
              </a:rPr>
            </a:br>
            <a:r>
              <a:rPr lang="en-US" sz="2000" dirty="0" smtClean="0">
                <a:solidFill>
                  <a:schemeClr val="tx1"/>
                </a:solidFill>
              </a:rPr>
              <a:t>Or both?</a:t>
            </a:r>
            <a:endParaRPr lang="en-US" sz="2000" dirty="0">
              <a:solidFill>
                <a:schemeClr val="tx1"/>
              </a:solidFill>
            </a:endParaRPr>
          </a:p>
        </p:txBody>
      </p:sp>
    </p:spTree>
    <p:extLst>
      <p:ext uri="{BB962C8B-B14F-4D97-AF65-F5344CB8AC3E}">
        <p14:creationId xmlns:p14="http://schemas.microsoft.com/office/powerpoint/2010/main" val="186558183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228600" y="1600200"/>
            <a:ext cx="8686800" cy="4876800"/>
          </a:xfrm>
        </p:spPr>
        <p:txBody>
          <a:bodyPr>
            <a:normAutofit fontScale="85000" lnSpcReduction="10000"/>
          </a:bodyPr>
          <a:lstStyle/>
          <a:p>
            <a:r>
              <a:rPr lang="en-US" sz="2400" dirty="0" smtClean="0"/>
              <a:t>Modeling time as a simple continuum is not adequate.</a:t>
            </a:r>
          </a:p>
          <a:p>
            <a:pPr lvl="1"/>
            <a:r>
              <a:rPr lang="en-US" sz="2200" dirty="0" err="1" smtClean="0">
                <a:solidFill>
                  <a:srgbClr val="FF0000"/>
                </a:solidFill>
              </a:rPr>
              <a:t>Superdense</a:t>
            </a:r>
            <a:r>
              <a:rPr lang="en-US" sz="2200" dirty="0" smtClean="0">
                <a:solidFill>
                  <a:srgbClr val="FF0000"/>
                </a:solidFill>
              </a:rPr>
              <a:t> time </a:t>
            </a:r>
            <a:r>
              <a:rPr lang="en-US" sz="2200" dirty="0" smtClean="0">
                <a:solidFill>
                  <a:schemeClr val="tx1"/>
                </a:solidFill>
              </a:rPr>
              <a:t>offers clean semantics for instantaneous events.</a:t>
            </a:r>
          </a:p>
          <a:p>
            <a:endParaRPr lang="en-US" sz="2400" dirty="0" smtClean="0"/>
          </a:p>
          <a:p>
            <a:r>
              <a:rPr lang="en-US" sz="2400" dirty="0" smtClean="0"/>
              <a:t>Homogeneous time advancing uniformly is not adequate.</a:t>
            </a:r>
          </a:p>
          <a:p>
            <a:pPr lvl="1"/>
            <a:r>
              <a:rPr lang="en-US" sz="2200" dirty="0" smtClean="0">
                <a:solidFill>
                  <a:srgbClr val="FF0000"/>
                </a:solidFill>
              </a:rPr>
              <a:t>Hierarchical multiform time </a:t>
            </a:r>
            <a:r>
              <a:rPr lang="en-US" sz="2200" dirty="0" smtClean="0">
                <a:solidFill>
                  <a:srgbClr val="336666"/>
                </a:solidFill>
              </a:rPr>
              <a:t>enables accurate and practical models of heterogeneous distributed systems.</a:t>
            </a:r>
          </a:p>
          <a:p>
            <a:endParaRPr lang="en-US" sz="2400" dirty="0" smtClean="0"/>
          </a:p>
          <a:p>
            <a:r>
              <a:rPr lang="en-US" sz="2400" dirty="0" smtClean="0"/>
              <a:t>Programming models for distributed cyber-physical systems.</a:t>
            </a:r>
          </a:p>
          <a:p>
            <a:pPr lvl="1"/>
            <a:r>
              <a:rPr lang="en-US" sz="2200" dirty="0" err="1" smtClean="0">
                <a:solidFill>
                  <a:srgbClr val="FF0000"/>
                </a:solidFill>
              </a:rPr>
              <a:t>Ptides</a:t>
            </a:r>
            <a:r>
              <a:rPr lang="en-US" sz="2200" dirty="0" smtClean="0">
                <a:solidFill>
                  <a:srgbClr val="FF0000"/>
                </a:solidFill>
              </a:rPr>
              <a:t> </a:t>
            </a:r>
            <a:r>
              <a:rPr lang="en-US" sz="2200" dirty="0" smtClean="0">
                <a:solidFill>
                  <a:schemeClr val="tx1"/>
                </a:solidFill>
              </a:rPr>
              <a:t>is an existence proof that determinate real-time distributed computation is possible.</a:t>
            </a:r>
          </a:p>
          <a:p>
            <a:pPr lvl="1"/>
            <a:endParaRPr lang="en-US" sz="2200" dirty="0" smtClean="0"/>
          </a:p>
          <a:p>
            <a:r>
              <a:rPr lang="en-US" sz="2400" dirty="0" smtClean="0"/>
              <a:t>Floating point numbers for time are not adequate.</a:t>
            </a:r>
          </a:p>
          <a:p>
            <a:pPr lvl="1"/>
            <a:r>
              <a:rPr lang="en-US" sz="2200" dirty="0" smtClean="0">
                <a:solidFill>
                  <a:srgbClr val="336666"/>
                </a:solidFill>
              </a:rPr>
              <a:t>A model with </a:t>
            </a:r>
            <a:r>
              <a:rPr lang="en-US" sz="2200" dirty="0" smtClean="0">
                <a:solidFill>
                  <a:srgbClr val="FF0000"/>
                </a:solidFill>
              </a:rPr>
              <a:t>invariant precision and precise addition </a:t>
            </a:r>
            <a:r>
              <a:rPr lang="en-US" sz="2200" dirty="0" smtClean="0">
                <a:solidFill>
                  <a:srgbClr val="336666"/>
                </a:solidFill>
              </a:rPr>
              <a:t>and subtraction is.</a:t>
            </a:r>
          </a:p>
          <a:p>
            <a:pPr lvl="1"/>
            <a:endParaRPr lang="en-US" sz="2200" dirty="0">
              <a:solidFill>
                <a:srgbClr val="336666"/>
              </a:solidFill>
            </a:endParaRPr>
          </a:p>
          <a:p>
            <a:r>
              <a:rPr lang="en-US" sz="2400" dirty="0" smtClean="0"/>
              <a:t>Many more open questions…</a:t>
            </a:r>
            <a:endParaRPr lang="en-US" sz="2400" dirty="0"/>
          </a:p>
        </p:txBody>
      </p:sp>
      <p:pic>
        <p:nvPicPr>
          <p:cNvPr id="4" name="Picture 3" descr="4268705461_56c2e25a56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1021080" cy="1526849"/>
          </a:xfrm>
          <a:prstGeom prst="rect">
            <a:avLst/>
          </a:prstGeom>
        </p:spPr>
      </p:pic>
    </p:spTree>
    <p:extLst>
      <p:ext uri="{BB962C8B-B14F-4D97-AF65-F5344CB8AC3E}">
        <p14:creationId xmlns:p14="http://schemas.microsoft.com/office/powerpoint/2010/main" val="3890563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648200"/>
            <a:ext cx="8686800" cy="2057400"/>
          </a:xfrm>
        </p:spPr>
        <p:txBody>
          <a:bodyPr>
            <a:normAutofit/>
          </a:bodyPr>
          <a:lstStyle/>
          <a:p>
            <a:pPr marL="0" indent="0">
              <a:buNone/>
            </a:pPr>
            <a:r>
              <a:rPr lang="en-US" sz="2400" dirty="0" smtClean="0"/>
              <a:t>But no, it is:</a:t>
            </a:r>
          </a:p>
          <a:p>
            <a:pPr marL="0" indent="0">
              <a:buNone/>
            </a:pPr>
            <a:endParaRPr lang="en-US" dirty="0" smtClean="0"/>
          </a:p>
          <a:p>
            <a:pPr marL="0" indent="0">
              <a:buNone/>
            </a:pPr>
            <a:endParaRPr lang="en-US" dirty="0"/>
          </a:p>
          <a:p>
            <a:pPr marL="0" indent="0">
              <a:buNone/>
            </a:pPr>
            <a:r>
              <a:rPr lang="en-US" dirty="0" smtClean="0"/>
              <a:t>where </a:t>
            </a:r>
            <a:r>
              <a:rPr lang="en-US" sz="2800" i="1" dirty="0" err="1" smtClean="0">
                <a:latin typeface="Times New Roman"/>
                <a:cs typeface="Times New Roman"/>
              </a:rPr>
              <a:t>t</a:t>
            </a:r>
            <a:r>
              <a:rPr lang="en-US" sz="2800" i="1" baseline="-25000" dirty="0" err="1" smtClean="0">
                <a:latin typeface="Times New Roman"/>
                <a:cs typeface="Times New Roman"/>
              </a:rPr>
              <a:t>i</a:t>
            </a:r>
            <a:r>
              <a:rPr lang="en-US" dirty="0" smtClean="0"/>
              <a:t> is the time of collision</a:t>
            </a:r>
          </a:p>
        </p:txBody>
      </p:sp>
      <p:pic>
        <p:nvPicPr>
          <p:cNvPr id="5" name="Picture 4" descr="NewtonsCradleAnim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0"/>
            <a:ext cx="6096000" cy="4572000"/>
          </a:xfrm>
          <a:prstGeom prst="rect">
            <a:avLst/>
          </a:prstGeom>
        </p:spPr>
      </p:pic>
      <p:pic>
        <p:nvPicPr>
          <p:cNvPr id="4" name="Picture 3"/>
          <p:cNvPicPr>
            <a:picLocks noChangeAspect="1"/>
          </p:cNvPicPr>
          <p:nvPr/>
        </p:nvPicPr>
        <p:blipFill>
          <a:blip r:embed="rId4"/>
          <a:stretch>
            <a:fillRect/>
          </a:stretch>
        </p:blipFill>
        <p:spPr>
          <a:xfrm>
            <a:off x="2362200" y="4953000"/>
            <a:ext cx="4013200" cy="965200"/>
          </a:xfrm>
          <a:prstGeom prst="rect">
            <a:avLst/>
          </a:prstGeom>
        </p:spPr>
      </p:pic>
    </p:spTree>
    <p:extLst>
      <p:ext uri="{BB962C8B-B14F-4D97-AF65-F5344CB8AC3E}">
        <p14:creationId xmlns:p14="http://schemas.microsoft.com/office/powerpoint/2010/main" val="1906709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4648200"/>
            <a:ext cx="4191000" cy="2057400"/>
          </a:xfrm>
        </p:spPr>
        <p:txBody>
          <a:bodyPr>
            <a:normAutofit/>
          </a:bodyPr>
          <a:lstStyle/>
          <a:p>
            <a:pPr marL="0" indent="0">
              <a:buNone/>
            </a:pPr>
            <a:r>
              <a:rPr lang="en-US" sz="2400" dirty="0" smtClean="0"/>
              <a:t>Since position is the integral of velocity, and the integral of </a:t>
            </a:r>
            <a:r>
              <a:rPr lang="en-US" sz="2400" b="1" dirty="0" smtClean="0"/>
              <a:t>v</a:t>
            </a:r>
            <a:r>
              <a:rPr lang="en-US" sz="2400" dirty="0" smtClean="0"/>
              <a:t> is zero, the ball does not move.</a:t>
            </a:r>
            <a:endParaRPr lang="en-US" dirty="0" smtClean="0"/>
          </a:p>
        </p:txBody>
      </p:sp>
      <p:pic>
        <p:nvPicPr>
          <p:cNvPr id="5" name="Picture 4" descr="NewtonsCradleAnim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0"/>
            <a:ext cx="6096000" cy="4572000"/>
          </a:xfrm>
          <a:prstGeom prst="rect">
            <a:avLst/>
          </a:prstGeom>
        </p:spPr>
      </p:pic>
      <p:pic>
        <p:nvPicPr>
          <p:cNvPr id="4" name="Picture 3"/>
          <p:cNvPicPr>
            <a:picLocks noChangeAspect="1"/>
          </p:cNvPicPr>
          <p:nvPr/>
        </p:nvPicPr>
        <p:blipFill>
          <a:blip r:embed="rId4"/>
          <a:stretch>
            <a:fillRect/>
          </a:stretch>
        </p:blipFill>
        <p:spPr>
          <a:xfrm>
            <a:off x="457200" y="4140200"/>
            <a:ext cx="4013200" cy="965200"/>
          </a:xfrm>
          <a:prstGeom prst="rect">
            <a:avLst/>
          </a:prstGeom>
          <a:solidFill>
            <a:schemeClr val="bg1"/>
          </a:solidFill>
        </p:spPr>
      </p:pic>
      <p:cxnSp>
        <p:nvCxnSpPr>
          <p:cNvPr id="6" name="Straight Arrow Connector 5"/>
          <p:cNvCxnSpPr/>
          <p:nvPr/>
        </p:nvCxnSpPr>
        <p:spPr bwMode="auto">
          <a:xfrm flipV="1">
            <a:off x="685800" y="4953000"/>
            <a:ext cx="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533400" y="6324600"/>
            <a:ext cx="3352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Connector 9"/>
          <p:cNvCxnSpPr/>
          <p:nvPr/>
        </p:nvCxnSpPr>
        <p:spPr bwMode="auto">
          <a:xfrm>
            <a:off x="685800" y="6324600"/>
            <a:ext cx="28956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bwMode="auto">
          <a:xfrm flipV="1">
            <a:off x="1828800" y="5562600"/>
            <a:ext cx="0" cy="76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304800" y="5410200"/>
            <a:ext cx="355736" cy="400110"/>
          </a:xfrm>
          <a:prstGeom prst="rect">
            <a:avLst/>
          </a:prstGeom>
          <a:noFill/>
        </p:spPr>
        <p:txBody>
          <a:bodyPr wrap="none" rtlCol="0">
            <a:spAutoFit/>
          </a:bodyPr>
          <a:lstStyle/>
          <a:p>
            <a:r>
              <a:rPr lang="en-US" sz="2000" i="0" dirty="0" smtClean="0">
                <a:solidFill>
                  <a:srgbClr val="336666"/>
                </a:solidFill>
              </a:rPr>
              <a:t>K</a:t>
            </a:r>
            <a:endParaRPr lang="en-US" sz="2000" i="0" dirty="0">
              <a:solidFill>
                <a:srgbClr val="336666"/>
              </a:solidFill>
            </a:endParaRPr>
          </a:p>
        </p:txBody>
      </p:sp>
      <p:sp>
        <p:nvSpPr>
          <p:cNvPr id="14" name="TextBox 13"/>
          <p:cNvSpPr txBox="1"/>
          <p:nvPr/>
        </p:nvSpPr>
        <p:spPr>
          <a:xfrm>
            <a:off x="1676400" y="6324600"/>
            <a:ext cx="364586" cy="461665"/>
          </a:xfrm>
          <a:prstGeom prst="rect">
            <a:avLst/>
          </a:prstGeom>
          <a:noFill/>
        </p:spPr>
        <p:txBody>
          <a:bodyPr wrap="none" rtlCol="0">
            <a:spAutoFit/>
          </a:bodyPr>
          <a:lstStyle/>
          <a:p>
            <a:r>
              <a:rPr lang="en-US" sz="2400" dirty="0" err="1">
                <a:solidFill>
                  <a:srgbClr val="336666"/>
                </a:solidFill>
                <a:latin typeface="Times New Roman"/>
                <a:cs typeface="Times New Roman"/>
              </a:rPr>
              <a:t>t</a:t>
            </a:r>
            <a:r>
              <a:rPr lang="en-US" sz="2400" baseline="-25000" dirty="0" err="1">
                <a:solidFill>
                  <a:srgbClr val="336666"/>
                </a:solidFill>
                <a:latin typeface="Times New Roman"/>
                <a:cs typeface="Times New Roman"/>
              </a:rPr>
              <a:t>i</a:t>
            </a:r>
            <a:endParaRPr lang="en-US" sz="2400" i="0" dirty="0">
              <a:solidFill>
                <a:srgbClr val="336666"/>
              </a:solidFill>
            </a:endParaRPr>
          </a:p>
        </p:txBody>
      </p:sp>
    </p:spTree>
    <p:extLst>
      <p:ext uri="{BB962C8B-B14F-4D97-AF65-F5344CB8AC3E}">
        <p14:creationId xmlns:p14="http://schemas.microsoft.com/office/powerpoint/2010/main" val="27499299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tonsCradleAnim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0"/>
            <a:ext cx="6096000" cy="4572000"/>
          </a:xfrm>
          <a:prstGeom prst="rect">
            <a:avLst/>
          </a:prstGeom>
        </p:spPr>
      </p:pic>
      <p:pic>
        <p:nvPicPr>
          <p:cNvPr id="21" name="Picture 20"/>
          <p:cNvPicPr>
            <a:picLocks noChangeAspect="1"/>
          </p:cNvPicPr>
          <p:nvPr/>
        </p:nvPicPr>
        <p:blipFill>
          <a:blip r:embed="rId4"/>
          <a:stretch>
            <a:fillRect/>
          </a:stretch>
        </p:blipFill>
        <p:spPr>
          <a:xfrm>
            <a:off x="457200" y="4140200"/>
            <a:ext cx="4013200" cy="965200"/>
          </a:xfrm>
          <a:prstGeom prst="rect">
            <a:avLst/>
          </a:prstGeom>
          <a:solidFill>
            <a:schemeClr val="bg1"/>
          </a:solidFill>
        </p:spPr>
      </p:pic>
      <p:sp>
        <p:nvSpPr>
          <p:cNvPr id="3" name="Content Placeholder 2"/>
          <p:cNvSpPr>
            <a:spLocks noGrp="1"/>
          </p:cNvSpPr>
          <p:nvPr>
            <p:ph idx="1"/>
          </p:nvPr>
        </p:nvSpPr>
        <p:spPr>
          <a:xfrm>
            <a:off x="4724400" y="4648200"/>
            <a:ext cx="4191000" cy="2057400"/>
          </a:xfrm>
        </p:spPr>
        <p:txBody>
          <a:bodyPr>
            <a:normAutofit/>
          </a:bodyPr>
          <a:lstStyle/>
          <a:p>
            <a:pPr marL="0" indent="0">
              <a:buNone/>
            </a:pPr>
            <a:r>
              <a:rPr lang="en-US" sz="2400" dirty="0" smtClean="0"/>
              <a:t>A </a:t>
            </a:r>
            <a:r>
              <a:rPr lang="en-US" sz="2400" i="1" dirty="0" smtClean="0"/>
              <a:t>discrete</a:t>
            </a:r>
            <a:r>
              <a:rPr lang="en-US" sz="2400" dirty="0" smtClean="0"/>
              <a:t> representation of this signal with </a:t>
            </a:r>
            <a:r>
              <a:rPr lang="en-US" sz="2400" i="1" dirty="0" smtClean="0"/>
              <a:t>samples</a:t>
            </a:r>
            <a:r>
              <a:rPr lang="en-US" sz="2400" dirty="0" smtClean="0"/>
              <a:t> is inadequate.</a:t>
            </a:r>
          </a:p>
        </p:txBody>
      </p:sp>
      <p:cxnSp>
        <p:nvCxnSpPr>
          <p:cNvPr id="6" name="Straight Arrow Connector 5"/>
          <p:cNvCxnSpPr/>
          <p:nvPr/>
        </p:nvCxnSpPr>
        <p:spPr bwMode="auto">
          <a:xfrm flipV="1">
            <a:off x="685800" y="4953000"/>
            <a:ext cx="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533400" y="6324600"/>
            <a:ext cx="3352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Connector 9"/>
          <p:cNvCxnSpPr/>
          <p:nvPr/>
        </p:nvCxnSpPr>
        <p:spPr bwMode="auto">
          <a:xfrm>
            <a:off x="685800" y="6324600"/>
            <a:ext cx="28956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bwMode="auto">
          <a:xfrm flipV="1">
            <a:off x="1828800" y="5562600"/>
            <a:ext cx="0" cy="76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304800" y="5410200"/>
            <a:ext cx="355736" cy="400110"/>
          </a:xfrm>
          <a:prstGeom prst="rect">
            <a:avLst/>
          </a:prstGeom>
          <a:noFill/>
        </p:spPr>
        <p:txBody>
          <a:bodyPr wrap="none" rtlCol="0">
            <a:spAutoFit/>
          </a:bodyPr>
          <a:lstStyle/>
          <a:p>
            <a:r>
              <a:rPr lang="en-US" sz="2000" i="0" dirty="0" smtClean="0">
                <a:solidFill>
                  <a:srgbClr val="336666"/>
                </a:solidFill>
              </a:rPr>
              <a:t>K</a:t>
            </a:r>
            <a:endParaRPr lang="en-US" sz="2000" i="0" dirty="0">
              <a:solidFill>
                <a:srgbClr val="336666"/>
              </a:solidFill>
            </a:endParaRPr>
          </a:p>
        </p:txBody>
      </p:sp>
      <p:sp>
        <p:nvSpPr>
          <p:cNvPr id="14" name="TextBox 13"/>
          <p:cNvSpPr txBox="1"/>
          <p:nvPr/>
        </p:nvSpPr>
        <p:spPr>
          <a:xfrm>
            <a:off x="1676400" y="6324600"/>
            <a:ext cx="364586" cy="461665"/>
          </a:xfrm>
          <a:prstGeom prst="rect">
            <a:avLst/>
          </a:prstGeom>
          <a:noFill/>
        </p:spPr>
        <p:txBody>
          <a:bodyPr wrap="none" rtlCol="0">
            <a:spAutoFit/>
          </a:bodyPr>
          <a:lstStyle/>
          <a:p>
            <a:r>
              <a:rPr lang="en-US" sz="2400" dirty="0" err="1">
                <a:solidFill>
                  <a:srgbClr val="336666"/>
                </a:solidFill>
                <a:latin typeface="Times New Roman"/>
                <a:cs typeface="Times New Roman"/>
              </a:rPr>
              <a:t>t</a:t>
            </a:r>
            <a:r>
              <a:rPr lang="en-US" sz="2400" baseline="-25000" dirty="0" err="1">
                <a:solidFill>
                  <a:srgbClr val="336666"/>
                </a:solidFill>
                <a:latin typeface="Times New Roman"/>
                <a:cs typeface="Times New Roman"/>
              </a:rPr>
              <a:t>i</a:t>
            </a:r>
            <a:endParaRPr lang="en-US" sz="2400" i="0" dirty="0">
              <a:solidFill>
                <a:srgbClr val="336666"/>
              </a:solidFill>
            </a:endParaRPr>
          </a:p>
        </p:txBody>
      </p:sp>
      <p:sp>
        <p:nvSpPr>
          <p:cNvPr id="2" name="Oval 1"/>
          <p:cNvSpPr/>
          <p:nvPr/>
        </p:nvSpPr>
        <p:spPr bwMode="auto">
          <a:xfrm>
            <a:off x="6096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5" name="Oval 14"/>
          <p:cNvSpPr/>
          <p:nvPr/>
        </p:nvSpPr>
        <p:spPr bwMode="auto">
          <a:xfrm>
            <a:off x="10668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6" name="Oval 15"/>
          <p:cNvSpPr/>
          <p:nvPr/>
        </p:nvSpPr>
        <p:spPr bwMode="auto">
          <a:xfrm>
            <a:off x="15240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7" name="Oval 16"/>
          <p:cNvSpPr/>
          <p:nvPr/>
        </p:nvSpPr>
        <p:spPr bwMode="auto">
          <a:xfrm>
            <a:off x="1752600" y="5486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8" name="Oval 17"/>
          <p:cNvSpPr/>
          <p:nvPr/>
        </p:nvSpPr>
        <p:spPr bwMode="auto">
          <a:xfrm>
            <a:off x="20574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9" name="Oval 18"/>
          <p:cNvSpPr/>
          <p:nvPr/>
        </p:nvSpPr>
        <p:spPr bwMode="auto">
          <a:xfrm>
            <a:off x="25146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20" name="Oval 19"/>
          <p:cNvSpPr/>
          <p:nvPr/>
        </p:nvSpPr>
        <p:spPr bwMode="auto">
          <a:xfrm>
            <a:off x="29718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Tree>
    <p:extLst>
      <p:ext uri="{BB962C8B-B14F-4D97-AF65-F5344CB8AC3E}">
        <p14:creationId xmlns:p14="http://schemas.microsoft.com/office/powerpoint/2010/main" val="28341899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smtClean="0">
                <a:latin typeface="Arial" charset="0"/>
              </a:rPr>
              <a:t>Samples yield discrete signals</a:t>
            </a:r>
            <a:endParaRPr lang="en-US" dirty="0">
              <a:latin typeface="Arial" charset="0"/>
            </a:endParaRPr>
          </a:p>
        </p:txBody>
      </p:sp>
      <p:sp>
        <p:nvSpPr>
          <p:cNvPr id="11266" name="Rectangle 3"/>
          <p:cNvSpPr>
            <a:spLocks noChangeArrowheads="1"/>
          </p:cNvSpPr>
          <p:nvPr/>
        </p:nvSpPr>
        <p:spPr bwMode="auto">
          <a:xfrm>
            <a:off x="228600" y="1295400"/>
            <a:ext cx="8686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336666"/>
              </a:buClr>
              <a:buSzPct val="70000"/>
              <a:buFont typeface="Wingdings" charset="0"/>
              <a:buNone/>
            </a:pPr>
            <a:r>
              <a:rPr lang="en-US" altLang="zh-CN" sz="2400" dirty="0" smtClean="0">
                <a:solidFill>
                  <a:srgbClr val="666699"/>
                </a:solidFill>
                <a:ea typeface="SimSun" charset="0"/>
                <a:cs typeface="SimSun" charset="0"/>
              </a:rPr>
              <a:t>A signal		is sampled at tags </a:t>
            </a:r>
            <a:endParaRPr lang="en-US" altLang="zh-CN" sz="2400" dirty="0">
              <a:solidFill>
                <a:srgbClr val="666699"/>
              </a:solidFill>
              <a:ea typeface="SimSun" charset="0"/>
              <a:cs typeface="SimSun" charset="0"/>
            </a:endParaRPr>
          </a:p>
        </p:txBody>
      </p:sp>
      <p:sp>
        <p:nvSpPr>
          <p:cNvPr id="11267" name="Line 4"/>
          <p:cNvSpPr>
            <a:spLocks noChangeShapeType="1"/>
          </p:cNvSpPr>
          <p:nvPr/>
        </p:nvSpPr>
        <p:spPr bwMode="auto">
          <a:xfrm>
            <a:off x="1235075" y="4114800"/>
            <a:ext cx="6858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68" name="Text Box 5"/>
          <p:cNvSpPr txBox="1">
            <a:spLocks noChangeArrowheads="1"/>
          </p:cNvSpPr>
          <p:nvPr/>
        </p:nvSpPr>
        <p:spPr bwMode="auto">
          <a:xfrm>
            <a:off x="7924800" y="4029075"/>
            <a:ext cx="282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800">
                <a:solidFill>
                  <a:srgbClr val="336666"/>
                </a:solidFill>
                <a:latin typeface="Times New Roman" charset="0"/>
                <a:ea typeface="SimSun" charset="0"/>
                <a:cs typeface="SimSun" charset="0"/>
              </a:rPr>
              <a:t>t</a:t>
            </a:r>
          </a:p>
        </p:txBody>
      </p:sp>
      <p:sp>
        <p:nvSpPr>
          <p:cNvPr id="11269" name="Freeform 6"/>
          <p:cNvSpPr>
            <a:spLocks/>
          </p:cNvSpPr>
          <p:nvPr/>
        </p:nvSpPr>
        <p:spPr bwMode="auto">
          <a:xfrm>
            <a:off x="1387475" y="3124200"/>
            <a:ext cx="5562600" cy="685800"/>
          </a:xfrm>
          <a:custGeom>
            <a:avLst/>
            <a:gdLst>
              <a:gd name="T0" fmla="*/ 0 w 3504"/>
              <a:gd name="T1" fmla="*/ 2147483647 h 432"/>
              <a:gd name="T2" fmla="*/ 2147483647 w 3504"/>
              <a:gd name="T3" fmla="*/ 2147483647 h 432"/>
              <a:gd name="T4" fmla="*/ 2147483647 w 3504"/>
              <a:gd name="T5" fmla="*/ 2147483647 h 432"/>
              <a:gd name="T6" fmla="*/ 2147483647 w 3504"/>
              <a:gd name="T7" fmla="*/ 2147483647 h 432"/>
              <a:gd name="T8" fmla="*/ 2147483647 w 3504"/>
              <a:gd name="T9" fmla="*/ 2147483647 h 432"/>
              <a:gd name="T10" fmla="*/ 2147483647 w 3504"/>
              <a:gd name="T11" fmla="*/ 0 h 432"/>
              <a:gd name="T12" fmla="*/ 0 60000 65536"/>
              <a:gd name="T13" fmla="*/ 0 60000 65536"/>
              <a:gd name="T14" fmla="*/ 0 60000 65536"/>
              <a:gd name="T15" fmla="*/ 0 60000 65536"/>
              <a:gd name="T16" fmla="*/ 0 60000 65536"/>
              <a:gd name="T17" fmla="*/ 0 60000 65536"/>
              <a:gd name="T18" fmla="*/ 0 w 3504"/>
              <a:gd name="T19" fmla="*/ 0 h 432"/>
              <a:gd name="T20" fmla="*/ 3504 w 3504"/>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504" h="432">
                <a:moveTo>
                  <a:pt x="0" y="432"/>
                </a:moveTo>
                <a:cubicBezTo>
                  <a:pt x="228" y="320"/>
                  <a:pt x="456" y="208"/>
                  <a:pt x="576" y="192"/>
                </a:cubicBezTo>
                <a:cubicBezTo>
                  <a:pt x="696" y="176"/>
                  <a:pt x="584" y="360"/>
                  <a:pt x="720" y="336"/>
                </a:cubicBezTo>
                <a:cubicBezTo>
                  <a:pt x="856" y="312"/>
                  <a:pt x="1136" y="64"/>
                  <a:pt x="1392" y="48"/>
                </a:cubicBezTo>
                <a:cubicBezTo>
                  <a:pt x="1648" y="32"/>
                  <a:pt x="1904" y="248"/>
                  <a:pt x="2256" y="240"/>
                </a:cubicBezTo>
                <a:cubicBezTo>
                  <a:pt x="2608" y="232"/>
                  <a:pt x="3056" y="116"/>
                  <a:pt x="3504"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36666"/>
              </a:solidFill>
            </a:endParaRPr>
          </a:p>
        </p:txBody>
      </p:sp>
      <p:sp>
        <p:nvSpPr>
          <p:cNvPr id="11270" name="Line 7"/>
          <p:cNvSpPr>
            <a:spLocks noChangeShapeType="1"/>
          </p:cNvSpPr>
          <p:nvPr/>
        </p:nvSpPr>
        <p:spPr bwMode="auto">
          <a:xfrm>
            <a:off x="2301875" y="3429000"/>
            <a:ext cx="0" cy="685800"/>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71" name="Line 8"/>
          <p:cNvSpPr>
            <a:spLocks noChangeShapeType="1"/>
          </p:cNvSpPr>
          <p:nvPr/>
        </p:nvSpPr>
        <p:spPr bwMode="auto">
          <a:xfrm>
            <a:off x="2378075" y="3429000"/>
            <a:ext cx="0" cy="685800"/>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72" name="Line 9"/>
          <p:cNvSpPr>
            <a:spLocks noChangeShapeType="1"/>
          </p:cNvSpPr>
          <p:nvPr/>
        </p:nvSpPr>
        <p:spPr bwMode="auto">
          <a:xfrm>
            <a:off x="2454275" y="3646488"/>
            <a:ext cx="0" cy="457200"/>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73" name="Line 10"/>
          <p:cNvSpPr>
            <a:spLocks noChangeShapeType="1"/>
          </p:cNvSpPr>
          <p:nvPr/>
        </p:nvSpPr>
        <p:spPr bwMode="auto">
          <a:xfrm>
            <a:off x="2998788" y="3430588"/>
            <a:ext cx="1587" cy="685800"/>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74" name="Line 11"/>
          <p:cNvSpPr>
            <a:spLocks noChangeShapeType="1"/>
          </p:cNvSpPr>
          <p:nvPr/>
        </p:nvSpPr>
        <p:spPr bwMode="auto">
          <a:xfrm>
            <a:off x="3403600" y="3263900"/>
            <a:ext cx="0" cy="850900"/>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75" name="Text Box 12"/>
          <p:cNvSpPr txBox="1">
            <a:spLocks noChangeArrowheads="1"/>
          </p:cNvSpPr>
          <p:nvPr/>
        </p:nvSpPr>
        <p:spPr bwMode="auto">
          <a:xfrm>
            <a:off x="1219200" y="4079875"/>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400">
                <a:solidFill>
                  <a:srgbClr val="336666"/>
                </a:solidFill>
                <a:latin typeface="Times New Roman" charset="0"/>
                <a:ea typeface="SimSun" charset="0"/>
                <a:cs typeface="SimSun" charset="0"/>
              </a:rPr>
              <a:t>t</a:t>
            </a:r>
            <a:r>
              <a:rPr lang="en-US" sz="2400" baseline="-25000">
                <a:solidFill>
                  <a:srgbClr val="336666"/>
                </a:solidFill>
                <a:latin typeface="Times New Roman" charset="0"/>
                <a:ea typeface="SimSun" charset="0"/>
                <a:cs typeface="SimSun" charset="0"/>
              </a:rPr>
              <a:t>0</a:t>
            </a:r>
            <a:endParaRPr lang="en-US" sz="2400">
              <a:solidFill>
                <a:srgbClr val="336666"/>
              </a:solidFill>
              <a:latin typeface="Times New Roman" charset="0"/>
              <a:ea typeface="SimSun" charset="0"/>
              <a:cs typeface="SimSun" charset="0"/>
            </a:endParaRPr>
          </a:p>
        </p:txBody>
      </p:sp>
      <p:sp>
        <p:nvSpPr>
          <p:cNvPr id="11276" name="Text Box 13"/>
          <p:cNvSpPr txBox="1">
            <a:spLocks noChangeArrowheads="1"/>
          </p:cNvSpPr>
          <p:nvPr/>
        </p:nvSpPr>
        <p:spPr bwMode="auto">
          <a:xfrm>
            <a:off x="1692275" y="40894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400">
                <a:solidFill>
                  <a:srgbClr val="336666"/>
                </a:solidFill>
                <a:latin typeface="Times New Roman" charset="0"/>
                <a:ea typeface="SimSun" charset="0"/>
                <a:cs typeface="SimSun" charset="0"/>
              </a:rPr>
              <a:t>t</a:t>
            </a:r>
            <a:r>
              <a:rPr lang="en-US" sz="2400" baseline="-25000">
                <a:solidFill>
                  <a:srgbClr val="336666"/>
                </a:solidFill>
                <a:latin typeface="Times New Roman" charset="0"/>
                <a:ea typeface="SimSun" charset="0"/>
                <a:cs typeface="SimSun" charset="0"/>
              </a:rPr>
              <a:t>1</a:t>
            </a:r>
            <a:endParaRPr lang="en-US" sz="2400">
              <a:solidFill>
                <a:srgbClr val="336666"/>
              </a:solidFill>
              <a:latin typeface="Times New Roman" charset="0"/>
              <a:ea typeface="SimSun" charset="0"/>
              <a:cs typeface="SimSun" charset="0"/>
            </a:endParaRPr>
          </a:p>
        </p:txBody>
      </p:sp>
      <p:sp>
        <p:nvSpPr>
          <p:cNvPr id="11277" name="Text Box 14"/>
          <p:cNvSpPr txBox="1">
            <a:spLocks noChangeArrowheads="1"/>
          </p:cNvSpPr>
          <p:nvPr/>
        </p:nvSpPr>
        <p:spPr bwMode="auto">
          <a:xfrm>
            <a:off x="2073275" y="41148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400">
                <a:solidFill>
                  <a:srgbClr val="336666"/>
                </a:solidFill>
                <a:latin typeface="Times New Roman" charset="0"/>
                <a:ea typeface="SimSun" charset="0"/>
                <a:cs typeface="SimSun" charset="0"/>
              </a:rPr>
              <a:t>t</a:t>
            </a:r>
            <a:r>
              <a:rPr lang="en-US" sz="2400" baseline="-25000">
                <a:solidFill>
                  <a:srgbClr val="336666"/>
                </a:solidFill>
                <a:latin typeface="Times New Roman" charset="0"/>
                <a:ea typeface="SimSun" charset="0"/>
                <a:cs typeface="SimSun" charset="0"/>
              </a:rPr>
              <a:t>2</a:t>
            </a:r>
            <a:endParaRPr lang="en-US" sz="2400">
              <a:solidFill>
                <a:srgbClr val="336666"/>
              </a:solidFill>
              <a:latin typeface="Times New Roman" charset="0"/>
              <a:ea typeface="SimSun" charset="0"/>
              <a:cs typeface="SimSun" charset="0"/>
            </a:endParaRPr>
          </a:p>
        </p:txBody>
      </p:sp>
      <p:sp>
        <p:nvSpPr>
          <p:cNvPr id="11278" name="Text Box 15"/>
          <p:cNvSpPr txBox="1">
            <a:spLocks noChangeArrowheads="1"/>
          </p:cNvSpPr>
          <p:nvPr/>
        </p:nvSpPr>
        <p:spPr bwMode="auto">
          <a:xfrm>
            <a:off x="2263775" y="41148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400">
                <a:solidFill>
                  <a:srgbClr val="336666"/>
                </a:solidFill>
                <a:latin typeface="Times New Roman" charset="0"/>
                <a:ea typeface="SimSun" charset="0"/>
                <a:cs typeface="SimSun" charset="0"/>
              </a:rPr>
              <a:t>t</a:t>
            </a:r>
            <a:r>
              <a:rPr lang="en-US" sz="2400" baseline="-25000">
                <a:solidFill>
                  <a:srgbClr val="336666"/>
                </a:solidFill>
                <a:latin typeface="Times New Roman" charset="0"/>
                <a:ea typeface="SimSun" charset="0"/>
                <a:cs typeface="SimSun" charset="0"/>
              </a:rPr>
              <a:t>3</a:t>
            </a:r>
            <a:endParaRPr lang="en-US" sz="2400">
              <a:solidFill>
                <a:srgbClr val="336666"/>
              </a:solidFill>
              <a:latin typeface="Times New Roman" charset="0"/>
              <a:ea typeface="SimSun" charset="0"/>
              <a:cs typeface="SimSun" charset="0"/>
            </a:endParaRPr>
          </a:p>
        </p:txBody>
      </p:sp>
      <p:sp>
        <p:nvSpPr>
          <p:cNvPr id="11279" name="Line 16"/>
          <p:cNvSpPr>
            <a:spLocks noChangeShapeType="1"/>
          </p:cNvSpPr>
          <p:nvPr/>
        </p:nvSpPr>
        <p:spPr bwMode="auto">
          <a:xfrm>
            <a:off x="2562225" y="3660775"/>
            <a:ext cx="1588" cy="444500"/>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80" name="Line 17"/>
          <p:cNvSpPr>
            <a:spLocks noChangeShapeType="1"/>
          </p:cNvSpPr>
          <p:nvPr/>
        </p:nvSpPr>
        <p:spPr bwMode="auto">
          <a:xfrm flipH="1">
            <a:off x="3656013" y="3205163"/>
            <a:ext cx="0" cy="887412"/>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81" name="Line 18"/>
          <p:cNvSpPr>
            <a:spLocks noChangeShapeType="1"/>
          </p:cNvSpPr>
          <p:nvPr/>
        </p:nvSpPr>
        <p:spPr bwMode="auto">
          <a:xfrm flipH="1">
            <a:off x="4006850" y="3270250"/>
            <a:ext cx="0" cy="849313"/>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82" name="Line 19"/>
          <p:cNvSpPr>
            <a:spLocks noChangeShapeType="1"/>
          </p:cNvSpPr>
          <p:nvPr/>
        </p:nvSpPr>
        <p:spPr bwMode="auto">
          <a:xfrm flipH="1">
            <a:off x="4394200" y="3397250"/>
            <a:ext cx="0" cy="725488"/>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83" name="Line 20"/>
          <p:cNvSpPr>
            <a:spLocks noChangeShapeType="1"/>
          </p:cNvSpPr>
          <p:nvPr/>
        </p:nvSpPr>
        <p:spPr bwMode="auto">
          <a:xfrm>
            <a:off x="4929188" y="3487738"/>
            <a:ext cx="0" cy="627062"/>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84" name="Line 21"/>
          <p:cNvSpPr>
            <a:spLocks noChangeShapeType="1"/>
          </p:cNvSpPr>
          <p:nvPr/>
        </p:nvSpPr>
        <p:spPr bwMode="auto">
          <a:xfrm>
            <a:off x="5426075" y="3492500"/>
            <a:ext cx="0" cy="622300"/>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85" name="Line 22"/>
          <p:cNvSpPr>
            <a:spLocks noChangeShapeType="1"/>
          </p:cNvSpPr>
          <p:nvPr/>
        </p:nvSpPr>
        <p:spPr bwMode="auto">
          <a:xfrm>
            <a:off x="6035675" y="3352800"/>
            <a:ext cx="0" cy="762000"/>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86" name="Line 23"/>
          <p:cNvSpPr>
            <a:spLocks noChangeShapeType="1"/>
          </p:cNvSpPr>
          <p:nvPr/>
        </p:nvSpPr>
        <p:spPr bwMode="auto">
          <a:xfrm>
            <a:off x="6950075" y="3124200"/>
            <a:ext cx="0" cy="990600"/>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87" name="Text Box 24"/>
          <p:cNvSpPr txBox="1">
            <a:spLocks noChangeArrowheads="1"/>
          </p:cNvSpPr>
          <p:nvPr/>
        </p:nvSpPr>
        <p:spPr bwMode="auto">
          <a:xfrm>
            <a:off x="6797675" y="4191000"/>
            <a:ext cx="347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400">
                <a:solidFill>
                  <a:srgbClr val="336666"/>
                </a:solidFill>
                <a:latin typeface="Times New Roman" charset="0"/>
                <a:ea typeface="SimSun" charset="0"/>
                <a:cs typeface="SimSun" charset="0"/>
              </a:rPr>
              <a:t>t</a:t>
            </a:r>
            <a:r>
              <a:rPr lang="en-US" sz="2400" baseline="-25000">
                <a:solidFill>
                  <a:srgbClr val="336666"/>
                </a:solidFill>
                <a:latin typeface="Times New Roman" charset="0"/>
                <a:ea typeface="SimSun" charset="0"/>
                <a:cs typeface="SimSun" charset="0"/>
              </a:rPr>
              <a:t>s</a:t>
            </a:r>
            <a:endParaRPr lang="en-US" sz="2400">
              <a:solidFill>
                <a:srgbClr val="336666"/>
              </a:solidFill>
              <a:latin typeface="Times New Roman" charset="0"/>
              <a:ea typeface="SimSun" charset="0"/>
              <a:cs typeface="SimSun" charset="0"/>
            </a:endParaRPr>
          </a:p>
        </p:txBody>
      </p:sp>
      <p:sp>
        <p:nvSpPr>
          <p:cNvPr id="11288" name="Line 25"/>
          <p:cNvSpPr>
            <a:spLocks noChangeShapeType="1"/>
          </p:cNvSpPr>
          <p:nvPr/>
        </p:nvSpPr>
        <p:spPr bwMode="auto">
          <a:xfrm>
            <a:off x="1387475" y="3810000"/>
            <a:ext cx="0" cy="304800"/>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89" name="Line 26"/>
          <p:cNvSpPr>
            <a:spLocks noChangeShapeType="1"/>
          </p:cNvSpPr>
          <p:nvPr/>
        </p:nvSpPr>
        <p:spPr bwMode="auto">
          <a:xfrm>
            <a:off x="1920875" y="3581400"/>
            <a:ext cx="0" cy="533400"/>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90" name="Line 27"/>
          <p:cNvSpPr>
            <a:spLocks noChangeShapeType="1"/>
          </p:cNvSpPr>
          <p:nvPr/>
        </p:nvSpPr>
        <p:spPr bwMode="auto">
          <a:xfrm flipH="1">
            <a:off x="2743200" y="3595688"/>
            <a:ext cx="0" cy="506412"/>
          </a:xfrm>
          <a:prstGeom prst="line">
            <a:avLst/>
          </a:prstGeom>
          <a:noFill/>
          <a:ln w="9525">
            <a:solidFill>
              <a:schemeClr val="tx1"/>
            </a:solidFill>
            <a:prstDash val="dash"/>
            <a:round/>
            <a:headEnd type="diamond" w="med" len="med"/>
            <a:tailEnd/>
          </a:ln>
          <a:extLst>
            <a:ext uri="{909E8E84-426E-40dd-AFC4-6F175D3DCCD1}">
              <a14:hiddenFill xmlns:a14="http://schemas.microsoft.com/office/drawing/2010/main">
                <a:noFill/>
              </a14:hiddenFill>
            </a:ext>
          </a:extLst>
        </p:spPr>
        <p:txBody>
          <a:bodyPr wrap="none" anchor="ctr"/>
          <a:lstStyle/>
          <a:p>
            <a:endParaRPr lang="en-US">
              <a:solidFill>
                <a:srgbClr val="336666"/>
              </a:solidFill>
            </a:endParaRPr>
          </a:p>
        </p:txBody>
      </p:sp>
      <p:sp>
        <p:nvSpPr>
          <p:cNvPr id="11291" name="Text Box 28"/>
          <p:cNvSpPr txBox="1">
            <a:spLocks noChangeArrowheads="1"/>
          </p:cNvSpPr>
          <p:nvPr/>
        </p:nvSpPr>
        <p:spPr bwMode="auto">
          <a:xfrm>
            <a:off x="2540000" y="4143375"/>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400">
                <a:solidFill>
                  <a:srgbClr val="336666"/>
                </a:solidFill>
                <a:latin typeface="Times New Roman" charset="0"/>
                <a:ea typeface="SimSun" charset="0"/>
                <a:cs typeface="SimSun" charset="0"/>
              </a:rPr>
              <a:t>...</a:t>
            </a:r>
          </a:p>
        </p:txBody>
      </p:sp>
      <p:sp>
        <p:nvSpPr>
          <p:cNvPr id="11292" name="Rectangle 29"/>
          <p:cNvSpPr>
            <a:spLocks noChangeArrowheads="1"/>
          </p:cNvSpPr>
          <p:nvPr/>
        </p:nvSpPr>
        <p:spPr bwMode="auto">
          <a:xfrm>
            <a:off x="304800" y="4953000"/>
            <a:ext cx="8001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rgbClr val="336666"/>
              </a:buClr>
              <a:buSzPct val="70000"/>
            </a:pPr>
            <a:r>
              <a:rPr lang="en-US" sz="2400" i="0" kern="0" dirty="0">
                <a:solidFill>
                  <a:srgbClr val="666699"/>
                </a:solidFill>
                <a:cs typeface="Arial"/>
              </a:rPr>
              <a:t>A signal </a:t>
            </a:r>
            <a:r>
              <a:rPr lang="en-US" sz="2400" kern="0" dirty="0">
                <a:solidFill>
                  <a:srgbClr val="000000"/>
                </a:solidFill>
                <a:latin typeface="Times New Roman" charset="0"/>
                <a:cs typeface="Arial"/>
              </a:rPr>
              <a:t>s </a:t>
            </a:r>
            <a:r>
              <a:rPr lang="en-US" sz="2400" i="0" kern="0" dirty="0">
                <a:solidFill>
                  <a:srgbClr val="666699"/>
                </a:solidFill>
                <a:cs typeface="Arial"/>
              </a:rPr>
              <a:t>is </a:t>
            </a:r>
            <a:r>
              <a:rPr lang="en-US" sz="2400" kern="0" dirty="0">
                <a:solidFill>
                  <a:srgbClr val="FF0000"/>
                </a:solidFill>
                <a:cs typeface="Arial"/>
              </a:rPr>
              <a:t>discrete</a:t>
            </a:r>
            <a:r>
              <a:rPr lang="en-US" sz="2400" kern="0" dirty="0">
                <a:solidFill>
                  <a:srgbClr val="666699"/>
                </a:solidFill>
                <a:cs typeface="Arial"/>
              </a:rPr>
              <a:t> </a:t>
            </a:r>
            <a:r>
              <a:rPr lang="en-US" sz="2400" i="0" kern="0" dirty="0">
                <a:solidFill>
                  <a:srgbClr val="666699"/>
                </a:solidFill>
                <a:cs typeface="Arial"/>
              </a:rPr>
              <a:t>if there is an </a:t>
            </a:r>
            <a:r>
              <a:rPr lang="en-US" sz="2400" kern="0" dirty="0">
                <a:solidFill>
                  <a:srgbClr val="666699"/>
                </a:solidFill>
                <a:cs typeface="Arial"/>
              </a:rPr>
              <a:t>order embedding </a:t>
            </a:r>
            <a:r>
              <a:rPr lang="en-US" sz="2400" i="0" kern="0" dirty="0">
                <a:solidFill>
                  <a:srgbClr val="666699"/>
                </a:solidFill>
                <a:cs typeface="Arial"/>
              </a:rPr>
              <a:t>from its tag set</a:t>
            </a:r>
            <a:r>
              <a:rPr lang="en-US" sz="2400" kern="0" dirty="0">
                <a:solidFill>
                  <a:srgbClr val="666699"/>
                </a:solidFill>
                <a:cs typeface="Arial"/>
              </a:rPr>
              <a:t> </a:t>
            </a:r>
            <a:r>
              <a:rPr lang="en-US" sz="2400" i="0" kern="0" dirty="0">
                <a:solidFill>
                  <a:srgbClr val="000000"/>
                </a:solidFill>
                <a:latin typeface="Times New Roman" charset="0"/>
                <a:cs typeface="Arial"/>
                <a:sym typeface="Symbol" charset="0"/>
              </a:rPr>
              <a:t></a:t>
            </a:r>
            <a:r>
              <a:rPr lang="en-US" sz="2400" i="0" kern="0" baseline="-25000" dirty="0">
                <a:solidFill>
                  <a:srgbClr val="000000"/>
                </a:solidFill>
                <a:latin typeface="Times New Roman" charset="0"/>
                <a:cs typeface="Arial"/>
                <a:sym typeface="Symbol" charset="0"/>
              </a:rPr>
              <a:t> </a:t>
            </a:r>
            <a:r>
              <a:rPr lang="en-US" sz="2400" i="0" kern="0" dirty="0">
                <a:solidFill>
                  <a:srgbClr val="000000"/>
                </a:solidFill>
                <a:latin typeface="Times New Roman" charset="0"/>
                <a:cs typeface="Arial"/>
                <a:sym typeface="Symbol" charset="0"/>
              </a:rPr>
              <a:t>( </a:t>
            </a:r>
            <a:r>
              <a:rPr lang="en-US" sz="2400" kern="0" dirty="0">
                <a:solidFill>
                  <a:srgbClr val="000000"/>
                </a:solidFill>
                <a:latin typeface="Times New Roman" charset="0"/>
                <a:cs typeface="Arial"/>
                <a:sym typeface="Symbol" charset="0"/>
              </a:rPr>
              <a:t>s</a:t>
            </a:r>
            <a:r>
              <a:rPr lang="en-US" sz="2400" i="0" kern="0" dirty="0">
                <a:solidFill>
                  <a:srgbClr val="000000"/>
                </a:solidFill>
                <a:latin typeface="Times New Roman" charset="0"/>
                <a:cs typeface="Arial"/>
                <a:sym typeface="Symbol" charset="0"/>
              </a:rPr>
              <a:t> )</a:t>
            </a:r>
            <a:r>
              <a:rPr lang="en-US" sz="2400" kern="0" dirty="0">
                <a:solidFill>
                  <a:srgbClr val="000000"/>
                </a:solidFill>
                <a:latin typeface="Times New Roman" charset="0"/>
                <a:cs typeface="Arial"/>
              </a:rPr>
              <a:t> </a:t>
            </a:r>
            <a:r>
              <a:rPr lang="en-US" sz="2400" i="0" kern="0" dirty="0">
                <a:solidFill>
                  <a:srgbClr val="666699"/>
                </a:solidFill>
                <a:cs typeface="Arial"/>
              </a:rPr>
              <a:t> (the tags for which it is defined and not </a:t>
            </a:r>
            <a:r>
              <a:rPr lang="en-US" sz="2400" i="0" kern="0" dirty="0" smtClean="0">
                <a:solidFill>
                  <a:srgbClr val="666699"/>
                </a:solidFill>
                <a:cs typeface="Arial"/>
              </a:rPr>
              <a:t>absent</a:t>
            </a:r>
            <a:r>
              <a:rPr lang="en-US" sz="2400" i="0" kern="0" dirty="0">
                <a:solidFill>
                  <a:srgbClr val="666699"/>
                </a:solidFill>
                <a:cs typeface="Arial"/>
              </a:rPr>
              <a:t>) to the </a:t>
            </a:r>
            <a:r>
              <a:rPr lang="en-US" sz="2400" i="0" kern="0" dirty="0" smtClean="0">
                <a:solidFill>
                  <a:srgbClr val="666699"/>
                </a:solidFill>
                <a:cs typeface="Arial"/>
              </a:rPr>
              <a:t>natural numbers (</a:t>
            </a:r>
            <a:r>
              <a:rPr lang="en-US" sz="2400" i="0" kern="0" dirty="0">
                <a:solidFill>
                  <a:srgbClr val="666699"/>
                </a:solidFill>
                <a:cs typeface="Arial"/>
              </a:rPr>
              <a:t>under their usual order)</a:t>
            </a:r>
            <a:r>
              <a:rPr lang="en-US" sz="2400" i="0" kern="0" dirty="0" smtClean="0">
                <a:solidFill>
                  <a:srgbClr val="666699"/>
                </a:solidFill>
                <a:cs typeface="Arial"/>
              </a:rPr>
              <a:t>.</a:t>
            </a:r>
          </a:p>
        </p:txBody>
      </p:sp>
      <p:graphicFrame>
        <p:nvGraphicFramePr>
          <p:cNvPr id="11293" name="Object 2"/>
          <p:cNvGraphicFramePr>
            <a:graphicFrameLocks noChangeAspect="1"/>
          </p:cNvGraphicFramePr>
          <p:nvPr>
            <p:extLst>
              <p:ext uri="{D42A27DB-BD31-4B8C-83A1-F6EECF244321}">
                <p14:modId xmlns:p14="http://schemas.microsoft.com/office/powerpoint/2010/main" val="3783748650"/>
              </p:ext>
            </p:extLst>
          </p:nvPr>
        </p:nvGraphicFramePr>
        <p:xfrm>
          <a:off x="2843213" y="2071688"/>
          <a:ext cx="3055937" cy="525462"/>
        </p:xfrm>
        <a:graphic>
          <a:graphicData uri="http://schemas.openxmlformats.org/presentationml/2006/ole">
            <mc:AlternateContent xmlns:mc="http://schemas.openxmlformats.org/markup-compatibility/2006">
              <mc:Choice xmlns:v="urn:schemas-microsoft-com:vml" Requires="v">
                <p:oleObj spid="_x0000_s12341" name="Equation" r:id="rId3" imgW="1257300" imgH="215900" progId="Equation.3">
                  <p:embed/>
                </p:oleObj>
              </mc:Choice>
              <mc:Fallback>
                <p:oleObj name="Equation" r:id="rId3" imgW="1257300" imgH="215900" progId="Equation.3">
                  <p:embed/>
                  <p:pic>
                    <p:nvPicPr>
                      <p:cNvPr id="0" name=""/>
                      <p:cNvPicPr>
                        <a:picLocks noChangeAspect="1" noChangeArrowheads="1"/>
                      </p:cNvPicPr>
                      <p:nvPr/>
                    </p:nvPicPr>
                    <p:blipFill>
                      <a:blip r:embed="rId4"/>
                      <a:srcRect/>
                      <a:stretch>
                        <a:fillRect/>
                      </a:stretch>
                    </p:blipFill>
                    <p:spPr bwMode="auto">
                      <a:xfrm>
                        <a:off x="2843213" y="2071688"/>
                        <a:ext cx="305593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 name="Object 2"/>
          <p:cNvGraphicFramePr>
            <a:graphicFrameLocks noChangeAspect="1"/>
          </p:cNvGraphicFramePr>
          <p:nvPr>
            <p:extLst>
              <p:ext uri="{D42A27DB-BD31-4B8C-83A1-F6EECF244321}">
                <p14:modId xmlns:p14="http://schemas.microsoft.com/office/powerpoint/2010/main" val="3380527984"/>
              </p:ext>
            </p:extLst>
          </p:nvPr>
        </p:nvGraphicFramePr>
        <p:xfrm>
          <a:off x="1458913" y="1350963"/>
          <a:ext cx="1512887" cy="401637"/>
        </p:xfrm>
        <a:graphic>
          <a:graphicData uri="http://schemas.openxmlformats.org/presentationml/2006/ole">
            <mc:AlternateContent xmlns:mc="http://schemas.openxmlformats.org/markup-compatibility/2006">
              <mc:Choice xmlns:v="urn:schemas-microsoft-com:vml" Requires="v">
                <p:oleObj spid="_x0000_s12342" name="Equation" r:id="rId5" imgW="622300" imgH="165100" progId="Equation.3">
                  <p:embed/>
                </p:oleObj>
              </mc:Choice>
              <mc:Fallback>
                <p:oleObj name="Equation" r:id="rId5" imgW="622300" imgH="165100" progId="Equation.3">
                  <p:embed/>
                  <p:pic>
                    <p:nvPicPr>
                      <p:cNvPr id="0" name=""/>
                      <p:cNvPicPr>
                        <a:picLocks noChangeAspect="1" noChangeArrowheads="1"/>
                      </p:cNvPicPr>
                      <p:nvPr/>
                    </p:nvPicPr>
                    <p:blipFill>
                      <a:blip r:embed="rId6"/>
                      <a:srcRect/>
                      <a:stretch>
                        <a:fillRect/>
                      </a:stretch>
                    </p:blipFill>
                    <p:spPr bwMode="auto">
                      <a:xfrm>
                        <a:off x="1458913" y="1350963"/>
                        <a:ext cx="1512887"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6319356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tonsCradleAnim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0"/>
            <a:ext cx="6096000" cy="4572000"/>
          </a:xfrm>
          <a:prstGeom prst="rect">
            <a:avLst/>
          </a:prstGeom>
        </p:spPr>
      </p:pic>
      <p:pic>
        <p:nvPicPr>
          <p:cNvPr id="21" name="Picture 20"/>
          <p:cNvPicPr>
            <a:picLocks noChangeAspect="1"/>
          </p:cNvPicPr>
          <p:nvPr/>
        </p:nvPicPr>
        <p:blipFill>
          <a:blip r:embed="rId4"/>
          <a:stretch>
            <a:fillRect/>
          </a:stretch>
        </p:blipFill>
        <p:spPr>
          <a:xfrm>
            <a:off x="457200" y="4140200"/>
            <a:ext cx="4013200" cy="965200"/>
          </a:xfrm>
          <a:prstGeom prst="rect">
            <a:avLst/>
          </a:prstGeom>
          <a:solidFill>
            <a:schemeClr val="bg1"/>
          </a:solidFill>
        </p:spPr>
      </p:pic>
      <p:sp>
        <p:nvSpPr>
          <p:cNvPr id="3" name="Content Placeholder 2"/>
          <p:cNvSpPr>
            <a:spLocks noGrp="1"/>
          </p:cNvSpPr>
          <p:nvPr>
            <p:ph idx="1"/>
          </p:nvPr>
        </p:nvSpPr>
        <p:spPr>
          <a:xfrm>
            <a:off x="4724400" y="4648200"/>
            <a:ext cx="4191000" cy="2057400"/>
          </a:xfrm>
        </p:spPr>
        <p:txBody>
          <a:bodyPr>
            <a:normAutofit/>
          </a:bodyPr>
          <a:lstStyle/>
          <a:p>
            <a:pPr marL="0" indent="0">
              <a:buNone/>
            </a:pPr>
            <a:r>
              <a:rPr lang="en-US" sz="2400" i="1" dirty="0" smtClean="0"/>
              <a:t>No discrete subset of real-valued times is adequate to unambiguously represent this signal.</a:t>
            </a:r>
            <a:endParaRPr lang="en-US" dirty="0" smtClean="0"/>
          </a:p>
        </p:txBody>
      </p:sp>
      <p:cxnSp>
        <p:nvCxnSpPr>
          <p:cNvPr id="6" name="Straight Arrow Connector 5"/>
          <p:cNvCxnSpPr/>
          <p:nvPr/>
        </p:nvCxnSpPr>
        <p:spPr bwMode="auto">
          <a:xfrm flipV="1">
            <a:off x="685800" y="4953000"/>
            <a:ext cx="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533400" y="6324600"/>
            <a:ext cx="3352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Connector 9"/>
          <p:cNvCxnSpPr/>
          <p:nvPr/>
        </p:nvCxnSpPr>
        <p:spPr bwMode="auto">
          <a:xfrm>
            <a:off x="685800" y="6324600"/>
            <a:ext cx="28956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bwMode="auto">
          <a:xfrm flipV="1">
            <a:off x="1828800" y="5562600"/>
            <a:ext cx="0" cy="76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304800" y="5410200"/>
            <a:ext cx="355736" cy="400110"/>
          </a:xfrm>
          <a:prstGeom prst="rect">
            <a:avLst/>
          </a:prstGeom>
          <a:noFill/>
        </p:spPr>
        <p:txBody>
          <a:bodyPr wrap="none" rtlCol="0">
            <a:spAutoFit/>
          </a:bodyPr>
          <a:lstStyle/>
          <a:p>
            <a:r>
              <a:rPr lang="en-US" sz="2000" i="0" dirty="0" smtClean="0">
                <a:solidFill>
                  <a:srgbClr val="336666"/>
                </a:solidFill>
              </a:rPr>
              <a:t>K</a:t>
            </a:r>
            <a:endParaRPr lang="en-US" sz="2000" i="0" dirty="0">
              <a:solidFill>
                <a:srgbClr val="336666"/>
              </a:solidFill>
            </a:endParaRPr>
          </a:p>
        </p:txBody>
      </p:sp>
      <p:sp>
        <p:nvSpPr>
          <p:cNvPr id="14" name="TextBox 13"/>
          <p:cNvSpPr txBox="1"/>
          <p:nvPr/>
        </p:nvSpPr>
        <p:spPr>
          <a:xfrm>
            <a:off x="1676400" y="6324600"/>
            <a:ext cx="364586" cy="461665"/>
          </a:xfrm>
          <a:prstGeom prst="rect">
            <a:avLst/>
          </a:prstGeom>
          <a:noFill/>
        </p:spPr>
        <p:txBody>
          <a:bodyPr wrap="none" rtlCol="0">
            <a:spAutoFit/>
          </a:bodyPr>
          <a:lstStyle/>
          <a:p>
            <a:r>
              <a:rPr lang="en-US" sz="2400" dirty="0" err="1">
                <a:solidFill>
                  <a:srgbClr val="336666"/>
                </a:solidFill>
                <a:latin typeface="Times New Roman"/>
                <a:cs typeface="Times New Roman"/>
              </a:rPr>
              <a:t>t</a:t>
            </a:r>
            <a:r>
              <a:rPr lang="en-US" sz="2400" baseline="-25000" dirty="0" err="1">
                <a:solidFill>
                  <a:srgbClr val="336666"/>
                </a:solidFill>
                <a:latin typeface="Times New Roman"/>
                <a:cs typeface="Times New Roman"/>
              </a:rPr>
              <a:t>i</a:t>
            </a:r>
            <a:endParaRPr lang="en-US" sz="2400" i="0" dirty="0">
              <a:solidFill>
                <a:srgbClr val="336666"/>
              </a:solidFill>
            </a:endParaRPr>
          </a:p>
        </p:txBody>
      </p:sp>
      <p:sp>
        <p:nvSpPr>
          <p:cNvPr id="2" name="Oval 1"/>
          <p:cNvSpPr/>
          <p:nvPr/>
        </p:nvSpPr>
        <p:spPr bwMode="auto">
          <a:xfrm>
            <a:off x="6096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5" name="Oval 14"/>
          <p:cNvSpPr/>
          <p:nvPr/>
        </p:nvSpPr>
        <p:spPr bwMode="auto">
          <a:xfrm>
            <a:off x="10668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6" name="Oval 15"/>
          <p:cNvSpPr/>
          <p:nvPr/>
        </p:nvSpPr>
        <p:spPr bwMode="auto">
          <a:xfrm>
            <a:off x="15240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7" name="Oval 16"/>
          <p:cNvSpPr/>
          <p:nvPr/>
        </p:nvSpPr>
        <p:spPr bwMode="auto">
          <a:xfrm>
            <a:off x="1752600" y="5486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8" name="Oval 17"/>
          <p:cNvSpPr/>
          <p:nvPr/>
        </p:nvSpPr>
        <p:spPr bwMode="auto">
          <a:xfrm>
            <a:off x="20574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19" name="Oval 18"/>
          <p:cNvSpPr/>
          <p:nvPr/>
        </p:nvSpPr>
        <p:spPr bwMode="auto">
          <a:xfrm>
            <a:off x="25146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
        <p:nvSpPr>
          <p:cNvPr id="20" name="Oval 19"/>
          <p:cNvSpPr/>
          <p:nvPr/>
        </p:nvSpPr>
        <p:spPr bwMode="auto">
          <a:xfrm>
            <a:off x="2971800" y="6248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36666"/>
              </a:solidFill>
              <a:ea typeface="Arial" charset="0"/>
              <a:cs typeface="Arial" charset="0"/>
            </a:endParaRPr>
          </a:p>
        </p:txBody>
      </p:sp>
    </p:spTree>
    <p:extLst>
      <p:ext uri="{BB962C8B-B14F-4D97-AF65-F5344CB8AC3E}">
        <p14:creationId xmlns:p14="http://schemas.microsoft.com/office/powerpoint/2010/main" val="25964858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1"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1"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cho">
  <a:themeElements>
    <a:clrScheme name="1_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1_Ech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1"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1"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1_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1_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1_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1_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1_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1_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1_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1"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1"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95553</TotalTime>
  <Words>2705</Words>
  <Application>Microsoft Macintosh PowerPoint</Application>
  <PresentationFormat>On-screen Show (4:3)</PresentationFormat>
  <Paragraphs>415</Paragraphs>
  <Slides>42</Slides>
  <Notes>18</Notes>
  <HiddenSlides>2</HiddenSlides>
  <MMClips>2</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46" baseType="lpstr">
      <vt:lpstr>Echo</vt:lpstr>
      <vt:lpstr>1_Echo</vt:lpstr>
      <vt:lpstr>3_Echo</vt:lpstr>
      <vt:lpstr>Equation</vt:lpstr>
      <vt:lpstr>Models of Time for a Computational World</vt:lpstr>
      <vt:lpstr> Bridging Discrete and Continuous</vt:lpstr>
      <vt:lpstr>PowerPoint Presentation</vt:lpstr>
      <vt:lpstr>PowerPoint Presentation</vt:lpstr>
      <vt:lpstr>PowerPoint Presentation</vt:lpstr>
      <vt:lpstr>PowerPoint Presentation</vt:lpstr>
      <vt:lpstr>PowerPoint Presentation</vt:lpstr>
      <vt:lpstr>Samples yield discrete signals</vt:lpstr>
      <vt:lpstr>PowerPoint Presentation</vt:lpstr>
      <vt:lpstr>PowerPoint Presentation</vt:lpstr>
      <vt:lpstr>Simulink/Stateflow cannot accurately model such events.</vt:lpstr>
      <vt:lpstr>Ptolemy II uses Superdense Time [Maler, Manna, Pnuelli, 92]  for Continuous-Time Signals</vt:lpstr>
      <vt:lpstr>Consequences of using Superdense Time</vt:lpstr>
      <vt:lpstr>More Consequences: Hybrid System</vt:lpstr>
      <vt:lpstr>Transitions between modes are instantaneous</vt:lpstr>
      <vt:lpstr>Superdense Time</vt:lpstr>
      <vt:lpstr>Modal Models and Multiform Time</vt:lpstr>
      <vt:lpstr>The Modal Model Muddle</vt:lpstr>
      <vt:lpstr>MultiForm Time in Ptolemy II</vt:lpstr>
      <vt:lpstr>Variants for the Semantics of Modal Time that we Tried or Considered, but that Failed</vt:lpstr>
      <vt:lpstr>Once we have multiform time, we can build accurate models of cyber-physical systems</vt:lpstr>
      <vt:lpstr>Engineers model physical dynamics using  differential-algebraic equations.</vt:lpstr>
      <vt:lpstr>But computational platforms have no access to t. Instead, local measurements of time are used.</vt:lpstr>
      <vt:lpstr>Local time within a hierarchy  can advance at different rates.</vt:lpstr>
      <vt:lpstr>Clocks drift</vt:lpstr>
      <vt:lpstr>MultiForm Time in Ptolemy</vt:lpstr>
      <vt:lpstr>Multiform Time in the Real World</vt:lpstr>
      <vt:lpstr>Multiform Time in Ptolemy</vt:lpstr>
      <vt:lpstr>Multiform Time in Ptolemy</vt:lpstr>
      <vt:lpstr>Multiform Time in Ptolemy</vt:lpstr>
      <vt:lpstr>Multiform Time is Intrinsic!</vt:lpstr>
      <vt:lpstr>A Perspective on Time Synchronization</vt:lpstr>
      <vt:lpstr>Today’s networks</vt:lpstr>
      <vt:lpstr>A Cyber-Physical System Printing Press</vt:lpstr>
      <vt:lpstr>Ptides: Programming Temporally Integrated Distributed Embedded Systems First step: Time-stamped messages.</vt:lpstr>
      <vt:lpstr>Ptides: Second step:  Network time  Synchronization</vt:lpstr>
      <vt:lpstr>Ptides: Third step: Bind time stamps to real time at sensors and actuators</vt:lpstr>
      <vt:lpstr>Ptides: Fourth step: Specify latencies in the model</vt:lpstr>
      <vt:lpstr>Ptides: Fifth step Safe-to-process analysis (ensures determinacy) </vt:lpstr>
      <vt:lpstr>Other Questions about Time:</vt:lpstr>
      <vt:lpstr>Topics for further discussion</vt:lpstr>
      <vt:lpstr>Conclusions</vt:lpstr>
    </vt:vector>
  </TitlesOfParts>
  <Manager/>
  <Company>EECS Dept., UC Berkeley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and Systems Frameworks</dc:title>
  <dc:subject/>
  <dc:creator>Edward A. Lee</dc:creator>
  <cp:keywords/>
  <dc:description/>
  <cp:lastModifiedBy>Katie Dey</cp:lastModifiedBy>
  <cp:revision>1998</cp:revision>
  <cp:lastPrinted>2010-03-15T22:39:36Z</cp:lastPrinted>
  <dcterms:created xsi:type="dcterms:W3CDTF">2011-07-31T14:08:30Z</dcterms:created>
  <dcterms:modified xsi:type="dcterms:W3CDTF">2012-10-26T21:36:13Z</dcterms:modified>
  <cp:category/>
</cp:coreProperties>
</file>