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Lst>
  <p:sldSz cx="36576000" cy="27432000"/>
  <p:notesSz cx="6858000" cy="9144000"/>
  <p:defaultTextStyle>
    <a:defPPr>
      <a:defRPr lang="en-US"/>
    </a:defPPr>
    <a:lvl1pPr marL="0" algn="l" defTabSz="1828216" rtl="0" eaLnBrk="1" latinLnBrk="0" hangingPunct="1">
      <a:defRPr sz="7083" kern="1200">
        <a:solidFill>
          <a:schemeClr val="tx1"/>
        </a:solidFill>
        <a:latin typeface="+mn-lt"/>
        <a:ea typeface="+mn-ea"/>
        <a:cs typeface="+mn-cs"/>
      </a:defRPr>
    </a:lvl1pPr>
    <a:lvl2pPr marL="1828216" algn="l" defTabSz="1828216" rtl="0" eaLnBrk="1" latinLnBrk="0" hangingPunct="1">
      <a:defRPr sz="7083" kern="1200">
        <a:solidFill>
          <a:schemeClr val="tx1"/>
        </a:solidFill>
        <a:latin typeface="+mn-lt"/>
        <a:ea typeface="+mn-ea"/>
        <a:cs typeface="+mn-cs"/>
      </a:defRPr>
    </a:lvl2pPr>
    <a:lvl3pPr marL="3656431" algn="l" defTabSz="1828216" rtl="0" eaLnBrk="1" latinLnBrk="0" hangingPunct="1">
      <a:defRPr sz="7083" kern="1200">
        <a:solidFill>
          <a:schemeClr val="tx1"/>
        </a:solidFill>
        <a:latin typeface="+mn-lt"/>
        <a:ea typeface="+mn-ea"/>
        <a:cs typeface="+mn-cs"/>
      </a:defRPr>
    </a:lvl3pPr>
    <a:lvl4pPr marL="5484647" algn="l" defTabSz="1828216" rtl="0" eaLnBrk="1" latinLnBrk="0" hangingPunct="1">
      <a:defRPr sz="7083" kern="1200">
        <a:solidFill>
          <a:schemeClr val="tx1"/>
        </a:solidFill>
        <a:latin typeface="+mn-lt"/>
        <a:ea typeface="+mn-ea"/>
        <a:cs typeface="+mn-cs"/>
      </a:defRPr>
    </a:lvl4pPr>
    <a:lvl5pPr marL="7312858" algn="l" defTabSz="1828216" rtl="0" eaLnBrk="1" latinLnBrk="0" hangingPunct="1">
      <a:defRPr sz="7083" kern="1200">
        <a:solidFill>
          <a:schemeClr val="tx1"/>
        </a:solidFill>
        <a:latin typeface="+mn-lt"/>
        <a:ea typeface="+mn-ea"/>
        <a:cs typeface="+mn-cs"/>
      </a:defRPr>
    </a:lvl5pPr>
    <a:lvl6pPr marL="9141074" algn="l" defTabSz="1828216" rtl="0" eaLnBrk="1" latinLnBrk="0" hangingPunct="1">
      <a:defRPr sz="7083" kern="1200">
        <a:solidFill>
          <a:schemeClr val="tx1"/>
        </a:solidFill>
        <a:latin typeface="+mn-lt"/>
        <a:ea typeface="+mn-ea"/>
        <a:cs typeface="+mn-cs"/>
      </a:defRPr>
    </a:lvl6pPr>
    <a:lvl7pPr marL="10969290" algn="l" defTabSz="1828216" rtl="0" eaLnBrk="1" latinLnBrk="0" hangingPunct="1">
      <a:defRPr sz="7083" kern="1200">
        <a:solidFill>
          <a:schemeClr val="tx1"/>
        </a:solidFill>
        <a:latin typeface="+mn-lt"/>
        <a:ea typeface="+mn-ea"/>
        <a:cs typeface="+mn-cs"/>
      </a:defRPr>
    </a:lvl7pPr>
    <a:lvl8pPr marL="12797504" algn="l" defTabSz="1828216" rtl="0" eaLnBrk="1" latinLnBrk="0" hangingPunct="1">
      <a:defRPr sz="7083" kern="1200">
        <a:solidFill>
          <a:schemeClr val="tx1"/>
        </a:solidFill>
        <a:latin typeface="+mn-lt"/>
        <a:ea typeface="+mn-ea"/>
        <a:cs typeface="+mn-cs"/>
      </a:defRPr>
    </a:lvl8pPr>
    <a:lvl9pPr marL="14625720" algn="l" defTabSz="1828216" rtl="0" eaLnBrk="1" latinLnBrk="0" hangingPunct="1">
      <a:defRPr sz="70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0" userDrawn="1">
          <p15:clr>
            <a:srgbClr val="A4A3A4"/>
          </p15:clr>
        </p15:guide>
        <p15:guide id="2"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94626"/>
  </p:normalViewPr>
  <p:slideViewPr>
    <p:cSldViewPr snapToGrid="0" snapToObjects="1">
      <p:cViewPr>
        <p:scale>
          <a:sx n="25" d="100"/>
          <a:sy n="25" d="100"/>
        </p:scale>
        <p:origin x="1248" y="-216"/>
      </p:cViewPr>
      <p:guideLst>
        <p:guide orient="horz" pos="8640"/>
        <p:guide pos="115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3"/>
          <p:cNvSpPr>
            <a:spLocks noGrp="1"/>
          </p:cNvSpPr>
          <p:nvPr>
            <p:ph type="title" hasCustomPrompt="1"/>
          </p:nvPr>
        </p:nvSpPr>
        <p:spPr>
          <a:xfrm>
            <a:off x="1745793" y="828193"/>
            <a:ext cx="33333446" cy="2520377"/>
          </a:xfrm>
          <a:prstGeom prst="rect">
            <a:avLst/>
          </a:prstGeom>
          <a:noFill/>
        </p:spPr>
        <p:txBody>
          <a:bodyPr lIns="91428" tIns="45714" rIns="91428" bIns="45714">
            <a:normAutofit/>
          </a:bodyPr>
          <a:lstStyle>
            <a:lvl1pPr algn="l">
              <a:defRPr sz="7000" b="1">
                <a:solidFill>
                  <a:schemeClr val="bg1"/>
                </a:solidFill>
              </a:defRPr>
            </a:lvl1pPr>
          </a:lstStyle>
          <a:p>
            <a:r>
              <a:rPr lang="en-US" dirty="0"/>
              <a:t>Click to add a Poster Title</a:t>
            </a:r>
          </a:p>
        </p:txBody>
      </p:sp>
      <p:sp>
        <p:nvSpPr>
          <p:cNvPr id="9" name="Text Placeholder 20"/>
          <p:cNvSpPr>
            <a:spLocks noGrp="1"/>
          </p:cNvSpPr>
          <p:nvPr>
            <p:ph type="body" sz="quarter" idx="16" hasCustomPrompt="1"/>
          </p:nvPr>
        </p:nvSpPr>
        <p:spPr>
          <a:xfrm>
            <a:off x="1745793" y="4084292"/>
            <a:ext cx="33333446" cy="809625"/>
          </a:xfrm>
          <a:prstGeom prst="rect">
            <a:avLst/>
          </a:prstGeom>
          <a:noFill/>
        </p:spPr>
        <p:txBody>
          <a:bodyPr lIns="91428" tIns="45714" rIns="91428" bIns="45714">
            <a:noAutofit/>
          </a:bodyPr>
          <a:lstStyle>
            <a:lvl1pPr algn="l">
              <a:buNone/>
              <a:defRPr sz="4167">
                <a:solidFill>
                  <a:schemeClr val="bg1"/>
                </a:solidFill>
                <a:latin typeface="+mj-lt"/>
              </a:defRPr>
            </a:lvl1pPr>
          </a:lstStyle>
          <a:p>
            <a:pPr lvl="0"/>
            <a:r>
              <a:rPr lang="en-US" dirty="0"/>
              <a:t>Click to add Project URL</a:t>
            </a:r>
          </a:p>
        </p:txBody>
      </p:sp>
      <p:sp>
        <p:nvSpPr>
          <p:cNvPr id="10" name="Text Placeholder 23"/>
          <p:cNvSpPr>
            <a:spLocks noGrp="1"/>
          </p:cNvSpPr>
          <p:nvPr>
            <p:ph type="body" sz="quarter" idx="17" hasCustomPrompt="1"/>
          </p:nvPr>
        </p:nvSpPr>
        <p:spPr>
          <a:xfrm>
            <a:off x="1745793" y="3348570"/>
            <a:ext cx="33333446" cy="735724"/>
          </a:xfrm>
          <a:prstGeom prst="rect">
            <a:avLst/>
          </a:prstGeom>
          <a:noFill/>
        </p:spPr>
        <p:txBody>
          <a:bodyPr lIns="91428" tIns="45714" rIns="91428" bIns="45714" anchor="ctr">
            <a:noAutofit/>
          </a:bodyPr>
          <a:lstStyle>
            <a:lvl1pPr algn="l">
              <a:buNone/>
              <a:defRPr sz="5166">
                <a:solidFill>
                  <a:schemeClr val="bg1"/>
                </a:solidFill>
                <a:latin typeface="Calibri" pitchFamily="34" charset="0"/>
              </a:defRPr>
            </a:lvl1pPr>
          </a:lstStyle>
          <a:p>
            <a:pPr lvl="0"/>
            <a:r>
              <a:rPr lang="en-US" dirty="0"/>
              <a:t>Click to add PIs: PI Names and Affiliations </a:t>
            </a:r>
          </a:p>
        </p:txBody>
      </p:sp>
      <p:sp>
        <p:nvSpPr>
          <p:cNvPr id="15" name="Content Placeholder 27"/>
          <p:cNvSpPr>
            <a:spLocks noGrp="1"/>
          </p:cNvSpPr>
          <p:nvPr>
            <p:ph sz="quarter" idx="19" hasCustomPrompt="1"/>
          </p:nvPr>
        </p:nvSpPr>
        <p:spPr>
          <a:xfrm>
            <a:off x="1745793" y="14870337"/>
            <a:ext cx="33333446" cy="3810000"/>
          </a:xfrm>
          <a:prstGeom prst="rect">
            <a:avLst/>
          </a:prstGeom>
          <a:noFill/>
        </p:spPr>
        <p:txBody>
          <a:bodyPr lIns="91428" tIns="45714" rIns="91428" bIns="45714" numCol="2">
            <a:normAutofit/>
          </a:bodyPr>
          <a:lstStyle>
            <a:lvl1pPr marL="226209" indent="0" algn="l">
              <a:buNone/>
              <a:tabLst/>
              <a:defRPr sz="5000">
                <a:solidFill>
                  <a:schemeClr val="tx1"/>
                </a:solidFill>
                <a:latin typeface="+mj-lt"/>
              </a:defRPr>
            </a:lvl1pPr>
            <a:lvl2pPr marL="1295193" indent="-609503" algn="l">
              <a:defRPr sz="4167">
                <a:solidFill>
                  <a:schemeClr val="tx1"/>
                </a:solidFill>
                <a:latin typeface="+mj-lt"/>
              </a:defRPr>
            </a:lvl2pPr>
            <a:lvl3pPr marL="1752319" indent="-380939" algn="l">
              <a:defRPr sz="3583">
                <a:solidFill>
                  <a:schemeClr val="tx1"/>
                </a:solidFill>
                <a:latin typeface="+mj-lt"/>
              </a:defRPr>
            </a:lvl3pPr>
            <a:lvl4pPr marL="2361822" indent="-533314" algn="l">
              <a:defRPr sz="3417">
                <a:solidFill>
                  <a:schemeClr val="tx1"/>
                </a:solidFill>
                <a:latin typeface="+mj-lt"/>
              </a:defRPr>
            </a:lvl4pPr>
            <a:lvl5pPr marL="2818950" indent="-380939" algn="l">
              <a:defRPr sz="3000">
                <a:solidFill>
                  <a:schemeClr val="tx1"/>
                </a:solidFill>
                <a:latin typeface="+mj-lt"/>
              </a:defRPr>
            </a:lvl5pPr>
          </a:lstStyle>
          <a:p>
            <a:pPr lvl="0"/>
            <a:r>
              <a:rPr lang="en-US" dirty="0"/>
              <a:t>Add Solution (technical approach , key innovations, new contributions)</a:t>
            </a:r>
          </a:p>
          <a:p>
            <a:pPr lvl="1"/>
            <a:r>
              <a:rPr lang="en-US" dirty="0"/>
              <a:t>Second level</a:t>
            </a:r>
          </a:p>
          <a:p>
            <a:pPr lvl="2"/>
            <a:r>
              <a:rPr lang="en-US" dirty="0"/>
              <a:t>Third level</a:t>
            </a:r>
          </a:p>
          <a:p>
            <a:pPr lvl="3"/>
            <a:r>
              <a:rPr lang="en-US" dirty="0"/>
              <a:t>Fourth level</a:t>
            </a:r>
          </a:p>
        </p:txBody>
      </p:sp>
      <p:sp>
        <p:nvSpPr>
          <p:cNvPr id="18" name="Content Placeholder 2"/>
          <p:cNvSpPr>
            <a:spLocks noGrp="1"/>
          </p:cNvSpPr>
          <p:nvPr>
            <p:ph sz="half" idx="20" hasCustomPrompt="1"/>
          </p:nvPr>
        </p:nvSpPr>
        <p:spPr>
          <a:xfrm>
            <a:off x="1757493" y="19085498"/>
            <a:ext cx="10749893" cy="5733242"/>
          </a:xfrm>
          <a:prstGeom prst="rect">
            <a:avLst/>
          </a:prstGeom>
          <a:noFill/>
        </p:spPr>
        <p:txBody>
          <a:bodyPr lIns="91428" tIns="45714" rIns="91428" bIns="45714"/>
          <a:lstStyle>
            <a:lvl1pPr marL="226210" indent="0">
              <a:buNone/>
              <a:tabLst/>
              <a:defRPr sz="5000">
                <a:solidFill>
                  <a:schemeClr val="tx1"/>
                </a:solidFill>
              </a:defRPr>
            </a:lvl1pPr>
            <a:lvl2pPr marL="2133259" indent="-609503">
              <a:defRPr sz="4000">
                <a:solidFill>
                  <a:schemeClr val="tx1"/>
                </a:solidFill>
              </a:defRPr>
            </a:lvl2pPr>
            <a:lvl3pPr marL="2590386" indent="-380939">
              <a:defRPr sz="3583">
                <a:solidFill>
                  <a:schemeClr val="tx1"/>
                </a:solidFill>
              </a:defRPr>
            </a:lvl3pPr>
            <a:lvl4pPr marL="3276076" indent="-380939">
              <a:defRPr sz="3000">
                <a:solidFill>
                  <a:schemeClr val="tx1"/>
                </a:solidFill>
              </a:defRPr>
            </a:lvl4pPr>
            <a:lvl5pPr marL="3657015" indent="-380939">
              <a:defRPr sz="3000">
                <a:solidFill>
                  <a:schemeClr val="tx1"/>
                </a:solidFill>
              </a:defRPr>
            </a:lvl5pPr>
            <a:lvl6pPr>
              <a:defRPr sz="7083"/>
            </a:lvl6pPr>
            <a:lvl7pPr>
              <a:defRPr sz="7083"/>
            </a:lvl7pPr>
            <a:lvl8pPr>
              <a:defRPr sz="7083"/>
            </a:lvl8pPr>
            <a:lvl9pPr>
              <a:defRPr sz="7083"/>
            </a:lvl9pPr>
          </a:lstStyle>
          <a:p>
            <a:pPr lvl="0"/>
            <a:r>
              <a:rPr lang="en-US" dirty="0"/>
              <a:t>Broader Impact (impact on society </a:t>
            </a:r>
            <a:r>
              <a:rPr lang="mr-IN" dirty="0"/>
              <a:t>–</a:t>
            </a:r>
            <a:r>
              <a:rPr lang="en-US" dirty="0"/>
              <a:t> who will care)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sz="half" idx="21" hasCustomPrompt="1"/>
          </p:nvPr>
        </p:nvSpPr>
        <p:spPr>
          <a:xfrm>
            <a:off x="1745793" y="8753037"/>
            <a:ext cx="16153106" cy="5806302"/>
          </a:xfrm>
          <a:prstGeom prst="rect">
            <a:avLst/>
          </a:prstGeom>
          <a:noFill/>
        </p:spPr>
        <p:txBody>
          <a:bodyPr lIns="91428" tIns="45714" rIns="91428" bIns="45714"/>
          <a:lstStyle>
            <a:lvl1pPr marL="150806" indent="0">
              <a:buNone/>
              <a:tabLst/>
              <a:defRPr sz="5000">
                <a:solidFill>
                  <a:schemeClr val="tx1"/>
                </a:solidFill>
              </a:defRPr>
            </a:lvl1pPr>
            <a:lvl2pPr marL="1371380" indent="-609503">
              <a:defRPr sz="4000">
                <a:solidFill>
                  <a:schemeClr val="tx1"/>
                </a:solidFill>
              </a:defRPr>
            </a:lvl2pPr>
            <a:lvl3pPr marL="1828508" indent="-380939">
              <a:defRPr sz="3583">
                <a:solidFill>
                  <a:schemeClr val="tx1"/>
                </a:solidFill>
              </a:defRPr>
            </a:lvl3pPr>
            <a:lvl4pPr marL="2361822" indent="-380939">
              <a:defRPr sz="3000">
                <a:solidFill>
                  <a:schemeClr val="tx1"/>
                </a:solidFill>
              </a:defRPr>
            </a:lvl4pPr>
            <a:lvl5pPr marL="2742761" indent="-380939">
              <a:defRPr sz="3000">
                <a:solidFill>
                  <a:schemeClr val="tx1"/>
                </a:solidFill>
              </a:defRPr>
            </a:lvl5pPr>
            <a:lvl6pPr>
              <a:defRPr sz="7083"/>
            </a:lvl6pPr>
            <a:lvl7pPr>
              <a:defRPr sz="7083"/>
            </a:lvl7pPr>
            <a:lvl8pPr>
              <a:defRPr sz="7083"/>
            </a:lvl8pPr>
            <a:lvl9pPr>
              <a:defRPr sz="7083"/>
            </a:lvl9pPr>
          </a:lstStyle>
          <a:p>
            <a:pPr lvl="0"/>
            <a:r>
              <a:rPr lang="en-US" dirty="0"/>
              <a:t>Add Challenge Content (Key problem(s) to be addressed and their significance)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sz="half" idx="22" hasCustomPrompt="1"/>
          </p:nvPr>
        </p:nvSpPr>
        <p:spPr>
          <a:xfrm>
            <a:off x="18926133" y="8753037"/>
            <a:ext cx="16153106" cy="5806302"/>
          </a:xfrm>
          <a:prstGeom prst="rect">
            <a:avLst/>
          </a:prstGeom>
          <a:noFill/>
        </p:spPr>
        <p:txBody>
          <a:bodyPr lIns="91428" tIns="45714" rIns="91428" bIns="45714"/>
          <a:lstStyle>
            <a:lvl1pPr marL="226209" indent="0">
              <a:buNone/>
              <a:tabLst/>
              <a:defRPr sz="5000">
                <a:solidFill>
                  <a:schemeClr val="tx1"/>
                </a:solidFill>
              </a:defRPr>
            </a:lvl1pPr>
            <a:lvl2pPr marL="1371380" indent="-609503">
              <a:defRPr sz="4000">
                <a:solidFill>
                  <a:schemeClr val="tx1"/>
                </a:solidFill>
              </a:defRPr>
            </a:lvl2pPr>
            <a:lvl3pPr marL="1828508" indent="-380939">
              <a:defRPr sz="3583">
                <a:solidFill>
                  <a:schemeClr val="tx1"/>
                </a:solidFill>
              </a:defRPr>
            </a:lvl3pPr>
            <a:lvl4pPr marL="2361822" indent="-380939">
              <a:defRPr sz="3000">
                <a:solidFill>
                  <a:schemeClr val="tx1"/>
                </a:solidFill>
              </a:defRPr>
            </a:lvl4pPr>
            <a:lvl5pPr marL="2742761" indent="-380939">
              <a:defRPr sz="3000">
                <a:solidFill>
                  <a:schemeClr val="tx1"/>
                </a:solidFill>
              </a:defRPr>
            </a:lvl5pPr>
            <a:lvl6pPr>
              <a:defRPr sz="7083"/>
            </a:lvl6pPr>
            <a:lvl7pPr>
              <a:defRPr sz="7083"/>
            </a:lvl7pPr>
            <a:lvl8pPr>
              <a:defRPr sz="7083"/>
            </a:lvl8pPr>
            <a:lvl9pPr>
              <a:defRPr sz="7083"/>
            </a:lvl9pPr>
          </a:lstStyle>
          <a:p>
            <a:pPr lvl="0"/>
            <a:r>
              <a:rPr lang="en-US" dirty="0"/>
              <a:t>Add Scientific Impact (How project contributions might generalize to other CPS research)</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2"/>
          <p:cNvSpPr>
            <a:spLocks noGrp="1"/>
          </p:cNvSpPr>
          <p:nvPr>
            <p:ph sz="half" idx="23" hasCustomPrompt="1"/>
          </p:nvPr>
        </p:nvSpPr>
        <p:spPr>
          <a:xfrm>
            <a:off x="13053131" y="19115791"/>
            <a:ext cx="10749893" cy="5702949"/>
          </a:xfrm>
          <a:prstGeom prst="rect">
            <a:avLst/>
          </a:prstGeom>
          <a:noFill/>
        </p:spPr>
        <p:txBody>
          <a:bodyPr lIns="91428" tIns="45714" rIns="91428" bIns="45714"/>
          <a:lstStyle>
            <a:lvl1pPr marL="226210" indent="0">
              <a:buNone/>
              <a:tabLst/>
              <a:defRPr sz="5000">
                <a:solidFill>
                  <a:schemeClr val="tx1"/>
                </a:solidFill>
              </a:defRPr>
            </a:lvl1pPr>
            <a:lvl2pPr marL="2133259" indent="-609503">
              <a:defRPr sz="4000">
                <a:solidFill>
                  <a:schemeClr val="tx1"/>
                </a:solidFill>
              </a:defRPr>
            </a:lvl2pPr>
            <a:lvl3pPr marL="2590386" indent="-380939">
              <a:defRPr sz="3583">
                <a:solidFill>
                  <a:schemeClr val="tx1"/>
                </a:solidFill>
              </a:defRPr>
            </a:lvl3pPr>
            <a:lvl4pPr marL="3276076" indent="-380939">
              <a:defRPr sz="3000">
                <a:solidFill>
                  <a:schemeClr val="tx1"/>
                </a:solidFill>
              </a:defRPr>
            </a:lvl4pPr>
            <a:lvl5pPr marL="3657015" indent="-380939">
              <a:defRPr sz="3000">
                <a:solidFill>
                  <a:schemeClr val="tx1"/>
                </a:solidFill>
              </a:defRPr>
            </a:lvl5pPr>
            <a:lvl6pPr>
              <a:defRPr sz="7083"/>
            </a:lvl6pPr>
            <a:lvl7pPr>
              <a:defRPr sz="7083"/>
            </a:lvl7pPr>
            <a:lvl8pPr>
              <a:defRPr sz="7083"/>
            </a:lvl8pPr>
            <a:lvl9pPr>
              <a:defRPr sz="7083"/>
            </a:lvl9pPr>
          </a:lstStyle>
          <a:p>
            <a:pPr lvl="0"/>
            <a:r>
              <a:rPr lang="en-US" dirty="0"/>
              <a:t>Broader Impact (education and outreach)</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p:cNvSpPr>
            <a:spLocks noGrp="1"/>
          </p:cNvSpPr>
          <p:nvPr>
            <p:ph sz="half" idx="24" hasCustomPrompt="1"/>
          </p:nvPr>
        </p:nvSpPr>
        <p:spPr>
          <a:xfrm>
            <a:off x="24329344" y="19115791"/>
            <a:ext cx="10749893" cy="5702949"/>
          </a:xfrm>
          <a:prstGeom prst="rect">
            <a:avLst/>
          </a:prstGeom>
          <a:noFill/>
        </p:spPr>
        <p:txBody>
          <a:bodyPr lIns="91428" tIns="45714" rIns="91428" bIns="45714"/>
          <a:lstStyle>
            <a:lvl1pPr marL="75404" indent="0">
              <a:buNone/>
              <a:tabLst/>
              <a:defRPr sz="5000">
                <a:solidFill>
                  <a:schemeClr val="tx1"/>
                </a:solidFill>
              </a:defRPr>
            </a:lvl1pPr>
            <a:lvl2pPr marL="2133259" indent="-609503">
              <a:defRPr sz="4000">
                <a:solidFill>
                  <a:schemeClr val="tx1"/>
                </a:solidFill>
              </a:defRPr>
            </a:lvl2pPr>
            <a:lvl3pPr marL="2590386" indent="-380939">
              <a:defRPr sz="3583">
                <a:solidFill>
                  <a:schemeClr val="tx1"/>
                </a:solidFill>
              </a:defRPr>
            </a:lvl3pPr>
            <a:lvl4pPr marL="3276076" indent="-380939">
              <a:defRPr sz="3000">
                <a:solidFill>
                  <a:schemeClr val="tx1"/>
                </a:solidFill>
              </a:defRPr>
            </a:lvl4pPr>
            <a:lvl5pPr marL="3657015" indent="-380939">
              <a:defRPr sz="3000">
                <a:solidFill>
                  <a:schemeClr val="tx1"/>
                </a:solidFill>
              </a:defRPr>
            </a:lvl5pPr>
            <a:lvl6pPr>
              <a:defRPr sz="7083"/>
            </a:lvl6pPr>
            <a:lvl7pPr>
              <a:defRPr sz="7083"/>
            </a:lvl7pPr>
            <a:lvl8pPr>
              <a:defRPr sz="7083"/>
            </a:lvl8pPr>
            <a:lvl9pPr>
              <a:defRPr sz="7083"/>
            </a:lvl9pPr>
          </a:lstStyle>
          <a:p>
            <a:pPr lvl="0"/>
            <a:r>
              <a:rPr lang="en-US" dirty="0"/>
              <a:t>Broader Impact (quantify potential impact)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half" idx="25" hasCustomPrompt="1"/>
          </p:nvPr>
        </p:nvSpPr>
        <p:spPr>
          <a:xfrm>
            <a:off x="1745793" y="6025361"/>
            <a:ext cx="33333446" cy="2317080"/>
          </a:xfrm>
          <a:prstGeom prst="rect">
            <a:avLst/>
          </a:prstGeom>
          <a:noFill/>
        </p:spPr>
        <p:txBody>
          <a:bodyPr lIns="91428" tIns="45714" rIns="91428" bIns="45714"/>
          <a:lstStyle>
            <a:lvl1pPr marL="0" indent="0">
              <a:buNone/>
              <a:defRPr sz="5000">
                <a:solidFill>
                  <a:schemeClr val="tx1"/>
                </a:solidFill>
              </a:defRPr>
            </a:lvl1pPr>
            <a:lvl2pPr marL="1371380" indent="-609503">
              <a:defRPr sz="4000">
                <a:solidFill>
                  <a:srgbClr val="FFFFFF"/>
                </a:solidFill>
              </a:defRPr>
            </a:lvl2pPr>
            <a:lvl3pPr marL="1828508" indent="-380939">
              <a:defRPr sz="3583">
                <a:solidFill>
                  <a:srgbClr val="FFFFFF"/>
                </a:solidFill>
              </a:defRPr>
            </a:lvl3pPr>
            <a:lvl4pPr marL="2361822" indent="-380939">
              <a:defRPr sz="3000">
                <a:solidFill>
                  <a:srgbClr val="FFFFFF"/>
                </a:solidFill>
              </a:defRPr>
            </a:lvl4pPr>
            <a:lvl5pPr marL="2742761" indent="-380939">
              <a:defRPr sz="3000">
                <a:solidFill>
                  <a:srgbClr val="FFFFFF"/>
                </a:solidFill>
              </a:defRPr>
            </a:lvl5pPr>
            <a:lvl6pPr>
              <a:defRPr sz="7083"/>
            </a:lvl6pPr>
            <a:lvl7pPr>
              <a:defRPr sz="7083"/>
            </a:lvl7pPr>
            <a:lvl8pPr>
              <a:defRPr sz="7083"/>
            </a:lvl8pPr>
            <a:lvl9pPr>
              <a:defRPr sz="7083"/>
            </a:lvl9pPr>
          </a:lstStyle>
          <a:p>
            <a:pPr lvl="0"/>
            <a:r>
              <a:rPr lang="en-US" dirty="0"/>
              <a:t>Use this space as you wish, but consider this structure.</a:t>
            </a:r>
          </a:p>
        </p:txBody>
      </p:sp>
    </p:spTree>
    <p:extLst>
      <p:ext uri="{BB962C8B-B14F-4D97-AF65-F5344CB8AC3E}">
        <p14:creationId xmlns:p14="http://schemas.microsoft.com/office/powerpoint/2010/main" val="3299725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2056D-D8E5-044E-B898-2075B7938A7D}"/>
              </a:ext>
            </a:extLst>
          </p:cNvPr>
          <p:cNvPicPr>
            <a:picLocks noChangeAspect="1"/>
          </p:cNvPicPr>
          <p:nvPr userDrawn="1"/>
        </p:nvPicPr>
        <p:blipFill>
          <a:blip r:embed="rId3"/>
          <a:srcRect t="35288" b="35288"/>
          <a:stretch/>
        </p:blipFill>
        <p:spPr>
          <a:xfrm>
            <a:off x="0" y="0"/>
            <a:ext cx="36728132" cy="5403273"/>
          </a:xfrm>
          <a:prstGeom prst="rect">
            <a:avLst/>
          </a:prstGeom>
        </p:spPr>
      </p:pic>
      <p:pic>
        <p:nvPicPr>
          <p:cNvPr id="7" name="Picture 6" descr="A picture containing night sky&#10;&#10;Description automatically generated">
            <a:extLst>
              <a:ext uri="{FF2B5EF4-FFF2-40B4-BE49-F238E27FC236}">
                <a16:creationId xmlns:a16="http://schemas.microsoft.com/office/drawing/2014/main" id="{3FFA8E4A-1BDA-D049-9F8D-1515086DD96C}"/>
              </a:ext>
            </a:extLst>
          </p:cNvPr>
          <p:cNvPicPr>
            <a:picLocks noChangeAspect="1"/>
          </p:cNvPicPr>
          <p:nvPr userDrawn="1"/>
        </p:nvPicPr>
        <p:blipFill rotWithShape="1">
          <a:blip r:embed="rId4"/>
          <a:srcRect b="88192"/>
          <a:stretch/>
        </p:blipFill>
        <p:spPr>
          <a:xfrm>
            <a:off x="0" y="25277753"/>
            <a:ext cx="36576000" cy="2154247"/>
          </a:xfrm>
          <a:prstGeom prst="rect">
            <a:avLst/>
          </a:prstGeom>
        </p:spPr>
      </p:pic>
    </p:spTree>
    <p:extLst>
      <p:ext uri="{BB962C8B-B14F-4D97-AF65-F5344CB8AC3E}">
        <p14:creationId xmlns:p14="http://schemas.microsoft.com/office/powerpoint/2010/main" val="1688651136"/>
      </p:ext>
    </p:extLst>
  </p:cSld>
  <p:clrMap bg1="lt1" tx1="dk1" bg2="lt2" tx2="dk2" accent1="accent1" accent2="accent2" accent3="accent3" accent4="accent4" accent5="accent5" accent6="accent6" hlink="hlink" folHlink="folHlink"/>
  <p:sldLayoutIdLst>
    <p:sldLayoutId id="2147483652" r:id="rId1"/>
  </p:sldLayoutIdLst>
  <p:txStyles>
    <p:titleStyle>
      <a:lvl1pPr algn="ctr" defTabSz="1828508" rtl="0" eaLnBrk="1" latinLnBrk="0" hangingPunct="1">
        <a:spcBef>
          <a:spcPct val="0"/>
        </a:spcBef>
        <a:buNone/>
        <a:defRPr sz="17583" kern="1200">
          <a:solidFill>
            <a:schemeClr val="tx1"/>
          </a:solidFill>
          <a:latin typeface="+mj-lt"/>
          <a:ea typeface="+mj-ea"/>
          <a:cs typeface="+mj-cs"/>
        </a:defRPr>
      </a:lvl1pPr>
    </p:titleStyle>
    <p:bodyStyle>
      <a:lvl1pPr marL="1371380" indent="-1371380" algn="l" defTabSz="1828508" rtl="0" eaLnBrk="1" latinLnBrk="0" hangingPunct="1">
        <a:spcBef>
          <a:spcPct val="20000"/>
        </a:spcBef>
        <a:buFont typeface="Arial"/>
        <a:buChar char="•"/>
        <a:defRPr sz="12833" kern="1200">
          <a:solidFill>
            <a:schemeClr val="tx1"/>
          </a:solidFill>
          <a:latin typeface="+mn-lt"/>
          <a:ea typeface="+mn-ea"/>
          <a:cs typeface="+mn-cs"/>
        </a:defRPr>
      </a:lvl1pPr>
      <a:lvl2pPr marL="2971324" indent="-1142818" algn="l" defTabSz="1828508" rtl="0" eaLnBrk="1" latinLnBrk="0" hangingPunct="1">
        <a:spcBef>
          <a:spcPct val="20000"/>
        </a:spcBef>
        <a:buFont typeface="Arial"/>
        <a:buChar char="–"/>
        <a:defRPr sz="11166" kern="1200">
          <a:solidFill>
            <a:schemeClr val="tx1"/>
          </a:solidFill>
          <a:latin typeface="+mn-lt"/>
          <a:ea typeface="+mn-ea"/>
          <a:cs typeface="+mn-cs"/>
        </a:defRPr>
      </a:lvl2pPr>
      <a:lvl3pPr marL="4571269" indent="-914253" algn="l" defTabSz="1828508" rtl="0" eaLnBrk="1" latinLnBrk="0" hangingPunct="1">
        <a:spcBef>
          <a:spcPct val="20000"/>
        </a:spcBef>
        <a:buFont typeface="Arial"/>
        <a:buChar char="•"/>
        <a:defRPr sz="9583" kern="1200">
          <a:solidFill>
            <a:schemeClr val="tx1"/>
          </a:solidFill>
          <a:latin typeface="+mn-lt"/>
          <a:ea typeface="+mn-ea"/>
          <a:cs typeface="+mn-cs"/>
        </a:defRPr>
      </a:lvl3pPr>
      <a:lvl4pPr marL="6399776" indent="-914253" algn="l" defTabSz="1828508" rtl="0" eaLnBrk="1" latinLnBrk="0" hangingPunct="1">
        <a:spcBef>
          <a:spcPct val="20000"/>
        </a:spcBef>
        <a:buFont typeface="Arial"/>
        <a:buChar char="–"/>
        <a:defRPr sz="8083" kern="1200">
          <a:solidFill>
            <a:schemeClr val="tx1"/>
          </a:solidFill>
          <a:latin typeface="+mn-lt"/>
          <a:ea typeface="+mn-ea"/>
          <a:cs typeface="+mn-cs"/>
        </a:defRPr>
      </a:lvl4pPr>
      <a:lvl5pPr marL="8228283" indent="-914253" algn="l" defTabSz="1828508" rtl="0" eaLnBrk="1" latinLnBrk="0" hangingPunct="1">
        <a:spcBef>
          <a:spcPct val="20000"/>
        </a:spcBef>
        <a:buFont typeface="Arial"/>
        <a:buChar char="»"/>
        <a:defRPr sz="8083" kern="1200">
          <a:solidFill>
            <a:schemeClr val="tx1"/>
          </a:solidFill>
          <a:latin typeface="+mn-lt"/>
          <a:ea typeface="+mn-ea"/>
          <a:cs typeface="+mn-cs"/>
        </a:defRPr>
      </a:lvl5pPr>
      <a:lvl6pPr marL="10056790" indent="-914253" algn="l" defTabSz="1828508" rtl="0" eaLnBrk="1" latinLnBrk="0" hangingPunct="1">
        <a:spcBef>
          <a:spcPct val="20000"/>
        </a:spcBef>
        <a:buFont typeface="Arial"/>
        <a:buChar char="•"/>
        <a:defRPr sz="8083" kern="1200">
          <a:solidFill>
            <a:schemeClr val="tx1"/>
          </a:solidFill>
          <a:latin typeface="+mn-lt"/>
          <a:ea typeface="+mn-ea"/>
          <a:cs typeface="+mn-cs"/>
        </a:defRPr>
      </a:lvl6pPr>
      <a:lvl7pPr marL="11885298" indent="-914253" algn="l" defTabSz="1828508" rtl="0" eaLnBrk="1" latinLnBrk="0" hangingPunct="1">
        <a:spcBef>
          <a:spcPct val="20000"/>
        </a:spcBef>
        <a:buFont typeface="Arial"/>
        <a:buChar char="•"/>
        <a:defRPr sz="8083" kern="1200">
          <a:solidFill>
            <a:schemeClr val="tx1"/>
          </a:solidFill>
          <a:latin typeface="+mn-lt"/>
          <a:ea typeface="+mn-ea"/>
          <a:cs typeface="+mn-cs"/>
        </a:defRPr>
      </a:lvl7pPr>
      <a:lvl8pPr marL="13713806" indent="-914253" algn="l" defTabSz="1828508" rtl="0" eaLnBrk="1" latinLnBrk="0" hangingPunct="1">
        <a:spcBef>
          <a:spcPct val="20000"/>
        </a:spcBef>
        <a:buFont typeface="Arial"/>
        <a:buChar char="•"/>
        <a:defRPr sz="8083" kern="1200">
          <a:solidFill>
            <a:schemeClr val="tx1"/>
          </a:solidFill>
          <a:latin typeface="+mn-lt"/>
          <a:ea typeface="+mn-ea"/>
          <a:cs typeface="+mn-cs"/>
        </a:defRPr>
      </a:lvl8pPr>
      <a:lvl9pPr marL="15542312" indent="-914253" algn="l" defTabSz="1828508" rtl="0" eaLnBrk="1" latinLnBrk="0" hangingPunct="1">
        <a:spcBef>
          <a:spcPct val="20000"/>
        </a:spcBef>
        <a:buFont typeface="Arial"/>
        <a:buChar char="•"/>
        <a:defRPr sz="8083" kern="1200">
          <a:solidFill>
            <a:schemeClr val="tx1"/>
          </a:solidFill>
          <a:latin typeface="+mn-lt"/>
          <a:ea typeface="+mn-ea"/>
          <a:cs typeface="+mn-cs"/>
        </a:defRPr>
      </a:lvl9pPr>
    </p:bodyStyle>
    <p:otherStyle>
      <a:defPPr>
        <a:defRPr lang="en-US"/>
      </a:defPPr>
      <a:lvl1pPr marL="0" algn="l" defTabSz="1828508" rtl="0" eaLnBrk="1" latinLnBrk="0" hangingPunct="1">
        <a:defRPr sz="7083" kern="1200">
          <a:solidFill>
            <a:schemeClr val="tx1"/>
          </a:solidFill>
          <a:latin typeface="+mn-lt"/>
          <a:ea typeface="+mn-ea"/>
          <a:cs typeface="+mn-cs"/>
        </a:defRPr>
      </a:lvl1pPr>
      <a:lvl2pPr marL="1828508" algn="l" defTabSz="1828508" rtl="0" eaLnBrk="1" latinLnBrk="0" hangingPunct="1">
        <a:defRPr sz="7083" kern="1200">
          <a:solidFill>
            <a:schemeClr val="tx1"/>
          </a:solidFill>
          <a:latin typeface="+mn-lt"/>
          <a:ea typeface="+mn-ea"/>
          <a:cs typeface="+mn-cs"/>
        </a:defRPr>
      </a:lvl2pPr>
      <a:lvl3pPr marL="3657015" algn="l" defTabSz="1828508" rtl="0" eaLnBrk="1" latinLnBrk="0" hangingPunct="1">
        <a:defRPr sz="7083" kern="1200">
          <a:solidFill>
            <a:schemeClr val="tx1"/>
          </a:solidFill>
          <a:latin typeface="+mn-lt"/>
          <a:ea typeface="+mn-ea"/>
          <a:cs typeface="+mn-cs"/>
        </a:defRPr>
      </a:lvl3pPr>
      <a:lvl4pPr marL="5485522" algn="l" defTabSz="1828508" rtl="0" eaLnBrk="1" latinLnBrk="0" hangingPunct="1">
        <a:defRPr sz="7083" kern="1200">
          <a:solidFill>
            <a:schemeClr val="tx1"/>
          </a:solidFill>
          <a:latin typeface="+mn-lt"/>
          <a:ea typeface="+mn-ea"/>
          <a:cs typeface="+mn-cs"/>
        </a:defRPr>
      </a:lvl4pPr>
      <a:lvl5pPr marL="7314030" algn="l" defTabSz="1828508" rtl="0" eaLnBrk="1" latinLnBrk="0" hangingPunct="1">
        <a:defRPr sz="7083" kern="1200">
          <a:solidFill>
            <a:schemeClr val="tx1"/>
          </a:solidFill>
          <a:latin typeface="+mn-lt"/>
          <a:ea typeface="+mn-ea"/>
          <a:cs typeface="+mn-cs"/>
        </a:defRPr>
      </a:lvl5pPr>
      <a:lvl6pPr marL="9142538" algn="l" defTabSz="1828508" rtl="0" eaLnBrk="1" latinLnBrk="0" hangingPunct="1">
        <a:defRPr sz="7083" kern="1200">
          <a:solidFill>
            <a:schemeClr val="tx1"/>
          </a:solidFill>
          <a:latin typeface="+mn-lt"/>
          <a:ea typeface="+mn-ea"/>
          <a:cs typeface="+mn-cs"/>
        </a:defRPr>
      </a:lvl6pPr>
      <a:lvl7pPr marL="10971045" algn="l" defTabSz="1828508" rtl="0" eaLnBrk="1" latinLnBrk="0" hangingPunct="1">
        <a:defRPr sz="7083" kern="1200">
          <a:solidFill>
            <a:schemeClr val="tx1"/>
          </a:solidFill>
          <a:latin typeface="+mn-lt"/>
          <a:ea typeface="+mn-ea"/>
          <a:cs typeface="+mn-cs"/>
        </a:defRPr>
      </a:lvl7pPr>
      <a:lvl8pPr marL="12799551" algn="l" defTabSz="1828508" rtl="0" eaLnBrk="1" latinLnBrk="0" hangingPunct="1">
        <a:defRPr sz="7083" kern="1200">
          <a:solidFill>
            <a:schemeClr val="tx1"/>
          </a:solidFill>
          <a:latin typeface="+mn-lt"/>
          <a:ea typeface="+mn-ea"/>
          <a:cs typeface="+mn-cs"/>
        </a:defRPr>
      </a:lvl8pPr>
      <a:lvl9pPr marL="14628059" algn="l" defTabSz="1828508" rtl="0" eaLnBrk="1" latinLnBrk="0" hangingPunct="1">
        <a:defRPr sz="70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Multi-Manipulator Extensible Robotic Platforms</a:t>
            </a:r>
          </a:p>
        </p:txBody>
      </p:sp>
      <p:sp>
        <p:nvSpPr>
          <p:cNvPr id="3" name="Text Placeholder 2"/>
          <p:cNvSpPr>
            <a:spLocks noGrp="1"/>
          </p:cNvSpPr>
          <p:nvPr>
            <p:ph type="body" sz="quarter" idx="16"/>
          </p:nvPr>
        </p:nvSpPr>
        <p:spPr/>
        <p:txBody>
          <a:bodyPr/>
          <a:lstStyle/>
          <a:p>
            <a:r>
              <a:rPr lang="en-US" dirty="0"/>
              <a:t>http://depts.washington.edu/machines</a:t>
            </a:r>
          </a:p>
          <a:p>
            <a:endParaRPr lang="en-US" dirty="0"/>
          </a:p>
        </p:txBody>
      </p:sp>
      <p:sp>
        <p:nvSpPr>
          <p:cNvPr id="4" name="Text Placeholder 3"/>
          <p:cNvSpPr>
            <a:spLocks noGrp="1"/>
          </p:cNvSpPr>
          <p:nvPr>
            <p:ph type="body" sz="quarter" idx="17"/>
          </p:nvPr>
        </p:nvSpPr>
        <p:spPr/>
        <p:txBody>
          <a:bodyPr/>
          <a:lstStyle/>
          <a:p>
            <a:r>
              <a:rPr lang="en-US" dirty="0"/>
              <a:t>Nadya Peek (Machine Agency), Joshua R. Smith (Sensor Systems Lab), University of Washington</a:t>
            </a:r>
          </a:p>
        </p:txBody>
      </p:sp>
      <p:sp>
        <p:nvSpPr>
          <p:cNvPr id="11" name="Content Placeholder 10"/>
          <p:cNvSpPr>
            <a:spLocks noGrp="1"/>
          </p:cNvSpPr>
          <p:nvPr>
            <p:ph sz="half" idx="25"/>
          </p:nvPr>
        </p:nvSpPr>
        <p:spPr/>
        <p:txBody>
          <a:bodyPr/>
          <a:lstStyle/>
          <a:p>
            <a:r>
              <a:rPr lang="en-US" dirty="0"/>
              <a:t>Robots have historically been used for dull, dirty, and dangerous tasks. We instead seek to develop robots that assist experts with scientific exploration, including iterative development of new processes and workflows. To do so, we will contribute open-source co-robotic automation and programming tools.</a:t>
            </a:r>
          </a:p>
          <a:p>
            <a:endParaRPr lang="en-US" dirty="0"/>
          </a:p>
        </p:txBody>
      </p:sp>
      <p:sp>
        <p:nvSpPr>
          <p:cNvPr id="13" name="Content Placeholder 2"/>
          <p:cNvSpPr txBox="1">
            <a:spLocks/>
          </p:cNvSpPr>
          <p:nvPr/>
        </p:nvSpPr>
        <p:spPr>
          <a:xfrm>
            <a:off x="27940001" y="25943560"/>
            <a:ext cx="7162800" cy="1122680"/>
          </a:xfrm>
          <a:prstGeom prst="rect">
            <a:avLst/>
          </a:prstGeom>
          <a:noFill/>
        </p:spPr>
        <p:txBody>
          <a:bodyPr lIns="91428" tIns="45714" rIns="91428" bIns="45714"/>
          <a:lstStyle>
            <a:lvl1pPr marL="582060" indent="-423316" algn="l" defTabSz="1828508" rtl="0" eaLnBrk="1" latinLnBrk="0" hangingPunct="1">
              <a:spcBef>
                <a:spcPct val="20000"/>
              </a:spcBef>
              <a:buFont typeface="Arial"/>
              <a:buChar char="•"/>
              <a:tabLst/>
              <a:defRPr sz="5000" kern="1200">
                <a:solidFill>
                  <a:srgbClr val="FFFFFF"/>
                </a:solidFill>
                <a:latin typeface="+mn-lt"/>
                <a:ea typeface="+mn-ea"/>
                <a:cs typeface="+mn-cs"/>
              </a:defRPr>
            </a:lvl1pPr>
            <a:lvl2pPr marL="2133259" indent="-609503" algn="l" defTabSz="1828508" rtl="0" eaLnBrk="1" latinLnBrk="0" hangingPunct="1">
              <a:spcBef>
                <a:spcPct val="20000"/>
              </a:spcBef>
              <a:buFont typeface="Arial"/>
              <a:buChar char="–"/>
              <a:defRPr sz="4000" kern="1200">
                <a:solidFill>
                  <a:srgbClr val="FFFFFF"/>
                </a:solidFill>
                <a:latin typeface="+mn-lt"/>
                <a:ea typeface="+mn-ea"/>
                <a:cs typeface="+mn-cs"/>
              </a:defRPr>
            </a:lvl2pPr>
            <a:lvl3pPr marL="2590386" indent="-380939" algn="l" defTabSz="1828508" rtl="0" eaLnBrk="1" latinLnBrk="0" hangingPunct="1">
              <a:spcBef>
                <a:spcPct val="20000"/>
              </a:spcBef>
              <a:buFont typeface="Arial"/>
              <a:buChar char="•"/>
              <a:defRPr sz="3583" kern="1200">
                <a:solidFill>
                  <a:srgbClr val="FFFFFF"/>
                </a:solidFill>
                <a:latin typeface="+mn-lt"/>
                <a:ea typeface="+mn-ea"/>
                <a:cs typeface="+mn-cs"/>
              </a:defRPr>
            </a:lvl3pPr>
            <a:lvl4pPr marL="3276076" indent="-380939" algn="l" defTabSz="1828508" rtl="0" eaLnBrk="1" latinLnBrk="0" hangingPunct="1">
              <a:spcBef>
                <a:spcPct val="20000"/>
              </a:spcBef>
              <a:buFont typeface="Arial"/>
              <a:buChar char="–"/>
              <a:defRPr sz="3000" kern="1200">
                <a:solidFill>
                  <a:srgbClr val="FFFFFF"/>
                </a:solidFill>
                <a:latin typeface="+mn-lt"/>
                <a:ea typeface="+mn-ea"/>
                <a:cs typeface="+mn-cs"/>
              </a:defRPr>
            </a:lvl4pPr>
            <a:lvl5pPr marL="3657015" indent="-380939" algn="l" defTabSz="1828508" rtl="0" eaLnBrk="1" latinLnBrk="0" hangingPunct="1">
              <a:spcBef>
                <a:spcPct val="20000"/>
              </a:spcBef>
              <a:buFont typeface="Arial"/>
              <a:buChar char="»"/>
              <a:defRPr sz="3000" kern="1200">
                <a:solidFill>
                  <a:srgbClr val="FFFFFF"/>
                </a:solidFill>
                <a:latin typeface="+mn-lt"/>
                <a:ea typeface="+mn-ea"/>
                <a:cs typeface="+mn-cs"/>
              </a:defRPr>
            </a:lvl5pPr>
            <a:lvl6pPr marL="10056790" indent="-914253" algn="l" defTabSz="1828508" rtl="0" eaLnBrk="1" latinLnBrk="0" hangingPunct="1">
              <a:spcBef>
                <a:spcPct val="20000"/>
              </a:spcBef>
              <a:buFont typeface="Arial"/>
              <a:buChar char="•"/>
              <a:defRPr sz="7083" kern="1200">
                <a:solidFill>
                  <a:schemeClr val="tx1"/>
                </a:solidFill>
                <a:latin typeface="+mn-lt"/>
                <a:ea typeface="+mn-ea"/>
                <a:cs typeface="+mn-cs"/>
              </a:defRPr>
            </a:lvl6pPr>
            <a:lvl7pPr marL="11885298" indent="-914253" algn="l" defTabSz="1828508" rtl="0" eaLnBrk="1" latinLnBrk="0" hangingPunct="1">
              <a:spcBef>
                <a:spcPct val="20000"/>
              </a:spcBef>
              <a:buFont typeface="Arial"/>
              <a:buChar char="•"/>
              <a:defRPr sz="7083" kern="1200">
                <a:solidFill>
                  <a:schemeClr val="tx1"/>
                </a:solidFill>
                <a:latin typeface="+mn-lt"/>
                <a:ea typeface="+mn-ea"/>
                <a:cs typeface="+mn-cs"/>
              </a:defRPr>
            </a:lvl7pPr>
            <a:lvl8pPr marL="13713806" indent="-914253" algn="l" defTabSz="1828508" rtl="0" eaLnBrk="1" latinLnBrk="0" hangingPunct="1">
              <a:spcBef>
                <a:spcPct val="20000"/>
              </a:spcBef>
              <a:buFont typeface="Arial"/>
              <a:buChar char="•"/>
              <a:defRPr sz="7083" kern="1200">
                <a:solidFill>
                  <a:schemeClr val="tx1"/>
                </a:solidFill>
                <a:latin typeface="+mn-lt"/>
                <a:ea typeface="+mn-ea"/>
                <a:cs typeface="+mn-cs"/>
              </a:defRPr>
            </a:lvl8pPr>
            <a:lvl9pPr marL="15542312" indent="-914253" algn="l" defTabSz="1828508" rtl="0" eaLnBrk="1" latinLnBrk="0" hangingPunct="1">
              <a:spcBef>
                <a:spcPct val="20000"/>
              </a:spcBef>
              <a:buFont typeface="Arial"/>
              <a:buChar char="•"/>
              <a:defRPr sz="7083" kern="1200">
                <a:solidFill>
                  <a:schemeClr val="tx1"/>
                </a:solidFill>
                <a:latin typeface="+mn-lt"/>
                <a:ea typeface="+mn-ea"/>
                <a:cs typeface="+mn-cs"/>
              </a:defRPr>
            </a:lvl9pPr>
          </a:lstStyle>
          <a:p>
            <a:pPr marL="158744" indent="0">
              <a:buNone/>
            </a:pPr>
            <a:r>
              <a:rPr lang="en-US" sz="3600" dirty="0"/>
              <a:t>Award ID#: 2024435</a:t>
            </a:r>
          </a:p>
        </p:txBody>
      </p:sp>
      <p:sp>
        <p:nvSpPr>
          <p:cNvPr id="14" name="Content Placeholder 2">
            <a:extLst>
              <a:ext uri="{FF2B5EF4-FFF2-40B4-BE49-F238E27FC236}">
                <a16:creationId xmlns:a16="http://schemas.microsoft.com/office/drawing/2014/main" id="{41581ABC-9A03-424E-A00E-2E07DC558A26}"/>
              </a:ext>
            </a:extLst>
          </p:cNvPr>
          <p:cNvSpPr txBox="1">
            <a:spLocks/>
          </p:cNvSpPr>
          <p:nvPr/>
        </p:nvSpPr>
        <p:spPr>
          <a:xfrm>
            <a:off x="1473199" y="25806400"/>
            <a:ext cx="14770241" cy="1071880"/>
          </a:xfrm>
          <a:prstGeom prst="rect">
            <a:avLst/>
          </a:prstGeom>
          <a:noFill/>
        </p:spPr>
        <p:txBody>
          <a:bodyPr lIns="91428" tIns="45714" rIns="91428" bIns="45714"/>
          <a:lstStyle>
            <a:lvl1pPr marL="582060" indent="-423316" algn="l" defTabSz="1828508" rtl="0" eaLnBrk="1" latinLnBrk="0" hangingPunct="1">
              <a:spcBef>
                <a:spcPct val="20000"/>
              </a:spcBef>
              <a:buFont typeface="Arial"/>
              <a:buChar char="•"/>
              <a:tabLst/>
              <a:defRPr sz="5000" kern="1200">
                <a:solidFill>
                  <a:srgbClr val="FFFFFF"/>
                </a:solidFill>
                <a:latin typeface="+mn-lt"/>
                <a:ea typeface="+mn-ea"/>
                <a:cs typeface="+mn-cs"/>
              </a:defRPr>
            </a:lvl1pPr>
            <a:lvl2pPr marL="2133259" indent="-609503" algn="l" defTabSz="1828508" rtl="0" eaLnBrk="1" latinLnBrk="0" hangingPunct="1">
              <a:spcBef>
                <a:spcPct val="20000"/>
              </a:spcBef>
              <a:buFont typeface="Arial"/>
              <a:buChar char="–"/>
              <a:defRPr sz="4000" kern="1200">
                <a:solidFill>
                  <a:srgbClr val="FFFFFF"/>
                </a:solidFill>
                <a:latin typeface="+mn-lt"/>
                <a:ea typeface="+mn-ea"/>
                <a:cs typeface="+mn-cs"/>
              </a:defRPr>
            </a:lvl2pPr>
            <a:lvl3pPr marL="2590386" indent="-380939" algn="l" defTabSz="1828508" rtl="0" eaLnBrk="1" latinLnBrk="0" hangingPunct="1">
              <a:spcBef>
                <a:spcPct val="20000"/>
              </a:spcBef>
              <a:buFont typeface="Arial"/>
              <a:buChar char="•"/>
              <a:defRPr sz="3583" kern="1200">
                <a:solidFill>
                  <a:srgbClr val="FFFFFF"/>
                </a:solidFill>
                <a:latin typeface="+mn-lt"/>
                <a:ea typeface="+mn-ea"/>
                <a:cs typeface="+mn-cs"/>
              </a:defRPr>
            </a:lvl3pPr>
            <a:lvl4pPr marL="3276076" indent="-380939" algn="l" defTabSz="1828508" rtl="0" eaLnBrk="1" latinLnBrk="0" hangingPunct="1">
              <a:spcBef>
                <a:spcPct val="20000"/>
              </a:spcBef>
              <a:buFont typeface="Arial"/>
              <a:buChar char="–"/>
              <a:defRPr sz="3000" kern="1200">
                <a:solidFill>
                  <a:srgbClr val="FFFFFF"/>
                </a:solidFill>
                <a:latin typeface="+mn-lt"/>
                <a:ea typeface="+mn-ea"/>
                <a:cs typeface="+mn-cs"/>
              </a:defRPr>
            </a:lvl4pPr>
            <a:lvl5pPr marL="3657015" indent="-380939" algn="l" defTabSz="1828508" rtl="0" eaLnBrk="1" latinLnBrk="0" hangingPunct="1">
              <a:spcBef>
                <a:spcPct val="20000"/>
              </a:spcBef>
              <a:buFont typeface="Arial"/>
              <a:buChar char="»"/>
              <a:defRPr sz="3000" kern="1200">
                <a:solidFill>
                  <a:srgbClr val="FFFFFF"/>
                </a:solidFill>
                <a:latin typeface="+mn-lt"/>
                <a:ea typeface="+mn-ea"/>
                <a:cs typeface="+mn-cs"/>
              </a:defRPr>
            </a:lvl5pPr>
            <a:lvl6pPr marL="10056790" indent="-914253" algn="l" defTabSz="1828508" rtl="0" eaLnBrk="1" latinLnBrk="0" hangingPunct="1">
              <a:spcBef>
                <a:spcPct val="20000"/>
              </a:spcBef>
              <a:buFont typeface="Arial"/>
              <a:buChar char="•"/>
              <a:defRPr sz="7083" kern="1200">
                <a:solidFill>
                  <a:schemeClr val="tx1"/>
                </a:solidFill>
                <a:latin typeface="+mn-lt"/>
                <a:ea typeface="+mn-ea"/>
                <a:cs typeface="+mn-cs"/>
              </a:defRPr>
            </a:lvl6pPr>
            <a:lvl7pPr marL="11885298" indent="-914253" algn="l" defTabSz="1828508" rtl="0" eaLnBrk="1" latinLnBrk="0" hangingPunct="1">
              <a:spcBef>
                <a:spcPct val="20000"/>
              </a:spcBef>
              <a:buFont typeface="Arial"/>
              <a:buChar char="•"/>
              <a:defRPr sz="7083" kern="1200">
                <a:solidFill>
                  <a:schemeClr val="tx1"/>
                </a:solidFill>
                <a:latin typeface="+mn-lt"/>
                <a:ea typeface="+mn-ea"/>
                <a:cs typeface="+mn-cs"/>
              </a:defRPr>
            </a:lvl7pPr>
            <a:lvl8pPr marL="13713806" indent="-914253" algn="l" defTabSz="1828508" rtl="0" eaLnBrk="1" latinLnBrk="0" hangingPunct="1">
              <a:spcBef>
                <a:spcPct val="20000"/>
              </a:spcBef>
              <a:buFont typeface="Arial"/>
              <a:buChar char="•"/>
              <a:defRPr sz="7083" kern="1200">
                <a:solidFill>
                  <a:schemeClr val="tx1"/>
                </a:solidFill>
                <a:latin typeface="+mn-lt"/>
                <a:ea typeface="+mn-ea"/>
                <a:cs typeface="+mn-cs"/>
              </a:defRPr>
            </a:lvl8pPr>
            <a:lvl9pPr marL="15542312" indent="-914253" algn="l" defTabSz="1828508" rtl="0" eaLnBrk="1" latinLnBrk="0" hangingPunct="1">
              <a:spcBef>
                <a:spcPct val="20000"/>
              </a:spcBef>
              <a:buFont typeface="Arial"/>
              <a:buChar char="•"/>
              <a:defRPr sz="7083" kern="1200">
                <a:solidFill>
                  <a:schemeClr val="tx1"/>
                </a:solidFill>
                <a:latin typeface="+mn-lt"/>
                <a:ea typeface="+mn-ea"/>
                <a:cs typeface="+mn-cs"/>
              </a:defRPr>
            </a:lvl9pPr>
          </a:lstStyle>
          <a:p>
            <a:pPr marL="126995" indent="0">
              <a:buNone/>
            </a:pPr>
            <a:r>
              <a:rPr lang="en-US" sz="3600" dirty="0"/>
              <a:t>2023 FRR &amp; NRI Principal Investigators' Meeting</a:t>
            </a:r>
          </a:p>
          <a:p>
            <a:pPr marL="126995" indent="0">
              <a:buNone/>
            </a:pPr>
            <a:r>
              <a:rPr lang="en-US" sz="3600" dirty="0"/>
              <a:t>May 2-3, 2023</a:t>
            </a:r>
          </a:p>
        </p:txBody>
      </p:sp>
      <p:sp>
        <p:nvSpPr>
          <p:cNvPr id="16" name="Content Placeholder 4">
            <a:extLst>
              <a:ext uri="{FF2B5EF4-FFF2-40B4-BE49-F238E27FC236}">
                <a16:creationId xmlns:a16="http://schemas.microsoft.com/office/drawing/2014/main" id="{AE85FE38-4039-B62E-22D6-BE063A6B3465}"/>
              </a:ext>
            </a:extLst>
          </p:cNvPr>
          <p:cNvSpPr>
            <a:spLocks noGrp="1"/>
          </p:cNvSpPr>
          <p:nvPr>
            <p:ph sz="quarter" idx="19"/>
          </p:nvPr>
        </p:nvSpPr>
        <p:spPr>
          <a:xfrm>
            <a:off x="1757493" y="15898835"/>
            <a:ext cx="33546016" cy="2851466"/>
          </a:xfrm>
        </p:spPr>
        <p:txBody>
          <a:bodyPr numCol="1">
            <a:normAutofit/>
          </a:bodyPr>
          <a:lstStyle/>
          <a:p>
            <a:pPr marL="1140609" indent="-914400">
              <a:buFont typeface="+mj-lt"/>
              <a:buAutoNum type="arabicPeriod"/>
            </a:pPr>
            <a:r>
              <a:rPr lang="en-US" dirty="0"/>
              <a:t>Open-source extensible motion platforms with automated tool-changing</a:t>
            </a:r>
          </a:p>
          <a:p>
            <a:pPr marL="1140609" indent="-914400">
              <a:buFont typeface="+mj-lt"/>
              <a:buAutoNum type="arabicPeriod"/>
            </a:pPr>
            <a:r>
              <a:rPr lang="en-US" dirty="0"/>
              <a:t>Novel ultrasonic manipulators enable contact-less, un-occluded examination of duckweed fronds</a:t>
            </a:r>
          </a:p>
          <a:p>
            <a:pPr marL="1140609" indent="-914400">
              <a:buFont typeface="+mj-lt"/>
              <a:buAutoNum type="arabicPeriod"/>
            </a:pPr>
            <a:r>
              <a:rPr lang="en-US" dirty="0"/>
              <a:t>End-user programming environments for authoring automation workflows</a:t>
            </a:r>
          </a:p>
        </p:txBody>
      </p:sp>
      <p:sp>
        <p:nvSpPr>
          <p:cNvPr id="18" name="Content Placeholder 8">
            <a:extLst>
              <a:ext uri="{FF2B5EF4-FFF2-40B4-BE49-F238E27FC236}">
                <a16:creationId xmlns:a16="http://schemas.microsoft.com/office/drawing/2014/main" id="{6E5A201D-403E-5C90-75D5-5BB1A795BF2E}"/>
              </a:ext>
            </a:extLst>
          </p:cNvPr>
          <p:cNvSpPr txBox="1">
            <a:spLocks/>
          </p:cNvSpPr>
          <p:nvPr/>
        </p:nvSpPr>
        <p:spPr>
          <a:xfrm>
            <a:off x="1745793" y="19212913"/>
            <a:ext cx="15569955" cy="5391150"/>
          </a:xfrm>
          <a:prstGeom prst="rect">
            <a:avLst/>
          </a:prstGeom>
          <a:noFill/>
        </p:spPr>
        <p:txBody>
          <a:bodyPr lIns="91428" tIns="45714" rIns="91428" bIns="45714"/>
          <a:lstStyle>
            <a:lvl1pPr marL="226210" indent="0" algn="l" defTabSz="1828508" rtl="0" eaLnBrk="1" latinLnBrk="0" hangingPunct="1">
              <a:spcBef>
                <a:spcPct val="20000"/>
              </a:spcBef>
              <a:buFont typeface="Arial"/>
              <a:buNone/>
              <a:tabLst/>
              <a:defRPr sz="5000" kern="1200">
                <a:solidFill>
                  <a:schemeClr val="tx1"/>
                </a:solidFill>
                <a:latin typeface="+mn-lt"/>
                <a:ea typeface="+mn-ea"/>
                <a:cs typeface="+mn-cs"/>
              </a:defRPr>
            </a:lvl1pPr>
            <a:lvl2pPr marL="2133259" indent="-609503" algn="l" defTabSz="1828508" rtl="0" eaLnBrk="1" latinLnBrk="0" hangingPunct="1">
              <a:spcBef>
                <a:spcPct val="20000"/>
              </a:spcBef>
              <a:buFont typeface="Arial"/>
              <a:buChar char="–"/>
              <a:defRPr sz="4000" kern="1200">
                <a:solidFill>
                  <a:schemeClr val="tx1"/>
                </a:solidFill>
                <a:latin typeface="+mn-lt"/>
                <a:ea typeface="+mn-ea"/>
                <a:cs typeface="+mn-cs"/>
              </a:defRPr>
            </a:lvl2pPr>
            <a:lvl3pPr marL="2590386" indent="-380939" algn="l" defTabSz="1828508" rtl="0" eaLnBrk="1" latinLnBrk="0" hangingPunct="1">
              <a:spcBef>
                <a:spcPct val="20000"/>
              </a:spcBef>
              <a:buFont typeface="Arial"/>
              <a:buChar char="•"/>
              <a:defRPr sz="3583" kern="1200">
                <a:solidFill>
                  <a:schemeClr val="tx1"/>
                </a:solidFill>
                <a:latin typeface="+mn-lt"/>
                <a:ea typeface="+mn-ea"/>
                <a:cs typeface="+mn-cs"/>
              </a:defRPr>
            </a:lvl3pPr>
            <a:lvl4pPr marL="3276076" indent="-380939" algn="l" defTabSz="1828508" rtl="0" eaLnBrk="1" latinLnBrk="0" hangingPunct="1">
              <a:spcBef>
                <a:spcPct val="20000"/>
              </a:spcBef>
              <a:buFont typeface="Arial"/>
              <a:buChar char="–"/>
              <a:defRPr sz="3000" kern="1200">
                <a:solidFill>
                  <a:schemeClr val="tx1"/>
                </a:solidFill>
                <a:latin typeface="+mn-lt"/>
                <a:ea typeface="+mn-ea"/>
                <a:cs typeface="+mn-cs"/>
              </a:defRPr>
            </a:lvl4pPr>
            <a:lvl5pPr marL="3657015" indent="-380939" algn="l" defTabSz="1828508" rtl="0" eaLnBrk="1" latinLnBrk="0" hangingPunct="1">
              <a:spcBef>
                <a:spcPct val="20000"/>
              </a:spcBef>
              <a:buFont typeface="Arial"/>
              <a:buChar char="»"/>
              <a:defRPr sz="3000" kern="1200">
                <a:solidFill>
                  <a:schemeClr val="tx1"/>
                </a:solidFill>
                <a:latin typeface="+mn-lt"/>
                <a:ea typeface="+mn-ea"/>
                <a:cs typeface="+mn-cs"/>
              </a:defRPr>
            </a:lvl5pPr>
            <a:lvl6pPr marL="10056790" indent="-914253" algn="l" defTabSz="1828508" rtl="0" eaLnBrk="1" latinLnBrk="0" hangingPunct="1">
              <a:spcBef>
                <a:spcPct val="20000"/>
              </a:spcBef>
              <a:buFont typeface="Arial"/>
              <a:buChar char="•"/>
              <a:defRPr sz="7083" kern="1200">
                <a:solidFill>
                  <a:schemeClr val="tx1"/>
                </a:solidFill>
                <a:latin typeface="+mn-lt"/>
                <a:ea typeface="+mn-ea"/>
                <a:cs typeface="+mn-cs"/>
              </a:defRPr>
            </a:lvl6pPr>
            <a:lvl7pPr marL="11885298" indent="-914253" algn="l" defTabSz="1828508" rtl="0" eaLnBrk="1" latinLnBrk="0" hangingPunct="1">
              <a:spcBef>
                <a:spcPct val="20000"/>
              </a:spcBef>
              <a:buFont typeface="Arial"/>
              <a:buChar char="•"/>
              <a:defRPr sz="7083" kern="1200">
                <a:solidFill>
                  <a:schemeClr val="tx1"/>
                </a:solidFill>
                <a:latin typeface="+mn-lt"/>
                <a:ea typeface="+mn-ea"/>
                <a:cs typeface="+mn-cs"/>
              </a:defRPr>
            </a:lvl7pPr>
            <a:lvl8pPr marL="13713806" indent="-914253" algn="l" defTabSz="1828508" rtl="0" eaLnBrk="1" latinLnBrk="0" hangingPunct="1">
              <a:spcBef>
                <a:spcPct val="20000"/>
              </a:spcBef>
              <a:buFont typeface="Arial"/>
              <a:buChar char="•"/>
              <a:defRPr sz="7083" kern="1200">
                <a:solidFill>
                  <a:schemeClr val="tx1"/>
                </a:solidFill>
                <a:latin typeface="+mn-lt"/>
                <a:ea typeface="+mn-ea"/>
                <a:cs typeface="+mn-cs"/>
              </a:defRPr>
            </a:lvl8pPr>
            <a:lvl9pPr marL="15542312" indent="-914253" algn="l" defTabSz="1828508" rtl="0" eaLnBrk="1" latinLnBrk="0" hangingPunct="1">
              <a:spcBef>
                <a:spcPct val="20000"/>
              </a:spcBef>
              <a:buFont typeface="Arial"/>
              <a:buChar char="•"/>
              <a:defRPr sz="7083" kern="1200">
                <a:solidFill>
                  <a:schemeClr val="tx1"/>
                </a:solidFill>
                <a:latin typeface="+mn-lt"/>
                <a:ea typeface="+mn-ea"/>
                <a:cs typeface="+mn-cs"/>
              </a:defRPr>
            </a:lvl9pPr>
          </a:lstStyle>
          <a:p>
            <a:r>
              <a:rPr lang="en-US"/>
              <a:t>Intellectual Challenges:</a:t>
            </a:r>
          </a:p>
          <a:p>
            <a:pPr marL="912010" indent="-685800">
              <a:buFont typeface="Arial" panose="020B0604020202020204" pitchFamily="34" charset="0"/>
              <a:buChar char="•"/>
            </a:pPr>
            <a:r>
              <a:rPr lang="en-US"/>
              <a:t>High speed control of motion platform and end effectors</a:t>
            </a:r>
          </a:p>
          <a:p>
            <a:pPr marL="912010" indent="-685800">
              <a:buFont typeface="Arial" panose="020B0604020202020204" pitchFamily="34" charset="0"/>
              <a:buChar char="•"/>
            </a:pPr>
            <a:r>
              <a:rPr lang="en-US"/>
              <a:t>Novel ultrasonic manipulation capabilities</a:t>
            </a:r>
          </a:p>
          <a:p>
            <a:pPr marL="912010" indent="-685800">
              <a:buFont typeface="Arial" panose="020B0604020202020204" pitchFamily="34" charset="0"/>
              <a:buChar char="•"/>
            </a:pPr>
            <a:r>
              <a:rPr lang="en-US"/>
              <a:t>Open-source systems that can be built and customized by non-experts </a:t>
            </a:r>
            <a:endParaRPr lang="en-US" dirty="0"/>
          </a:p>
        </p:txBody>
      </p:sp>
      <p:sp>
        <p:nvSpPr>
          <p:cNvPr id="20" name="Content Placeholder 9">
            <a:extLst>
              <a:ext uri="{FF2B5EF4-FFF2-40B4-BE49-F238E27FC236}">
                <a16:creationId xmlns:a16="http://schemas.microsoft.com/office/drawing/2014/main" id="{BD8F2C6E-6234-4293-861B-176E5F37E742}"/>
              </a:ext>
            </a:extLst>
          </p:cNvPr>
          <p:cNvSpPr txBox="1">
            <a:spLocks/>
          </p:cNvSpPr>
          <p:nvPr/>
        </p:nvSpPr>
        <p:spPr>
          <a:xfrm>
            <a:off x="17593431" y="19212914"/>
            <a:ext cx="16493370" cy="5391150"/>
          </a:xfrm>
          <a:prstGeom prst="rect">
            <a:avLst/>
          </a:prstGeom>
          <a:noFill/>
        </p:spPr>
        <p:txBody>
          <a:bodyPr lIns="91428" tIns="45714" rIns="91428" bIns="45714"/>
          <a:lstStyle>
            <a:lvl1pPr marL="75404" indent="0" algn="l" defTabSz="1828508" rtl="0" eaLnBrk="1" latinLnBrk="0" hangingPunct="1">
              <a:spcBef>
                <a:spcPct val="20000"/>
              </a:spcBef>
              <a:buFont typeface="Arial"/>
              <a:buNone/>
              <a:tabLst/>
              <a:defRPr sz="5000" kern="1200">
                <a:solidFill>
                  <a:schemeClr val="tx1"/>
                </a:solidFill>
                <a:latin typeface="+mn-lt"/>
                <a:ea typeface="+mn-ea"/>
                <a:cs typeface="+mn-cs"/>
              </a:defRPr>
            </a:lvl1pPr>
            <a:lvl2pPr marL="2133259" indent="-609503" algn="l" defTabSz="1828508" rtl="0" eaLnBrk="1" latinLnBrk="0" hangingPunct="1">
              <a:spcBef>
                <a:spcPct val="20000"/>
              </a:spcBef>
              <a:buFont typeface="Arial"/>
              <a:buChar char="–"/>
              <a:defRPr sz="4000" kern="1200">
                <a:solidFill>
                  <a:schemeClr val="tx1"/>
                </a:solidFill>
                <a:latin typeface="+mn-lt"/>
                <a:ea typeface="+mn-ea"/>
                <a:cs typeface="+mn-cs"/>
              </a:defRPr>
            </a:lvl2pPr>
            <a:lvl3pPr marL="2590386" indent="-380939" algn="l" defTabSz="1828508" rtl="0" eaLnBrk="1" latinLnBrk="0" hangingPunct="1">
              <a:spcBef>
                <a:spcPct val="20000"/>
              </a:spcBef>
              <a:buFont typeface="Arial"/>
              <a:buChar char="•"/>
              <a:defRPr sz="3583" kern="1200">
                <a:solidFill>
                  <a:schemeClr val="tx1"/>
                </a:solidFill>
                <a:latin typeface="+mn-lt"/>
                <a:ea typeface="+mn-ea"/>
                <a:cs typeface="+mn-cs"/>
              </a:defRPr>
            </a:lvl3pPr>
            <a:lvl4pPr marL="3276076" indent="-380939" algn="l" defTabSz="1828508" rtl="0" eaLnBrk="1" latinLnBrk="0" hangingPunct="1">
              <a:spcBef>
                <a:spcPct val="20000"/>
              </a:spcBef>
              <a:buFont typeface="Arial"/>
              <a:buChar char="–"/>
              <a:defRPr sz="3000" kern="1200">
                <a:solidFill>
                  <a:schemeClr val="tx1"/>
                </a:solidFill>
                <a:latin typeface="+mn-lt"/>
                <a:ea typeface="+mn-ea"/>
                <a:cs typeface="+mn-cs"/>
              </a:defRPr>
            </a:lvl4pPr>
            <a:lvl5pPr marL="3657015" indent="-380939" algn="l" defTabSz="1828508" rtl="0" eaLnBrk="1" latinLnBrk="0" hangingPunct="1">
              <a:spcBef>
                <a:spcPct val="20000"/>
              </a:spcBef>
              <a:buFont typeface="Arial"/>
              <a:buChar char="»"/>
              <a:defRPr sz="3000" kern="1200">
                <a:solidFill>
                  <a:schemeClr val="tx1"/>
                </a:solidFill>
                <a:latin typeface="+mn-lt"/>
                <a:ea typeface="+mn-ea"/>
                <a:cs typeface="+mn-cs"/>
              </a:defRPr>
            </a:lvl5pPr>
            <a:lvl6pPr marL="10056790" indent="-914253" algn="l" defTabSz="1828508" rtl="0" eaLnBrk="1" latinLnBrk="0" hangingPunct="1">
              <a:spcBef>
                <a:spcPct val="20000"/>
              </a:spcBef>
              <a:buFont typeface="Arial"/>
              <a:buChar char="•"/>
              <a:defRPr sz="7083" kern="1200">
                <a:solidFill>
                  <a:schemeClr val="tx1"/>
                </a:solidFill>
                <a:latin typeface="+mn-lt"/>
                <a:ea typeface="+mn-ea"/>
                <a:cs typeface="+mn-cs"/>
              </a:defRPr>
            </a:lvl6pPr>
            <a:lvl7pPr marL="11885298" indent="-914253" algn="l" defTabSz="1828508" rtl="0" eaLnBrk="1" latinLnBrk="0" hangingPunct="1">
              <a:spcBef>
                <a:spcPct val="20000"/>
              </a:spcBef>
              <a:buFont typeface="Arial"/>
              <a:buChar char="•"/>
              <a:defRPr sz="7083" kern="1200">
                <a:solidFill>
                  <a:schemeClr val="tx1"/>
                </a:solidFill>
                <a:latin typeface="+mn-lt"/>
                <a:ea typeface="+mn-ea"/>
                <a:cs typeface="+mn-cs"/>
              </a:defRPr>
            </a:lvl7pPr>
            <a:lvl8pPr marL="13713806" indent="-914253" algn="l" defTabSz="1828508" rtl="0" eaLnBrk="1" latinLnBrk="0" hangingPunct="1">
              <a:spcBef>
                <a:spcPct val="20000"/>
              </a:spcBef>
              <a:buFont typeface="Arial"/>
              <a:buChar char="•"/>
              <a:defRPr sz="7083" kern="1200">
                <a:solidFill>
                  <a:schemeClr val="tx1"/>
                </a:solidFill>
                <a:latin typeface="+mn-lt"/>
                <a:ea typeface="+mn-ea"/>
                <a:cs typeface="+mn-cs"/>
              </a:defRPr>
            </a:lvl8pPr>
            <a:lvl9pPr marL="15542312" indent="-914253" algn="l" defTabSz="1828508" rtl="0" eaLnBrk="1" latinLnBrk="0" hangingPunct="1">
              <a:spcBef>
                <a:spcPct val="20000"/>
              </a:spcBef>
              <a:buFont typeface="Arial"/>
              <a:buChar char="•"/>
              <a:defRPr sz="7083" kern="1200">
                <a:solidFill>
                  <a:schemeClr val="tx1"/>
                </a:solidFill>
                <a:latin typeface="+mn-lt"/>
                <a:ea typeface="+mn-ea"/>
                <a:cs typeface="+mn-cs"/>
              </a:defRPr>
            </a:lvl9pPr>
          </a:lstStyle>
          <a:p>
            <a:r>
              <a:rPr lang="en-US"/>
              <a:t>Broader Impacts:</a:t>
            </a:r>
          </a:p>
          <a:p>
            <a:pPr marL="761204" indent="-685800">
              <a:buFont typeface="Arial" panose="020B0604020202020204" pitchFamily="34" charset="0"/>
              <a:buChar char="•"/>
            </a:pPr>
            <a:r>
              <a:rPr lang="en-US"/>
              <a:t>Enabling scientists to use co-bots in their own experiment workflows and applications</a:t>
            </a:r>
          </a:p>
          <a:p>
            <a:pPr marL="761204" indent="-685800">
              <a:buFont typeface="Arial" panose="020B0604020202020204" pitchFamily="34" charset="0"/>
              <a:buChar char="•"/>
            </a:pPr>
            <a:r>
              <a:rPr lang="en-US"/>
              <a:t>Teaching students machine design and customization with a low-cost but highly precise platform</a:t>
            </a:r>
          </a:p>
          <a:p>
            <a:pPr marL="761204" indent="-685800">
              <a:buFont typeface="Arial" panose="020B0604020202020204" pitchFamily="34" charset="0"/>
              <a:buChar char="•"/>
            </a:pPr>
            <a:r>
              <a:rPr lang="en-US"/>
              <a:t>Lowering the threshold to developing computer-controlled processes</a:t>
            </a:r>
            <a:endParaRPr lang="en-US" dirty="0"/>
          </a:p>
        </p:txBody>
      </p:sp>
      <p:pic>
        <p:nvPicPr>
          <p:cNvPr id="21" name="Content Placeholder 16">
            <a:extLst>
              <a:ext uri="{FF2B5EF4-FFF2-40B4-BE49-F238E27FC236}">
                <a16:creationId xmlns:a16="http://schemas.microsoft.com/office/drawing/2014/main" id="{E2FD028A-D4F6-EF32-1F3F-7B68EFE086EC}"/>
              </a:ext>
            </a:extLst>
          </p:cNvPr>
          <p:cNvPicPr>
            <a:picLocks noChangeAspect="1"/>
          </p:cNvPicPr>
          <p:nvPr/>
        </p:nvPicPr>
        <p:blipFill>
          <a:blip r:embed="rId2"/>
          <a:stretch>
            <a:fillRect/>
          </a:stretch>
        </p:blipFill>
        <p:spPr>
          <a:xfrm>
            <a:off x="1757493" y="8896526"/>
            <a:ext cx="6562725" cy="5419725"/>
          </a:xfrm>
          <a:prstGeom prst="rect">
            <a:avLst/>
          </a:prstGeom>
          <a:noFill/>
        </p:spPr>
      </p:pic>
      <p:pic>
        <p:nvPicPr>
          <p:cNvPr id="22" name="Picture 21">
            <a:extLst>
              <a:ext uri="{FF2B5EF4-FFF2-40B4-BE49-F238E27FC236}">
                <a16:creationId xmlns:a16="http://schemas.microsoft.com/office/drawing/2014/main" id="{2963FA37-6F7B-219B-C33B-D3301153437C}"/>
              </a:ext>
            </a:extLst>
          </p:cNvPr>
          <p:cNvPicPr>
            <a:picLocks noChangeAspect="1"/>
          </p:cNvPicPr>
          <p:nvPr/>
        </p:nvPicPr>
        <p:blipFill rotWithShape="1">
          <a:blip r:embed="rId3"/>
          <a:srcRect r="23980"/>
          <a:stretch/>
        </p:blipFill>
        <p:spPr>
          <a:xfrm>
            <a:off x="28946111" y="8908082"/>
            <a:ext cx="5872396" cy="5391150"/>
          </a:xfrm>
          <a:prstGeom prst="rect">
            <a:avLst/>
          </a:prstGeom>
        </p:spPr>
      </p:pic>
      <p:sp>
        <p:nvSpPr>
          <p:cNvPr id="23" name="TextBox 22">
            <a:extLst>
              <a:ext uri="{FF2B5EF4-FFF2-40B4-BE49-F238E27FC236}">
                <a16:creationId xmlns:a16="http://schemas.microsoft.com/office/drawing/2014/main" id="{7525D949-B5C1-0CD4-A23F-16D087F9D34F}"/>
              </a:ext>
            </a:extLst>
          </p:cNvPr>
          <p:cNvSpPr txBox="1"/>
          <p:nvPr/>
        </p:nvSpPr>
        <p:spPr>
          <a:xfrm>
            <a:off x="1757493" y="14456062"/>
            <a:ext cx="5367866" cy="584775"/>
          </a:xfrm>
          <a:prstGeom prst="rect">
            <a:avLst/>
          </a:prstGeom>
          <a:noFill/>
        </p:spPr>
        <p:txBody>
          <a:bodyPr wrap="square" rtlCol="0">
            <a:spAutoFit/>
          </a:bodyPr>
          <a:lstStyle/>
          <a:p>
            <a:r>
              <a:rPr lang="en-US" sz="3200" dirty="0"/>
              <a:t>Tool-changing motion platform</a:t>
            </a:r>
          </a:p>
        </p:txBody>
      </p:sp>
      <p:sp>
        <p:nvSpPr>
          <p:cNvPr id="24" name="TextBox 23">
            <a:extLst>
              <a:ext uri="{FF2B5EF4-FFF2-40B4-BE49-F238E27FC236}">
                <a16:creationId xmlns:a16="http://schemas.microsoft.com/office/drawing/2014/main" id="{648F958B-B11B-35D2-DC2F-4EC6342E3CF2}"/>
              </a:ext>
            </a:extLst>
          </p:cNvPr>
          <p:cNvSpPr txBox="1"/>
          <p:nvPr/>
        </p:nvSpPr>
        <p:spPr>
          <a:xfrm>
            <a:off x="8597900" y="14456062"/>
            <a:ext cx="4455232" cy="1077218"/>
          </a:xfrm>
          <a:prstGeom prst="rect">
            <a:avLst/>
          </a:prstGeom>
          <a:noFill/>
        </p:spPr>
        <p:txBody>
          <a:bodyPr wrap="square" rtlCol="0">
            <a:spAutoFit/>
          </a:bodyPr>
          <a:lstStyle/>
          <a:p>
            <a:r>
              <a:rPr lang="en-US" sz="3200" dirty="0"/>
              <a:t>Manipulating and Imaging Duckweed</a:t>
            </a:r>
          </a:p>
        </p:txBody>
      </p:sp>
      <p:sp>
        <p:nvSpPr>
          <p:cNvPr id="25" name="TextBox 24">
            <a:extLst>
              <a:ext uri="{FF2B5EF4-FFF2-40B4-BE49-F238E27FC236}">
                <a16:creationId xmlns:a16="http://schemas.microsoft.com/office/drawing/2014/main" id="{C27B2240-95CC-31F6-2F64-7961FFD65CC1}"/>
              </a:ext>
            </a:extLst>
          </p:cNvPr>
          <p:cNvSpPr txBox="1"/>
          <p:nvPr/>
        </p:nvSpPr>
        <p:spPr>
          <a:xfrm>
            <a:off x="16243440" y="14373726"/>
            <a:ext cx="4455232" cy="1077218"/>
          </a:xfrm>
          <a:prstGeom prst="rect">
            <a:avLst/>
          </a:prstGeom>
          <a:noFill/>
        </p:spPr>
        <p:txBody>
          <a:bodyPr wrap="square" rtlCol="0">
            <a:spAutoFit/>
          </a:bodyPr>
          <a:lstStyle/>
          <a:p>
            <a:r>
              <a:rPr lang="en-US" sz="3200" dirty="0"/>
              <a:t>Automatically sonicated samples </a:t>
            </a:r>
          </a:p>
        </p:txBody>
      </p:sp>
      <p:pic>
        <p:nvPicPr>
          <p:cNvPr id="37" name="Picture 36">
            <a:extLst>
              <a:ext uri="{FF2B5EF4-FFF2-40B4-BE49-F238E27FC236}">
                <a16:creationId xmlns:a16="http://schemas.microsoft.com/office/drawing/2014/main" id="{63336167-3078-063D-64E7-2AD3E2015465}"/>
              </a:ext>
            </a:extLst>
          </p:cNvPr>
          <p:cNvPicPr>
            <a:picLocks noChangeAspect="1"/>
          </p:cNvPicPr>
          <p:nvPr/>
        </p:nvPicPr>
        <p:blipFill rotWithShape="1">
          <a:blip r:embed="rId4"/>
          <a:srcRect r="7840"/>
          <a:stretch/>
        </p:blipFill>
        <p:spPr>
          <a:xfrm rot="5400000">
            <a:off x="22964061" y="8660927"/>
            <a:ext cx="5419725" cy="5880756"/>
          </a:xfrm>
          <a:prstGeom prst="rect">
            <a:avLst/>
          </a:prstGeom>
        </p:spPr>
      </p:pic>
      <p:sp>
        <p:nvSpPr>
          <p:cNvPr id="26" name="TextBox 25">
            <a:extLst>
              <a:ext uri="{FF2B5EF4-FFF2-40B4-BE49-F238E27FC236}">
                <a16:creationId xmlns:a16="http://schemas.microsoft.com/office/drawing/2014/main" id="{E10955CE-70EE-7FDA-8FE7-7A52A46156C9}"/>
              </a:ext>
            </a:extLst>
          </p:cNvPr>
          <p:cNvSpPr txBox="1"/>
          <p:nvPr/>
        </p:nvSpPr>
        <p:spPr>
          <a:xfrm>
            <a:off x="22697382" y="14353464"/>
            <a:ext cx="5367866" cy="1077218"/>
          </a:xfrm>
          <a:prstGeom prst="rect">
            <a:avLst/>
          </a:prstGeom>
          <a:noFill/>
        </p:spPr>
        <p:txBody>
          <a:bodyPr wrap="square" rtlCol="0">
            <a:spAutoFit/>
          </a:bodyPr>
          <a:lstStyle/>
          <a:p>
            <a:r>
              <a:rPr lang="en-US" sz="3200" dirty="0"/>
              <a:t>Ultrasonic manipulator levitating a duckweed frond</a:t>
            </a:r>
          </a:p>
        </p:txBody>
      </p:sp>
      <p:sp>
        <p:nvSpPr>
          <p:cNvPr id="27" name="TextBox 26">
            <a:extLst>
              <a:ext uri="{FF2B5EF4-FFF2-40B4-BE49-F238E27FC236}">
                <a16:creationId xmlns:a16="http://schemas.microsoft.com/office/drawing/2014/main" id="{C14F9D29-8EE4-629F-3DDB-F2C1C83F9104}"/>
              </a:ext>
            </a:extLst>
          </p:cNvPr>
          <p:cNvSpPr txBox="1"/>
          <p:nvPr/>
        </p:nvSpPr>
        <p:spPr>
          <a:xfrm>
            <a:off x="28946111" y="14426232"/>
            <a:ext cx="5367866" cy="1077218"/>
          </a:xfrm>
          <a:prstGeom prst="rect">
            <a:avLst/>
          </a:prstGeom>
          <a:noFill/>
        </p:spPr>
        <p:txBody>
          <a:bodyPr wrap="square" rtlCol="0">
            <a:spAutoFit/>
          </a:bodyPr>
          <a:lstStyle/>
          <a:p>
            <a:r>
              <a:rPr lang="en-US" sz="3200" dirty="0"/>
              <a:t>Browser-based end-user programming environment</a:t>
            </a:r>
          </a:p>
        </p:txBody>
      </p:sp>
      <p:pic>
        <p:nvPicPr>
          <p:cNvPr id="29" name="Picture 28" descr="A picture containing indoor, glass, drink, beverage&#10;&#10;Description automatically generated">
            <a:extLst>
              <a:ext uri="{FF2B5EF4-FFF2-40B4-BE49-F238E27FC236}">
                <a16:creationId xmlns:a16="http://schemas.microsoft.com/office/drawing/2014/main" id="{336A0A36-C212-167E-55A0-73B605E18611}"/>
              </a:ext>
            </a:extLst>
          </p:cNvPr>
          <p:cNvPicPr>
            <a:picLocks noChangeAspect="1"/>
          </p:cNvPicPr>
          <p:nvPr/>
        </p:nvPicPr>
        <p:blipFill>
          <a:blip r:embed="rId5"/>
          <a:stretch>
            <a:fillRect/>
          </a:stretch>
        </p:blipFill>
        <p:spPr>
          <a:xfrm>
            <a:off x="8597901" y="8896350"/>
            <a:ext cx="7237530" cy="5428147"/>
          </a:xfrm>
          <a:prstGeom prst="rect">
            <a:avLst/>
          </a:prstGeom>
        </p:spPr>
      </p:pic>
      <p:pic>
        <p:nvPicPr>
          <p:cNvPr id="30" name="Picture 29">
            <a:extLst>
              <a:ext uri="{FF2B5EF4-FFF2-40B4-BE49-F238E27FC236}">
                <a16:creationId xmlns:a16="http://schemas.microsoft.com/office/drawing/2014/main" id="{9FDC3346-6B4D-FA1E-0509-A1D5679F673D}"/>
              </a:ext>
            </a:extLst>
          </p:cNvPr>
          <p:cNvPicPr>
            <a:picLocks noChangeAspect="1"/>
          </p:cNvPicPr>
          <p:nvPr/>
        </p:nvPicPr>
        <p:blipFill>
          <a:blip r:embed="rId6"/>
          <a:stretch>
            <a:fillRect/>
          </a:stretch>
        </p:blipFill>
        <p:spPr>
          <a:xfrm>
            <a:off x="8605270" y="8891645"/>
            <a:ext cx="1802754" cy="5408261"/>
          </a:xfrm>
          <a:prstGeom prst="rect">
            <a:avLst/>
          </a:prstGeom>
        </p:spPr>
      </p:pic>
      <p:pic>
        <p:nvPicPr>
          <p:cNvPr id="31" name="Picture 30" descr="A close-up of a circuit board&#10;&#10;Description automatically generated with low confidence">
            <a:extLst>
              <a:ext uri="{FF2B5EF4-FFF2-40B4-BE49-F238E27FC236}">
                <a16:creationId xmlns:a16="http://schemas.microsoft.com/office/drawing/2014/main" id="{DD322B2C-3ECD-E61C-992D-E86C886EBC1B}"/>
              </a:ext>
            </a:extLst>
          </p:cNvPr>
          <p:cNvPicPr>
            <a:picLocks noChangeAspect="1"/>
          </p:cNvPicPr>
          <p:nvPr/>
        </p:nvPicPr>
        <p:blipFill rotWithShape="1">
          <a:blip r:embed="rId7"/>
          <a:srcRect t="30721" r="5614" b="8649"/>
          <a:stretch/>
        </p:blipFill>
        <p:spPr>
          <a:xfrm>
            <a:off x="16120483" y="8891442"/>
            <a:ext cx="6328011" cy="5419725"/>
          </a:xfrm>
          <a:prstGeom prst="rect">
            <a:avLst/>
          </a:prstGeom>
        </p:spPr>
      </p:pic>
    </p:spTree>
    <p:extLst>
      <p:ext uri="{BB962C8B-B14F-4D97-AF65-F5344CB8AC3E}">
        <p14:creationId xmlns:p14="http://schemas.microsoft.com/office/powerpoint/2010/main" val="950205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269</TotalTime>
  <Words>203</Words>
  <Application>Microsoft Office PowerPoint</Application>
  <PresentationFormat>Custom</PresentationFormat>
  <Paragraphs>23</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Multi-Manipulator Extensible Robotic Platforms</vt:lpstr>
    </vt:vector>
  </TitlesOfParts>
  <Company>Vanderbilt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Karns</dc:creator>
  <cp:lastModifiedBy>Jared Nakahara</cp:lastModifiedBy>
  <cp:revision>51</cp:revision>
  <dcterms:created xsi:type="dcterms:W3CDTF">2015-11-02T16:42:22Z</dcterms:created>
  <dcterms:modified xsi:type="dcterms:W3CDTF">2023-04-13T18:44:38Z</dcterms:modified>
</cp:coreProperties>
</file>