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38404800"/>
  <p:notesSz cx="6858000" cy="9144000"/>
  <p:defaultTextStyle>
    <a:defPPr>
      <a:defRPr lang="en-US"/>
    </a:defPPr>
    <a:lvl1pPr marL="0" algn="l" defTabSz="2037722" rtl="0" eaLnBrk="1" latinLnBrk="0" hangingPunct="1">
      <a:defRPr sz="8000" kern="1200">
        <a:solidFill>
          <a:schemeClr val="tx1"/>
        </a:solidFill>
        <a:latin typeface="+mn-lt"/>
        <a:ea typeface="+mn-ea"/>
        <a:cs typeface="+mn-cs"/>
      </a:defRPr>
    </a:lvl1pPr>
    <a:lvl2pPr marL="2037722" algn="l" defTabSz="2037722" rtl="0" eaLnBrk="1" latinLnBrk="0" hangingPunct="1">
      <a:defRPr sz="8000" kern="1200">
        <a:solidFill>
          <a:schemeClr val="tx1"/>
        </a:solidFill>
        <a:latin typeface="+mn-lt"/>
        <a:ea typeface="+mn-ea"/>
        <a:cs typeface="+mn-cs"/>
      </a:defRPr>
    </a:lvl2pPr>
    <a:lvl3pPr marL="4075444" algn="l" defTabSz="2037722" rtl="0" eaLnBrk="1" latinLnBrk="0" hangingPunct="1">
      <a:defRPr sz="8000" kern="1200">
        <a:solidFill>
          <a:schemeClr val="tx1"/>
        </a:solidFill>
        <a:latin typeface="+mn-lt"/>
        <a:ea typeface="+mn-ea"/>
        <a:cs typeface="+mn-cs"/>
      </a:defRPr>
    </a:lvl3pPr>
    <a:lvl4pPr marL="6113166" algn="l" defTabSz="2037722" rtl="0" eaLnBrk="1" latinLnBrk="0" hangingPunct="1">
      <a:defRPr sz="8000" kern="1200">
        <a:solidFill>
          <a:schemeClr val="tx1"/>
        </a:solidFill>
        <a:latin typeface="+mn-lt"/>
        <a:ea typeface="+mn-ea"/>
        <a:cs typeface="+mn-cs"/>
      </a:defRPr>
    </a:lvl4pPr>
    <a:lvl5pPr marL="8150888" algn="l" defTabSz="2037722" rtl="0" eaLnBrk="1" latinLnBrk="0" hangingPunct="1">
      <a:defRPr sz="8000" kern="1200">
        <a:solidFill>
          <a:schemeClr val="tx1"/>
        </a:solidFill>
        <a:latin typeface="+mn-lt"/>
        <a:ea typeface="+mn-ea"/>
        <a:cs typeface="+mn-cs"/>
      </a:defRPr>
    </a:lvl5pPr>
    <a:lvl6pPr marL="10188611" algn="l" defTabSz="2037722" rtl="0" eaLnBrk="1" latinLnBrk="0" hangingPunct="1">
      <a:defRPr sz="8000" kern="1200">
        <a:solidFill>
          <a:schemeClr val="tx1"/>
        </a:solidFill>
        <a:latin typeface="+mn-lt"/>
        <a:ea typeface="+mn-ea"/>
        <a:cs typeface="+mn-cs"/>
      </a:defRPr>
    </a:lvl6pPr>
    <a:lvl7pPr marL="12226333" algn="l" defTabSz="2037722" rtl="0" eaLnBrk="1" latinLnBrk="0" hangingPunct="1">
      <a:defRPr sz="8000" kern="1200">
        <a:solidFill>
          <a:schemeClr val="tx1"/>
        </a:solidFill>
        <a:latin typeface="+mn-lt"/>
        <a:ea typeface="+mn-ea"/>
        <a:cs typeface="+mn-cs"/>
      </a:defRPr>
    </a:lvl7pPr>
    <a:lvl8pPr marL="14264055" algn="l" defTabSz="2037722" rtl="0" eaLnBrk="1" latinLnBrk="0" hangingPunct="1">
      <a:defRPr sz="8000" kern="1200">
        <a:solidFill>
          <a:schemeClr val="tx1"/>
        </a:solidFill>
        <a:latin typeface="+mn-lt"/>
        <a:ea typeface="+mn-ea"/>
        <a:cs typeface="+mn-cs"/>
      </a:defRPr>
    </a:lvl8pPr>
    <a:lvl9pPr marL="16301777" algn="l" defTabSz="2037722" rtl="0" eaLnBrk="1" latinLnBrk="0" hangingPunct="1">
      <a:defRPr sz="8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96">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72" y="9276"/>
      </p:cViewPr>
      <p:guideLst>
        <p:guide orient="horz" pos="12096"/>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70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10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50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09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53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44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01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95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1"/>
            <a:ext cx="32918399" cy="4800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lIns="63679" tIns="31839" rIns="63679" bIns="31839" spcCol="0" rtlCol="0" anchor="ctr"/>
          <a:lstStyle/>
          <a:p>
            <a:pPr algn="ctr"/>
            <a:endParaRPr lang="en-US" dirty="0"/>
          </a:p>
        </p:txBody>
      </p:sp>
    </p:spTree>
    <p:extLst>
      <p:ext uri="{BB962C8B-B14F-4D97-AF65-F5344CB8AC3E}">
        <p14:creationId xmlns:p14="http://schemas.microsoft.com/office/powerpoint/2010/main" val="2771197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37722" rtl="0" eaLnBrk="1" latinLnBrk="0" hangingPunct="1">
        <a:spcBef>
          <a:spcPct val="0"/>
        </a:spcBef>
        <a:buNone/>
        <a:defRPr sz="19600" kern="1200">
          <a:solidFill>
            <a:schemeClr val="tx1"/>
          </a:solidFill>
          <a:latin typeface="+mj-lt"/>
          <a:ea typeface="+mj-ea"/>
          <a:cs typeface="+mj-cs"/>
        </a:defRPr>
      </a:lvl1pPr>
    </p:titleStyle>
    <p:bodyStyle>
      <a:lvl1pPr marL="1528292" indent="-1528292" algn="l" defTabSz="2037722" rtl="0" eaLnBrk="1" latinLnBrk="0" hangingPunct="1">
        <a:spcBef>
          <a:spcPct val="20000"/>
        </a:spcBef>
        <a:buFont typeface="Arial"/>
        <a:buChar char="•"/>
        <a:defRPr sz="14300" kern="1200">
          <a:solidFill>
            <a:schemeClr val="tx1"/>
          </a:solidFill>
          <a:latin typeface="+mn-lt"/>
          <a:ea typeface="+mn-ea"/>
          <a:cs typeface="+mn-cs"/>
        </a:defRPr>
      </a:lvl1pPr>
      <a:lvl2pPr marL="3311298" indent="-1273576" algn="l" defTabSz="2037722" rtl="0" eaLnBrk="1" latinLnBrk="0" hangingPunct="1">
        <a:spcBef>
          <a:spcPct val="20000"/>
        </a:spcBef>
        <a:buFont typeface="Arial"/>
        <a:buChar char="–"/>
        <a:defRPr sz="12500" kern="1200">
          <a:solidFill>
            <a:schemeClr val="tx1"/>
          </a:solidFill>
          <a:latin typeface="+mn-lt"/>
          <a:ea typeface="+mn-ea"/>
          <a:cs typeface="+mn-cs"/>
        </a:defRPr>
      </a:lvl2pPr>
      <a:lvl3pPr marL="5094305" indent="-1018861" algn="l" defTabSz="2037722" rtl="0" eaLnBrk="1" latinLnBrk="0" hangingPunct="1">
        <a:spcBef>
          <a:spcPct val="20000"/>
        </a:spcBef>
        <a:buFont typeface="Arial"/>
        <a:buChar char="•"/>
        <a:defRPr sz="10700" kern="1200">
          <a:solidFill>
            <a:schemeClr val="tx1"/>
          </a:solidFill>
          <a:latin typeface="+mn-lt"/>
          <a:ea typeface="+mn-ea"/>
          <a:cs typeface="+mn-cs"/>
        </a:defRPr>
      </a:lvl3pPr>
      <a:lvl4pPr marL="7132027" indent="-1018861" algn="l" defTabSz="2037722" rtl="0" eaLnBrk="1" latinLnBrk="0" hangingPunct="1">
        <a:spcBef>
          <a:spcPct val="20000"/>
        </a:spcBef>
        <a:buFont typeface="Arial"/>
        <a:buChar char="–"/>
        <a:defRPr sz="8900" kern="1200">
          <a:solidFill>
            <a:schemeClr val="tx1"/>
          </a:solidFill>
          <a:latin typeface="+mn-lt"/>
          <a:ea typeface="+mn-ea"/>
          <a:cs typeface="+mn-cs"/>
        </a:defRPr>
      </a:lvl4pPr>
      <a:lvl5pPr marL="9169750" indent="-1018861" algn="l" defTabSz="2037722" rtl="0" eaLnBrk="1" latinLnBrk="0" hangingPunct="1">
        <a:spcBef>
          <a:spcPct val="20000"/>
        </a:spcBef>
        <a:buFont typeface="Arial"/>
        <a:buChar char="»"/>
        <a:defRPr sz="8900" kern="1200">
          <a:solidFill>
            <a:schemeClr val="tx1"/>
          </a:solidFill>
          <a:latin typeface="+mn-lt"/>
          <a:ea typeface="+mn-ea"/>
          <a:cs typeface="+mn-cs"/>
        </a:defRPr>
      </a:lvl5pPr>
      <a:lvl6pPr marL="11207472" indent="-1018861" algn="l" defTabSz="2037722" rtl="0" eaLnBrk="1" latinLnBrk="0" hangingPunct="1">
        <a:spcBef>
          <a:spcPct val="20000"/>
        </a:spcBef>
        <a:buFont typeface="Arial"/>
        <a:buChar char="•"/>
        <a:defRPr sz="8900" kern="1200">
          <a:solidFill>
            <a:schemeClr val="tx1"/>
          </a:solidFill>
          <a:latin typeface="+mn-lt"/>
          <a:ea typeface="+mn-ea"/>
          <a:cs typeface="+mn-cs"/>
        </a:defRPr>
      </a:lvl6pPr>
      <a:lvl7pPr marL="13245194" indent="-1018861" algn="l" defTabSz="2037722" rtl="0" eaLnBrk="1" latinLnBrk="0" hangingPunct="1">
        <a:spcBef>
          <a:spcPct val="20000"/>
        </a:spcBef>
        <a:buFont typeface="Arial"/>
        <a:buChar char="•"/>
        <a:defRPr sz="8900" kern="1200">
          <a:solidFill>
            <a:schemeClr val="tx1"/>
          </a:solidFill>
          <a:latin typeface="+mn-lt"/>
          <a:ea typeface="+mn-ea"/>
          <a:cs typeface="+mn-cs"/>
        </a:defRPr>
      </a:lvl7pPr>
      <a:lvl8pPr marL="15282916" indent="-1018861" algn="l" defTabSz="2037722" rtl="0" eaLnBrk="1" latinLnBrk="0" hangingPunct="1">
        <a:spcBef>
          <a:spcPct val="20000"/>
        </a:spcBef>
        <a:buFont typeface="Arial"/>
        <a:buChar char="•"/>
        <a:defRPr sz="8900" kern="1200">
          <a:solidFill>
            <a:schemeClr val="tx1"/>
          </a:solidFill>
          <a:latin typeface="+mn-lt"/>
          <a:ea typeface="+mn-ea"/>
          <a:cs typeface="+mn-cs"/>
        </a:defRPr>
      </a:lvl8pPr>
      <a:lvl9pPr marL="17320638" indent="-1018861" algn="l" defTabSz="2037722"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37722" rtl="0" eaLnBrk="1" latinLnBrk="0" hangingPunct="1">
        <a:defRPr sz="8000" kern="1200">
          <a:solidFill>
            <a:schemeClr val="tx1"/>
          </a:solidFill>
          <a:latin typeface="+mn-lt"/>
          <a:ea typeface="+mn-ea"/>
          <a:cs typeface="+mn-cs"/>
        </a:defRPr>
      </a:lvl1pPr>
      <a:lvl2pPr marL="2037722" algn="l" defTabSz="2037722" rtl="0" eaLnBrk="1" latinLnBrk="0" hangingPunct="1">
        <a:defRPr sz="8000" kern="1200">
          <a:solidFill>
            <a:schemeClr val="tx1"/>
          </a:solidFill>
          <a:latin typeface="+mn-lt"/>
          <a:ea typeface="+mn-ea"/>
          <a:cs typeface="+mn-cs"/>
        </a:defRPr>
      </a:lvl2pPr>
      <a:lvl3pPr marL="4075444" algn="l" defTabSz="2037722" rtl="0" eaLnBrk="1" latinLnBrk="0" hangingPunct="1">
        <a:defRPr sz="8000" kern="1200">
          <a:solidFill>
            <a:schemeClr val="tx1"/>
          </a:solidFill>
          <a:latin typeface="+mn-lt"/>
          <a:ea typeface="+mn-ea"/>
          <a:cs typeface="+mn-cs"/>
        </a:defRPr>
      </a:lvl3pPr>
      <a:lvl4pPr marL="6113166" algn="l" defTabSz="2037722" rtl="0" eaLnBrk="1" latinLnBrk="0" hangingPunct="1">
        <a:defRPr sz="8000" kern="1200">
          <a:solidFill>
            <a:schemeClr val="tx1"/>
          </a:solidFill>
          <a:latin typeface="+mn-lt"/>
          <a:ea typeface="+mn-ea"/>
          <a:cs typeface="+mn-cs"/>
        </a:defRPr>
      </a:lvl4pPr>
      <a:lvl5pPr marL="8150888" algn="l" defTabSz="2037722" rtl="0" eaLnBrk="1" latinLnBrk="0" hangingPunct="1">
        <a:defRPr sz="8000" kern="1200">
          <a:solidFill>
            <a:schemeClr val="tx1"/>
          </a:solidFill>
          <a:latin typeface="+mn-lt"/>
          <a:ea typeface="+mn-ea"/>
          <a:cs typeface="+mn-cs"/>
        </a:defRPr>
      </a:lvl5pPr>
      <a:lvl6pPr marL="10188611" algn="l" defTabSz="2037722" rtl="0" eaLnBrk="1" latinLnBrk="0" hangingPunct="1">
        <a:defRPr sz="8000" kern="1200">
          <a:solidFill>
            <a:schemeClr val="tx1"/>
          </a:solidFill>
          <a:latin typeface="+mn-lt"/>
          <a:ea typeface="+mn-ea"/>
          <a:cs typeface="+mn-cs"/>
        </a:defRPr>
      </a:lvl6pPr>
      <a:lvl7pPr marL="12226333" algn="l" defTabSz="2037722" rtl="0" eaLnBrk="1" latinLnBrk="0" hangingPunct="1">
        <a:defRPr sz="8000" kern="1200">
          <a:solidFill>
            <a:schemeClr val="tx1"/>
          </a:solidFill>
          <a:latin typeface="+mn-lt"/>
          <a:ea typeface="+mn-ea"/>
          <a:cs typeface="+mn-cs"/>
        </a:defRPr>
      </a:lvl7pPr>
      <a:lvl8pPr marL="14264055" algn="l" defTabSz="2037722" rtl="0" eaLnBrk="1" latinLnBrk="0" hangingPunct="1">
        <a:defRPr sz="8000" kern="1200">
          <a:solidFill>
            <a:schemeClr val="tx1"/>
          </a:solidFill>
          <a:latin typeface="+mn-lt"/>
          <a:ea typeface="+mn-ea"/>
          <a:cs typeface="+mn-cs"/>
        </a:defRPr>
      </a:lvl8pPr>
      <a:lvl9pPr marL="16301777" algn="l" defTabSz="203772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4-10-15 at 10.32.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8851" y="21891353"/>
            <a:ext cx="10895715" cy="6799717"/>
          </a:xfrm>
          <a:prstGeom prst="rect">
            <a:avLst/>
          </a:prstGeom>
          <a:noFill/>
          <a:ln>
            <a:noFill/>
          </a:ln>
        </p:spPr>
      </p:pic>
      <p:sp>
        <p:nvSpPr>
          <p:cNvPr id="4" name="TextBox 3"/>
          <p:cNvSpPr txBox="1"/>
          <p:nvPr/>
        </p:nvSpPr>
        <p:spPr>
          <a:xfrm>
            <a:off x="2861666" y="0"/>
            <a:ext cx="30056733" cy="2554545"/>
          </a:xfrm>
          <a:prstGeom prst="rect">
            <a:avLst/>
          </a:prstGeom>
          <a:noFill/>
        </p:spPr>
        <p:txBody>
          <a:bodyPr wrap="square" rtlCol="0">
            <a:spAutoFit/>
          </a:bodyPr>
          <a:lstStyle/>
          <a:p>
            <a:pPr algn="ctr"/>
            <a:r>
              <a:rPr lang="en-US" b="1" dirty="0" smtClean="0">
                <a:solidFill>
                  <a:srgbClr val="FFFFFF"/>
                </a:solidFill>
              </a:rPr>
              <a:t>MULTI-ROBOT CYBERPHYSICAL SYSTEM FOR ASSISTING YOUNG DEVELOPMENTALLY-DELAYED CHILDREN IN LEARNING TO WALK</a:t>
            </a:r>
            <a:endParaRPr lang="en-US" b="1" dirty="0">
              <a:solidFill>
                <a:srgbClr val="FFFFFF"/>
              </a:solidFill>
            </a:endParaRPr>
          </a:p>
        </p:txBody>
      </p:sp>
      <p:sp>
        <p:nvSpPr>
          <p:cNvPr id="6" name="TextBox 5"/>
          <p:cNvSpPr txBox="1"/>
          <p:nvPr/>
        </p:nvSpPr>
        <p:spPr>
          <a:xfrm>
            <a:off x="7031264" y="2722720"/>
            <a:ext cx="25429935" cy="707886"/>
          </a:xfrm>
          <a:prstGeom prst="rect">
            <a:avLst/>
          </a:prstGeom>
          <a:noFill/>
        </p:spPr>
        <p:txBody>
          <a:bodyPr wrap="square" rtlCol="0">
            <a:spAutoFit/>
          </a:bodyPr>
          <a:lstStyle/>
          <a:p>
            <a:pPr algn="ctr"/>
            <a:r>
              <a:rPr lang="en-US" sz="4000" dirty="0" smtClean="0">
                <a:solidFill>
                  <a:srgbClr val="FFFFFF"/>
                </a:solidFill>
              </a:rPr>
              <a:t>Eugene C. Goldfield</a:t>
            </a:r>
            <a:r>
              <a:rPr lang="en-US" sz="4000" baseline="30000" dirty="0" smtClean="0">
                <a:solidFill>
                  <a:srgbClr val="FFFFFF"/>
                </a:solidFill>
              </a:rPr>
              <a:t>1,2</a:t>
            </a:r>
            <a:r>
              <a:rPr lang="en-US" sz="4000" dirty="0" smtClean="0">
                <a:solidFill>
                  <a:srgbClr val="FFFFFF"/>
                </a:solidFill>
              </a:rPr>
              <a:t>, Daniel Miranda</a:t>
            </a:r>
            <a:r>
              <a:rPr lang="en-US" sz="4000" baseline="30000" dirty="0" smtClean="0">
                <a:solidFill>
                  <a:srgbClr val="FFFFFF"/>
                </a:solidFill>
              </a:rPr>
              <a:t>1,2</a:t>
            </a:r>
            <a:r>
              <a:rPr lang="en-US" sz="4000" dirty="0" smtClean="0">
                <a:solidFill>
                  <a:srgbClr val="FFFFFF"/>
                </a:solidFill>
              </a:rPr>
              <a:t>, Wen-</a:t>
            </a:r>
            <a:r>
              <a:rPr lang="en-US" sz="4000" dirty="0" err="1" smtClean="0">
                <a:solidFill>
                  <a:srgbClr val="FFFFFF"/>
                </a:solidFill>
              </a:rPr>
              <a:t>Hao</a:t>
            </a:r>
            <a:r>
              <a:rPr lang="en-US" sz="4000" dirty="0" smtClean="0">
                <a:solidFill>
                  <a:srgbClr val="FFFFFF"/>
                </a:solidFill>
              </a:rPr>
              <a:t> Hsu</a:t>
            </a:r>
            <a:r>
              <a:rPr lang="en-US" sz="4000" baseline="30000" dirty="0" smtClean="0">
                <a:solidFill>
                  <a:srgbClr val="FFFFFF"/>
                </a:solidFill>
              </a:rPr>
              <a:t>1,2</a:t>
            </a:r>
            <a:r>
              <a:rPr lang="en-US" sz="4000" dirty="0" smtClean="0">
                <a:solidFill>
                  <a:srgbClr val="FFFFFF"/>
                </a:solidFill>
              </a:rPr>
              <a:t>, Evelyn Park</a:t>
            </a:r>
            <a:r>
              <a:rPr lang="en-US" sz="4000" baseline="30000" dirty="0" smtClean="0">
                <a:solidFill>
                  <a:srgbClr val="FFFFFF"/>
                </a:solidFill>
              </a:rPr>
              <a:t>1</a:t>
            </a:r>
            <a:r>
              <a:rPr lang="en-US" sz="4000" dirty="0" smtClean="0">
                <a:solidFill>
                  <a:srgbClr val="FFFFFF"/>
                </a:solidFill>
              </a:rPr>
              <a:t>, Sunil Agrawal</a:t>
            </a:r>
            <a:r>
              <a:rPr lang="en-US" sz="4000" baseline="30000" dirty="0" smtClean="0">
                <a:solidFill>
                  <a:srgbClr val="FFFFFF"/>
                </a:solidFill>
              </a:rPr>
              <a:t>3</a:t>
            </a:r>
            <a:r>
              <a:rPr lang="en-US" sz="4000" dirty="0" smtClean="0">
                <a:solidFill>
                  <a:srgbClr val="FFFFFF"/>
                </a:solidFill>
              </a:rPr>
              <a:t>, </a:t>
            </a:r>
            <a:r>
              <a:rPr lang="en-US" sz="4000" dirty="0" err="1" smtClean="0">
                <a:solidFill>
                  <a:srgbClr val="FFFFFF"/>
                </a:solidFill>
              </a:rPr>
              <a:t>Jiyeon</a:t>
            </a:r>
            <a:r>
              <a:rPr lang="en-US" sz="4000" dirty="0" smtClean="0">
                <a:solidFill>
                  <a:srgbClr val="FFFFFF"/>
                </a:solidFill>
              </a:rPr>
              <a:t> Kang</a:t>
            </a:r>
            <a:r>
              <a:rPr lang="en-US" sz="4000" baseline="30000" dirty="0" smtClean="0">
                <a:solidFill>
                  <a:srgbClr val="FFFFFF"/>
                </a:solidFill>
              </a:rPr>
              <a:t>3</a:t>
            </a:r>
            <a:r>
              <a:rPr lang="en-US" sz="4000" dirty="0" smtClean="0">
                <a:solidFill>
                  <a:srgbClr val="FFFFFF"/>
                </a:solidFill>
              </a:rPr>
              <a:t>, </a:t>
            </a:r>
            <a:r>
              <a:rPr lang="en-US" sz="4000" dirty="0" err="1" smtClean="0">
                <a:solidFill>
                  <a:srgbClr val="FFFFFF"/>
                </a:solidFill>
              </a:rPr>
              <a:t>Conor</a:t>
            </a:r>
            <a:r>
              <a:rPr lang="en-US" sz="4000" dirty="0" smtClean="0">
                <a:solidFill>
                  <a:srgbClr val="FFFFFF"/>
                </a:solidFill>
              </a:rPr>
              <a:t> Walsh</a:t>
            </a:r>
            <a:r>
              <a:rPr lang="en-US" sz="4000" baseline="30000" dirty="0" smtClean="0">
                <a:solidFill>
                  <a:srgbClr val="FFFFFF"/>
                </a:solidFill>
              </a:rPr>
              <a:t>2</a:t>
            </a:r>
            <a:endParaRPr lang="en-US" sz="4000" baseline="30000" dirty="0">
              <a:solidFill>
                <a:srgbClr val="FFFFFF"/>
              </a:solidFill>
            </a:endParaRPr>
          </a:p>
        </p:txBody>
      </p:sp>
      <p:sp>
        <p:nvSpPr>
          <p:cNvPr id="8" name="TextBox 7"/>
          <p:cNvSpPr txBox="1"/>
          <p:nvPr/>
        </p:nvSpPr>
        <p:spPr>
          <a:xfrm>
            <a:off x="7031264" y="3517338"/>
            <a:ext cx="25429936" cy="646331"/>
          </a:xfrm>
          <a:prstGeom prst="rect">
            <a:avLst/>
          </a:prstGeom>
          <a:noFill/>
        </p:spPr>
        <p:txBody>
          <a:bodyPr wrap="square" rtlCol="0">
            <a:spAutoFit/>
          </a:bodyPr>
          <a:lstStyle/>
          <a:p>
            <a:pPr algn="ctr"/>
            <a:r>
              <a:rPr lang="en-US" sz="3600" baseline="30000" dirty="0" smtClean="0">
                <a:solidFill>
                  <a:srgbClr val="FFFFFF"/>
                </a:solidFill>
              </a:rPr>
              <a:t>1</a:t>
            </a:r>
            <a:r>
              <a:rPr lang="en-US" sz="3600" dirty="0" smtClean="0">
                <a:solidFill>
                  <a:srgbClr val="FFFFFF"/>
                </a:solidFill>
              </a:rPr>
              <a:t>Wyss Institute For Biologically Inspired Engineering at Harvard, </a:t>
            </a:r>
            <a:r>
              <a:rPr lang="en-US" sz="3600" baseline="30000" dirty="0" smtClean="0">
                <a:solidFill>
                  <a:srgbClr val="FFFFFF"/>
                </a:solidFill>
              </a:rPr>
              <a:t>2</a:t>
            </a:r>
            <a:r>
              <a:rPr lang="en-US" sz="3600" dirty="0" smtClean="0">
                <a:solidFill>
                  <a:srgbClr val="FFFFFF"/>
                </a:solidFill>
              </a:rPr>
              <a:t>Boston Children’s Hospital, </a:t>
            </a:r>
            <a:r>
              <a:rPr lang="en-US" sz="3600" baseline="30000" dirty="0" smtClean="0">
                <a:solidFill>
                  <a:srgbClr val="FFFFFF"/>
                </a:solidFill>
              </a:rPr>
              <a:t>3</a:t>
            </a:r>
            <a:r>
              <a:rPr lang="en-US" sz="3600" dirty="0" smtClean="0">
                <a:solidFill>
                  <a:srgbClr val="FFFFFF"/>
                </a:solidFill>
              </a:rPr>
              <a:t>Columbia University</a:t>
            </a:r>
            <a:endParaRPr lang="en-US" sz="3600" dirty="0">
              <a:solidFill>
                <a:srgbClr val="FFFFFF"/>
              </a:solidFill>
            </a:endParaRPr>
          </a:p>
        </p:txBody>
      </p:sp>
      <p:pic>
        <p:nvPicPr>
          <p:cNvPr id="9" name="Picture 71" descr="W:\Anticipatory Medical Devices\Common Files\Wyss Logos\High-Res\WyssLogo-Vector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79452"/>
            <a:ext cx="61563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2" descr="G:\Wyss\WyssRetreat\2013_WyssRetreat-WBVmattress\Childrens-hospital-bos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7472"/>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
          <p:cNvSpPr>
            <a:spLocks noChangeArrowheads="1"/>
          </p:cNvSpPr>
          <p:nvPr/>
        </p:nvSpPr>
        <p:spPr bwMode="auto">
          <a:xfrm>
            <a:off x="586572" y="5628836"/>
            <a:ext cx="15544800" cy="6202362"/>
          </a:xfrm>
          <a:prstGeom prst="roundRect">
            <a:avLst>
              <a:gd name="adj" fmla="val 9481"/>
            </a:avLst>
          </a:prstGeom>
          <a:solidFill>
            <a:schemeClr val="bg1"/>
          </a:solidFill>
          <a:ln w="127000">
            <a:solidFill>
              <a:schemeClr val="tx1"/>
            </a:solidFill>
            <a:round/>
            <a:headEnd/>
            <a:tailEnd/>
          </a:ln>
        </p:spPr>
        <p:txBody>
          <a:bodyPr tIns="91440" bIns="91440" anchor="ctr"/>
          <a:lstStyle/>
          <a:p>
            <a:pPr algn="just" defTabSz="4562475" eaLnBrk="0" latinLnBrk="0" hangingPunct="0"/>
            <a:endParaRPr kumimoji="0" lang="en-US" altLang="ko-KR" sz="3200" dirty="0">
              <a:solidFill>
                <a:srgbClr val="080808"/>
              </a:solidFill>
            </a:endParaRPr>
          </a:p>
        </p:txBody>
      </p:sp>
      <p:sp>
        <p:nvSpPr>
          <p:cNvPr id="12" name="AutoShape 505"/>
          <p:cNvSpPr>
            <a:spLocks noChangeArrowheads="1"/>
          </p:cNvSpPr>
          <p:nvPr/>
        </p:nvSpPr>
        <p:spPr bwMode="auto">
          <a:xfrm>
            <a:off x="1065997" y="5081148"/>
            <a:ext cx="3987800" cy="711200"/>
          </a:xfrm>
          <a:prstGeom prst="roundRect">
            <a:avLst>
              <a:gd name="adj" fmla="val 16667"/>
            </a:avLst>
          </a:prstGeom>
          <a:solidFill>
            <a:schemeClr val="tx1"/>
          </a:solidFill>
          <a:ln w="57150">
            <a:solidFill>
              <a:schemeClr val="bg1"/>
            </a:solidFill>
            <a:round/>
            <a:headEnd/>
            <a:tailEnd/>
          </a:ln>
        </p:spPr>
        <p:txBody>
          <a:bodyPr wrap="none" lIns="90173" tIns="45086" rIns="90173" bIns="45086" anchor="ctr"/>
          <a:lstStyle/>
          <a:p>
            <a:pPr algn="ctr"/>
            <a:r>
              <a:rPr lang="en-US" sz="3600" b="1" dirty="0">
                <a:solidFill>
                  <a:schemeClr val="bg1"/>
                </a:solidFill>
              </a:rPr>
              <a:t>MOTIVATION</a:t>
            </a:r>
          </a:p>
        </p:txBody>
      </p:sp>
      <p:sp>
        <p:nvSpPr>
          <p:cNvPr id="15" name="AutoShape 573"/>
          <p:cNvSpPr>
            <a:spLocks noChangeArrowheads="1"/>
          </p:cNvSpPr>
          <p:nvPr/>
        </p:nvSpPr>
        <p:spPr bwMode="auto">
          <a:xfrm>
            <a:off x="16821390" y="5628836"/>
            <a:ext cx="15544800" cy="6202362"/>
          </a:xfrm>
          <a:prstGeom prst="roundRect">
            <a:avLst>
              <a:gd name="adj" fmla="val 9481"/>
            </a:avLst>
          </a:prstGeom>
          <a:solidFill>
            <a:schemeClr val="bg1"/>
          </a:solidFill>
          <a:ln w="127000">
            <a:solidFill>
              <a:schemeClr val="tx1"/>
            </a:solidFill>
            <a:round/>
            <a:headEnd/>
            <a:tailEnd/>
          </a:ln>
        </p:spPr>
        <p:txBody>
          <a:bodyPr tIns="91440" bIns="91440" numCol="1" anchor="ctr"/>
          <a:lstStyle/>
          <a:p>
            <a:pPr marL="514350" indent="-514350" algn="just" defTabSz="4562475" eaLnBrk="0" latinLnBrk="0" hangingPunct="0">
              <a:buAutoNum type="arabicPeriod"/>
            </a:pPr>
            <a:r>
              <a:rPr lang="en-US" altLang="ko-KR" sz="3200" b="1" dirty="0" smtClean="0">
                <a:solidFill>
                  <a:srgbClr val="080808"/>
                </a:solidFill>
              </a:rPr>
              <a:t>To measure kinematics, kinetics, and center of mass (COM) behavior at hip, knee, and ankle during</a:t>
            </a:r>
          </a:p>
          <a:p>
            <a:pPr marL="928688" lvl="1" indent="-457200" algn="just" defTabSz="4562475" eaLnBrk="0" hangingPunct="0">
              <a:buFont typeface="Arial"/>
              <a:buChar char="•"/>
            </a:pPr>
            <a:r>
              <a:rPr lang="en-US" altLang="ko-KR" sz="3200" b="1" dirty="0" smtClean="0">
                <a:solidFill>
                  <a:srgbClr val="080808"/>
                </a:solidFill>
              </a:rPr>
              <a:t>Standing</a:t>
            </a:r>
          </a:p>
          <a:p>
            <a:pPr marL="928688" lvl="1" indent="-457200" algn="just" defTabSz="4562475" eaLnBrk="0" hangingPunct="0">
              <a:buFont typeface="Arial"/>
              <a:buChar char="•"/>
            </a:pPr>
            <a:r>
              <a:rPr lang="en-US" altLang="ko-KR" sz="3200" b="1" dirty="0" smtClean="0">
                <a:solidFill>
                  <a:srgbClr val="080808"/>
                </a:solidFill>
              </a:rPr>
              <a:t>Walking</a:t>
            </a:r>
          </a:p>
          <a:p>
            <a:pPr marL="514350" indent="-514350" algn="just" defTabSz="4562475" eaLnBrk="0" latinLnBrk="0" hangingPunct="0">
              <a:buAutoNum type="arabicPeriod"/>
            </a:pPr>
            <a:r>
              <a:rPr lang="en-US" altLang="ko-KR" sz="3200" b="1" dirty="0" smtClean="0">
                <a:solidFill>
                  <a:srgbClr val="080808"/>
                </a:solidFill>
              </a:rPr>
              <a:t>Lower body toddler model for bench top testing</a:t>
            </a:r>
          </a:p>
          <a:p>
            <a:pPr marL="928688" lvl="1" indent="-457200" algn="just" defTabSz="4562475" eaLnBrk="0" hangingPunct="0">
              <a:buFont typeface="Arial"/>
              <a:buChar char="•"/>
            </a:pPr>
            <a:r>
              <a:rPr lang="en-US" altLang="ko-KR" sz="3200" b="1" dirty="0" smtClean="0">
                <a:solidFill>
                  <a:srgbClr val="080808"/>
                </a:solidFill>
              </a:rPr>
              <a:t>Joint actuator/suit design and testing</a:t>
            </a:r>
          </a:p>
          <a:p>
            <a:pPr marL="928688" lvl="1" indent="-457200" algn="just" defTabSz="4562475" eaLnBrk="0" hangingPunct="0">
              <a:buFont typeface="Arial"/>
              <a:buChar char="•"/>
            </a:pPr>
            <a:r>
              <a:rPr lang="en-US" altLang="ko-KR" sz="3200" b="1" dirty="0" smtClean="0">
                <a:solidFill>
                  <a:srgbClr val="080808"/>
                </a:solidFill>
              </a:rPr>
              <a:t>Scaffold design and testing</a:t>
            </a:r>
          </a:p>
          <a:p>
            <a:pPr marL="514350" indent="-514350" algn="just" defTabSz="4562475" eaLnBrk="0" latinLnBrk="0" hangingPunct="0">
              <a:buAutoNum type="arabicPeriod"/>
            </a:pPr>
            <a:r>
              <a:rPr lang="en-US" altLang="ko-KR" sz="3200" b="1" dirty="0" smtClean="0">
                <a:solidFill>
                  <a:srgbClr val="080808"/>
                </a:solidFill>
              </a:rPr>
              <a:t>Adult-toddler interaction biomechanics</a:t>
            </a:r>
          </a:p>
          <a:p>
            <a:pPr marL="928688" lvl="1" indent="-457200" algn="just" defTabSz="4562475" eaLnBrk="0" hangingPunct="0">
              <a:buFont typeface="Arial"/>
              <a:buChar char="•"/>
            </a:pPr>
            <a:r>
              <a:rPr lang="en-US" altLang="ko-KR" sz="3200" b="1" dirty="0" smtClean="0">
                <a:solidFill>
                  <a:srgbClr val="080808"/>
                </a:solidFill>
              </a:rPr>
              <a:t>Gloves, design</a:t>
            </a:r>
          </a:p>
          <a:p>
            <a:pPr marL="928688" lvl="1" indent="-457200" algn="just" defTabSz="4562475" eaLnBrk="0" hangingPunct="0">
              <a:buFont typeface="Arial"/>
              <a:buChar char="•"/>
            </a:pPr>
            <a:r>
              <a:rPr lang="en-US" altLang="ko-KR" sz="3200" b="1" dirty="0" smtClean="0">
                <a:solidFill>
                  <a:srgbClr val="080808"/>
                </a:solidFill>
              </a:rPr>
              <a:t>Gloves, data</a:t>
            </a:r>
          </a:p>
          <a:p>
            <a:pPr marL="928688" lvl="1" indent="-457200" algn="just" defTabSz="4562475" eaLnBrk="0" hangingPunct="0">
              <a:buFont typeface="Arial"/>
              <a:buChar char="•"/>
            </a:pPr>
            <a:r>
              <a:rPr lang="en-US" altLang="ko-KR" sz="3200" b="1" dirty="0" smtClean="0">
                <a:solidFill>
                  <a:srgbClr val="080808"/>
                </a:solidFill>
              </a:rPr>
              <a:t>Study procedures</a:t>
            </a:r>
          </a:p>
        </p:txBody>
      </p:sp>
      <p:sp>
        <p:nvSpPr>
          <p:cNvPr id="16" name="AutoShape 572"/>
          <p:cNvSpPr>
            <a:spLocks noChangeArrowheads="1"/>
          </p:cNvSpPr>
          <p:nvPr/>
        </p:nvSpPr>
        <p:spPr bwMode="auto">
          <a:xfrm>
            <a:off x="17189690" y="5084323"/>
            <a:ext cx="3827463" cy="711200"/>
          </a:xfrm>
          <a:prstGeom prst="roundRect">
            <a:avLst>
              <a:gd name="adj" fmla="val 16667"/>
            </a:avLst>
          </a:prstGeom>
          <a:solidFill>
            <a:schemeClr val="tx1"/>
          </a:solidFill>
          <a:ln w="57150">
            <a:solidFill>
              <a:schemeClr val="bg1"/>
            </a:solidFill>
            <a:round/>
            <a:headEnd/>
            <a:tailEnd/>
          </a:ln>
        </p:spPr>
        <p:txBody>
          <a:bodyPr wrap="none" lIns="90173" tIns="45086" rIns="90173" bIns="45086" anchor="ctr"/>
          <a:lstStyle/>
          <a:p>
            <a:pPr algn="ctr"/>
            <a:r>
              <a:rPr lang="en-US" sz="3600" b="1" dirty="0">
                <a:solidFill>
                  <a:schemeClr val="bg1"/>
                </a:solidFill>
              </a:rPr>
              <a:t>AIMS</a:t>
            </a:r>
          </a:p>
        </p:txBody>
      </p:sp>
      <p:sp>
        <p:nvSpPr>
          <p:cNvPr id="19" name="AutoShape 9"/>
          <p:cNvSpPr>
            <a:spLocks noChangeArrowheads="1"/>
          </p:cNvSpPr>
          <p:nvPr/>
        </p:nvSpPr>
        <p:spPr bwMode="auto">
          <a:xfrm>
            <a:off x="738972" y="12532365"/>
            <a:ext cx="31627218" cy="25270098"/>
          </a:xfrm>
          <a:prstGeom prst="roundRect">
            <a:avLst>
              <a:gd name="adj" fmla="val 4241"/>
            </a:avLst>
          </a:prstGeom>
          <a:noFill/>
          <a:ln w="127000">
            <a:solidFill>
              <a:schemeClr val="tx1"/>
            </a:solidFill>
            <a:round/>
            <a:headEnd/>
            <a:tailEnd/>
          </a:ln>
        </p:spPr>
        <p:txBody>
          <a:bodyPr tIns="91440" bIns="91440" anchor="ctr"/>
          <a:lstStyle/>
          <a:p>
            <a:pPr algn="just" defTabSz="4562475" eaLnBrk="0" latinLnBrk="0" hangingPunct="0"/>
            <a:endParaRPr kumimoji="0" lang="en-US" altLang="ko-KR" sz="3200" b="1" dirty="0">
              <a:solidFill>
                <a:srgbClr val="080808"/>
              </a:solidFill>
            </a:endParaRPr>
          </a:p>
        </p:txBody>
      </p:sp>
      <p:sp>
        <p:nvSpPr>
          <p:cNvPr id="20" name="AutoShape 505"/>
          <p:cNvSpPr>
            <a:spLocks noChangeArrowheads="1"/>
          </p:cNvSpPr>
          <p:nvPr/>
        </p:nvSpPr>
        <p:spPr bwMode="auto">
          <a:xfrm>
            <a:off x="1282700" y="11984677"/>
            <a:ext cx="3987800" cy="711200"/>
          </a:xfrm>
          <a:prstGeom prst="roundRect">
            <a:avLst>
              <a:gd name="adj" fmla="val 16667"/>
            </a:avLst>
          </a:prstGeom>
          <a:solidFill>
            <a:schemeClr val="tx1"/>
          </a:solidFill>
          <a:ln w="57150">
            <a:solidFill>
              <a:schemeClr val="bg1"/>
            </a:solidFill>
            <a:round/>
            <a:headEnd/>
            <a:tailEnd/>
          </a:ln>
        </p:spPr>
        <p:txBody>
          <a:bodyPr wrap="none" lIns="90173" tIns="45086" rIns="90173" bIns="45086" anchor="ctr"/>
          <a:lstStyle/>
          <a:p>
            <a:pPr algn="ctr"/>
            <a:r>
              <a:rPr lang="en-US" sz="3600" b="1" dirty="0" smtClean="0">
                <a:solidFill>
                  <a:schemeClr val="bg1"/>
                </a:solidFill>
              </a:rPr>
              <a:t>METHODS</a:t>
            </a:r>
            <a:endParaRPr lang="en-US" sz="3600" b="1" dirty="0">
              <a:solidFill>
                <a:schemeClr val="bg1"/>
              </a:solidFill>
            </a:endParaRPr>
          </a:p>
        </p:txBody>
      </p:sp>
      <p:pic>
        <p:nvPicPr>
          <p:cNvPr id="5" name="Picture 4" descr="Screen Shot 2014-10-15 at 10.30.3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61011" y="8520389"/>
            <a:ext cx="6338729" cy="3074284"/>
          </a:xfrm>
          <a:prstGeom prst="rect">
            <a:avLst/>
          </a:prstGeom>
        </p:spPr>
      </p:pic>
      <p:pic>
        <p:nvPicPr>
          <p:cNvPr id="7" name="Picture 6" descr="Screen Shot 2014-10-15 at 10.32.0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3169" y="22175142"/>
            <a:ext cx="4144203" cy="6048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Screen Shot 2014-10-15 at 10.32.1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1399" y="22175142"/>
            <a:ext cx="3783194" cy="6048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Screen Shot 2014-10-15 at 10.32.44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9762" y="29630894"/>
            <a:ext cx="12109780" cy="4668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Screen Shot 2014-10-15 at 10.33.17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69453" y="13069913"/>
            <a:ext cx="8777761" cy="8318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descr="Screen Shot 2014-10-15 at 10.35.48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3898" y="13828528"/>
            <a:ext cx="10292391" cy="5667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descr="ForcePlate_Glove_Graph.eps"/>
          <p:cNvPicPr>
            <a:picLocks noChangeAspect="1"/>
          </p:cNvPicPr>
          <p:nvPr/>
        </p:nvPicPr>
        <p:blipFill rotWithShape="1">
          <a:blip r:embed="rId11">
            <a:extLst>
              <a:ext uri="{28A0092B-C50C-407E-A947-70E740481C1C}">
                <a14:useLocalDpi xmlns:a14="http://schemas.microsoft.com/office/drawing/2010/main" val="0"/>
              </a:ext>
            </a:extLst>
          </a:blip>
          <a:srcRect l="8037" t="3768" r="6296"/>
          <a:stretch/>
        </p:blipFill>
        <p:spPr>
          <a:xfrm>
            <a:off x="18620363" y="29457204"/>
            <a:ext cx="10752335" cy="5861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 name="TextBox 37"/>
          <p:cNvSpPr txBox="1"/>
          <p:nvPr/>
        </p:nvSpPr>
        <p:spPr>
          <a:xfrm>
            <a:off x="4517231" y="13013982"/>
            <a:ext cx="8751740" cy="523220"/>
          </a:xfrm>
          <a:prstGeom prst="rect">
            <a:avLst/>
          </a:prstGeom>
          <a:noFill/>
        </p:spPr>
        <p:txBody>
          <a:bodyPr wrap="none" rtlCol="0">
            <a:spAutoFit/>
          </a:bodyPr>
          <a:lstStyle/>
          <a:p>
            <a:r>
              <a:rPr lang="en-US" sz="2800" b="1" dirty="0" smtClean="0"/>
              <a:t>KINEMATICS, KINETICS, AND CENTER OF MASS BEHAVIOR</a:t>
            </a:r>
            <a:endParaRPr lang="en-US" sz="2800" b="1" dirty="0"/>
          </a:p>
        </p:txBody>
      </p:sp>
      <p:sp>
        <p:nvSpPr>
          <p:cNvPr id="41" name="TextBox 40"/>
          <p:cNvSpPr txBox="1"/>
          <p:nvPr/>
        </p:nvSpPr>
        <p:spPr>
          <a:xfrm>
            <a:off x="1503232" y="19645763"/>
            <a:ext cx="14439148" cy="1815882"/>
          </a:xfrm>
          <a:prstGeom prst="rect">
            <a:avLst/>
          </a:prstGeom>
          <a:noFill/>
        </p:spPr>
        <p:txBody>
          <a:bodyPr wrap="square" rtlCol="0">
            <a:spAutoFit/>
          </a:bodyPr>
          <a:lstStyle/>
          <a:p>
            <a:pPr algn="just"/>
            <a:r>
              <a:rPr lang="en-US" sz="2800" b="1" dirty="0" smtClean="0"/>
              <a:t>Preliminary data from a typically developing toddler with three months of walking experience. These data are used to inform joint actuation, suit design, and scaffold design in order to provide appropriate kinematic/kinetic inputs to assist with joint motion and center of mass behavior.</a:t>
            </a:r>
            <a:endParaRPr lang="en-US" sz="2800" b="1" dirty="0"/>
          </a:p>
        </p:txBody>
      </p:sp>
      <p:sp>
        <p:nvSpPr>
          <p:cNvPr id="42" name="TextBox 41"/>
          <p:cNvSpPr txBox="1"/>
          <p:nvPr/>
        </p:nvSpPr>
        <p:spPr>
          <a:xfrm>
            <a:off x="7756271" y="21488309"/>
            <a:ext cx="8651101" cy="523220"/>
          </a:xfrm>
          <a:prstGeom prst="rect">
            <a:avLst/>
          </a:prstGeom>
          <a:noFill/>
        </p:spPr>
        <p:txBody>
          <a:bodyPr wrap="none" rtlCol="0">
            <a:spAutoFit/>
          </a:bodyPr>
          <a:lstStyle/>
          <a:p>
            <a:r>
              <a:rPr lang="en-US" sz="2800" b="1" dirty="0" smtClean="0"/>
              <a:t>LOWER BODY TODDLER MODEL FOR BENCHTOP TESTING</a:t>
            </a:r>
            <a:endParaRPr lang="en-US" sz="2800" b="1" dirty="0"/>
          </a:p>
        </p:txBody>
      </p:sp>
      <p:sp>
        <p:nvSpPr>
          <p:cNvPr id="44" name="TextBox 43"/>
          <p:cNvSpPr txBox="1"/>
          <p:nvPr/>
        </p:nvSpPr>
        <p:spPr>
          <a:xfrm>
            <a:off x="1503232" y="21921818"/>
            <a:ext cx="6027154" cy="6555641"/>
          </a:xfrm>
          <a:prstGeom prst="rect">
            <a:avLst/>
          </a:prstGeom>
          <a:noFill/>
        </p:spPr>
        <p:txBody>
          <a:bodyPr wrap="square" rtlCol="0">
            <a:spAutoFit/>
          </a:bodyPr>
          <a:lstStyle/>
          <a:p>
            <a:pPr algn="just"/>
            <a:r>
              <a:rPr lang="en-US" sz="2800" b="1" dirty="0" smtClean="0"/>
              <a:t>The toddler leg model is designed to be used for </a:t>
            </a:r>
            <a:r>
              <a:rPr lang="en-US" sz="2800" b="1" dirty="0" err="1" smtClean="0"/>
              <a:t>benchtop</a:t>
            </a:r>
            <a:r>
              <a:rPr lang="en-US" sz="2800" b="1" dirty="0" smtClean="0"/>
              <a:t> testing of both the actuated </a:t>
            </a:r>
            <a:r>
              <a:rPr lang="en-US" sz="2800" b="1" dirty="0" err="1" smtClean="0"/>
              <a:t>exosuit</a:t>
            </a:r>
            <a:r>
              <a:rPr lang="en-US" sz="2800" b="1" dirty="0" smtClean="0"/>
              <a:t> as well as the scaffold design. The model has the same proportions and has the same range of motion as a young toddler’s legs. This is critical to ensuring that any system designed and tested on the model will be given accurate feedback. Three joints were modeled: the hip, knee, and ankle. The model is covered in </a:t>
            </a:r>
            <a:r>
              <a:rPr lang="en-US" sz="2800" b="1" dirty="0" err="1" smtClean="0"/>
              <a:t>ecoflex</a:t>
            </a:r>
            <a:r>
              <a:rPr lang="en-US" sz="2800" b="1" dirty="0" smtClean="0"/>
              <a:t>, which is used to protect the hardware and mimic the geometry, skin, and soft tissue of a real leg. At right is the scale compared to an adult.</a:t>
            </a:r>
            <a:endParaRPr lang="en-US" sz="2800" b="1" dirty="0"/>
          </a:p>
        </p:txBody>
      </p:sp>
      <p:cxnSp>
        <p:nvCxnSpPr>
          <p:cNvPr id="46" name="Straight Connector 45"/>
          <p:cNvCxnSpPr/>
          <p:nvPr/>
        </p:nvCxnSpPr>
        <p:spPr>
          <a:xfrm>
            <a:off x="1282700" y="21687699"/>
            <a:ext cx="6288945" cy="0"/>
          </a:xfrm>
          <a:prstGeom prst="line">
            <a:avLst/>
          </a:prstGeom>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4271212" y="28953833"/>
            <a:ext cx="8666881" cy="523220"/>
          </a:xfrm>
          <a:prstGeom prst="rect">
            <a:avLst/>
          </a:prstGeom>
          <a:noFill/>
        </p:spPr>
        <p:txBody>
          <a:bodyPr wrap="none" rtlCol="0">
            <a:spAutoFit/>
          </a:bodyPr>
          <a:lstStyle/>
          <a:p>
            <a:r>
              <a:rPr lang="en-US" sz="2800" b="1" dirty="0" smtClean="0"/>
              <a:t>HIP ACTUATED EXOSUIT SIMULATING HIP JOINT FLEXION</a:t>
            </a:r>
            <a:endParaRPr lang="en-US" sz="2800" b="1" dirty="0"/>
          </a:p>
        </p:txBody>
      </p:sp>
      <p:sp>
        <p:nvSpPr>
          <p:cNvPr id="49" name="TextBox 48"/>
          <p:cNvSpPr txBox="1"/>
          <p:nvPr/>
        </p:nvSpPr>
        <p:spPr>
          <a:xfrm>
            <a:off x="2237858" y="34428490"/>
            <a:ext cx="12733589" cy="3539430"/>
          </a:xfrm>
          <a:prstGeom prst="rect">
            <a:avLst/>
          </a:prstGeom>
          <a:noFill/>
        </p:spPr>
        <p:txBody>
          <a:bodyPr wrap="square" rtlCol="0">
            <a:spAutoFit/>
          </a:bodyPr>
          <a:lstStyle/>
          <a:p>
            <a:pPr algn="just"/>
            <a:r>
              <a:rPr lang="en-US" sz="2800" b="1" dirty="0"/>
              <a:t>The main task of the </a:t>
            </a:r>
            <a:r>
              <a:rPr lang="en-US" sz="2800" b="1" dirty="0" err="1"/>
              <a:t>exosuit</a:t>
            </a:r>
            <a:r>
              <a:rPr lang="en-US" sz="2800" b="1" dirty="0"/>
              <a:t> is to actuate the toddler limbs and maintain whole limb behavior in coordination with the scaffold’s manipulation of the toddler center of mass. A proof of concept soft </a:t>
            </a:r>
            <a:r>
              <a:rPr lang="en-US" sz="2800" b="1" dirty="0" err="1"/>
              <a:t>exosuit</a:t>
            </a:r>
            <a:r>
              <a:rPr lang="en-US" sz="2800" b="1" dirty="0"/>
              <a:t> for actuating the hip was implemented that consists of a two-part sleeve around the trunk-pelvis, as well as around the middle of each thigh. To facilitate rapid testing, pneumatic artificial muscles were chosen for the actuators because they are lightweight and generate the correct range of forces. The hinged/jointed mannequin above shows that the suit can induce hip flexion.</a:t>
            </a:r>
            <a:endParaRPr lang="en-US" sz="2800" dirty="0"/>
          </a:p>
          <a:p>
            <a:pPr algn="just"/>
            <a:endParaRPr lang="en-US" sz="2800" b="1" dirty="0"/>
          </a:p>
        </p:txBody>
      </p:sp>
      <p:cxnSp>
        <p:nvCxnSpPr>
          <p:cNvPr id="51" name="Straight Connector 50"/>
          <p:cNvCxnSpPr/>
          <p:nvPr/>
        </p:nvCxnSpPr>
        <p:spPr>
          <a:xfrm>
            <a:off x="1282700" y="28711162"/>
            <a:ext cx="14539647" cy="14941"/>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16131372" y="13013982"/>
            <a:ext cx="0" cy="8048838"/>
          </a:xfrm>
          <a:prstGeom prst="line">
            <a:avLst/>
          </a:prstGeom>
        </p:spPr>
        <p:style>
          <a:lnRef idx="2">
            <a:schemeClr val="dk1"/>
          </a:lnRef>
          <a:fillRef idx="0">
            <a:schemeClr val="dk1"/>
          </a:fillRef>
          <a:effectRef idx="1">
            <a:schemeClr val="dk1"/>
          </a:effectRef>
          <a:fontRef idx="minor">
            <a:schemeClr val="tx1"/>
          </a:fontRef>
        </p:style>
      </p:cxnSp>
      <p:sp>
        <p:nvSpPr>
          <p:cNvPr id="57" name="TextBox 56"/>
          <p:cNvSpPr txBox="1"/>
          <p:nvPr/>
        </p:nvSpPr>
        <p:spPr>
          <a:xfrm>
            <a:off x="19819746" y="21658228"/>
            <a:ext cx="8353569" cy="523220"/>
          </a:xfrm>
          <a:prstGeom prst="rect">
            <a:avLst/>
          </a:prstGeom>
          <a:noFill/>
        </p:spPr>
        <p:txBody>
          <a:bodyPr wrap="none" rtlCol="0">
            <a:spAutoFit/>
          </a:bodyPr>
          <a:lstStyle/>
          <a:p>
            <a:r>
              <a:rPr lang="en-US" sz="2800" b="1" dirty="0" smtClean="0"/>
              <a:t>ADULT-TODDLER INTERACTION BIOMECHANICS STUDY</a:t>
            </a:r>
            <a:endParaRPr lang="en-US" sz="2800" b="1" dirty="0"/>
          </a:p>
        </p:txBody>
      </p:sp>
      <p:sp>
        <p:nvSpPr>
          <p:cNvPr id="58" name="TextBox 57"/>
          <p:cNvSpPr txBox="1"/>
          <p:nvPr/>
        </p:nvSpPr>
        <p:spPr>
          <a:xfrm>
            <a:off x="25296416" y="23971734"/>
            <a:ext cx="6603324" cy="4832092"/>
          </a:xfrm>
          <a:prstGeom prst="rect">
            <a:avLst/>
          </a:prstGeom>
          <a:noFill/>
        </p:spPr>
        <p:txBody>
          <a:bodyPr wrap="square" rtlCol="0">
            <a:spAutoFit/>
          </a:bodyPr>
          <a:lstStyle/>
          <a:p>
            <a:pPr algn="just"/>
            <a:r>
              <a:rPr lang="en-US" sz="2800" b="1" dirty="0" smtClean="0"/>
              <a:t>The goal of studying adult-child interactive forces is to measure and analyze the forces adults apply to children who are learning to walk in order to stabilize them and assist with forward movement. To facilitate these studies, we have begin developing instrumented glove hardware which can be used to measure these forces. The graph below is an example of the output from gloves on both hands of an adult picking up the lower body toddler model.</a:t>
            </a:r>
            <a:endParaRPr lang="en-US" sz="2800" b="1" dirty="0"/>
          </a:p>
        </p:txBody>
      </p:sp>
      <p:sp>
        <p:nvSpPr>
          <p:cNvPr id="59" name="TextBox 58"/>
          <p:cNvSpPr txBox="1"/>
          <p:nvPr/>
        </p:nvSpPr>
        <p:spPr>
          <a:xfrm>
            <a:off x="16808851" y="13275592"/>
            <a:ext cx="5030393" cy="523220"/>
          </a:xfrm>
          <a:prstGeom prst="rect">
            <a:avLst/>
          </a:prstGeom>
          <a:noFill/>
        </p:spPr>
        <p:txBody>
          <a:bodyPr wrap="none" rtlCol="0">
            <a:spAutoFit/>
          </a:bodyPr>
          <a:lstStyle/>
          <a:p>
            <a:r>
              <a:rPr lang="en-US" sz="2800" b="1" dirty="0" smtClean="0"/>
              <a:t>SCAFFOLD DESIGN AND TESTING</a:t>
            </a:r>
            <a:endParaRPr lang="en-US" sz="2800" b="1" dirty="0"/>
          </a:p>
        </p:txBody>
      </p:sp>
      <p:cxnSp>
        <p:nvCxnSpPr>
          <p:cNvPr id="61" name="Straight Connector 60"/>
          <p:cNvCxnSpPr/>
          <p:nvPr/>
        </p:nvCxnSpPr>
        <p:spPr>
          <a:xfrm>
            <a:off x="15822347" y="29165734"/>
            <a:ext cx="0" cy="8107061"/>
          </a:xfrm>
          <a:prstGeom prst="line">
            <a:avLst/>
          </a:prstGeom>
        </p:spPr>
        <p:style>
          <a:lnRef idx="2">
            <a:schemeClr val="dk1"/>
          </a:lnRef>
          <a:fillRef idx="0">
            <a:schemeClr val="dk1"/>
          </a:fillRef>
          <a:effectRef idx="1">
            <a:schemeClr val="dk1"/>
          </a:effectRef>
          <a:fontRef idx="minor">
            <a:schemeClr val="tx1"/>
          </a:fontRef>
        </p:style>
      </p:cxnSp>
      <p:sp>
        <p:nvSpPr>
          <p:cNvPr id="62" name="TextBox 61"/>
          <p:cNvSpPr txBox="1"/>
          <p:nvPr/>
        </p:nvSpPr>
        <p:spPr>
          <a:xfrm>
            <a:off x="16407372" y="13951573"/>
            <a:ext cx="5801513" cy="6555642"/>
          </a:xfrm>
          <a:prstGeom prst="rect">
            <a:avLst/>
          </a:prstGeom>
          <a:noFill/>
        </p:spPr>
        <p:txBody>
          <a:bodyPr wrap="square" rtlCol="0">
            <a:spAutoFit/>
          </a:bodyPr>
          <a:lstStyle/>
          <a:p>
            <a:pPr algn="just"/>
            <a:r>
              <a:rPr lang="en-US" sz="2800" b="1" dirty="0" smtClean="0"/>
              <a:t>The control system schematic for the actuated cable scaffold system takes input from the toddler’s motion using various sensors and a motion capture system to stabilize the center of mass. Initial testing and evaluation of the performance of anterior/posterior (top), medial/lateral (middle), and vertical (bottom) motion has been conducted. Preliminary results on a dummy pelvis (white rectangular object held from below) suggest that the pelvis is appropriately stabilized by the cabling system. </a:t>
            </a:r>
            <a:endParaRPr lang="en-US" sz="2800" b="1" dirty="0"/>
          </a:p>
        </p:txBody>
      </p:sp>
      <p:cxnSp>
        <p:nvCxnSpPr>
          <p:cNvPr id="64" name="Straight Connector 63"/>
          <p:cNvCxnSpPr/>
          <p:nvPr/>
        </p:nvCxnSpPr>
        <p:spPr>
          <a:xfrm>
            <a:off x="16498143" y="21004785"/>
            <a:ext cx="5801513"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914400" y="5854297"/>
            <a:ext cx="14907947" cy="5632311"/>
          </a:xfrm>
          <a:prstGeom prst="rect">
            <a:avLst/>
          </a:prstGeom>
          <a:noFill/>
        </p:spPr>
        <p:txBody>
          <a:bodyPr wrap="square" rtlCol="0">
            <a:spAutoFit/>
          </a:bodyPr>
          <a:lstStyle/>
          <a:p>
            <a:pPr algn="just"/>
            <a:r>
              <a:rPr lang="en-US" sz="3600" b="1" dirty="0" smtClean="0"/>
              <a:t>This project is a modular, computationally-distributed multi-robot </a:t>
            </a:r>
            <a:r>
              <a:rPr lang="en-US" sz="3600" b="1" dirty="0" err="1" smtClean="0"/>
              <a:t>cyberphysical</a:t>
            </a:r>
            <a:r>
              <a:rPr lang="en-US" sz="3600" b="1" dirty="0" smtClean="0"/>
              <a:t> system (CPS) for assisting young developmentally-delayed children learning to walk. Three challenges are stabilizing </a:t>
            </a:r>
            <a:r>
              <a:rPr lang="en-US" sz="3600" b="1" dirty="0" err="1" smtClean="0"/>
              <a:t>medio</a:t>
            </a:r>
            <a:r>
              <a:rPr lang="en-US" sz="3600" b="1" dirty="0" smtClean="0"/>
              <a:t>-lateral body sway, developing gait that exploits energy exchange, and coordination of multiple degrees of freedom. Adults assisting children learning to walk provide a “scaffold” of postural supports that enables the child to safely explore the forces acting on its body. In order to capture the adaptability of the adult in responding to the child’s learning, our CPS consists of 1) a scaffold that modulates and stabilizes center of mass sway, and 2) a soft, wearable </a:t>
            </a:r>
            <a:r>
              <a:rPr lang="en-US" sz="3600" b="1" dirty="0" err="1" smtClean="0"/>
              <a:t>exosuit</a:t>
            </a:r>
            <a:r>
              <a:rPr lang="en-US" sz="3600" b="1" dirty="0" smtClean="0"/>
              <a:t> with embedded sensing and actuation to assist walking. </a:t>
            </a:r>
            <a:endParaRPr lang="en-US" sz="3600" b="1" dirty="0"/>
          </a:p>
        </p:txBody>
      </p:sp>
      <p:sp>
        <p:nvSpPr>
          <p:cNvPr id="37" name="AutoShape 505"/>
          <p:cNvSpPr>
            <a:spLocks noChangeArrowheads="1"/>
          </p:cNvSpPr>
          <p:nvPr/>
        </p:nvSpPr>
        <p:spPr bwMode="auto">
          <a:xfrm>
            <a:off x="17189690" y="12047148"/>
            <a:ext cx="3987800" cy="711200"/>
          </a:xfrm>
          <a:prstGeom prst="roundRect">
            <a:avLst>
              <a:gd name="adj" fmla="val 16667"/>
            </a:avLst>
          </a:prstGeom>
          <a:solidFill>
            <a:schemeClr val="tx1"/>
          </a:solidFill>
          <a:ln w="57150">
            <a:solidFill>
              <a:schemeClr val="bg1"/>
            </a:solidFill>
            <a:round/>
            <a:headEnd/>
            <a:tailEnd/>
          </a:ln>
        </p:spPr>
        <p:txBody>
          <a:bodyPr wrap="none" lIns="90173" tIns="45086" rIns="90173" bIns="45086" anchor="ctr"/>
          <a:lstStyle/>
          <a:p>
            <a:pPr algn="ctr"/>
            <a:r>
              <a:rPr lang="en-US" sz="3600" b="1" dirty="0" smtClean="0">
                <a:solidFill>
                  <a:schemeClr val="bg1"/>
                </a:solidFill>
              </a:rPr>
              <a:t>RESULTS</a:t>
            </a:r>
            <a:endParaRPr lang="en-US" sz="3600" b="1" dirty="0">
              <a:solidFill>
                <a:schemeClr val="bg1"/>
              </a:solidFill>
            </a:endParaRPr>
          </a:p>
        </p:txBody>
      </p:sp>
      <p:sp>
        <p:nvSpPr>
          <p:cNvPr id="2" name="TextBox 1"/>
          <p:cNvSpPr txBox="1"/>
          <p:nvPr/>
        </p:nvSpPr>
        <p:spPr>
          <a:xfrm>
            <a:off x="16976266" y="35661600"/>
            <a:ext cx="14923474" cy="1569660"/>
          </a:xfrm>
          <a:prstGeom prst="rect">
            <a:avLst/>
          </a:prstGeom>
          <a:noFill/>
        </p:spPr>
        <p:txBody>
          <a:bodyPr wrap="square" rtlCol="0">
            <a:spAutoFit/>
          </a:bodyPr>
          <a:lstStyle/>
          <a:p>
            <a:r>
              <a:rPr lang="en-US" sz="3200" b="1" dirty="0"/>
              <a:t>ACKNOWLEDGEMENTS: This work is supported by NSF CPS grant 1329363 awarded to Harvard University and Boston Children’s Hospital, </a:t>
            </a:r>
            <a:r>
              <a:rPr lang="en-US" sz="3200" b="1" dirty="0" smtClean="0"/>
              <a:t>the </a:t>
            </a:r>
            <a:r>
              <a:rPr lang="en-US" sz="3200" b="1" dirty="0"/>
              <a:t>Wyss Institute for Biologically Inspired Engineering and the School of Engineering and Applied Sciences at Harvard. </a:t>
            </a:r>
            <a:endParaRPr lang="en-US" sz="3200" dirty="0">
              <a:effectLst/>
            </a:endParaRPr>
          </a:p>
        </p:txBody>
      </p:sp>
    </p:spTree>
    <p:extLst>
      <p:ext uri="{BB962C8B-B14F-4D97-AF65-F5344CB8AC3E}">
        <p14:creationId xmlns:p14="http://schemas.microsoft.com/office/powerpoint/2010/main" val="312127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TotalTime>
  <Words>722</Words>
  <Application>Microsoft Office PowerPoint</Application>
  <PresentationFormat>Custom</PresentationFormat>
  <Paragraphs>29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Wyss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Miranda</dc:creator>
  <cp:lastModifiedBy>Gene Goldfield</cp:lastModifiedBy>
  <cp:revision>27</cp:revision>
  <dcterms:created xsi:type="dcterms:W3CDTF">2014-10-14T17:19:28Z</dcterms:created>
  <dcterms:modified xsi:type="dcterms:W3CDTF">2014-10-19T22:54:01Z</dcterms:modified>
</cp:coreProperties>
</file>